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41"/>
  </p:notesMasterIdLst>
  <p:handoutMasterIdLst>
    <p:handoutMasterId r:id="rId242"/>
  </p:handoutMasterIdLst>
  <p:sldIdLst>
    <p:sldId id="331" r:id="rId2"/>
    <p:sldId id="257" r:id="rId3"/>
    <p:sldId id="259" r:id="rId4"/>
    <p:sldId id="501"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5" r:id="rId29"/>
    <p:sldId id="286" r:id="rId30"/>
    <p:sldId id="287" r:id="rId31"/>
    <p:sldId id="288" r:id="rId32"/>
    <p:sldId id="290" r:id="rId33"/>
    <p:sldId id="291" r:id="rId34"/>
    <p:sldId id="292" r:id="rId35"/>
    <p:sldId id="293" r:id="rId36"/>
    <p:sldId id="294" r:id="rId37"/>
    <p:sldId id="295" r:id="rId38"/>
    <p:sldId id="297" r:id="rId39"/>
    <p:sldId id="298" r:id="rId40"/>
    <p:sldId id="299" r:id="rId41"/>
    <p:sldId id="258" r:id="rId42"/>
    <p:sldId id="300" r:id="rId43"/>
    <p:sldId id="301" r:id="rId44"/>
    <p:sldId id="302" r:id="rId45"/>
    <p:sldId id="303" r:id="rId46"/>
    <p:sldId id="304" r:id="rId47"/>
    <p:sldId id="305" r:id="rId48"/>
    <p:sldId id="306" r:id="rId49"/>
    <p:sldId id="308" r:id="rId50"/>
    <p:sldId id="309" r:id="rId51"/>
    <p:sldId id="310" r:id="rId52"/>
    <p:sldId id="311" r:id="rId53"/>
    <p:sldId id="313" r:id="rId54"/>
    <p:sldId id="315" r:id="rId55"/>
    <p:sldId id="316" r:id="rId56"/>
    <p:sldId id="317" r:id="rId57"/>
    <p:sldId id="318" r:id="rId58"/>
    <p:sldId id="319" r:id="rId59"/>
    <p:sldId id="320" r:id="rId60"/>
    <p:sldId id="321" r:id="rId61"/>
    <p:sldId id="322" r:id="rId62"/>
    <p:sldId id="323" r:id="rId63"/>
    <p:sldId id="514" r:id="rId64"/>
    <p:sldId id="324" r:id="rId65"/>
    <p:sldId id="325" r:id="rId66"/>
    <p:sldId id="326" r:id="rId67"/>
    <p:sldId id="327" r:id="rId68"/>
    <p:sldId id="328" r:id="rId69"/>
    <p:sldId id="329" r:id="rId70"/>
    <p:sldId id="330" r:id="rId71"/>
    <p:sldId id="332" r:id="rId72"/>
    <p:sldId id="334" r:id="rId73"/>
    <p:sldId id="335" r:id="rId74"/>
    <p:sldId id="336" r:id="rId75"/>
    <p:sldId id="337" r:id="rId76"/>
    <p:sldId id="338" r:id="rId77"/>
    <p:sldId id="339" r:id="rId78"/>
    <p:sldId id="340" r:id="rId79"/>
    <p:sldId id="341" r:id="rId80"/>
    <p:sldId id="342" r:id="rId81"/>
    <p:sldId id="343" r:id="rId82"/>
    <p:sldId id="344" r:id="rId83"/>
    <p:sldId id="345" r:id="rId84"/>
    <p:sldId id="346" r:id="rId85"/>
    <p:sldId id="347" r:id="rId86"/>
    <p:sldId id="349" r:id="rId87"/>
    <p:sldId id="350" r:id="rId88"/>
    <p:sldId id="351" r:id="rId89"/>
    <p:sldId id="352" r:id="rId90"/>
    <p:sldId id="353" r:id="rId91"/>
    <p:sldId id="354" r:id="rId92"/>
    <p:sldId id="355" r:id="rId93"/>
    <p:sldId id="356" r:id="rId94"/>
    <p:sldId id="357" r:id="rId95"/>
    <p:sldId id="358" r:id="rId96"/>
    <p:sldId id="360" r:id="rId97"/>
    <p:sldId id="361" r:id="rId98"/>
    <p:sldId id="362" r:id="rId99"/>
    <p:sldId id="363" r:id="rId100"/>
    <p:sldId id="365" r:id="rId101"/>
    <p:sldId id="366" r:id="rId102"/>
    <p:sldId id="364" r:id="rId103"/>
    <p:sldId id="399" r:id="rId104"/>
    <p:sldId id="333" r:id="rId105"/>
    <p:sldId id="367" r:id="rId106"/>
    <p:sldId id="368" r:id="rId107"/>
    <p:sldId id="370" r:id="rId108"/>
    <p:sldId id="371" r:id="rId109"/>
    <p:sldId id="372" r:id="rId110"/>
    <p:sldId id="369" r:id="rId111"/>
    <p:sldId id="433" r:id="rId112"/>
    <p:sldId id="434" r:id="rId113"/>
    <p:sldId id="373" r:id="rId114"/>
    <p:sldId id="374" r:id="rId115"/>
    <p:sldId id="375" r:id="rId116"/>
    <p:sldId id="376" r:id="rId117"/>
    <p:sldId id="378" r:id="rId118"/>
    <p:sldId id="379" r:id="rId119"/>
    <p:sldId id="380" r:id="rId120"/>
    <p:sldId id="381" r:id="rId121"/>
    <p:sldId id="382" r:id="rId122"/>
    <p:sldId id="383" r:id="rId123"/>
    <p:sldId id="384" r:id="rId124"/>
    <p:sldId id="385" r:id="rId125"/>
    <p:sldId id="386" r:id="rId126"/>
    <p:sldId id="387" r:id="rId127"/>
    <p:sldId id="388" r:id="rId128"/>
    <p:sldId id="389" r:id="rId129"/>
    <p:sldId id="391" r:id="rId130"/>
    <p:sldId id="392" r:id="rId131"/>
    <p:sldId id="393" r:id="rId132"/>
    <p:sldId id="394" r:id="rId133"/>
    <p:sldId id="396" r:id="rId134"/>
    <p:sldId id="397" r:id="rId135"/>
    <p:sldId id="398" r:id="rId136"/>
    <p:sldId id="400" r:id="rId137"/>
    <p:sldId id="402" r:id="rId138"/>
    <p:sldId id="403" r:id="rId139"/>
    <p:sldId id="404" r:id="rId140"/>
    <p:sldId id="405" r:id="rId141"/>
    <p:sldId id="406" r:id="rId142"/>
    <p:sldId id="407" r:id="rId143"/>
    <p:sldId id="408" r:id="rId144"/>
    <p:sldId id="409" r:id="rId145"/>
    <p:sldId id="410" r:id="rId146"/>
    <p:sldId id="411" r:id="rId147"/>
    <p:sldId id="412" r:id="rId148"/>
    <p:sldId id="413" r:id="rId149"/>
    <p:sldId id="414" r:id="rId150"/>
    <p:sldId id="415" r:id="rId151"/>
    <p:sldId id="416" r:id="rId152"/>
    <p:sldId id="417" r:id="rId153"/>
    <p:sldId id="502" r:id="rId154"/>
    <p:sldId id="419" r:id="rId155"/>
    <p:sldId id="420" r:id="rId156"/>
    <p:sldId id="421" r:id="rId157"/>
    <p:sldId id="422" r:id="rId158"/>
    <p:sldId id="423" r:id="rId159"/>
    <p:sldId id="424" r:id="rId160"/>
    <p:sldId id="425" r:id="rId161"/>
    <p:sldId id="426" r:id="rId162"/>
    <p:sldId id="427" r:id="rId163"/>
    <p:sldId id="428" r:id="rId164"/>
    <p:sldId id="430" r:id="rId165"/>
    <p:sldId id="429" r:id="rId166"/>
    <p:sldId id="431" r:id="rId167"/>
    <p:sldId id="432" r:id="rId168"/>
    <p:sldId id="401" r:id="rId169"/>
    <p:sldId id="435" r:id="rId170"/>
    <p:sldId id="503" r:id="rId171"/>
    <p:sldId id="437" r:id="rId172"/>
    <p:sldId id="439" r:id="rId173"/>
    <p:sldId id="440" r:id="rId174"/>
    <p:sldId id="441" r:id="rId175"/>
    <p:sldId id="442" r:id="rId176"/>
    <p:sldId id="443" r:id="rId177"/>
    <p:sldId id="444" r:id="rId178"/>
    <p:sldId id="445" r:id="rId179"/>
    <p:sldId id="446" r:id="rId180"/>
    <p:sldId id="447" r:id="rId181"/>
    <p:sldId id="454" r:id="rId182"/>
    <p:sldId id="448" r:id="rId183"/>
    <p:sldId id="449" r:id="rId184"/>
    <p:sldId id="455" r:id="rId185"/>
    <p:sldId id="499" r:id="rId186"/>
    <p:sldId id="456" r:id="rId187"/>
    <p:sldId id="457" r:id="rId188"/>
    <p:sldId id="458" r:id="rId189"/>
    <p:sldId id="500" r:id="rId190"/>
    <p:sldId id="459" r:id="rId191"/>
    <p:sldId id="460" r:id="rId192"/>
    <p:sldId id="461" r:id="rId193"/>
    <p:sldId id="450" r:id="rId194"/>
    <p:sldId id="451" r:id="rId195"/>
    <p:sldId id="462" r:id="rId196"/>
    <p:sldId id="463" r:id="rId197"/>
    <p:sldId id="465" r:id="rId198"/>
    <p:sldId id="466" r:id="rId199"/>
    <p:sldId id="467" r:id="rId200"/>
    <p:sldId id="469" r:id="rId201"/>
    <p:sldId id="470" r:id="rId202"/>
    <p:sldId id="471" r:id="rId203"/>
    <p:sldId id="472" r:id="rId204"/>
    <p:sldId id="473" r:id="rId205"/>
    <p:sldId id="474" r:id="rId206"/>
    <p:sldId id="475" r:id="rId207"/>
    <p:sldId id="476" r:id="rId208"/>
    <p:sldId id="477" r:id="rId209"/>
    <p:sldId id="478" r:id="rId210"/>
    <p:sldId id="479" r:id="rId211"/>
    <p:sldId id="480" r:id="rId212"/>
    <p:sldId id="481" r:id="rId213"/>
    <p:sldId id="482" r:id="rId214"/>
    <p:sldId id="513" r:id="rId215"/>
    <p:sldId id="483" r:id="rId216"/>
    <p:sldId id="484" r:id="rId217"/>
    <p:sldId id="485" r:id="rId218"/>
    <p:sldId id="486" r:id="rId219"/>
    <p:sldId id="487" r:id="rId220"/>
    <p:sldId id="488" r:id="rId221"/>
    <p:sldId id="489" r:id="rId222"/>
    <p:sldId id="490" r:id="rId223"/>
    <p:sldId id="491" r:id="rId224"/>
    <p:sldId id="492" r:id="rId225"/>
    <p:sldId id="493" r:id="rId226"/>
    <p:sldId id="494" r:id="rId227"/>
    <p:sldId id="495" r:id="rId228"/>
    <p:sldId id="497" r:id="rId229"/>
    <p:sldId id="498" r:id="rId230"/>
    <p:sldId id="452" r:id="rId231"/>
    <p:sldId id="504" r:id="rId232"/>
    <p:sldId id="505" r:id="rId233"/>
    <p:sldId id="506" r:id="rId234"/>
    <p:sldId id="507" r:id="rId235"/>
    <p:sldId id="508" r:id="rId236"/>
    <p:sldId id="509" r:id="rId237"/>
    <p:sldId id="510" r:id="rId238"/>
    <p:sldId id="511" r:id="rId239"/>
    <p:sldId id="512" r:id="rId24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920" autoAdjust="0"/>
  </p:normalViewPr>
  <p:slideViewPr>
    <p:cSldViewPr snapToGrid="0" snapToObjects="1">
      <p:cViewPr>
        <p:scale>
          <a:sx n="100" d="100"/>
          <a:sy n="100" d="100"/>
        </p:scale>
        <p:origin x="-608" y="56"/>
      </p:cViewPr>
      <p:guideLst>
        <p:guide orient="horz" pos="2160"/>
        <p:guide pos="2880"/>
      </p:guideLst>
    </p:cSldViewPr>
  </p:slideViewPr>
  <p:notesTextViewPr>
    <p:cViewPr>
      <p:scale>
        <a:sx n="100" d="100"/>
        <a:sy n="100" d="100"/>
      </p:scale>
      <p:origin x="0" y="0"/>
    </p:cViewPr>
  </p:notesTextViewPr>
  <p:sorterViewPr>
    <p:cViewPr>
      <p:scale>
        <a:sx n="119" d="100"/>
        <a:sy n="119" d="100"/>
      </p:scale>
      <p:origin x="0" y="65608"/>
    </p:cViewPr>
  </p:sorterViewPr>
  <p:gridSpacing cx="76200" cy="76200"/>
</p:viewPr>
</file>

<file path=ppt/_rels/presentation.xml.rels><?xml version="1.0" encoding="UTF-8" standalone="yes"?>
<Relationships xmlns="http://schemas.openxmlformats.org/package/2006/relationships"><Relationship Id="rId106" Type="http://schemas.openxmlformats.org/officeDocument/2006/relationships/slide" Target="slides/slide105.xml"/><Relationship Id="rId107" Type="http://schemas.openxmlformats.org/officeDocument/2006/relationships/slide" Target="slides/slide106.xml"/><Relationship Id="rId108" Type="http://schemas.openxmlformats.org/officeDocument/2006/relationships/slide" Target="slides/slide107.xml"/><Relationship Id="rId109" Type="http://schemas.openxmlformats.org/officeDocument/2006/relationships/slide" Target="slides/slide10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170" Type="http://schemas.openxmlformats.org/officeDocument/2006/relationships/slide" Target="slides/slide169.xml"/><Relationship Id="rId171" Type="http://schemas.openxmlformats.org/officeDocument/2006/relationships/slide" Target="slides/slide170.xml"/><Relationship Id="rId172" Type="http://schemas.openxmlformats.org/officeDocument/2006/relationships/slide" Target="slides/slide171.xml"/><Relationship Id="rId173" Type="http://schemas.openxmlformats.org/officeDocument/2006/relationships/slide" Target="slides/slide172.xml"/><Relationship Id="rId174" Type="http://schemas.openxmlformats.org/officeDocument/2006/relationships/slide" Target="slides/slide173.xml"/><Relationship Id="rId175" Type="http://schemas.openxmlformats.org/officeDocument/2006/relationships/slide" Target="slides/slide174.xml"/><Relationship Id="rId176" Type="http://schemas.openxmlformats.org/officeDocument/2006/relationships/slide" Target="slides/slide175.xml"/><Relationship Id="rId177" Type="http://schemas.openxmlformats.org/officeDocument/2006/relationships/slide" Target="slides/slide176.xml"/><Relationship Id="rId178" Type="http://schemas.openxmlformats.org/officeDocument/2006/relationships/slide" Target="slides/slide177.xml"/><Relationship Id="rId179" Type="http://schemas.openxmlformats.org/officeDocument/2006/relationships/slide" Target="slides/slide17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10" Type="http://schemas.openxmlformats.org/officeDocument/2006/relationships/slide" Target="slides/slide109.xml"/><Relationship Id="rId111" Type="http://schemas.openxmlformats.org/officeDocument/2006/relationships/slide" Target="slides/slide110.xml"/><Relationship Id="rId112" Type="http://schemas.openxmlformats.org/officeDocument/2006/relationships/slide" Target="slides/slide111.xml"/><Relationship Id="rId113" Type="http://schemas.openxmlformats.org/officeDocument/2006/relationships/slide" Target="slides/slide112.xml"/><Relationship Id="rId114" Type="http://schemas.openxmlformats.org/officeDocument/2006/relationships/slide" Target="slides/slide113.xml"/><Relationship Id="rId115" Type="http://schemas.openxmlformats.org/officeDocument/2006/relationships/slide" Target="slides/slide114.xml"/><Relationship Id="rId116" Type="http://schemas.openxmlformats.org/officeDocument/2006/relationships/slide" Target="slides/slide115.xml"/><Relationship Id="rId117" Type="http://schemas.openxmlformats.org/officeDocument/2006/relationships/slide" Target="slides/slide116.xml"/><Relationship Id="rId118" Type="http://schemas.openxmlformats.org/officeDocument/2006/relationships/slide" Target="slides/slide117.xml"/><Relationship Id="rId119" Type="http://schemas.openxmlformats.org/officeDocument/2006/relationships/slide" Target="slides/slide118.xml"/><Relationship Id="rId200" Type="http://schemas.openxmlformats.org/officeDocument/2006/relationships/slide" Target="slides/slide199.xml"/><Relationship Id="rId201" Type="http://schemas.openxmlformats.org/officeDocument/2006/relationships/slide" Target="slides/slide200.xml"/><Relationship Id="rId202" Type="http://schemas.openxmlformats.org/officeDocument/2006/relationships/slide" Target="slides/slide201.xml"/><Relationship Id="rId203" Type="http://schemas.openxmlformats.org/officeDocument/2006/relationships/slide" Target="slides/slide202.xml"/><Relationship Id="rId204" Type="http://schemas.openxmlformats.org/officeDocument/2006/relationships/slide" Target="slides/slide203.xml"/><Relationship Id="rId205" Type="http://schemas.openxmlformats.org/officeDocument/2006/relationships/slide" Target="slides/slide204.xml"/><Relationship Id="rId206" Type="http://schemas.openxmlformats.org/officeDocument/2006/relationships/slide" Target="slides/slide205.xml"/><Relationship Id="rId207" Type="http://schemas.openxmlformats.org/officeDocument/2006/relationships/slide" Target="slides/slide206.xml"/><Relationship Id="rId208" Type="http://schemas.openxmlformats.org/officeDocument/2006/relationships/slide" Target="slides/slide207.xml"/><Relationship Id="rId209" Type="http://schemas.openxmlformats.org/officeDocument/2006/relationships/slide" Target="slides/slide20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 Id="rId180" Type="http://schemas.openxmlformats.org/officeDocument/2006/relationships/slide" Target="slides/slide179.xml"/><Relationship Id="rId181" Type="http://schemas.openxmlformats.org/officeDocument/2006/relationships/slide" Target="slides/slide180.xml"/><Relationship Id="rId182" Type="http://schemas.openxmlformats.org/officeDocument/2006/relationships/slide" Target="slides/slide181.xml"/><Relationship Id="rId183" Type="http://schemas.openxmlformats.org/officeDocument/2006/relationships/slide" Target="slides/slide182.xml"/><Relationship Id="rId184" Type="http://schemas.openxmlformats.org/officeDocument/2006/relationships/slide" Target="slides/slide183.xml"/><Relationship Id="rId185" Type="http://schemas.openxmlformats.org/officeDocument/2006/relationships/slide" Target="slides/slide184.xml"/><Relationship Id="rId186" Type="http://schemas.openxmlformats.org/officeDocument/2006/relationships/slide" Target="slides/slide185.xml"/><Relationship Id="rId187" Type="http://schemas.openxmlformats.org/officeDocument/2006/relationships/slide" Target="slides/slide186.xml"/><Relationship Id="rId188" Type="http://schemas.openxmlformats.org/officeDocument/2006/relationships/slide" Target="slides/slide187.xml"/><Relationship Id="rId189" Type="http://schemas.openxmlformats.org/officeDocument/2006/relationships/slide" Target="slides/slide18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20" Type="http://schemas.openxmlformats.org/officeDocument/2006/relationships/slide" Target="slides/slide119.xml"/><Relationship Id="rId121" Type="http://schemas.openxmlformats.org/officeDocument/2006/relationships/slide" Target="slides/slide120.xml"/><Relationship Id="rId122" Type="http://schemas.openxmlformats.org/officeDocument/2006/relationships/slide" Target="slides/slide121.xml"/><Relationship Id="rId123" Type="http://schemas.openxmlformats.org/officeDocument/2006/relationships/slide" Target="slides/slide122.xml"/><Relationship Id="rId124" Type="http://schemas.openxmlformats.org/officeDocument/2006/relationships/slide" Target="slides/slide123.xml"/><Relationship Id="rId125" Type="http://schemas.openxmlformats.org/officeDocument/2006/relationships/slide" Target="slides/slide124.xml"/><Relationship Id="rId126" Type="http://schemas.openxmlformats.org/officeDocument/2006/relationships/slide" Target="slides/slide125.xml"/><Relationship Id="rId127" Type="http://schemas.openxmlformats.org/officeDocument/2006/relationships/slide" Target="slides/slide126.xml"/><Relationship Id="rId128" Type="http://schemas.openxmlformats.org/officeDocument/2006/relationships/slide" Target="slides/slide127.xml"/><Relationship Id="rId129" Type="http://schemas.openxmlformats.org/officeDocument/2006/relationships/slide" Target="slides/slide128.xml"/><Relationship Id="rId210" Type="http://schemas.openxmlformats.org/officeDocument/2006/relationships/slide" Target="slides/slide209.xml"/><Relationship Id="rId211" Type="http://schemas.openxmlformats.org/officeDocument/2006/relationships/slide" Target="slides/slide210.xml"/><Relationship Id="rId212" Type="http://schemas.openxmlformats.org/officeDocument/2006/relationships/slide" Target="slides/slide211.xml"/><Relationship Id="rId213" Type="http://schemas.openxmlformats.org/officeDocument/2006/relationships/slide" Target="slides/slide212.xml"/><Relationship Id="rId214" Type="http://schemas.openxmlformats.org/officeDocument/2006/relationships/slide" Target="slides/slide213.xml"/><Relationship Id="rId215" Type="http://schemas.openxmlformats.org/officeDocument/2006/relationships/slide" Target="slides/slide214.xml"/><Relationship Id="rId216" Type="http://schemas.openxmlformats.org/officeDocument/2006/relationships/slide" Target="slides/slide215.xml"/><Relationship Id="rId217" Type="http://schemas.openxmlformats.org/officeDocument/2006/relationships/slide" Target="slides/slide216.xml"/><Relationship Id="rId218" Type="http://schemas.openxmlformats.org/officeDocument/2006/relationships/slide" Target="slides/slide217.xml"/><Relationship Id="rId219" Type="http://schemas.openxmlformats.org/officeDocument/2006/relationships/slide" Target="slides/slide218.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190" Type="http://schemas.openxmlformats.org/officeDocument/2006/relationships/slide" Target="slides/slide189.xml"/><Relationship Id="rId191" Type="http://schemas.openxmlformats.org/officeDocument/2006/relationships/slide" Target="slides/slide190.xml"/><Relationship Id="rId192" Type="http://schemas.openxmlformats.org/officeDocument/2006/relationships/slide" Target="slides/slide191.xml"/><Relationship Id="rId193" Type="http://schemas.openxmlformats.org/officeDocument/2006/relationships/slide" Target="slides/slide192.xml"/><Relationship Id="rId194" Type="http://schemas.openxmlformats.org/officeDocument/2006/relationships/slide" Target="slides/slide193.xml"/><Relationship Id="rId195" Type="http://schemas.openxmlformats.org/officeDocument/2006/relationships/slide" Target="slides/slide194.xml"/><Relationship Id="rId196" Type="http://schemas.openxmlformats.org/officeDocument/2006/relationships/slide" Target="slides/slide195.xml"/><Relationship Id="rId197" Type="http://schemas.openxmlformats.org/officeDocument/2006/relationships/slide" Target="slides/slide196.xml"/><Relationship Id="rId198" Type="http://schemas.openxmlformats.org/officeDocument/2006/relationships/slide" Target="slides/slide197.xml"/><Relationship Id="rId199" Type="http://schemas.openxmlformats.org/officeDocument/2006/relationships/slide" Target="slides/slide19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130" Type="http://schemas.openxmlformats.org/officeDocument/2006/relationships/slide" Target="slides/slide129.xml"/><Relationship Id="rId131" Type="http://schemas.openxmlformats.org/officeDocument/2006/relationships/slide" Target="slides/slide130.xml"/><Relationship Id="rId132" Type="http://schemas.openxmlformats.org/officeDocument/2006/relationships/slide" Target="slides/slide131.xml"/><Relationship Id="rId133" Type="http://schemas.openxmlformats.org/officeDocument/2006/relationships/slide" Target="slides/slide132.xml"/><Relationship Id="rId220" Type="http://schemas.openxmlformats.org/officeDocument/2006/relationships/slide" Target="slides/slide219.xml"/><Relationship Id="rId221" Type="http://schemas.openxmlformats.org/officeDocument/2006/relationships/slide" Target="slides/slide220.xml"/><Relationship Id="rId222" Type="http://schemas.openxmlformats.org/officeDocument/2006/relationships/slide" Target="slides/slide221.xml"/><Relationship Id="rId223" Type="http://schemas.openxmlformats.org/officeDocument/2006/relationships/slide" Target="slides/slide222.xml"/><Relationship Id="rId224" Type="http://schemas.openxmlformats.org/officeDocument/2006/relationships/slide" Target="slides/slide223.xml"/><Relationship Id="rId225" Type="http://schemas.openxmlformats.org/officeDocument/2006/relationships/slide" Target="slides/slide224.xml"/><Relationship Id="rId226" Type="http://schemas.openxmlformats.org/officeDocument/2006/relationships/slide" Target="slides/slide225.xml"/><Relationship Id="rId227" Type="http://schemas.openxmlformats.org/officeDocument/2006/relationships/slide" Target="slides/slide226.xml"/><Relationship Id="rId228" Type="http://schemas.openxmlformats.org/officeDocument/2006/relationships/slide" Target="slides/slide227.xml"/><Relationship Id="rId229" Type="http://schemas.openxmlformats.org/officeDocument/2006/relationships/slide" Target="slides/slide228.xml"/><Relationship Id="rId134" Type="http://schemas.openxmlformats.org/officeDocument/2006/relationships/slide" Target="slides/slide133.xml"/><Relationship Id="rId135" Type="http://schemas.openxmlformats.org/officeDocument/2006/relationships/slide" Target="slides/slide134.xml"/><Relationship Id="rId136" Type="http://schemas.openxmlformats.org/officeDocument/2006/relationships/slide" Target="slides/slide135.xml"/><Relationship Id="rId137" Type="http://schemas.openxmlformats.org/officeDocument/2006/relationships/slide" Target="slides/slide136.xml"/><Relationship Id="rId138" Type="http://schemas.openxmlformats.org/officeDocument/2006/relationships/slide" Target="slides/slide137.xml"/><Relationship Id="rId139" Type="http://schemas.openxmlformats.org/officeDocument/2006/relationships/slide" Target="slides/slide1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40" Type="http://schemas.openxmlformats.org/officeDocument/2006/relationships/slide" Target="slides/slide139.xml"/><Relationship Id="rId141" Type="http://schemas.openxmlformats.org/officeDocument/2006/relationships/slide" Target="slides/slide140.xml"/><Relationship Id="rId142" Type="http://schemas.openxmlformats.org/officeDocument/2006/relationships/slide" Target="slides/slide141.xml"/><Relationship Id="rId143" Type="http://schemas.openxmlformats.org/officeDocument/2006/relationships/slide" Target="slides/slide142.xml"/><Relationship Id="rId144" Type="http://schemas.openxmlformats.org/officeDocument/2006/relationships/slide" Target="slides/slide143.xml"/><Relationship Id="rId145" Type="http://schemas.openxmlformats.org/officeDocument/2006/relationships/slide" Target="slides/slide144.xml"/><Relationship Id="rId146" Type="http://schemas.openxmlformats.org/officeDocument/2006/relationships/slide" Target="slides/slide145.xml"/><Relationship Id="rId147" Type="http://schemas.openxmlformats.org/officeDocument/2006/relationships/slide" Target="slides/slide146.xml"/><Relationship Id="rId148" Type="http://schemas.openxmlformats.org/officeDocument/2006/relationships/slide" Target="slides/slide147.xml"/><Relationship Id="rId149" Type="http://schemas.openxmlformats.org/officeDocument/2006/relationships/slide" Target="slides/slide148.xml"/><Relationship Id="rId230" Type="http://schemas.openxmlformats.org/officeDocument/2006/relationships/slide" Target="slides/slide229.xml"/><Relationship Id="rId231" Type="http://schemas.openxmlformats.org/officeDocument/2006/relationships/slide" Target="slides/slide230.xml"/><Relationship Id="rId232" Type="http://schemas.openxmlformats.org/officeDocument/2006/relationships/slide" Target="slides/slide231.xml"/><Relationship Id="rId233" Type="http://schemas.openxmlformats.org/officeDocument/2006/relationships/slide" Target="slides/slide232.xml"/><Relationship Id="rId234" Type="http://schemas.openxmlformats.org/officeDocument/2006/relationships/slide" Target="slides/slide233.xml"/><Relationship Id="rId235" Type="http://schemas.openxmlformats.org/officeDocument/2006/relationships/slide" Target="slides/slide234.xml"/><Relationship Id="rId236" Type="http://schemas.openxmlformats.org/officeDocument/2006/relationships/slide" Target="slides/slide235.xml"/><Relationship Id="rId237" Type="http://schemas.openxmlformats.org/officeDocument/2006/relationships/slide" Target="slides/slide236.xml"/><Relationship Id="rId238" Type="http://schemas.openxmlformats.org/officeDocument/2006/relationships/slide" Target="slides/slide237.xml"/><Relationship Id="rId239" Type="http://schemas.openxmlformats.org/officeDocument/2006/relationships/slide" Target="slides/slide2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150" Type="http://schemas.openxmlformats.org/officeDocument/2006/relationships/slide" Target="slides/slide149.xml"/><Relationship Id="rId151" Type="http://schemas.openxmlformats.org/officeDocument/2006/relationships/slide" Target="slides/slide150.xml"/><Relationship Id="rId152" Type="http://schemas.openxmlformats.org/officeDocument/2006/relationships/slide" Target="slides/slide151.xml"/><Relationship Id="rId153" Type="http://schemas.openxmlformats.org/officeDocument/2006/relationships/slide" Target="slides/slide152.xml"/><Relationship Id="rId154" Type="http://schemas.openxmlformats.org/officeDocument/2006/relationships/slide" Target="slides/slide153.xml"/><Relationship Id="rId155" Type="http://schemas.openxmlformats.org/officeDocument/2006/relationships/slide" Target="slides/slide154.xml"/><Relationship Id="rId156" Type="http://schemas.openxmlformats.org/officeDocument/2006/relationships/slide" Target="slides/slide155.xml"/><Relationship Id="rId157" Type="http://schemas.openxmlformats.org/officeDocument/2006/relationships/slide" Target="slides/slide156.xml"/><Relationship Id="rId158" Type="http://schemas.openxmlformats.org/officeDocument/2006/relationships/slide" Target="slides/slide157.xml"/><Relationship Id="rId159" Type="http://schemas.openxmlformats.org/officeDocument/2006/relationships/slide" Target="slides/slide158.xml"/><Relationship Id="rId240" Type="http://schemas.openxmlformats.org/officeDocument/2006/relationships/slide" Target="slides/slide239.xml"/><Relationship Id="rId241" Type="http://schemas.openxmlformats.org/officeDocument/2006/relationships/notesMaster" Target="notesMasters/notesMaster1.xml"/><Relationship Id="rId242" Type="http://schemas.openxmlformats.org/officeDocument/2006/relationships/handoutMaster" Target="handoutMasters/handoutMaster1.xml"/><Relationship Id="rId243" Type="http://schemas.openxmlformats.org/officeDocument/2006/relationships/printerSettings" Target="printerSettings/printerSettings1.bin"/><Relationship Id="rId244" Type="http://schemas.openxmlformats.org/officeDocument/2006/relationships/presProps" Target="presProps.xml"/><Relationship Id="rId245" Type="http://schemas.openxmlformats.org/officeDocument/2006/relationships/viewProps" Target="viewProps.xml"/><Relationship Id="rId246" Type="http://schemas.openxmlformats.org/officeDocument/2006/relationships/theme" Target="theme/theme1.xml"/><Relationship Id="rId247"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60" Type="http://schemas.openxmlformats.org/officeDocument/2006/relationships/slide" Target="slides/slide159.xml"/><Relationship Id="rId161" Type="http://schemas.openxmlformats.org/officeDocument/2006/relationships/slide" Target="slides/slide160.xml"/><Relationship Id="rId162" Type="http://schemas.openxmlformats.org/officeDocument/2006/relationships/slide" Target="slides/slide161.xml"/><Relationship Id="rId163" Type="http://schemas.openxmlformats.org/officeDocument/2006/relationships/slide" Target="slides/slide162.xml"/><Relationship Id="rId164" Type="http://schemas.openxmlformats.org/officeDocument/2006/relationships/slide" Target="slides/slide163.xml"/><Relationship Id="rId165" Type="http://schemas.openxmlformats.org/officeDocument/2006/relationships/slide" Target="slides/slide164.xml"/><Relationship Id="rId166" Type="http://schemas.openxmlformats.org/officeDocument/2006/relationships/slide" Target="slides/slide165.xml"/><Relationship Id="rId167" Type="http://schemas.openxmlformats.org/officeDocument/2006/relationships/slide" Target="slides/slide166.xml"/><Relationship Id="rId168" Type="http://schemas.openxmlformats.org/officeDocument/2006/relationships/slide" Target="slides/slide167.xml"/><Relationship Id="rId169" Type="http://schemas.openxmlformats.org/officeDocument/2006/relationships/slide" Target="slides/slide168.xml"/><Relationship Id="rId100" Type="http://schemas.openxmlformats.org/officeDocument/2006/relationships/slide" Target="slides/slide99.xml"/><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FBC9355-F49E-254A-8028-7A41B54C7F02}" type="datetimeFigureOut">
              <a:rPr lang="en-US" smtClean="0"/>
              <a:t>9/30/15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8282777-F5D2-CD43-ACD7-9BF5CE7BCA03}" type="slidenum">
              <a:rPr lang="en-US" smtClean="0"/>
              <a:t>‹#›</a:t>
            </a:fld>
            <a:endParaRPr lang="en-US"/>
          </a:p>
        </p:txBody>
      </p:sp>
    </p:spTree>
    <p:extLst>
      <p:ext uri="{BB962C8B-B14F-4D97-AF65-F5344CB8AC3E}">
        <p14:creationId xmlns:p14="http://schemas.microsoft.com/office/powerpoint/2010/main" val="25253330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855E72E-86E6-D847-B9F2-613B1FBEE7BE}" type="datetimeFigureOut">
              <a:rPr lang="en-US" smtClean="0"/>
              <a:t>9/30/15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903D15-16D1-154E-92E8-B3734D63BFC4}" type="slidenum">
              <a:rPr lang="en-US" smtClean="0"/>
              <a:t>‹#›</a:t>
            </a:fld>
            <a:endParaRPr lang="en-US"/>
          </a:p>
        </p:txBody>
      </p:sp>
    </p:spTree>
    <p:extLst>
      <p:ext uri="{BB962C8B-B14F-4D97-AF65-F5344CB8AC3E}">
        <p14:creationId xmlns:p14="http://schemas.microsoft.com/office/powerpoint/2010/main" val="279704890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2.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3.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5.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6.xml"/></Relationships>
</file>

<file path=ppt/notesSlides/_rels/notesSlide10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7.xml"/></Relationships>
</file>

<file path=ppt/notesSlides/_rels/notesSlide10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8.xml"/></Relationships>
</file>

<file path=ppt/notesSlides/_rels/notesSlide10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1.xml"/></Relationships>
</file>

<file path=ppt/notesSlides/_rels/notesSlide10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2.xml"/></Relationships>
</file>

<file path=ppt/notesSlides/_rels/notesSlide10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3.xml"/></Relationships>
</file>

<file path=ppt/notesSlides/_rels/notesSlide10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5.xml"/></Relationships>
</file>

<file path=ppt/notesSlides/_rels/notesSlide1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9.xml"/></Relationships>
</file>

<file path=ppt/notesSlides/_rels/notesSlide1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0.xml"/></Relationships>
</file>

<file path=ppt/notesSlides/_rels/notesSlide1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3.xml"/></Relationships>
</file>

<file path=ppt/notesSlides/_rels/notesSlide1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6.xml"/></Relationships>
</file>

<file path=ppt/notesSlides/_rels/notesSlide1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0.xml"/></Relationships>
</file>

<file path=ppt/notesSlides/_rels/notesSlide1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2.xml"/></Relationships>
</file>

<file path=ppt/notesSlides/_rels/notesSlide1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3.xml"/></Relationships>
</file>

<file path=ppt/notesSlides/_rels/notesSlide1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4.xml"/></Relationships>
</file>

<file path=ppt/notesSlides/_rels/notesSlide1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6.xml"/></Relationships>
</file>

<file path=ppt/notesSlides/_rels/notesSlide1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7.xml"/></Relationships>
</file>

<file path=ppt/notesSlides/_rels/notesSlide1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8.xml"/></Relationships>
</file>

<file path=ppt/notesSlides/_rels/notesSlide1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9.xml"/></Relationships>
</file>

<file path=ppt/notesSlides/_rels/notesSlide1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0.xml"/></Relationships>
</file>

<file path=ppt/notesSlides/_rels/notesSlide1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1.xml"/></Relationships>
</file>

<file path=ppt/notesSlides/_rels/notesSlide1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3.xml"/></Relationships>
</file>

<file path=ppt/notesSlides/_rels/notesSlide1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4.xml"/></Relationships>
</file>

<file path=ppt/notesSlides/_rels/notesSlide1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6.xml"/></Relationships>
</file>

<file path=ppt/notesSlides/_rels/notesSlide1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8.xml"/></Relationships>
</file>

<file path=ppt/notesSlides/_rels/notesSlide1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2.xml"/></Relationships>
</file>

<file path=ppt/notesSlides/_rels/notesSlide1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5.xml"/></Relationships>
</file>

<file path=ppt/notesSlides/_rels/notesSlide1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6.xml"/></Relationships>
</file>

<file path=ppt/notesSlides/_rels/notesSlide1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7.xml"/></Relationships>
</file>

<file path=ppt/notesSlides/_rels/notesSlide1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8.xml"/></Relationships>
</file>

<file path=ppt/notesSlides/_rels/notesSlide1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9.xml"/></Relationships>
</file>

<file path=ppt/notesSlides/_rels/notesSlide1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0.xml"/></Relationships>
</file>

<file path=ppt/notesSlides/_rels/notesSlide1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1.xml"/></Relationships>
</file>

<file path=ppt/notesSlides/_rels/notesSlide1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2.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3.xml"/></Relationships>
</file>

<file path=ppt/notesSlides/_rels/notesSlide1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4.xml"/></Relationships>
</file>

<file path=ppt/notesSlides/_rels/notesSlide1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5.xml"/></Relationships>
</file>

<file path=ppt/notesSlides/_rels/notesSlide1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6.xml"/></Relationships>
</file>

<file path=ppt/notesSlides/_rels/notesSlide1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7.xml"/></Relationships>
</file>

<file path=ppt/notesSlides/_rels/notesSlide1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9.xml"/></Relationships>
</file>

<file path=ppt/notesSlides/_rels/notesSlide1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0.xml"/></Relationships>
</file>

<file path=ppt/notesSlides/_rels/notesSlide1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1.xml"/></Relationships>
</file>

<file path=ppt/notesSlides/_rels/notesSlide1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2.xml"/></Relationships>
</file>

<file path=ppt/notesSlides/_rels/notesSlide1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3.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4.xml"/></Relationships>
</file>

<file path=ppt/notesSlides/_rels/notesSlide1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6.xml"/></Relationships>
</file>

<file path=ppt/notesSlides/_rels/notesSlide1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8.xml"/></Relationships>
</file>

<file path=ppt/notesSlides/_rels/notesSlide1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9.xml"/></Relationships>
</file>

<file path=ppt/notesSlides/_rels/notesSlide1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0.xml"/></Relationships>
</file>

<file path=ppt/notesSlides/_rels/notesSlide1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1.xml"/></Relationships>
</file>

<file path=ppt/notesSlides/_rels/notesSlide1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2.xml"/></Relationships>
</file>

<file path=ppt/notesSlides/_rels/notesSlide1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4.xml"/></Relationships>
</file>

<file path=ppt/notesSlides/_rels/notesSlide1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8.xml"/></Relationships>
</file>

<file path=ppt/notesSlides/_rels/notesSlide1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9.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0.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2.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5.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6.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7.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8.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0.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2.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3.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4.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5.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6.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7.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8.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9.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0.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4.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5.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7.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8.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9.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0.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2.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3.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5.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7.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9.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0.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3.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4.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8.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9.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0.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[NOTE TO INSTRUCTOR:  Many</a:t>
            </a:r>
            <a:r>
              <a:rPr lang="en-US" baseline="0" dirty="0" smtClean="0"/>
              <a:t> slides contain associated speaker notes.  These notes are intended as suggestions for things you may want to say to the class about the material on the slide.  Some slides also contain </a:t>
            </a:r>
            <a:r>
              <a:rPr lang="en-US" baseline="0" dirty="0" err="1" smtClean="0"/>
              <a:t>LaTeX</a:t>
            </a:r>
            <a:r>
              <a:rPr lang="en-US" baseline="0" dirty="0" smtClean="0"/>
              <a:t> sources for mathematical formulas on the slide.  The </a:t>
            </a:r>
            <a:r>
              <a:rPr lang="en-US" baseline="0" dirty="0" err="1" smtClean="0"/>
              <a:t>LaTeX</a:t>
            </a:r>
            <a:r>
              <a:rPr lang="en-US" baseline="0" dirty="0" smtClean="0"/>
              <a:t> material will be greyed out during presentations, and can be ignored.  It is provided for those who want to edit the content.]</a:t>
            </a:r>
            <a:endParaRPr lang="en-US" dirty="0" smtClean="0"/>
          </a:p>
          <a:p>
            <a:endParaRPr lang="en-US" dirty="0"/>
          </a:p>
        </p:txBody>
      </p:sp>
      <p:sp>
        <p:nvSpPr>
          <p:cNvPr id="4" name="Slide Number Placeholder 3"/>
          <p:cNvSpPr>
            <a:spLocks noGrp="1"/>
          </p:cNvSpPr>
          <p:nvPr>
            <p:ph type="sldNum" sz="quarter" idx="10"/>
          </p:nvPr>
        </p:nvSpPr>
        <p:spPr/>
        <p:txBody>
          <a:bodyPr/>
          <a:lstStyle/>
          <a:p>
            <a:fld id="{BB903D15-16D1-154E-92E8-B3734D63BFC4}" type="slidenum">
              <a:rPr lang="en-US" smtClean="0"/>
              <a:t>1</a:t>
            </a:fld>
            <a:endParaRPr lang="en-US"/>
          </a:p>
        </p:txBody>
      </p:sp>
    </p:spTree>
    <p:extLst>
      <p:ext uri="{BB962C8B-B14F-4D97-AF65-F5344CB8AC3E}">
        <p14:creationId xmlns:p14="http://schemas.microsoft.com/office/powerpoint/2010/main" val="5160399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predicate is a function that returns true or false.</a:t>
            </a:r>
            <a:endParaRPr lang="en-US" dirty="0"/>
          </a:p>
        </p:txBody>
      </p:sp>
      <p:sp>
        <p:nvSpPr>
          <p:cNvPr id="4" name="Slide Number Placeholder 3"/>
          <p:cNvSpPr>
            <a:spLocks noGrp="1"/>
          </p:cNvSpPr>
          <p:nvPr>
            <p:ph type="sldNum" sz="quarter" idx="10"/>
          </p:nvPr>
        </p:nvSpPr>
        <p:spPr/>
        <p:txBody>
          <a:bodyPr/>
          <a:lstStyle/>
          <a:p>
            <a:fld id="{BB903D15-16D1-154E-92E8-B3734D63BFC4}" type="slidenum">
              <a:rPr lang="en-US" smtClean="0"/>
              <a:t>14</a:t>
            </a:fld>
            <a:endParaRPr lang="en-US"/>
          </a:p>
        </p:txBody>
      </p:sp>
    </p:spTree>
    <p:extLst>
      <p:ext uri="{BB962C8B-B14F-4D97-AF65-F5344CB8AC3E}">
        <p14:creationId xmlns:p14="http://schemas.microsoft.com/office/powerpoint/2010/main" val="2948631154"/>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r>
              <a:rPr lang="en-US" sz="800" dirty="0" smtClean="0">
                <a:solidFill>
                  <a:srgbClr val="A6A6A6"/>
                </a:solidFill>
              </a:rPr>
              <a:t>\begin{align*}</a:t>
            </a:r>
          </a:p>
          <a:p>
            <a:r>
              <a:rPr lang="en-US" sz="800" dirty="0" smtClean="0">
                <a:solidFill>
                  <a:srgbClr val="A6A6A6"/>
                </a:solidFill>
              </a:rPr>
              <a:t>\text{</a:t>
            </a:r>
            <a:r>
              <a:rPr lang="en-US" sz="800" dirty="0" err="1" smtClean="0">
                <a:solidFill>
                  <a:srgbClr val="A6A6A6"/>
                </a:solidFill>
              </a:rPr>
              <a:t>main~loop~iteration</a:t>
            </a:r>
            <a:r>
              <a:rPr lang="en-US" sz="800" dirty="0" smtClean="0">
                <a:solidFill>
                  <a:srgbClr val="A6A6A6"/>
                </a:solidFill>
              </a:rPr>
              <a:t>:} \\</a:t>
            </a:r>
          </a:p>
          <a:p>
            <a:r>
              <a:rPr lang="en-US" sz="800" dirty="0" smtClean="0">
                <a:solidFill>
                  <a:srgbClr val="A6A6A6"/>
                </a:solidFill>
              </a:rPr>
              <a:t>49 &amp; ~~21  &amp; 2 &amp; ~~1 \\</a:t>
            </a:r>
          </a:p>
          <a:p>
            <a:r>
              <a:rPr lang="en-US" sz="800" dirty="0" smtClean="0">
                <a:solidFill>
                  <a:srgbClr val="A6A6A6"/>
                </a:solidFill>
              </a:rPr>
              <a:t>28 &amp; ~~21 ~~~~~(\</a:t>
            </a:r>
            <a:r>
              <a:rPr lang="en-US" sz="800" dirty="0" err="1" smtClean="0">
                <a:solidFill>
                  <a:srgbClr val="A6A6A6"/>
                </a:solidFill>
              </a:rPr>
              <a:t>mathrm</a:t>
            </a:r>
            <a:r>
              <a:rPr lang="en-US" sz="800" dirty="0" smtClean="0">
                <a:solidFill>
                  <a:srgbClr val="A6A6A6"/>
                </a:solidFill>
              </a:rPr>
              <a:t>{</a:t>
            </a:r>
            <a:r>
              <a:rPr lang="en-US" sz="800" dirty="0" err="1" smtClean="0">
                <a:solidFill>
                  <a:srgbClr val="A6A6A6"/>
                </a:solidFill>
              </a:rPr>
              <a:t>by~subtracting</a:t>
            </a:r>
            <a:r>
              <a:rPr lang="en-US" sz="800" dirty="0" smtClean="0">
                <a:solidFill>
                  <a:srgbClr val="A6A6A6"/>
                </a:solidFill>
              </a:rPr>
              <a:t>~} n \</a:t>
            </a:r>
            <a:r>
              <a:rPr lang="en-US" sz="800" dirty="0" err="1" smtClean="0">
                <a:solidFill>
                  <a:srgbClr val="A6A6A6"/>
                </a:solidFill>
              </a:rPr>
              <a:t>mathrm</a:t>
            </a:r>
            <a:r>
              <a:rPr lang="en-US" sz="800" dirty="0" smtClean="0">
                <a:solidFill>
                  <a:srgbClr val="A6A6A6"/>
                </a:solidFill>
              </a:rPr>
              <a:t>{~from~} m) &amp; 2 &amp; ~~1 \\</a:t>
            </a:r>
          </a:p>
          <a:p>
            <a:r>
              <a:rPr lang="en-US" sz="800" dirty="0" smtClean="0">
                <a:solidFill>
                  <a:srgbClr val="A6A6A6"/>
                </a:solidFill>
              </a:rPr>
              <a:t>14 &amp; ~~21 ~~~~~(\</a:t>
            </a:r>
            <a:r>
              <a:rPr lang="en-US" sz="800" dirty="0" err="1" smtClean="0">
                <a:solidFill>
                  <a:srgbClr val="A6A6A6"/>
                </a:solidFill>
              </a:rPr>
              <a:t>mathrm</a:t>
            </a:r>
            <a:r>
              <a:rPr lang="en-US" sz="800" dirty="0" smtClean="0">
                <a:solidFill>
                  <a:srgbClr val="A6A6A6"/>
                </a:solidFill>
              </a:rPr>
              <a:t>{</a:t>
            </a:r>
            <a:r>
              <a:rPr lang="en-US" sz="800" dirty="0" err="1" smtClean="0">
                <a:solidFill>
                  <a:srgbClr val="A6A6A6"/>
                </a:solidFill>
              </a:rPr>
              <a:t>by~shifting</a:t>
            </a:r>
            <a:r>
              <a:rPr lang="en-US" sz="800" dirty="0" smtClean="0">
                <a:solidFill>
                  <a:srgbClr val="A6A6A6"/>
                </a:solidFill>
              </a:rPr>
              <a:t>~} m) &amp; 2 &amp; ~~1 \\</a:t>
            </a:r>
          </a:p>
          <a:p>
            <a:r>
              <a:rPr lang="en-US" sz="800" dirty="0" smtClean="0">
                <a:solidFill>
                  <a:srgbClr val="A6A6A6"/>
                </a:solidFill>
              </a:rPr>
              <a:t>7 &amp; ~~21 ~~~~~(\</a:t>
            </a:r>
            <a:r>
              <a:rPr lang="en-US" sz="800" dirty="0" err="1" smtClean="0">
                <a:solidFill>
                  <a:srgbClr val="A6A6A6"/>
                </a:solidFill>
              </a:rPr>
              <a:t>mathrm</a:t>
            </a:r>
            <a:r>
              <a:rPr lang="en-US" sz="800" dirty="0" smtClean="0">
                <a:solidFill>
                  <a:srgbClr val="A6A6A6"/>
                </a:solidFill>
              </a:rPr>
              <a:t>{</a:t>
            </a:r>
            <a:r>
              <a:rPr lang="en-US" sz="800" dirty="0" err="1" smtClean="0">
                <a:solidFill>
                  <a:srgbClr val="A6A6A6"/>
                </a:solidFill>
              </a:rPr>
              <a:t>by~shifting</a:t>
            </a:r>
            <a:r>
              <a:rPr lang="en-US" sz="800" dirty="0" smtClean="0">
                <a:solidFill>
                  <a:srgbClr val="A6A6A6"/>
                </a:solidFill>
              </a:rPr>
              <a:t>~} m) &amp; 2 &amp; ~~1 \\</a:t>
            </a:r>
          </a:p>
          <a:p>
            <a:r>
              <a:rPr lang="en-US" sz="800" dirty="0" smtClean="0">
                <a:solidFill>
                  <a:srgbClr val="A6A6A6"/>
                </a:solidFill>
              </a:rPr>
              <a:t>21 &amp; ~~~7 ~~~~~~(\</a:t>
            </a:r>
            <a:r>
              <a:rPr lang="en-US" sz="800" dirty="0" err="1" smtClean="0">
                <a:solidFill>
                  <a:srgbClr val="A6A6A6"/>
                </a:solidFill>
              </a:rPr>
              <a:t>mathrm</a:t>
            </a:r>
            <a:r>
              <a:rPr lang="en-US" sz="800" dirty="0" smtClean="0">
                <a:solidFill>
                  <a:srgbClr val="A6A6A6"/>
                </a:solidFill>
              </a:rPr>
              <a:t>{</a:t>
            </a:r>
            <a:r>
              <a:rPr lang="en-US" sz="800" dirty="0" err="1" smtClean="0">
                <a:solidFill>
                  <a:srgbClr val="A6A6A6"/>
                </a:solidFill>
              </a:rPr>
              <a:t>by~swapping</a:t>
            </a:r>
            <a:r>
              <a:rPr lang="en-US" sz="800" dirty="0" smtClean="0">
                <a:solidFill>
                  <a:srgbClr val="A6A6A6"/>
                </a:solidFill>
              </a:rPr>
              <a:t>~} m \</a:t>
            </a:r>
            <a:r>
              <a:rPr lang="en-US" sz="800" dirty="0" err="1" smtClean="0">
                <a:solidFill>
                  <a:srgbClr val="A6A6A6"/>
                </a:solidFill>
              </a:rPr>
              <a:t>mathrm</a:t>
            </a:r>
            <a:r>
              <a:rPr lang="en-US" sz="800" dirty="0" smtClean="0">
                <a:solidFill>
                  <a:srgbClr val="A6A6A6"/>
                </a:solidFill>
              </a:rPr>
              <a:t>{~and~} n) &amp; 2 &amp; ~~1 \\</a:t>
            </a:r>
          </a:p>
          <a:p>
            <a:r>
              <a:rPr lang="en-US" sz="800" dirty="0" smtClean="0">
                <a:solidFill>
                  <a:srgbClr val="A6A6A6"/>
                </a:solidFill>
              </a:rPr>
              <a:t>14 &amp; ~~~7 ~~~~~~(\</a:t>
            </a:r>
            <a:r>
              <a:rPr lang="en-US" sz="800" dirty="0" err="1" smtClean="0">
                <a:solidFill>
                  <a:srgbClr val="A6A6A6"/>
                </a:solidFill>
              </a:rPr>
              <a:t>mathrm</a:t>
            </a:r>
            <a:r>
              <a:rPr lang="en-US" sz="800" dirty="0" smtClean="0">
                <a:solidFill>
                  <a:srgbClr val="A6A6A6"/>
                </a:solidFill>
              </a:rPr>
              <a:t>{</a:t>
            </a:r>
            <a:r>
              <a:rPr lang="en-US" sz="800" dirty="0" err="1" smtClean="0">
                <a:solidFill>
                  <a:srgbClr val="A6A6A6"/>
                </a:solidFill>
              </a:rPr>
              <a:t>by~subtracting</a:t>
            </a:r>
            <a:r>
              <a:rPr lang="en-US" sz="800" dirty="0" smtClean="0">
                <a:solidFill>
                  <a:srgbClr val="A6A6A6"/>
                </a:solidFill>
              </a:rPr>
              <a:t>~} n \</a:t>
            </a:r>
            <a:r>
              <a:rPr lang="en-US" sz="800" dirty="0" err="1" smtClean="0">
                <a:solidFill>
                  <a:srgbClr val="A6A6A6"/>
                </a:solidFill>
              </a:rPr>
              <a:t>mathrm</a:t>
            </a:r>
            <a:r>
              <a:rPr lang="en-US" sz="800" dirty="0" smtClean="0">
                <a:solidFill>
                  <a:srgbClr val="A6A6A6"/>
                </a:solidFill>
              </a:rPr>
              <a:t>{~from~} m) &amp; 2 &amp; ~~1\\</a:t>
            </a:r>
          </a:p>
          <a:p>
            <a:r>
              <a:rPr lang="en-US" sz="800" dirty="0" smtClean="0">
                <a:solidFill>
                  <a:srgbClr val="A6A6A6"/>
                </a:solidFill>
              </a:rPr>
              <a:t>7 &amp; ~~~7 ~~~~~~(\</a:t>
            </a:r>
            <a:r>
              <a:rPr lang="en-US" sz="800" dirty="0" err="1" smtClean="0">
                <a:solidFill>
                  <a:srgbClr val="A6A6A6"/>
                </a:solidFill>
              </a:rPr>
              <a:t>mathrm</a:t>
            </a:r>
            <a:r>
              <a:rPr lang="en-US" sz="800" dirty="0" smtClean="0">
                <a:solidFill>
                  <a:srgbClr val="A6A6A6"/>
                </a:solidFill>
              </a:rPr>
              <a:t>{</a:t>
            </a:r>
            <a:r>
              <a:rPr lang="en-US" sz="800" dirty="0" err="1" smtClean="0">
                <a:solidFill>
                  <a:srgbClr val="A6A6A6"/>
                </a:solidFill>
              </a:rPr>
              <a:t>by~shifting</a:t>
            </a:r>
            <a:r>
              <a:rPr lang="en-US" sz="800" dirty="0" smtClean="0">
                <a:solidFill>
                  <a:srgbClr val="A6A6A6"/>
                </a:solidFill>
              </a:rPr>
              <a:t>~} m) &amp; 2 &amp; ~~1\\</a:t>
            </a:r>
          </a:p>
          <a:p>
            <a:r>
              <a:rPr lang="en-US" sz="800" dirty="0" smtClean="0">
                <a:solidFill>
                  <a:srgbClr val="A6A6A6"/>
                </a:solidFill>
              </a:rPr>
              <a:t>\text{result:}\\</a:t>
            </a:r>
          </a:p>
          <a:p>
            <a:r>
              <a:rPr lang="en-US" sz="800" dirty="0" smtClean="0">
                <a:solidFill>
                  <a:srgbClr val="A6A6A6"/>
                </a:solidFill>
              </a:rPr>
              <a:t>&amp; 7 \times 2^{\</a:t>
            </a:r>
            <a:r>
              <a:rPr lang="en-US" sz="800" dirty="0" err="1" smtClean="0">
                <a:solidFill>
                  <a:srgbClr val="A6A6A6"/>
                </a:solidFill>
              </a:rPr>
              <a:t>mathrm</a:t>
            </a:r>
            <a:r>
              <a:rPr lang="en-US" sz="800" dirty="0" smtClean="0">
                <a:solidFill>
                  <a:srgbClr val="A6A6A6"/>
                </a:solidFill>
              </a:rPr>
              <a:t>{min}(2, 1)} = 7 \times 2 = 14</a:t>
            </a:r>
          </a:p>
          <a:p>
            <a:r>
              <a:rPr lang="en-US" sz="800" dirty="0" smtClean="0">
                <a:solidFill>
                  <a:srgbClr val="A6A6A6"/>
                </a:solidFill>
              </a:rPr>
              <a:t>\end{align*}</a:t>
            </a:r>
          </a:p>
          <a:p>
            <a:endParaRPr lang="en-US" sz="800" dirty="0" smtClean="0">
              <a:solidFill>
                <a:srgbClr val="A6A6A6"/>
              </a:solidFill>
            </a:endParaRPr>
          </a:p>
          <a:p>
            <a:endParaRPr lang="en-US" sz="800" dirty="0">
              <a:solidFill>
                <a:srgbClr val="A6A6A6"/>
              </a:solidFill>
            </a:endParaRPr>
          </a:p>
        </p:txBody>
      </p:sp>
      <p:sp>
        <p:nvSpPr>
          <p:cNvPr id="4" name="Slide Number Placeholder 3"/>
          <p:cNvSpPr>
            <a:spLocks noGrp="1"/>
          </p:cNvSpPr>
          <p:nvPr>
            <p:ph type="sldNum" sz="quarter" idx="10"/>
          </p:nvPr>
        </p:nvSpPr>
        <p:spPr/>
        <p:txBody>
          <a:bodyPr/>
          <a:lstStyle/>
          <a:p>
            <a:fld id="{BB903D15-16D1-154E-92E8-B3734D63BFC4}" type="slidenum">
              <a:rPr lang="en-US" smtClean="0"/>
              <a:t>142</a:t>
            </a:fld>
            <a:endParaRPr lang="en-US"/>
          </a:p>
        </p:txBody>
      </p:sp>
    </p:spTree>
    <p:extLst>
      <p:ext uri="{BB962C8B-B14F-4D97-AF65-F5344CB8AC3E}">
        <p14:creationId xmlns:p14="http://schemas.microsoft.com/office/powerpoint/2010/main" val="2383307106"/>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903D15-16D1-154E-92E8-B3734D63BFC4}" type="slidenum">
              <a:rPr lang="en-US" smtClean="0"/>
              <a:t>143</a:t>
            </a:fld>
            <a:endParaRPr lang="en-US"/>
          </a:p>
        </p:txBody>
      </p:sp>
    </p:spTree>
    <p:extLst>
      <p:ext uri="{BB962C8B-B14F-4D97-AF65-F5344CB8AC3E}">
        <p14:creationId xmlns:p14="http://schemas.microsoft.com/office/powerpoint/2010/main" val="1894122310"/>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 as division by 2 is easier than general division for </a:t>
            </a:r>
            <a:r>
              <a:rPr lang="en-US" dirty="0" err="1" smtClean="0"/>
              <a:t>BinaryIntegers</a:t>
            </a:r>
            <a:r>
              <a:rPr lang="en-US" dirty="0" smtClean="0"/>
              <a:t>, division by x is easier than general division for polynomials</a:t>
            </a:r>
          </a:p>
          <a:p>
            <a:endParaRPr lang="en-US" dirty="0" smtClean="0"/>
          </a:p>
          <a:p>
            <a:r>
              <a:rPr lang="en-US" dirty="0" smtClean="0"/>
              <a:t>(This is for single-variable</a:t>
            </a:r>
            <a:r>
              <a:rPr lang="en-US" baseline="0" dirty="0" smtClean="0"/>
              <a:t> polynomials)</a:t>
            </a:r>
          </a:p>
          <a:p>
            <a:endParaRPr lang="en-US" baseline="0" dirty="0" smtClean="0"/>
          </a:p>
          <a:p>
            <a:r>
              <a:rPr lang="en-US" baseline="0" dirty="0" smtClean="0"/>
              <a:t>This algorithm is at least as old as 1969, since Knuth wrote about it in the first edition of his book.</a:t>
            </a:r>
            <a:endParaRPr lang="en-US" dirty="0"/>
          </a:p>
        </p:txBody>
      </p:sp>
      <p:sp>
        <p:nvSpPr>
          <p:cNvPr id="4" name="Slide Number Placeholder 3"/>
          <p:cNvSpPr>
            <a:spLocks noGrp="1"/>
          </p:cNvSpPr>
          <p:nvPr>
            <p:ph type="sldNum" sz="quarter" idx="10"/>
          </p:nvPr>
        </p:nvSpPr>
        <p:spPr/>
        <p:txBody>
          <a:bodyPr/>
          <a:lstStyle/>
          <a:p>
            <a:fld id="{BB903D15-16D1-154E-92E8-B3734D63BFC4}" type="slidenum">
              <a:rPr lang="en-US" smtClean="0"/>
              <a:t>145</a:t>
            </a:fld>
            <a:endParaRPr lang="en-US"/>
          </a:p>
        </p:txBody>
      </p:sp>
    </p:spTree>
    <p:extLst>
      <p:ext uri="{BB962C8B-B14F-4D97-AF65-F5344CB8AC3E}">
        <p14:creationId xmlns:p14="http://schemas.microsoft.com/office/powerpoint/2010/main" val="708777393"/>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latin typeface="+mn-lt"/>
              <a:ea typeface="+mn-ea"/>
              <a:cs typeface="+mn-cs"/>
            </a:endParaRPr>
          </a:p>
          <a:p>
            <a:r>
              <a:rPr lang="en-US" sz="800" kern="1200" dirty="0" smtClean="0">
                <a:solidFill>
                  <a:srgbClr val="A6A6A6"/>
                </a:solidFill>
                <a:latin typeface="+mn-lt"/>
                <a:ea typeface="+mn-ea"/>
                <a:cs typeface="+mn-cs"/>
              </a:rPr>
              <a:t>\</a:t>
            </a:r>
            <a:r>
              <a:rPr lang="en-US" sz="800" kern="1200" dirty="0" smtClean="0">
                <a:solidFill>
                  <a:srgbClr val="A6A6A6"/>
                </a:solidFill>
                <a:latin typeface="+mn-lt"/>
                <a:ea typeface="+mn-ea"/>
                <a:cs typeface="+mn-cs"/>
              </a:rPr>
              <a:t>begin{align*}</a:t>
            </a:r>
          </a:p>
          <a:p>
            <a:r>
              <a:rPr lang="en-US" sz="800" kern="1200" dirty="0" smtClean="0">
                <a:solidFill>
                  <a:srgbClr val="A6A6A6"/>
                </a:solidFill>
                <a:latin typeface="+mn-lt"/>
                <a:ea typeface="+mn-ea"/>
                <a:cs typeface="+mn-cs"/>
              </a:rPr>
              <a:t>&amp;\</a:t>
            </a:r>
            <a:r>
              <a:rPr lang="en-US" sz="800" kern="1200" dirty="0" err="1" smtClean="0">
                <a:solidFill>
                  <a:srgbClr val="A6A6A6"/>
                </a:solidFill>
                <a:latin typeface="+mn-lt"/>
                <a:ea typeface="+mn-ea"/>
                <a:cs typeface="+mn-cs"/>
              </a:rPr>
              <a:t>mathrm</a:t>
            </a:r>
            <a:r>
              <a:rPr lang="en-US" sz="800" kern="1200" dirty="0" smtClean="0">
                <a:solidFill>
                  <a:srgbClr val="A6A6A6"/>
                </a:solidFill>
                <a:latin typeface="+mn-lt"/>
                <a:ea typeface="+mn-ea"/>
                <a:cs typeface="+mn-cs"/>
              </a:rPr>
              <a:t>{</a:t>
            </a:r>
            <a:r>
              <a:rPr lang="en-US" sz="800" kern="1200" dirty="0" err="1" smtClean="0">
                <a:solidFill>
                  <a:srgbClr val="A6A6A6"/>
                </a:solidFill>
                <a:latin typeface="+mn-lt"/>
                <a:ea typeface="+mn-ea"/>
                <a:cs typeface="+mn-cs"/>
              </a:rPr>
              <a:t>gcd</a:t>
            </a:r>
            <a:r>
              <a:rPr lang="en-US" sz="800" kern="1200" dirty="0" smtClean="0">
                <a:solidFill>
                  <a:srgbClr val="A6A6A6"/>
                </a:solidFill>
                <a:latin typeface="+mn-lt"/>
                <a:ea typeface="+mn-ea"/>
                <a:cs typeface="+mn-cs"/>
              </a:rPr>
              <a:t>}(p, 0) = \</a:t>
            </a:r>
            <a:r>
              <a:rPr lang="en-US" sz="800" kern="1200" dirty="0" err="1" smtClean="0">
                <a:solidFill>
                  <a:srgbClr val="A6A6A6"/>
                </a:solidFill>
                <a:latin typeface="+mn-lt"/>
                <a:ea typeface="+mn-ea"/>
                <a:cs typeface="+mn-cs"/>
              </a:rPr>
              <a:t>mathrm</a:t>
            </a:r>
            <a:r>
              <a:rPr lang="en-US" sz="800" kern="1200" dirty="0" smtClean="0">
                <a:solidFill>
                  <a:srgbClr val="A6A6A6"/>
                </a:solidFill>
                <a:latin typeface="+mn-lt"/>
                <a:ea typeface="+mn-ea"/>
                <a:cs typeface="+mn-cs"/>
              </a:rPr>
              <a:t>{</a:t>
            </a:r>
            <a:r>
              <a:rPr lang="en-US" sz="800" kern="1200" dirty="0" err="1" smtClean="0">
                <a:solidFill>
                  <a:srgbClr val="A6A6A6"/>
                </a:solidFill>
                <a:latin typeface="+mn-lt"/>
                <a:ea typeface="+mn-ea"/>
                <a:cs typeface="+mn-cs"/>
              </a:rPr>
              <a:t>gcd</a:t>
            </a:r>
            <a:r>
              <a:rPr lang="en-US" sz="800" kern="1200" dirty="0" smtClean="0">
                <a:solidFill>
                  <a:srgbClr val="A6A6A6"/>
                </a:solidFill>
                <a:latin typeface="+mn-lt"/>
                <a:ea typeface="+mn-ea"/>
                <a:cs typeface="+mn-cs"/>
              </a:rPr>
              <a:t>}(0, p) = p\\</a:t>
            </a:r>
          </a:p>
          <a:p>
            <a:r>
              <a:rPr lang="en-US" sz="800" kern="1200" dirty="0" smtClean="0">
                <a:solidFill>
                  <a:srgbClr val="A6A6A6"/>
                </a:solidFill>
                <a:latin typeface="+mn-lt"/>
                <a:ea typeface="+mn-ea"/>
                <a:cs typeface="+mn-cs"/>
              </a:rPr>
              <a:t>&amp;\</a:t>
            </a:r>
            <a:r>
              <a:rPr lang="en-US" sz="800" kern="1200" dirty="0" err="1" smtClean="0">
                <a:solidFill>
                  <a:srgbClr val="A6A6A6"/>
                </a:solidFill>
                <a:latin typeface="+mn-lt"/>
                <a:ea typeface="+mn-ea"/>
                <a:cs typeface="+mn-cs"/>
              </a:rPr>
              <a:t>mathrm</a:t>
            </a:r>
            <a:r>
              <a:rPr lang="en-US" sz="800" kern="1200" dirty="0" smtClean="0">
                <a:solidFill>
                  <a:srgbClr val="A6A6A6"/>
                </a:solidFill>
                <a:latin typeface="+mn-lt"/>
                <a:ea typeface="+mn-ea"/>
                <a:cs typeface="+mn-cs"/>
              </a:rPr>
              <a:t>{</a:t>
            </a:r>
            <a:r>
              <a:rPr lang="en-US" sz="800" kern="1200" dirty="0" err="1" smtClean="0">
                <a:solidFill>
                  <a:srgbClr val="A6A6A6"/>
                </a:solidFill>
                <a:latin typeface="+mn-lt"/>
                <a:ea typeface="+mn-ea"/>
                <a:cs typeface="+mn-cs"/>
              </a:rPr>
              <a:t>gcd</a:t>
            </a:r>
            <a:r>
              <a:rPr lang="en-US" sz="800" kern="1200" dirty="0" smtClean="0">
                <a:solidFill>
                  <a:srgbClr val="A6A6A6"/>
                </a:solidFill>
                <a:latin typeface="+mn-lt"/>
                <a:ea typeface="+mn-ea"/>
                <a:cs typeface="+mn-cs"/>
              </a:rPr>
              <a:t>}(p, p) = p\\</a:t>
            </a:r>
          </a:p>
          <a:p>
            <a:r>
              <a:rPr lang="en-US" sz="800" kern="1200" dirty="0" smtClean="0">
                <a:solidFill>
                  <a:srgbClr val="A6A6A6"/>
                </a:solidFill>
                <a:latin typeface="+mn-lt"/>
                <a:ea typeface="+mn-ea"/>
                <a:cs typeface="+mn-cs"/>
              </a:rPr>
              <a:t>&amp;\</a:t>
            </a:r>
            <a:r>
              <a:rPr lang="en-US" sz="800" kern="1200" dirty="0" err="1" smtClean="0">
                <a:solidFill>
                  <a:srgbClr val="A6A6A6"/>
                </a:solidFill>
                <a:latin typeface="+mn-lt"/>
                <a:ea typeface="+mn-ea"/>
                <a:cs typeface="+mn-cs"/>
              </a:rPr>
              <a:t>mathrm</a:t>
            </a:r>
            <a:r>
              <a:rPr lang="en-US" sz="800" kern="1200" dirty="0" smtClean="0">
                <a:solidFill>
                  <a:srgbClr val="A6A6A6"/>
                </a:solidFill>
                <a:latin typeface="+mn-lt"/>
                <a:ea typeface="+mn-ea"/>
                <a:cs typeface="+mn-cs"/>
              </a:rPr>
              <a:t>{</a:t>
            </a:r>
            <a:r>
              <a:rPr lang="en-US" sz="800" kern="1200" dirty="0" err="1" smtClean="0">
                <a:solidFill>
                  <a:srgbClr val="A6A6A6"/>
                </a:solidFill>
                <a:latin typeface="+mn-lt"/>
                <a:ea typeface="+mn-ea"/>
                <a:cs typeface="+mn-cs"/>
              </a:rPr>
              <a:t>gcd</a:t>
            </a:r>
            <a:r>
              <a:rPr lang="en-US" sz="800" kern="1200" dirty="0" smtClean="0">
                <a:solidFill>
                  <a:srgbClr val="A6A6A6"/>
                </a:solidFill>
                <a:latin typeface="+mn-lt"/>
                <a:ea typeface="+mn-ea"/>
                <a:cs typeface="+mn-cs"/>
              </a:rPr>
              <a:t>}(</a:t>
            </a:r>
            <a:r>
              <a:rPr lang="en-US" sz="800" kern="1200" dirty="0" err="1" smtClean="0">
                <a:solidFill>
                  <a:srgbClr val="A6A6A6"/>
                </a:solidFill>
                <a:latin typeface="+mn-lt"/>
                <a:ea typeface="+mn-ea"/>
                <a:cs typeface="+mn-cs"/>
              </a:rPr>
              <a:t>xp</a:t>
            </a:r>
            <a:r>
              <a:rPr lang="en-US" sz="800" kern="1200" dirty="0" smtClean="0">
                <a:solidFill>
                  <a:srgbClr val="A6A6A6"/>
                </a:solidFill>
                <a:latin typeface="+mn-lt"/>
                <a:ea typeface="+mn-ea"/>
                <a:cs typeface="+mn-cs"/>
              </a:rPr>
              <a:t>, </a:t>
            </a:r>
            <a:r>
              <a:rPr lang="en-US" sz="800" kern="1200" dirty="0" err="1" smtClean="0">
                <a:solidFill>
                  <a:srgbClr val="A6A6A6"/>
                </a:solidFill>
                <a:latin typeface="+mn-lt"/>
                <a:ea typeface="+mn-ea"/>
                <a:cs typeface="+mn-cs"/>
              </a:rPr>
              <a:t>xq</a:t>
            </a:r>
            <a:r>
              <a:rPr lang="en-US" sz="800" kern="1200" dirty="0" smtClean="0">
                <a:solidFill>
                  <a:srgbClr val="A6A6A6"/>
                </a:solidFill>
                <a:latin typeface="+mn-lt"/>
                <a:ea typeface="+mn-ea"/>
                <a:cs typeface="+mn-cs"/>
              </a:rPr>
              <a:t>) = x\</a:t>
            </a:r>
            <a:r>
              <a:rPr lang="en-US" sz="800" kern="1200" dirty="0" err="1" smtClean="0">
                <a:solidFill>
                  <a:srgbClr val="A6A6A6"/>
                </a:solidFill>
                <a:latin typeface="+mn-lt"/>
                <a:ea typeface="+mn-ea"/>
                <a:cs typeface="+mn-cs"/>
              </a:rPr>
              <a:t>cdot</a:t>
            </a:r>
            <a:r>
              <a:rPr lang="en-US" sz="800" kern="1200" dirty="0" smtClean="0">
                <a:solidFill>
                  <a:srgbClr val="A6A6A6"/>
                </a:solidFill>
                <a:latin typeface="+mn-lt"/>
                <a:ea typeface="+mn-ea"/>
                <a:cs typeface="+mn-cs"/>
              </a:rPr>
              <a:t>\</a:t>
            </a:r>
            <a:r>
              <a:rPr lang="en-US" sz="800" kern="1200" dirty="0" err="1" smtClean="0">
                <a:solidFill>
                  <a:srgbClr val="A6A6A6"/>
                </a:solidFill>
                <a:latin typeface="+mn-lt"/>
                <a:ea typeface="+mn-ea"/>
                <a:cs typeface="+mn-cs"/>
              </a:rPr>
              <a:t>mathrm</a:t>
            </a:r>
            <a:r>
              <a:rPr lang="en-US" sz="800" kern="1200" dirty="0" smtClean="0">
                <a:solidFill>
                  <a:srgbClr val="A6A6A6"/>
                </a:solidFill>
                <a:latin typeface="+mn-lt"/>
                <a:ea typeface="+mn-ea"/>
                <a:cs typeface="+mn-cs"/>
              </a:rPr>
              <a:t>{</a:t>
            </a:r>
            <a:r>
              <a:rPr lang="en-US" sz="800" kern="1200" dirty="0" err="1" smtClean="0">
                <a:solidFill>
                  <a:srgbClr val="A6A6A6"/>
                </a:solidFill>
                <a:latin typeface="+mn-lt"/>
                <a:ea typeface="+mn-ea"/>
                <a:cs typeface="+mn-cs"/>
              </a:rPr>
              <a:t>gcd</a:t>
            </a:r>
            <a:r>
              <a:rPr lang="en-US" sz="800" kern="1200" dirty="0" smtClean="0">
                <a:solidFill>
                  <a:srgbClr val="A6A6A6"/>
                </a:solidFill>
                <a:latin typeface="+mn-lt"/>
                <a:ea typeface="+mn-ea"/>
                <a:cs typeface="+mn-cs"/>
              </a:rPr>
              <a:t>}(p, q)\\</a:t>
            </a:r>
          </a:p>
          <a:p>
            <a:r>
              <a:rPr lang="en-US" sz="800" kern="1200" dirty="0" smtClean="0">
                <a:solidFill>
                  <a:srgbClr val="A6A6A6"/>
                </a:solidFill>
                <a:latin typeface="+mn-lt"/>
                <a:ea typeface="+mn-ea"/>
                <a:cs typeface="+mn-cs"/>
              </a:rPr>
              <a:t>&amp;\</a:t>
            </a:r>
            <a:r>
              <a:rPr lang="en-US" sz="800" kern="1200" dirty="0" err="1" smtClean="0">
                <a:solidFill>
                  <a:srgbClr val="A6A6A6"/>
                </a:solidFill>
                <a:latin typeface="+mn-lt"/>
                <a:ea typeface="+mn-ea"/>
                <a:cs typeface="+mn-cs"/>
              </a:rPr>
              <a:t>mathrm</a:t>
            </a:r>
            <a:r>
              <a:rPr lang="en-US" sz="800" kern="1200" dirty="0" smtClean="0">
                <a:solidFill>
                  <a:srgbClr val="A6A6A6"/>
                </a:solidFill>
                <a:latin typeface="+mn-lt"/>
                <a:ea typeface="+mn-ea"/>
                <a:cs typeface="+mn-cs"/>
              </a:rPr>
              <a:t>{</a:t>
            </a:r>
            <a:r>
              <a:rPr lang="en-US" sz="800" kern="1200" dirty="0" err="1" smtClean="0">
                <a:solidFill>
                  <a:srgbClr val="A6A6A6"/>
                </a:solidFill>
                <a:latin typeface="+mn-lt"/>
                <a:ea typeface="+mn-ea"/>
                <a:cs typeface="+mn-cs"/>
              </a:rPr>
              <a:t>gcd</a:t>
            </a:r>
            <a:r>
              <a:rPr lang="en-US" sz="800" kern="1200" dirty="0" smtClean="0">
                <a:solidFill>
                  <a:srgbClr val="A6A6A6"/>
                </a:solidFill>
                <a:latin typeface="+mn-lt"/>
                <a:ea typeface="+mn-ea"/>
                <a:cs typeface="+mn-cs"/>
              </a:rPr>
              <a:t>}(</a:t>
            </a:r>
            <a:r>
              <a:rPr lang="en-US" sz="800" kern="1200" dirty="0" err="1" smtClean="0">
                <a:solidFill>
                  <a:srgbClr val="A6A6A6"/>
                </a:solidFill>
                <a:latin typeface="+mn-lt"/>
                <a:ea typeface="+mn-ea"/>
                <a:cs typeface="+mn-cs"/>
              </a:rPr>
              <a:t>xp</a:t>
            </a:r>
            <a:r>
              <a:rPr lang="en-US" sz="800" kern="1200" dirty="0" smtClean="0">
                <a:solidFill>
                  <a:srgbClr val="A6A6A6"/>
                </a:solidFill>
                <a:latin typeface="+mn-lt"/>
                <a:ea typeface="+mn-ea"/>
                <a:cs typeface="+mn-cs"/>
              </a:rPr>
              <a:t>, </a:t>
            </a:r>
            <a:r>
              <a:rPr lang="en-US" sz="800" kern="1200" dirty="0" err="1" smtClean="0">
                <a:solidFill>
                  <a:srgbClr val="A6A6A6"/>
                </a:solidFill>
                <a:latin typeface="+mn-lt"/>
                <a:ea typeface="+mn-ea"/>
                <a:cs typeface="+mn-cs"/>
              </a:rPr>
              <a:t>xq</a:t>
            </a:r>
            <a:r>
              <a:rPr lang="en-US" sz="800" kern="1200" dirty="0" smtClean="0">
                <a:solidFill>
                  <a:srgbClr val="A6A6A6"/>
                </a:solidFill>
                <a:latin typeface="+mn-lt"/>
                <a:ea typeface="+mn-ea"/>
                <a:cs typeface="+mn-cs"/>
              </a:rPr>
              <a:t> + c) = \</a:t>
            </a:r>
            <a:r>
              <a:rPr lang="en-US" sz="800" kern="1200" dirty="0" err="1" smtClean="0">
                <a:solidFill>
                  <a:srgbClr val="A6A6A6"/>
                </a:solidFill>
                <a:latin typeface="+mn-lt"/>
                <a:ea typeface="+mn-ea"/>
                <a:cs typeface="+mn-cs"/>
              </a:rPr>
              <a:t>mathrm</a:t>
            </a:r>
            <a:r>
              <a:rPr lang="en-US" sz="800" kern="1200" dirty="0" smtClean="0">
                <a:solidFill>
                  <a:srgbClr val="A6A6A6"/>
                </a:solidFill>
                <a:latin typeface="+mn-lt"/>
                <a:ea typeface="+mn-ea"/>
                <a:cs typeface="+mn-cs"/>
              </a:rPr>
              <a:t>{</a:t>
            </a:r>
            <a:r>
              <a:rPr lang="en-US" sz="800" kern="1200" dirty="0" err="1" smtClean="0">
                <a:solidFill>
                  <a:srgbClr val="A6A6A6"/>
                </a:solidFill>
                <a:latin typeface="+mn-lt"/>
                <a:ea typeface="+mn-ea"/>
                <a:cs typeface="+mn-cs"/>
              </a:rPr>
              <a:t>gcd</a:t>
            </a:r>
            <a:r>
              <a:rPr lang="en-US" sz="800" kern="1200" dirty="0" smtClean="0">
                <a:solidFill>
                  <a:srgbClr val="A6A6A6"/>
                </a:solidFill>
                <a:latin typeface="+mn-lt"/>
                <a:ea typeface="+mn-ea"/>
                <a:cs typeface="+mn-cs"/>
              </a:rPr>
              <a:t>}(p, </a:t>
            </a:r>
            <a:r>
              <a:rPr lang="en-US" sz="800" kern="1200" dirty="0" err="1" smtClean="0">
                <a:solidFill>
                  <a:srgbClr val="A6A6A6"/>
                </a:solidFill>
                <a:latin typeface="+mn-lt"/>
                <a:ea typeface="+mn-ea"/>
                <a:cs typeface="+mn-cs"/>
              </a:rPr>
              <a:t>xq</a:t>
            </a:r>
            <a:r>
              <a:rPr lang="en-US" sz="800" kern="1200" dirty="0" smtClean="0">
                <a:solidFill>
                  <a:srgbClr val="A6A6A6"/>
                </a:solidFill>
                <a:latin typeface="+mn-lt"/>
                <a:ea typeface="+mn-ea"/>
                <a:cs typeface="+mn-cs"/>
              </a:rPr>
              <a:t> + c)\\</a:t>
            </a:r>
          </a:p>
          <a:p>
            <a:r>
              <a:rPr lang="en-US" sz="800" kern="1200" dirty="0" smtClean="0">
                <a:solidFill>
                  <a:srgbClr val="A6A6A6"/>
                </a:solidFill>
                <a:latin typeface="+mn-lt"/>
                <a:ea typeface="+mn-ea"/>
                <a:cs typeface="+mn-cs"/>
              </a:rPr>
              <a:t>&amp;\</a:t>
            </a:r>
            <a:r>
              <a:rPr lang="en-US" sz="800" kern="1200" dirty="0" err="1" smtClean="0">
                <a:solidFill>
                  <a:srgbClr val="A6A6A6"/>
                </a:solidFill>
                <a:latin typeface="+mn-lt"/>
                <a:ea typeface="+mn-ea"/>
                <a:cs typeface="+mn-cs"/>
              </a:rPr>
              <a:t>mathrm</a:t>
            </a:r>
            <a:r>
              <a:rPr lang="en-US" sz="800" kern="1200" dirty="0" smtClean="0">
                <a:solidFill>
                  <a:srgbClr val="A6A6A6"/>
                </a:solidFill>
                <a:latin typeface="+mn-lt"/>
                <a:ea typeface="+mn-ea"/>
                <a:cs typeface="+mn-cs"/>
              </a:rPr>
              <a:t>{</a:t>
            </a:r>
            <a:r>
              <a:rPr lang="en-US" sz="800" kern="1200" dirty="0" err="1" smtClean="0">
                <a:solidFill>
                  <a:srgbClr val="A6A6A6"/>
                </a:solidFill>
                <a:latin typeface="+mn-lt"/>
                <a:ea typeface="+mn-ea"/>
                <a:cs typeface="+mn-cs"/>
              </a:rPr>
              <a:t>gcd</a:t>
            </a:r>
            <a:r>
              <a:rPr lang="en-US" sz="800" kern="1200" dirty="0" smtClean="0">
                <a:solidFill>
                  <a:srgbClr val="A6A6A6"/>
                </a:solidFill>
                <a:latin typeface="+mn-lt"/>
                <a:ea typeface="+mn-ea"/>
                <a:cs typeface="+mn-cs"/>
              </a:rPr>
              <a:t>}(</a:t>
            </a:r>
            <a:r>
              <a:rPr lang="en-US" sz="800" kern="1200" dirty="0" err="1" smtClean="0">
                <a:solidFill>
                  <a:srgbClr val="A6A6A6"/>
                </a:solidFill>
                <a:latin typeface="+mn-lt"/>
                <a:ea typeface="+mn-ea"/>
                <a:cs typeface="+mn-cs"/>
              </a:rPr>
              <a:t>xp</a:t>
            </a:r>
            <a:r>
              <a:rPr lang="en-US" sz="800" kern="1200" dirty="0" smtClean="0">
                <a:solidFill>
                  <a:srgbClr val="A6A6A6"/>
                </a:solidFill>
                <a:latin typeface="+mn-lt"/>
                <a:ea typeface="+mn-ea"/>
                <a:cs typeface="+mn-cs"/>
              </a:rPr>
              <a:t> + c, </a:t>
            </a:r>
            <a:r>
              <a:rPr lang="en-US" sz="800" kern="1200" dirty="0" err="1" smtClean="0">
                <a:solidFill>
                  <a:srgbClr val="A6A6A6"/>
                </a:solidFill>
                <a:latin typeface="+mn-lt"/>
                <a:ea typeface="+mn-ea"/>
                <a:cs typeface="+mn-cs"/>
              </a:rPr>
              <a:t>xq</a:t>
            </a:r>
            <a:r>
              <a:rPr lang="en-US" sz="800" kern="1200" dirty="0" smtClean="0">
                <a:solidFill>
                  <a:srgbClr val="A6A6A6"/>
                </a:solidFill>
                <a:latin typeface="+mn-lt"/>
                <a:ea typeface="+mn-ea"/>
                <a:cs typeface="+mn-cs"/>
              </a:rPr>
              <a:t>) = \</a:t>
            </a:r>
            <a:r>
              <a:rPr lang="en-US" sz="800" kern="1200" dirty="0" err="1" smtClean="0">
                <a:solidFill>
                  <a:srgbClr val="A6A6A6"/>
                </a:solidFill>
                <a:latin typeface="+mn-lt"/>
                <a:ea typeface="+mn-ea"/>
                <a:cs typeface="+mn-cs"/>
              </a:rPr>
              <a:t>mathrm</a:t>
            </a:r>
            <a:r>
              <a:rPr lang="en-US" sz="800" kern="1200" dirty="0" smtClean="0">
                <a:solidFill>
                  <a:srgbClr val="A6A6A6"/>
                </a:solidFill>
                <a:latin typeface="+mn-lt"/>
                <a:ea typeface="+mn-ea"/>
                <a:cs typeface="+mn-cs"/>
              </a:rPr>
              <a:t>{</a:t>
            </a:r>
            <a:r>
              <a:rPr lang="en-US" sz="800" kern="1200" dirty="0" err="1" smtClean="0">
                <a:solidFill>
                  <a:srgbClr val="A6A6A6"/>
                </a:solidFill>
                <a:latin typeface="+mn-lt"/>
                <a:ea typeface="+mn-ea"/>
                <a:cs typeface="+mn-cs"/>
              </a:rPr>
              <a:t>gcd</a:t>
            </a:r>
            <a:r>
              <a:rPr lang="en-US" sz="800" kern="1200" dirty="0" smtClean="0">
                <a:solidFill>
                  <a:srgbClr val="A6A6A6"/>
                </a:solidFill>
                <a:latin typeface="+mn-lt"/>
                <a:ea typeface="+mn-ea"/>
                <a:cs typeface="+mn-cs"/>
              </a:rPr>
              <a:t>}(</a:t>
            </a:r>
            <a:r>
              <a:rPr lang="en-US" sz="800" kern="1200" dirty="0" err="1" smtClean="0">
                <a:solidFill>
                  <a:srgbClr val="A6A6A6"/>
                </a:solidFill>
                <a:latin typeface="+mn-lt"/>
                <a:ea typeface="+mn-ea"/>
                <a:cs typeface="+mn-cs"/>
              </a:rPr>
              <a:t>xp</a:t>
            </a:r>
            <a:r>
              <a:rPr lang="en-US" sz="800" kern="1200" dirty="0" smtClean="0">
                <a:solidFill>
                  <a:srgbClr val="A6A6A6"/>
                </a:solidFill>
                <a:latin typeface="+mn-lt"/>
                <a:ea typeface="+mn-ea"/>
                <a:cs typeface="+mn-cs"/>
              </a:rPr>
              <a:t> + c, q)\\</a:t>
            </a:r>
          </a:p>
          <a:p>
            <a:r>
              <a:rPr lang="en-US" sz="800" kern="1200" dirty="0" smtClean="0">
                <a:solidFill>
                  <a:srgbClr val="A6A6A6"/>
                </a:solidFill>
                <a:latin typeface="+mn-lt"/>
                <a:ea typeface="+mn-ea"/>
                <a:cs typeface="+mn-cs"/>
              </a:rPr>
              <a:t>&amp;{\</a:t>
            </a:r>
            <a:r>
              <a:rPr lang="en-US" sz="800" kern="1200" dirty="0" err="1" smtClean="0">
                <a:solidFill>
                  <a:srgbClr val="A6A6A6"/>
                </a:solidFill>
                <a:latin typeface="+mn-lt"/>
                <a:ea typeface="+mn-ea"/>
                <a:cs typeface="+mn-cs"/>
              </a:rPr>
              <a:t>deg</a:t>
            </a:r>
            <a:r>
              <a:rPr lang="en-US" sz="800" kern="1200" dirty="0" smtClean="0">
                <a:solidFill>
                  <a:srgbClr val="A6A6A6"/>
                </a:solidFill>
                <a:latin typeface="+mn-lt"/>
                <a:ea typeface="+mn-ea"/>
                <a:cs typeface="+mn-cs"/>
              </a:rPr>
              <a:t>}(p) \</a:t>
            </a:r>
            <a:r>
              <a:rPr lang="en-US" sz="800" kern="1200" dirty="0" err="1" smtClean="0">
                <a:solidFill>
                  <a:srgbClr val="A6A6A6"/>
                </a:solidFill>
                <a:latin typeface="+mn-lt"/>
                <a:ea typeface="+mn-ea"/>
                <a:cs typeface="+mn-cs"/>
              </a:rPr>
              <a:t>geq</a:t>
            </a:r>
            <a:r>
              <a:rPr lang="en-US" sz="800" kern="1200" dirty="0" smtClean="0">
                <a:solidFill>
                  <a:srgbClr val="A6A6A6"/>
                </a:solidFill>
                <a:latin typeface="+mn-lt"/>
                <a:ea typeface="+mn-ea"/>
                <a:cs typeface="+mn-cs"/>
              </a:rPr>
              <a:t> {\</a:t>
            </a:r>
            <a:r>
              <a:rPr lang="en-US" sz="800" kern="1200" dirty="0" err="1" smtClean="0">
                <a:solidFill>
                  <a:srgbClr val="A6A6A6"/>
                </a:solidFill>
                <a:latin typeface="+mn-lt"/>
                <a:ea typeface="+mn-ea"/>
                <a:cs typeface="+mn-cs"/>
              </a:rPr>
              <a:t>deg</a:t>
            </a:r>
            <a:r>
              <a:rPr lang="en-US" sz="800" kern="1200" dirty="0" smtClean="0">
                <a:solidFill>
                  <a:srgbClr val="A6A6A6"/>
                </a:solidFill>
                <a:latin typeface="+mn-lt"/>
                <a:ea typeface="+mn-ea"/>
                <a:cs typeface="+mn-cs"/>
              </a:rPr>
              <a:t>}(q) \implies \</a:t>
            </a:r>
            <a:r>
              <a:rPr lang="en-US" sz="800" kern="1200" dirty="0" err="1" smtClean="0">
                <a:solidFill>
                  <a:srgbClr val="A6A6A6"/>
                </a:solidFill>
                <a:latin typeface="+mn-lt"/>
                <a:ea typeface="+mn-ea"/>
                <a:cs typeface="+mn-cs"/>
              </a:rPr>
              <a:t>mathrm</a:t>
            </a:r>
            <a:r>
              <a:rPr lang="en-US" sz="800" kern="1200" dirty="0" smtClean="0">
                <a:solidFill>
                  <a:srgbClr val="A6A6A6"/>
                </a:solidFill>
                <a:latin typeface="+mn-lt"/>
                <a:ea typeface="+mn-ea"/>
                <a:cs typeface="+mn-cs"/>
              </a:rPr>
              <a:t>{</a:t>
            </a:r>
            <a:r>
              <a:rPr lang="en-US" sz="800" kern="1200" dirty="0" err="1" smtClean="0">
                <a:solidFill>
                  <a:srgbClr val="A6A6A6"/>
                </a:solidFill>
                <a:latin typeface="+mn-lt"/>
                <a:ea typeface="+mn-ea"/>
                <a:cs typeface="+mn-cs"/>
              </a:rPr>
              <a:t>gcd</a:t>
            </a:r>
            <a:r>
              <a:rPr lang="en-US" sz="800" kern="1200" dirty="0" smtClean="0">
                <a:solidFill>
                  <a:srgbClr val="A6A6A6"/>
                </a:solidFill>
                <a:latin typeface="+mn-lt"/>
                <a:ea typeface="+mn-ea"/>
                <a:cs typeface="+mn-cs"/>
              </a:rPr>
              <a:t>}(</a:t>
            </a:r>
            <a:r>
              <a:rPr lang="en-US" sz="800" kern="1200" dirty="0" err="1" smtClean="0">
                <a:solidFill>
                  <a:srgbClr val="A6A6A6"/>
                </a:solidFill>
                <a:latin typeface="+mn-lt"/>
                <a:ea typeface="+mn-ea"/>
                <a:cs typeface="+mn-cs"/>
              </a:rPr>
              <a:t>xp</a:t>
            </a:r>
            <a:r>
              <a:rPr lang="en-US" sz="800" kern="1200" dirty="0" smtClean="0">
                <a:solidFill>
                  <a:srgbClr val="A6A6A6"/>
                </a:solidFill>
                <a:latin typeface="+mn-lt"/>
                <a:ea typeface="+mn-ea"/>
                <a:cs typeface="+mn-cs"/>
              </a:rPr>
              <a:t> + c, </a:t>
            </a:r>
            <a:r>
              <a:rPr lang="en-US" sz="800" kern="1200" dirty="0" err="1" smtClean="0">
                <a:solidFill>
                  <a:srgbClr val="A6A6A6"/>
                </a:solidFill>
                <a:latin typeface="+mn-lt"/>
                <a:ea typeface="+mn-ea"/>
                <a:cs typeface="+mn-cs"/>
              </a:rPr>
              <a:t>xq</a:t>
            </a:r>
            <a:r>
              <a:rPr lang="en-US" sz="800" kern="1200" dirty="0" smtClean="0">
                <a:solidFill>
                  <a:srgbClr val="A6A6A6"/>
                </a:solidFill>
                <a:latin typeface="+mn-lt"/>
                <a:ea typeface="+mn-ea"/>
                <a:cs typeface="+mn-cs"/>
              </a:rPr>
              <a:t> + d) = \</a:t>
            </a:r>
            <a:r>
              <a:rPr lang="en-US" sz="800" kern="1200" dirty="0" err="1" smtClean="0">
                <a:solidFill>
                  <a:srgbClr val="A6A6A6"/>
                </a:solidFill>
                <a:latin typeface="+mn-lt"/>
                <a:ea typeface="+mn-ea"/>
                <a:cs typeface="+mn-cs"/>
              </a:rPr>
              <a:t>mathrm</a:t>
            </a:r>
            <a:r>
              <a:rPr lang="en-US" sz="800" kern="1200" dirty="0" smtClean="0">
                <a:solidFill>
                  <a:srgbClr val="A6A6A6"/>
                </a:solidFill>
                <a:latin typeface="+mn-lt"/>
                <a:ea typeface="+mn-ea"/>
                <a:cs typeface="+mn-cs"/>
              </a:rPr>
              <a:t>{</a:t>
            </a:r>
            <a:r>
              <a:rPr lang="en-US" sz="800" kern="1200" dirty="0" err="1" smtClean="0">
                <a:solidFill>
                  <a:srgbClr val="A6A6A6"/>
                </a:solidFill>
                <a:latin typeface="+mn-lt"/>
                <a:ea typeface="+mn-ea"/>
                <a:cs typeface="+mn-cs"/>
              </a:rPr>
              <a:t>gcd</a:t>
            </a:r>
            <a:r>
              <a:rPr lang="en-US" sz="800" kern="1200" dirty="0" smtClean="0">
                <a:solidFill>
                  <a:srgbClr val="A6A6A6"/>
                </a:solidFill>
                <a:latin typeface="+mn-lt"/>
                <a:ea typeface="+mn-ea"/>
                <a:cs typeface="+mn-cs"/>
              </a:rPr>
              <a:t>} \left( p - \</a:t>
            </a:r>
            <a:r>
              <a:rPr lang="en-US" sz="800" kern="1200" dirty="0" err="1" smtClean="0">
                <a:solidFill>
                  <a:srgbClr val="A6A6A6"/>
                </a:solidFill>
                <a:latin typeface="+mn-lt"/>
                <a:ea typeface="+mn-ea"/>
                <a:cs typeface="+mn-cs"/>
              </a:rPr>
              <a:t>frac</a:t>
            </a:r>
            <a:r>
              <a:rPr lang="en-US" sz="800" kern="1200" dirty="0" smtClean="0">
                <a:solidFill>
                  <a:srgbClr val="A6A6A6"/>
                </a:solidFill>
                <a:latin typeface="+mn-lt"/>
                <a:ea typeface="+mn-ea"/>
                <a:cs typeface="+mn-cs"/>
              </a:rPr>
              <a:t>{c}{d}q, </a:t>
            </a:r>
            <a:r>
              <a:rPr lang="en-US" sz="800" kern="1200" dirty="0" err="1" smtClean="0">
                <a:solidFill>
                  <a:srgbClr val="A6A6A6"/>
                </a:solidFill>
                <a:latin typeface="+mn-lt"/>
                <a:ea typeface="+mn-ea"/>
                <a:cs typeface="+mn-cs"/>
              </a:rPr>
              <a:t>xq</a:t>
            </a:r>
            <a:r>
              <a:rPr lang="en-US" sz="800" kern="1200" dirty="0" smtClean="0">
                <a:solidFill>
                  <a:srgbClr val="A6A6A6"/>
                </a:solidFill>
                <a:latin typeface="+mn-lt"/>
                <a:ea typeface="+mn-ea"/>
                <a:cs typeface="+mn-cs"/>
              </a:rPr>
              <a:t> + d \right) \\</a:t>
            </a:r>
          </a:p>
          <a:p>
            <a:r>
              <a:rPr lang="en-US" sz="800" kern="1200" dirty="0" smtClean="0">
                <a:solidFill>
                  <a:srgbClr val="A6A6A6"/>
                </a:solidFill>
                <a:latin typeface="+mn-lt"/>
                <a:ea typeface="+mn-ea"/>
                <a:cs typeface="+mn-cs"/>
              </a:rPr>
              <a:t>&amp;{\</a:t>
            </a:r>
            <a:r>
              <a:rPr lang="en-US" sz="800" kern="1200" dirty="0" err="1" smtClean="0">
                <a:solidFill>
                  <a:srgbClr val="A6A6A6"/>
                </a:solidFill>
                <a:latin typeface="+mn-lt"/>
                <a:ea typeface="+mn-ea"/>
                <a:cs typeface="+mn-cs"/>
              </a:rPr>
              <a:t>deg</a:t>
            </a:r>
            <a:r>
              <a:rPr lang="en-US" sz="800" kern="1200" dirty="0" smtClean="0">
                <a:solidFill>
                  <a:srgbClr val="A6A6A6"/>
                </a:solidFill>
                <a:latin typeface="+mn-lt"/>
                <a:ea typeface="+mn-ea"/>
                <a:cs typeface="+mn-cs"/>
              </a:rPr>
              <a:t>}(p) &lt; {\</a:t>
            </a:r>
            <a:r>
              <a:rPr lang="en-US" sz="800" kern="1200" dirty="0" err="1" smtClean="0">
                <a:solidFill>
                  <a:srgbClr val="A6A6A6"/>
                </a:solidFill>
                <a:latin typeface="+mn-lt"/>
                <a:ea typeface="+mn-ea"/>
                <a:cs typeface="+mn-cs"/>
              </a:rPr>
              <a:t>deg</a:t>
            </a:r>
            <a:r>
              <a:rPr lang="en-US" sz="800" kern="1200" dirty="0" smtClean="0">
                <a:solidFill>
                  <a:srgbClr val="A6A6A6"/>
                </a:solidFill>
                <a:latin typeface="+mn-lt"/>
                <a:ea typeface="+mn-ea"/>
                <a:cs typeface="+mn-cs"/>
              </a:rPr>
              <a:t>}(q) \implies \</a:t>
            </a:r>
            <a:r>
              <a:rPr lang="en-US" sz="800" kern="1200" dirty="0" err="1" smtClean="0">
                <a:solidFill>
                  <a:srgbClr val="A6A6A6"/>
                </a:solidFill>
                <a:latin typeface="+mn-lt"/>
                <a:ea typeface="+mn-ea"/>
                <a:cs typeface="+mn-cs"/>
              </a:rPr>
              <a:t>mathrm</a:t>
            </a:r>
            <a:r>
              <a:rPr lang="en-US" sz="800" kern="1200" dirty="0" smtClean="0">
                <a:solidFill>
                  <a:srgbClr val="A6A6A6"/>
                </a:solidFill>
                <a:latin typeface="+mn-lt"/>
                <a:ea typeface="+mn-ea"/>
                <a:cs typeface="+mn-cs"/>
              </a:rPr>
              <a:t>{</a:t>
            </a:r>
            <a:r>
              <a:rPr lang="en-US" sz="800" kern="1200" dirty="0" err="1" smtClean="0">
                <a:solidFill>
                  <a:srgbClr val="A6A6A6"/>
                </a:solidFill>
                <a:latin typeface="+mn-lt"/>
                <a:ea typeface="+mn-ea"/>
                <a:cs typeface="+mn-cs"/>
              </a:rPr>
              <a:t>gcd</a:t>
            </a:r>
            <a:r>
              <a:rPr lang="en-US" sz="800" kern="1200" dirty="0" smtClean="0">
                <a:solidFill>
                  <a:srgbClr val="A6A6A6"/>
                </a:solidFill>
                <a:latin typeface="+mn-lt"/>
                <a:ea typeface="+mn-ea"/>
                <a:cs typeface="+mn-cs"/>
              </a:rPr>
              <a:t>}(</a:t>
            </a:r>
            <a:r>
              <a:rPr lang="en-US" sz="800" kern="1200" dirty="0" err="1" smtClean="0">
                <a:solidFill>
                  <a:srgbClr val="A6A6A6"/>
                </a:solidFill>
                <a:latin typeface="+mn-lt"/>
                <a:ea typeface="+mn-ea"/>
                <a:cs typeface="+mn-cs"/>
              </a:rPr>
              <a:t>xp</a:t>
            </a:r>
            <a:r>
              <a:rPr lang="en-US" sz="800" kern="1200" dirty="0" smtClean="0">
                <a:solidFill>
                  <a:srgbClr val="A6A6A6"/>
                </a:solidFill>
                <a:latin typeface="+mn-lt"/>
                <a:ea typeface="+mn-ea"/>
                <a:cs typeface="+mn-cs"/>
              </a:rPr>
              <a:t> + c, </a:t>
            </a:r>
            <a:r>
              <a:rPr lang="en-US" sz="800" kern="1200" dirty="0" err="1" smtClean="0">
                <a:solidFill>
                  <a:srgbClr val="A6A6A6"/>
                </a:solidFill>
                <a:latin typeface="+mn-lt"/>
                <a:ea typeface="+mn-ea"/>
                <a:cs typeface="+mn-cs"/>
              </a:rPr>
              <a:t>xq</a:t>
            </a:r>
            <a:r>
              <a:rPr lang="en-US" sz="800" kern="1200" dirty="0" smtClean="0">
                <a:solidFill>
                  <a:srgbClr val="A6A6A6"/>
                </a:solidFill>
                <a:latin typeface="+mn-lt"/>
                <a:ea typeface="+mn-ea"/>
                <a:cs typeface="+mn-cs"/>
              </a:rPr>
              <a:t> + d) = \</a:t>
            </a:r>
            <a:r>
              <a:rPr lang="en-US" sz="800" kern="1200" dirty="0" err="1" smtClean="0">
                <a:solidFill>
                  <a:srgbClr val="A6A6A6"/>
                </a:solidFill>
                <a:latin typeface="+mn-lt"/>
                <a:ea typeface="+mn-ea"/>
                <a:cs typeface="+mn-cs"/>
              </a:rPr>
              <a:t>mathrm</a:t>
            </a:r>
            <a:r>
              <a:rPr lang="en-US" sz="800" kern="1200" dirty="0" smtClean="0">
                <a:solidFill>
                  <a:srgbClr val="A6A6A6"/>
                </a:solidFill>
                <a:latin typeface="+mn-lt"/>
                <a:ea typeface="+mn-ea"/>
                <a:cs typeface="+mn-cs"/>
              </a:rPr>
              <a:t>{</a:t>
            </a:r>
            <a:r>
              <a:rPr lang="en-US" sz="800" kern="1200" dirty="0" err="1" smtClean="0">
                <a:solidFill>
                  <a:srgbClr val="A6A6A6"/>
                </a:solidFill>
                <a:latin typeface="+mn-lt"/>
                <a:ea typeface="+mn-ea"/>
                <a:cs typeface="+mn-cs"/>
              </a:rPr>
              <a:t>gcd</a:t>
            </a:r>
            <a:r>
              <a:rPr lang="en-US" sz="800" kern="1200" dirty="0" smtClean="0">
                <a:solidFill>
                  <a:srgbClr val="A6A6A6"/>
                </a:solidFill>
                <a:latin typeface="+mn-lt"/>
                <a:ea typeface="+mn-ea"/>
                <a:cs typeface="+mn-cs"/>
              </a:rPr>
              <a:t>} \left( </a:t>
            </a:r>
            <a:r>
              <a:rPr lang="en-US" sz="800" kern="1200" dirty="0" err="1" smtClean="0">
                <a:solidFill>
                  <a:srgbClr val="A6A6A6"/>
                </a:solidFill>
                <a:latin typeface="+mn-lt"/>
                <a:ea typeface="+mn-ea"/>
                <a:cs typeface="+mn-cs"/>
              </a:rPr>
              <a:t>xp</a:t>
            </a:r>
            <a:r>
              <a:rPr lang="en-US" sz="800" kern="1200" dirty="0" smtClean="0">
                <a:solidFill>
                  <a:srgbClr val="A6A6A6"/>
                </a:solidFill>
                <a:latin typeface="+mn-lt"/>
                <a:ea typeface="+mn-ea"/>
                <a:cs typeface="+mn-cs"/>
              </a:rPr>
              <a:t> + c, q - \</a:t>
            </a:r>
            <a:r>
              <a:rPr lang="en-US" sz="800" kern="1200" dirty="0" err="1" smtClean="0">
                <a:solidFill>
                  <a:srgbClr val="A6A6A6"/>
                </a:solidFill>
                <a:latin typeface="+mn-lt"/>
                <a:ea typeface="+mn-ea"/>
                <a:cs typeface="+mn-cs"/>
              </a:rPr>
              <a:t>frac</a:t>
            </a:r>
            <a:r>
              <a:rPr lang="en-US" sz="800" kern="1200" dirty="0" smtClean="0">
                <a:solidFill>
                  <a:srgbClr val="A6A6A6"/>
                </a:solidFill>
                <a:latin typeface="+mn-lt"/>
                <a:ea typeface="+mn-ea"/>
                <a:cs typeface="+mn-cs"/>
              </a:rPr>
              <a:t>{d}{c}p \right) </a:t>
            </a:r>
          </a:p>
          <a:p>
            <a:r>
              <a:rPr lang="en-US" sz="800" kern="1200" dirty="0" smtClean="0">
                <a:solidFill>
                  <a:srgbClr val="A6A6A6"/>
                </a:solidFill>
                <a:latin typeface="+mn-lt"/>
                <a:ea typeface="+mn-ea"/>
                <a:cs typeface="+mn-cs"/>
              </a:rPr>
              <a:t>\end{align*}</a:t>
            </a:r>
          </a:p>
          <a:p>
            <a:endParaRPr lang="en-US" sz="800" kern="1200" dirty="0" smtClean="0">
              <a:solidFill>
                <a:srgbClr val="A6A6A6"/>
              </a:solidFill>
              <a:latin typeface="+mn-lt"/>
              <a:ea typeface="+mn-ea"/>
              <a:cs typeface="+mn-cs"/>
            </a:endParaRPr>
          </a:p>
          <a:p>
            <a:endParaRPr lang="en-US" sz="800" dirty="0">
              <a:solidFill>
                <a:srgbClr val="A6A6A6"/>
              </a:solidFill>
            </a:endParaRPr>
          </a:p>
        </p:txBody>
      </p:sp>
      <p:sp>
        <p:nvSpPr>
          <p:cNvPr id="4" name="Slide Number Placeholder 3"/>
          <p:cNvSpPr>
            <a:spLocks noGrp="1"/>
          </p:cNvSpPr>
          <p:nvPr>
            <p:ph type="sldNum" sz="quarter" idx="10"/>
          </p:nvPr>
        </p:nvSpPr>
        <p:spPr/>
        <p:txBody>
          <a:bodyPr/>
          <a:lstStyle/>
          <a:p>
            <a:fld id="{BB903D15-16D1-154E-92E8-B3734D63BFC4}" type="slidenum">
              <a:rPr lang="en-US" smtClean="0"/>
              <a:t>146</a:t>
            </a:fld>
            <a:endParaRPr lang="en-US"/>
          </a:p>
        </p:txBody>
      </p:sp>
    </p:spTree>
    <p:extLst>
      <p:ext uri="{BB962C8B-B14F-4D97-AF65-F5344CB8AC3E}">
        <p14:creationId xmlns:p14="http://schemas.microsoft.com/office/powerpoint/2010/main" val="4103868312"/>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Let’s take a look at how we derived one of these rules,</a:t>
            </a:r>
            <a:r>
              <a:rPr lang="en-US" sz="1200" kern="1200" baseline="0" dirty="0" smtClean="0">
                <a:solidFill>
                  <a:schemeClr val="tx1"/>
                </a:solidFill>
                <a:latin typeface="+mn-lt"/>
                <a:ea typeface="+mn-ea"/>
                <a:cs typeface="+mn-cs"/>
              </a:rPr>
              <a:t> the second-to-last one from the previous slide.</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800" kern="1200" dirty="0" smtClean="0">
                <a:solidFill>
                  <a:srgbClr val="A6A6A6"/>
                </a:solidFill>
                <a:latin typeface="+mn-lt"/>
                <a:ea typeface="+mn-ea"/>
                <a:cs typeface="+mn-cs"/>
              </a:rPr>
              <a:t>\[ {\</a:t>
            </a:r>
            <a:r>
              <a:rPr lang="en-US" sz="800" kern="1200" dirty="0" err="1" smtClean="0">
                <a:solidFill>
                  <a:srgbClr val="A6A6A6"/>
                </a:solidFill>
                <a:latin typeface="+mn-lt"/>
                <a:ea typeface="+mn-ea"/>
                <a:cs typeface="+mn-cs"/>
              </a:rPr>
              <a:t>deg</a:t>
            </a:r>
            <a:r>
              <a:rPr lang="en-US" sz="800" kern="1200" dirty="0" smtClean="0">
                <a:solidFill>
                  <a:srgbClr val="A6A6A6"/>
                </a:solidFill>
                <a:latin typeface="+mn-lt"/>
                <a:ea typeface="+mn-ea"/>
                <a:cs typeface="+mn-cs"/>
              </a:rPr>
              <a:t>}(p) \</a:t>
            </a:r>
            <a:r>
              <a:rPr lang="en-US" sz="800" kern="1200" dirty="0" err="1" smtClean="0">
                <a:solidFill>
                  <a:srgbClr val="A6A6A6"/>
                </a:solidFill>
                <a:latin typeface="+mn-lt"/>
                <a:ea typeface="+mn-ea"/>
                <a:cs typeface="+mn-cs"/>
              </a:rPr>
              <a:t>geq</a:t>
            </a:r>
            <a:r>
              <a:rPr lang="en-US" sz="800" kern="1200" dirty="0" smtClean="0">
                <a:solidFill>
                  <a:srgbClr val="A6A6A6"/>
                </a:solidFill>
                <a:latin typeface="+mn-lt"/>
                <a:ea typeface="+mn-ea"/>
                <a:cs typeface="+mn-cs"/>
              </a:rPr>
              <a:t> {\</a:t>
            </a:r>
            <a:r>
              <a:rPr lang="en-US" sz="800" kern="1200" dirty="0" err="1" smtClean="0">
                <a:solidFill>
                  <a:srgbClr val="A6A6A6"/>
                </a:solidFill>
                <a:latin typeface="+mn-lt"/>
                <a:ea typeface="+mn-ea"/>
                <a:cs typeface="+mn-cs"/>
              </a:rPr>
              <a:t>deg</a:t>
            </a:r>
            <a:r>
              <a:rPr lang="en-US" sz="800" kern="1200" dirty="0" smtClean="0">
                <a:solidFill>
                  <a:srgbClr val="A6A6A6"/>
                </a:solidFill>
                <a:latin typeface="+mn-lt"/>
                <a:ea typeface="+mn-ea"/>
                <a:cs typeface="+mn-cs"/>
              </a:rPr>
              <a:t>}(q) \implies \</a:t>
            </a:r>
            <a:r>
              <a:rPr lang="en-US" sz="800" kern="1200" dirty="0" err="1" smtClean="0">
                <a:solidFill>
                  <a:srgbClr val="A6A6A6"/>
                </a:solidFill>
                <a:latin typeface="+mn-lt"/>
                <a:ea typeface="+mn-ea"/>
                <a:cs typeface="+mn-cs"/>
              </a:rPr>
              <a:t>mathrm</a:t>
            </a:r>
            <a:r>
              <a:rPr lang="en-US" sz="800" kern="1200" dirty="0" smtClean="0">
                <a:solidFill>
                  <a:srgbClr val="A6A6A6"/>
                </a:solidFill>
                <a:latin typeface="+mn-lt"/>
                <a:ea typeface="+mn-ea"/>
                <a:cs typeface="+mn-cs"/>
              </a:rPr>
              <a:t>{</a:t>
            </a:r>
            <a:r>
              <a:rPr lang="en-US" sz="800" kern="1200" dirty="0" err="1" smtClean="0">
                <a:solidFill>
                  <a:srgbClr val="A6A6A6"/>
                </a:solidFill>
                <a:latin typeface="+mn-lt"/>
                <a:ea typeface="+mn-ea"/>
                <a:cs typeface="+mn-cs"/>
              </a:rPr>
              <a:t>gcd</a:t>
            </a:r>
            <a:r>
              <a:rPr lang="en-US" sz="800" kern="1200" dirty="0" smtClean="0">
                <a:solidFill>
                  <a:srgbClr val="A6A6A6"/>
                </a:solidFill>
                <a:latin typeface="+mn-lt"/>
                <a:ea typeface="+mn-ea"/>
                <a:cs typeface="+mn-cs"/>
              </a:rPr>
              <a:t>}(</a:t>
            </a:r>
            <a:r>
              <a:rPr lang="en-US" sz="800" kern="1200" dirty="0" err="1" smtClean="0">
                <a:solidFill>
                  <a:srgbClr val="A6A6A6"/>
                </a:solidFill>
                <a:latin typeface="+mn-lt"/>
                <a:ea typeface="+mn-ea"/>
                <a:cs typeface="+mn-cs"/>
              </a:rPr>
              <a:t>xp</a:t>
            </a:r>
            <a:r>
              <a:rPr lang="en-US" sz="800" kern="1200" dirty="0" smtClean="0">
                <a:solidFill>
                  <a:srgbClr val="A6A6A6"/>
                </a:solidFill>
                <a:latin typeface="+mn-lt"/>
                <a:ea typeface="+mn-ea"/>
                <a:cs typeface="+mn-cs"/>
              </a:rPr>
              <a:t> + c, </a:t>
            </a:r>
            <a:r>
              <a:rPr lang="en-US" sz="800" kern="1200" dirty="0" err="1" smtClean="0">
                <a:solidFill>
                  <a:srgbClr val="A6A6A6"/>
                </a:solidFill>
                <a:latin typeface="+mn-lt"/>
                <a:ea typeface="+mn-ea"/>
                <a:cs typeface="+mn-cs"/>
              </a:rPr>
              <a:t>xq</a:t>
            </a:r>
            <a:r>
              <a:rPr lang="en-US" sz="800" kern="1200" dirty="0" smtClean="0">
                <a:solidFill>
                  <a:srgbClr val="A6A6A6"/>
                </a:solidFill>
                <a:latin typeface="+mn-lt"/>
                <a:ea typeface="+mn-ea"/>
                <a:cs typeface="+mn-cs"/>
              </a:rPr>
              <a:t> + d) = \</a:t>
            </a:r>
            <a:r>
              <a:rPr lang="en-US" sz="800" kern="1200" dirty="0" err="1" smtClean="0">
                <a:solidFill>
                  <a:srgbClr val="A6A6A6"/>
                </a:solidFill>
                <a:latin typeface="+mn-lt"/>
                <a:ea typeface="+mn-ea"/>
                <a:cs typeface="+mn-cs"/>
              </a:rPr>
              <a:t>mathrm</a:t>
            </a:r>
            <a:r>
              <a:rPr lang="en-US" sz="800" kern="1200" dirty="0" smtClean="0">
                <a:solidFill>
                  <a:srgbClr val="A6A6A6"/>
                </a:solidFill>
                <a:latin typeface="+mn-lt"/>
                <a:ea typeface="+mn-ea"/>
                <a:cs typeface="+mn-cs"/>
              </a:rPr>
              <a:t>{</a:t>
            </a:r>
            <a:r>
              <a:rPr lang="en-US" sz="800" kern="1200" dirty="0" err="1" smtClean="0">
                <a:solidFill>
                  <a:srgbClr val="A6A6A6"/>
                </a:solidFill>
                <a:latin typeface="+mn-lt"/>
                <a:ea typeface="+mn-ea"/>
                <a:cs typeface="+mn-cs"/>
              </a:rPr>
              <a:t>gcd</a:t>
            </a:r>
            <a:r>
              <a:rPr lang="en-US" sz="800" kern="1200" dirty="0" smtClean="0">
                <a:solidFill>
                  <a:srgbClr val="A6A6A6"/>
                </a:solidFill>
                <a:latin typeface="+mn-lt"/>
                <a:ea typeface="+mn-ea"/>
                <a:cs typeface="+mn-cs"/>
              </a:rPr>
              <a:t>} \left( p - \</a:t>
            </a:r>
            <a:r>
              <a:rPr lang="en-US" sz="800" kern="1200" dirty="0" err="1" smtClean="0">
                <a:solidFill>
                  <a:srgbClr val="A6A6A6"/>
                </a:solidFill>
                <a:latin typeface="+mn-lt"/>
                <a:ea typeface="+mn-ea"/>
                <a:cs typeface="+mn-cs"/>
              </a:rPr>
              <a:t>frac</a:t>
            </a:r>
            <a:r>
              <a:rPr lang="en-US" sz="800" kern="1200" dirty="0" smtClean="0">
                <a:solidFill>
                  <a:srgbClr val="A6A6A6"/>
                </a:solidFill>
                <a:latin typeface="+mn-lt"/>
                <a:ea typeface="+mn-ea"/>
                <a:cs typeface="+mn-cs"/>
              </a:rPr>
              <a:t>{c}{d}q, </a:t>
            </a:r>
            <a:r>
              <a:rPr lang="en-US" sz="800" kern="1200" dirty="0" err="1" smtClean="0">
                <a:solidFill>
                  <a:srgbClr val="A6A6A6"/>
                </a:solidFill>
                <a:latin typeface="+mn-lt"/>
                <a:ea typeface="+mn-ea"/>
                <a:cs typeface="+mn-cs"/>
              </a:rPr>
              <a:t>xq</a:t>
            </a:r>
            <a:r>
              <a:rPr lang="en-US" sz="800" kern="1200" dirty="0" smtClean="0">
                <a:solidFill>
                  <a:srgbClr val="A6A6A6"/>
                </a:solidFill>
                <a:latin typeface="+mn-lt"/>
                <a:ea typeface="+mn-ea"/>
                <a:cs typeface="+mn-cs"/>
              </a:rPr>
              <a:t> + d \right) \]</a:t>
            </a:r>
          </a:p>
          <a:p>
            <a:endParaRPr lang="en-US" sz="800" kern="1200" dirty="0" smtClean="0">
              <a:solidFill>
                <a:srgbClr val="A6A6A6"/>
              </a:solidFill>
              <a:latin typeface="+mn-lt"/>
              <a:ea typeface="+mn-ea"/>
              <a:cs typeface="+mn-cs"/>
            </a:endParaRPr>
          </a:p>
          <a:p>
            <a:r>
              <a:rPr lang="en-US" sz="800" kern="1200" dirty="0" smtClean="0">
                <a:solidFill>
                  <a:srgbClr val="A6A6A6"/>
                </a:solidFill>
                <a:latin typeface="+mn-lt"/>
                <a:ea typeface="+mn-ea"/>
                <a:cs typeface="+mn-cs"/>
              </a:rPr>
              <a:t>\[ \</a:t>
            </a:r>
            <a:r>
              <a:rPr lang="en-US" sz="800" kern="1200" dirty="0" err="1" smtClean="0">
                <a:solidFill>
                  <a:srgbClr val="A6A6A6"/>
                </a:solidFill>
                <a:latin typeface="+mn-lt"/>
                <a:ea typeface="+mn-ea"/>
                <a:cs typeface="+mn-cs"/>
              </a:rPr>
              <a:t>mathrm</a:t>
            </a:r>
            <a:r>
              <a:rPr lang="en-US" sz="800" kern="1200" dirty="0" smtClean="0">
                <a:solidFill>
                  <a:srgbClr val="A6A6A6"/>
                </a:solidFill>
                <a:latin typeface="+mn-lt"/>
                <a:ea typeface="+mn-ea"/>
                <a:cs typeface="+mn-cs"/>
              </a:rPr>
              <a:t>{</a:t>
            </a:r>
            <a:r>
              <a:rPr lang="en-US" sz="800" kern="1200" dirty="0" err="1" smtClean="0">
                <a:solidFill>
                  <a:srgbClr val="A6A6A6"/>
                </a:solidFill>
                <a:latin typeface="+mn-lt"/>
                <a:ea typeface="+mn-ea"/>
                <a:cs typeface="+mn-cs"/>
              </a:rPr>
              <a:t>gcd</a:t>
            </a:r>
            <a:r>
              <a:rPr lang="en-US" sz="800" kern="1200" dirty="0" smtClean="0">
                <a:solidFill>
                  <a:srgbClr val="A6A6A6"/>
                </a:solidFill>
                <a:latin typeface="+mn-lt"/>
                <a:ea typeface="+mn-ea"/>
                <a:cs typeface="+mn-cs"/>
              </a:rPr>
              <a:t>}(</a:t>
            </a:r>
            <a:r>
              <a:rPr lang="en-US" sz="800" kern="1200" dirty="0" err="1" smtClean="0">
                <a:solidFill>
                  <a:srgbClr val="A6A6A6"/>
                </a:solidFill>
                <a:latin typeface="+mn-lt"/>
                <a:ea typeface="+mn-ea"/>
                <a:cs typeface="+mn-cs"/>
              </a:rPr>
              <a:t>xp</a:t>
            </a:r>
            <a:r>
              <a:rPr lang="en-US" sz="800" kern="1200" dirty="0" smtClean="0">
                <a:solidFill>
                  <a:srgbClr val="A6A6A6"/>
                </a:solidFill>
                <a:latin typeface="+mn-lt"/>
                <a:ea typeface="+mn-ea"/>
                <a:cs typeface="+mn-cs"/>
              </a:rPr>
              <a:t> + c, </a:t>
            </a:r>
            <a:r>
              <a:rPr lang="en-US" sz="800" kern="1200" dirty="0" err="1" smtClean="0">
                <a:solidFill>
                  <a:srgbClr val="A6A6A6"/>
                </a:solidFill>
                <a:latin typeface="+mn-lt"/>
                <a:ea typeface="+mn-ea"/>
                <a:cs typeface="+mn-cs"/>
              </a:rPr>
              <a:t>xq</a:t>
            </a:r>
            <a:r>
              <a:rPr lang="en-US" sz="800" kern="1200" dirty="0" smtClean="0">
                <a:solidFill>
                  <a:srgbClr val="A6A6A6"/>
                </a:solidFill>
                <a:latin typeface="+mn-lt"/>
                <a:ea typeface="+mn-ea"/>
                <a:cs typeface="+mn-cs"/>
              </a:rPr>
              <a:t> + d) = \</a:t>
            </a:r>
            <a:r>
              <a:rPr lang="en-US" sz="800" kern="1200" dirty="0" err="1" smtClean="0">
                <a:solidFill>
                  <a:srgbClr val="A6A6A6"/>
                </a:solidFill>
                <a:latin typeface="+mn-lt"/>
                <a:ea typeface="+mn-ea"/>
                <a:cs typeface="+mn-cs"/>
              </a:rPr>
              <a:t>mathrm</a:t>
            </a:r>
            <a:r>
              <a:rPr lang="en-US" sz="800" kern="1200" dirty="0" smtClean="0">
                <a:solidFill>
                  <a:srgbClr val="A6A6A6"/>
                </a:solidFill>
                <a:latin typeface="+mn-lt"/>
                <a:ea typeface="+mn-ea"/>
                <a:cs typeface="+mn-cs"/>
              </a:rPr>
              <a:t>{</a:t>
            </a:r>
            <a:r>
              <a:rPr lang="en-US" sz="800" kern="1200" dirty="0" err="1" smtClean="0">
                <a:solidFill>
                  <a:srgbClr val="A6A6A6"/>
                </a:solidFill>
                <a:latin typeface="+mn-lt"/>
                <a:ea typeface="+mn-ea"/>
                <a:cs typeface="+mn-cs"/>
              </a:rPr>
              <a:t>gcd</a:t>
            </a:r>
            <a:r>
              <a:rPr lang="en-US" sz="800" kern="1200" dirty="0" smtClean="0">
                <a:solidFill>
                  <a:srgbClr val="A6A6A6"/>
                </a:solidFill>
                <a:latin typeface="+mn-lt"/>
                <a:ea typeface="+mn-ea"/>
                <a:cs typeface="+mn-cs"/>
              </a:rPr>
              <a:t>}\left(</a:t>
            </a:r>
            <a:r>
              <a:rPr lang="en-US" sz="800" kern="1200" dirty="0" err="1" smtClean="0">
                <a:solidFill>
                  <a:srgbClr val="A6A6A6"/>
                </a:solidFill>
                <a:latin typeface="+mn-lt"/>
                <a:ea typeface="+mn-ea"/>
                <a:cs typeface="+mn-cs"/>
              </a:rPr>
              <a:t>xp</a:t>
            </a:r>
            <a:r>
              <a:rPr lang="en-US" sz="800" kern="1200" dirty="0" smtClean="0">
                <a:solidFill>
                  <a:srgbClr val="A6A6A6"/>
                </a:solidFill>
                <a:latin typeface="+mn-lt"/>
                <a:ea typeface="+mn-ea"/>
                <a:cs typeface="+mn-cs"/>
              </a:rPr>
              <a:t> + c, \</a:t>
            </a:r>
            <a:r>
              <a:rPr lang="en-US" sz="800" kern="1200" dirty="0" err="1" smtClean="0">
                <a:solidFill>
                  <a:srgbClr val="A6A6A6"/>
                </a:solidFill>
                <a:latin typeface="+mn-lt"/>
                <a:ea typeface="+mn-ea"/>
                <a:cs typeface="+mn-cs"/>
              </a:rPr>
              <a:t>frac</a:t>
            </a:r>
            <a:r>
              <a:rPr lang="en-US" sz="800" kern="1200" dirty="0" smtClean="0">
                <a:solidFill>
                  <a:srgbClr val="A6A6A6"/>
                </a:solidFill>
                <a:latin typeface="+mn-lt"/>
                <a:ea typeface="+mn-ea"/>
                <a:cs typeface="+mn-cs"/>
              </a:rPr>
              <a:t>{c}{d}(</a:t>
            </a:r>
            <a:r>
              <a:rPr lang="en-US" sz="800" kern="1200" dirty="0" err="1" smtClean="0">
                <a:solidFill>
                  <a:srgbClr val="A6A6A6"/>
                </a:solidFill>
                <a:latin typeface="+mn-lt"/>
                <a:ea typeface="+mn-ea"/>
                <a:cs typeface="+mn-cs"/>
              </a:rPr>
              <a:t>xq</a:t>
            </a:r>
            <a:r>
              <a:rPr lang="en-US" sz="800" kern="1200" dirty="0" smtClean="0">
                <a:solidFill>
                  <a:srgbClr val="A6A6A6"/>
                </a:solidFill>
                <a:latin typeface="+mn-lt"/>
                <a:ea typeface="+mn-ea"/>
                <a:cs typeface="+mn-cs"/>
              </a:rPr>
              <a:t> + d)\right) \]</a:t>
            </a:r>
          </a:p>
          <a:p>
            <a:endParaRPr lang="en-US" sz="800" kern="1200" dirty="0" smtClean="0">
              <a:solidFill>
                <a:srgbClr val="A6A6A6"/>
              </a:solidFill>
              <a:latin typeface="+mn-lt"/>
              <a:ea typeface="+mn-ea"/>
              <a:cs typeface="+mn-cs"/>
            </a:endParaRPr>
          </a:p>
          <a:p>
            <a:r>
              <a:rPr lang="en-US" sz="800" kern="1200" dirty="0" smtClean="0">
                <a:solidFill>
                  <a:srgbClr val="A6A6A6"/>
                </a:solidFill>
                <a:latin typeface="+mn-lt"/>
                <a:ea typeface="+mn-ea"/>
                <a:cs typeface="+mn-cs"/>
              </a:rPr>
              <a:t>\begin{align*}</a:t>
            </a:r>
          </a:p>
          <a:p>
            <a:r>
              <a:rPr lang="en-US" sz="800" kern="1200" dirty="0" smtClean="0">
                <a:solidFill>
                  <a:srgbClr val="A6A6A6"/>
                </a:solidFill>
                <a:latin typeface="+mn-lt"/>
                <a:ea typeface="+mn-ea"/>
                <a:cs typeface="+mn-cs"/>
              </a:rPr>
              <a:t>  \</a:t>
            </a:r>
            <a:r>
              <a:rPr lang="en-US" sz="800" kern="1200" dirty="0" err="1" smtClean="0">
                <a:solidFill>
                  <a:srgbClr val="A6A6A6"/>
                </a:solidFill>
                <a:latin typeface="+mn-lt"/>
                <a:ea typeface="+mn-ea"/>
                <a:cs typeface="+mn-cs"/>
              </a:rPr>
              <a:t>mathrm</a:t>
            </a:r>
            <a:r>
              <a:rPr lang="en-US" sz="800" kern="1200" dirty="0" smtClean="0">
                <a:solidFill>
                  <a:srgbClr val="A6A6A6"/>
                </a:solidFill>
                <a:latin typeface="+mn-lt"/>
                <a:ea typeface="+mn-ea"/>
                <a:cs typeface="+mn-cs"/>
              </a:rPr>
              <a:t>{</a:t>
            </a:r>
            <a:r>
              <a:rPr lang="en-US" sz="800" kern="1200" dirty="0" err="1" smtClean="0">
                <a:solidFill>
                  <a:srgbClr val="A6A6A6"/>
                </a:solidFill>
                <a:latin typeface="+mn-lt"/>
                <a:ea typeface="+mn-ea"/>
                <a:cs typeface="+mn-cs"/>
              </a:rPr>
              <a:t>gcd</a:t>
            </a:r>
            <a:r>
              <a:rPr lang="en-US" sz="800" kern="1200" dirty="0" smtClean="0">
                <a:solidFill>
                  <a:srgbClr val="A6A6A6"/>
                </a:solidFill>
                <a:latin typeface="+mn-lt"/>
                <a:ea typeface="+mn-ea"/>
                <a:cs typeface="+mn-cs"/>
              </a:rPr>
              <a:t>}(</a:t>
            </a:r>
            <a:r>
              <a:rPr lang="en-US" sz="800" kern="1200" dirty="0" err="1" smtClean="0">
                <a:solidFill>
                  <a:srgbClr val="A6A6A6"/>
                </a:solidFill>
                <a:latin typeface="+mn-lt"/>
                <a:ea typeface="+mn-ea"/>
                <a:cs typeface="+mn-cs"/>
              </a:rPr>
              <a:t>xp</a:t>
            </a:r>
            <a:r>
              <a:rPr lang="en-US" sz="800" kern="1200" dirty="0" smtClean="0">
                <a:solidFill>
                  <a:srgbClr val="A6A6A6"/>
                </a:solidFill>
                <a:latin typeface="+mn-lt"/>
                <a:ea typeface="+mn-ea"/>
                <a:cs typeface="+mn-cs"/>
              </a:rPr>
              <a:t> + c, </a:t>
            </a:r>
            <a:r>
              <a:rPr lang="en-US" sz="800" kern="1200" dirty="0" err="1" smtClean="0">
                <a:solidFill>
                  <a:srgbClr val="A6A6A6"/>
                </a:solidFill>
                <a:latin typeface="+mn-lt"/>
                <a:ea typeface="+mn-ea"/>
                <a:cs typeface="+mn-cs"/>
              </a:rPr>
              <a:t>xq</a:t>
            </a:r>
            <a:r>
              <a:rPr lang="en-US" sz="800" kern="1200" dirty="0" smtClean="0">
                <a:solidFill>
                  <a:srgbClr val="A6A6A6"/>
                </a:solidFill>
                <a:latin typeface="+mn-lt"/>
                <a:ea typeface="+mn-ea"/>
                <a:cs typeface="+mn-cs"/>
              </a:rPr>
              <a:t> + d) &amp;= \</a:t>
            </a:r>
            <a:r>
              <a:rPr lang="en-US" sz="800" kern="1200" dirty="0" err="1" smtClean="0">
                <a:solidFill>
                  <a:srgbClr val="A6A6A6"/>
                </a:solidFill>
                <a:latin typeface="+mn-lt"/>
                <a:ea typeface="+mn-ea"/>
                <a:cs typeface="+mn-cs"/>
              </a:rPr>
              <a:t>mathrm</a:t>
            </a:r>
            <a:r>
              <a:rPr lang="en-US" sz="800" kern="1200" dirty="0" smtClean="0">
                <a:solidFill>
                  <a:srgbClr val="A6A6A6"/>
                </a:solidFill>
                <a:latin typeface="+mn-lt"/>
                <a:ea typeface="+mn-ea"/>
                <a:cs typeface="+mn-cs"/>
              </a:rPr>
              <a:t>{</a:t>
            </a:r>
            <a:r>
              <a:rPr lang="en-US" sz="800" kern="1200" dirty="0" err="1" smtClean="0">
                <a:solidFill>
                  <a:srgbClr val="A6A6A6"/>
                </a:solidFill>
                <a:latin typeface="+mn-lt"/>
                <a:ea typeface="+mn-ea"/>
                <a:cs typeface="+mn-cs"/>
              </a:rPr>
              <a:t>gcd</a:t>
            </a:r>
            <a:r>
              <a:rPr lang="en-US" sz="800" kern="1200" dirty="0" smtClean="0">
                <a:solidFill>
                  <a:srgbClr val="A6A6A6"/>
                </a:solidFill>
                <a:latin typeface="+mn-lt"/>
                <a:ea typeface="+mn-ea"/>
                <a:cs typeface="+mn-cs"/>
              </a:rPr>
              <a:t>} \left(</a:t>
            </a:r>
            <a:r>
              <a:rPr lang="en-US" sz="800" kern="1200" dirty="0" err="1" smtClean="0">
                <a:solidFill>
                  <a:srgbClr val="A6A6A6"/>
                </a:solidFill>
                <a:latin typeface="+mn-lt"/>
                <a:ea typeface="+mn-ea"/>
                <a:cs typeface="+mn-cs"/>
              </a:rPr>
              <a:t>xp</a:t>
            </a:r>
            <a:r>
              <a:rPr lang="en-US" sz="800" kern="1200" dirty="0" smtClean="0">
                <a:solidFill>
                  <a:srgbClr val="A6A6A6"/>
                </a:solidFill>
                <a:latin typeface="+mn-lt"/>
                <a:ea typeface="+mn-ea"/>
                <a:cs typeface="+mn-cs"/>
              </a:rPr>
              <a:t> + c - \</a:t>
            </a:r>
            <a:r>
              <a:rPr lang="en-US" sz="800" kern="1200" dirty="0" err="1" smtClean="0">
                <a:solidFill>
                  <a:srgbClr val="A6A6A6"/>
                </a:solidFill>
                <a:latin typeface="+mn-lt"/>
                <a:ea typeface="+mn-ea"/>
                <a:cs typeface="+mn-cs"/>
              </a:rPr>
              <a:t>frac</a:t>
            </a:r>
            <a:r>
              <a:rPr lang="en-US" sz="800" kern="1200" dirty="0" smtClean="0">
                <a:solidFill>
                  <a:srgbClr val="A6A6A6"/>
                </a:solidFill>
                <a:latin typeface="+mn-lt"/>
                <a:ea typeface="+mn-ea"/>
                <a:cs typeface="+mn-cs"/>
              </a:rPr>
              <a:t>{c}{d}(</a:t>
            </a:r>
            <a:r>
              <a:rPr lang="en-US" sz="800" kern="1200" dirty="0" err="1" smtClean="0">
                <a:solidFill>
                  <a:srgbClr val="A6A6A6"/>
                </a:solidFill>
                <a:latin typeface="+mn-lt"/>
                <a:ea typeface="+mn-ea"/>
                <a:cs typeface="+mn-cs"/>
              </a:rPr>
              <a:t>xq</a:t>
            </a:r>
            <a:r>
              <a:rPr lang="en-US" sz="800" kern="1200" dirty="0" smtClean="0">
                <a:solidFill>
                  <a:srgbClr val="A6A6A6"/>
                </a:solidFill>
                <a:latin typeface="+mn-lt"/>
                <a:ea typeface="+mn-ea"/>
                <a:cs typeface="+mn-cs"/>
              </a:rPr>
              <a:t> + d), </a:t>
            </a:r>
            <a:r>
              <a:rPr lang="en-US" sz="800" kern="1200" dirty="0" err="1" smtClean="0">
                <a:solidFill>
                  <a:srgbClr val="A6A6A6"/>
                </a:solidFill>
                <a:latin typeface="+mn-lt"/>
                <a:ea typeface="+mn-ea"/>
                <a:cs typeface="+mn-cs"/>
              </a:rPr>
              <a:t>xq</a:t>
            </a:r>
            <a:r>
              <a:rPr lang="en-US" sz="800" kern="1200" dirty="0" smtClean="0">
                <a:solidFill>
                  <a:srgbClr val="A6A6A6"/>
                </a:solidFill>
                <a:latin typeface="+mn-lt"/>
                <a:ea typeface="+mn-ea"/>
                <a:cs typeface="+mn-cs"/>
              </a:rPr>
              <a:t> + d \right) \\</a:t>
            </a:r>
          </a:p>
          <a:p>
            <a:r>
              <a:rPr lang="en-US" sz="800" kern="1200" dirty="0" smtClean="0">
                <a:solidFill>
                  <a:srgbClr val="A6A6A6"/>
                </a:solidFill>
                <a:latin typeface="+mn-lt"/>
                <a:ea typeface="+mn-ea"/>
                <a:cs typeface="+mn-cs"/>
              </a:rPr>
              <a:t>  &amp;= \</a:t>
            </a:r>
            <a:r>
              <a:rPr lang="en-US" sz="800" kern="1200" dirty="0" err="1" smtClean="0">
                <a:solidFill>
                  <a:srgbClr val="A6A6A6"/>
                </a:solidFill>
                <a:latin typeface="+mn-lt"/>
                <a:ea typeface="+mn-ea"/>
                <a:cs typeface="+mn-cs"/>
              </a:rPr>
              <a:t>mathrm</a:t>
            </a:r>
            <a:r>
              <a:rPr lang="en-US" sz="800" kern="1200" dirty="0" smtClean="0">
                <a:solidFill>
                  <a:srgbClr val="A6A6A6"/>
                </a:solidFill>
                <a:latin typeface="+mn-lt"/>
                <a:ea typeface="+mn-ea"/>
                <a:cs typeface="+mn-cs"/>
              </a:rPr>
              <a:t>{</a:t>
            </a:r>
            <a:r>
              <a:rPr lang="en-US" sz="800" kern="1200" dirty="0" err="1" smtClean="0">
                <a:solidFill>
                  <a:srgbClr val="A6A6A6"/>
                </a:solidFill>
                <a:latin typeface="+mn-lt"/>
                <a:ea typeface="+mn-ea"/>
                <a:cs typeface="+mn-cs"/>
              </a:rPr>
              <a:t>gcd</a:t>
            </a:r>
            <a:r>
              <a:rPr lang="en-US" sz="800" kern="1200" dirty="0" smtClean="0">
                <a:solidFill>
                  <a:srgbClr val="A6A6A6"/>
                </a:solidFill>
                <a:latin typeface="+mn-lt"/>
                <a:ea typeface="+mn-ea"/>
                <a:cs typeface="+mn-cs"/>
              </a:rPr>
              <a:t>} \left( </a:t>
            </a:r>
            <a:r>
              <a:rPr lang="en-US" sz="800" kern="1200" dirty="0" err="1" smtClean="0">
                <a:solidFill>
                  <a:srgbClr val="A6A6A6"/>
                </a:solidFill>
                <a:latin typeface="+mn-lt"/>
                <a:ea typeface="+mn-ea"/>
                <a:cs typeface="+mn-cs"/>
              </a:rPr>
              <a:t>xp</a:t>
            </a:r>
            <a:r>
              <a:rPr lang="en-US" sz="800" kern="1200" dirty="0" smtClean="0">
                <a:solidFill>
                  <a:srgbClr val="A6A6A6"/>
                </a:solidFill>
                <a:latin typeface="+mn-lt"/>
                <a:ea typeface="+mn-ea"/>
                <a:cs typeface="+mn-cs"/>
              </a:rPr>
              <a:t> - \</a:t>
            </a:r>
            <a:r>
              <a:rPr lang="en-US" sz="800" kern="1200" dirty="0" err="1" smtClean="0">
                <a:solidFill>
                  <a:srgbClr val="A6A6A6"/>
                </a:solidFill>
                <a:latin typeface="+mn-lt"/>
                <a:ea typeface="+mn-ea"/>
                <a:cs typeface="+mn-cs"/>
              </a:rPr>
              <a:t>frac</a:t>
            </a:r>
            <a:r>
              <a:rPr lang="en-US" sz="800" kern="1200" dirty="0" smtClean="0">
                <a:solidFill>
                  <a:srgbClr val="A6A6A6"/>
                </a:solidFill>
                <a:latin typeface="+mn-lt"/>
                <a:ea typeface="+mn-ea"/>
                <a:cs typeface="+mn-cs"/>
              </a:rPr>
              <a:t>{c}{d}</a:t>
            </a:r>
            <a:r>
              <a:rPr lang="en-US" sz="800" kern="1200" dirty="0" err="1" smtClean="0">
                <a:solidFill>
                  <a:srgbClr val="A6A6A6"/>
                </a:solidFill>
                <a:latin typeface="+mn-lt"/>
                <a:ea typeface="+mn-ea"/>
                <a:cs typeface="+mn-cs"/>
              </a:rPr>
              <a:t>xq</a:t>
            </a:r>
            <a:r>
              <a:rPr lang="en-US" sz="800" kern="1200" dirty="0" smtClean="0">
                <a:solidFill>
                  <a:srgbClr val="A6A6A6"/>
                </a:solidFill>
                <a:latin typeface="+mn-lt"/>
                <a:ea typeface="+mn-ea"/>
                <a:cs typeface="+mn-cs"/>
              </a:rPr>
              <a:t>, </a:t>
            </a:r>
            <a:r>
              <a:rPr lang="en-US" sz="800" kern="1200" dirty="0" err="1" smtClean="0">
                <a:solidFill>
                  <a:srgbClr val="A6A6A6"/>
                </a:solidFill>
                <a:latin typeface="+mn-lt"/>
                <a:ea typeface="+mn-ea"/>
                <a:cs typeface="+mn-cs"/>
              </a:rPr>
              <a:t>xq</a:t>
            </a:r>
            <a:r>
              <a:rPr lang="en-US" sz="800" kern="1200" dirty="0" smtClean="0">
                <a:solidFill>
                  <a:srgbClr val="A6A6A6"/>
                </a:solidFill>
                <a:latin typeface="+mn-lt"/>
                <a:ea typeface="+mn-ea"/>
                <a:cs typeface="+mn-cs"/>
              </a:rPr>
              <a:t> + d \right) \\</a:t>
            </a:r>
          </a:p>
          <a:p>
            <a:r>
              <a:rPr lang="en-US" sz="800" kern="1200" dirty="0" smtClean="0">
                <a:solidFill>
                  <a:srgbClr val="A6A6A6"/>
                </a:solidFill>
                <a:latin typeface="+mn-lt"/>
                <a:ea typeface="+mn-ea"/>
                <a:cs typeface="+mn-cs"/>
              </a:rPr>
              <a:t>\end{align*}</a:t>
            </a:r>
          </a:p>
          <a:p>
            <a:endParaRPr lang="en-US" sz="800" kern="1200" dirty="0" smtClean="0">
              <a:solidFill>
                <a:srgbClr val="A6A6A6"/>
              </a:solidFill>
              <a:latin typeface="+mn-lt"/>
              <a:ea typeface="+mn-ea"/>
              <a:cs typeface="+mn-cs"/>
            </a:endParaRPr>
          </a:p>
          <a:p>
            <a:endParaRPr lang="en-US" sz="800" dirty="0">
              <a:solidFill>
                <a:srgbClr val="A6A6A6"/>
              </a:solidFill>
            </a:endParaRPr>
          </a:p>
        </p:txBody>
      </p:sp>
      <p:sp>
        <p:nvSpPr>
          <p:cNvPr id="4" name="Slide Number Placeholder 3"/>
          <p:cNvSpPr>
            <a:spLocks noGrp="1"/>
          </p:cNvSpPr>
          <p:nvPr>
            <p:ph type="sldNum" sz="quarter" idx="10"/>
          </p:nvPr>
        </p:nvSpPr>
        <p:spPr/>
        <p:txBody>
          <a:bodyPr/>
          <a:lstStyle/>
          <a:p>
            <a:fld id="{BB903D15-16D1-154E-92E8-B3734D63BFC4}" type="slidenum">
              <a:rPr lang="en-US" smtClean="0"/>
              <a:t>147</a:t>
            </a:fld>
            <a:endParaRPr lang="en-US"/>
          </a:p>
        </p:txBody>
      </p:sp>
    </p:spTree>
    <p:extLst>
      <p:ext uri="{BB962C8B-B14F-4D97-AF65-F5344CB8AC3E}">
        <p14:creationId xmlns:p14="http://schemas.microsoft.com/office/powerpoint/2010/main" val="381359725"/>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we see that the ratio of free coefficients (the c and d in the last two Stein equations) is ½, so we multiply n by ½ and subtract it from m</a:t>
            </a:r>
            <a:r>
              <a:rPr lang="en-US" baseline="0" dirty="0" smtClean="0"/>
              <a:t> shown in first line,</a:t>
            </a:r>
          </a:p>
          <a:p>
            <a:r>
              <a:rPr lang="en-US" baseline="0" dirty="0" smtClean="0"/>
              <a:t>Resulting in new m on second line.  Then we “shift” m by factoring out x, resulting in the third line, etc.</a:t>
            </a:r>
          </a:p>
          <a:p>
            <a:endParaRPr lang="en-US" baseline="0" dirty="0" smtClean="0"/>
          </a:p>
          <a:p>
            <a:r>
              <a:rPr lang="en-US" sz="800" kern="1200" dirty="0" smtClean="0">
                <a:solidFill>
                  <a:srgbClr val="A6A6A6"/>
                </a:solidFill>
                <a:latin typeface="+mn-lt"/>
                <a:ea typeface="+mn-ea"/>
                <a:cs typeface="+mn-cs"/>
              </a:rPr>
              <a:t>\[</a:t>
            </a:r>
          </a:p>
          <a:p>
            <a:r>
              <a:rPr lang="en-US" sz="800" kern="1200" dirty="0" smtClean="0">
                <a:solidFill>
                  <a:srgbClr val="A6A6A6"/>
                </a:solidFill>
                <a:latin typeface="+mn-lt"/>
                <a:ea typeface="+mn-ea"/>
                <a:cs typeface="+mn-cs"/>
              </a:rPr>
              <a:t>\begin{matrix}</a:t>
            </a:r>
          </a:p>
          <a:p>
            <a:r>
              <a:rPr lang="en-US" sz="800" kern="1200" dirty="0" smtClean="0">
                <a:solidFill>
                  <a:srgbClr val="A6A6A6"/>
                </a:solidFill>
                <a:latin typeface="+mn-lt"/>
                <a:ea typeface="+mn-ea"/>
                <a:cs typeface="+mn-cs"/>
              </a:rPr>
              <a:t>     m                         &amp;n             &amp;\</a:t>
            </a:r>
            <a:r>
              <a:rPr lang="en-US" sz="800" kern="1200" dirty="0" err="1" smtClean="0">
                <a:solidFill>
                  <a:srgbClr val="A6A6A6"/>
                </a:solidFill>
                <a:latin typeface="+mn-lt"/>
                <a:ea typeface="+mn-ea"/>
                <a:cs typeface="+mn-cs"/>
              </a:rPr>
              <a:t>mathsf</a:t>
            </a:r>
            <a:r>
              <a:rPr lang="en-US" sz="800" kern="1200" dirty="0" smtClean="0">
                <a:solidFill>
                  <a:srgbClr val="A6A6A6"/>
                </a:solidFill>
                <a:latin typeface="+mn-lt"/>
                <a:ea typeface="+mn-ea"/>
                <a:cs typeface="+mn-cs"/>
              </a:rPr>
              <a:t>{\</a:t>
            </a:r>
            <a:r>
              <a:rPr lang="en-US" sz="800" kern="1200" dirty="0" err="1" smtClean="0">
                <a:solidFill>
                  <a:srgbClr val="A6A6A6"/>
                </a:solidFill>
                <a:latin typeface="+mn-lt"/>
                <a:ea typeface="+mn-ea"/>
                <a:cs typeface="+mn-cs"/>
              </a:rPr>
              <a:t>sc</a:t>
            </a:r>
            <a:r>
              <a:rPr lang="en-US" sz="800" kern="1200" dirty="0" smtClean="0">
                <a:solidFill>
                  <a:srgbClr val="A6A6A6"/>
                </a:solidFill>
                <a:latin typeface="+mn-lt"/>
                <a:ea typeface="+mn-ea"/>
                <a:cs typeface="+mn-cs"/>
              </a:rPr>
              <a:t> OPERATION}\\</a:t>
            </a:r>
          </a:p>
          <a:p>
            <a:r>
              <a:rPr lang="en-US" sz="800" kern="1200" dirty="0" smtClean="0">
                <a:solidFill>
                  <a:srgbClr val="A6A6A6"/>
                </a:solidFill>
                <a:latin typeface="+mn-lt"/>
                <a:ea typeface="+mn-ea"/>
                <a:cs typeface="+mn-cs"/>
              </a:rPr>
              <a:t>\</a:t>
            </a:r>
            <a:r>
              <a:rPr lang="en-US" sz="800" kern="1200" dirty="0" err="1" smtClean="0">
                <a:solidFill>
                  <a:srgbClr val="A6A6A6"/>
                </a:solidFill>
                <a:latin typeface="+mn-lt"/>
                <a:ea typeface="+mn-ea"/>
                <a:cs typeface="+mn-cs"/>
              </a:rPr>
              <a:t>hline</a:t>
            </a:r>
            <a:endParaRPr lang="en-US" sz="800" kern="1200" dirty="0" smtClean="0">
              <a:solidFill>
                <a:srgbClr val="A6A6A6"/>
              </a:solidFill>
              <a:latin typeface="+mn-lt"/>
              <a:ea typeface="+mn-ea"/>
              <a:cs typeface="+mn-cs"/>
            </a:endParaRPr>
          </a:p>
          <a:p>
            <a:r>
              <a:rPr lang="fr-FR" sz="800" kern="1200" dirty="0" smtClean="0">
                <a:solidFill>
                  <a:srgbClr val="A6A6A6"/>
                </a:solidFill>
                <a:latin typeface="+mn-lt"/>
                <a:ea typeface="+mn-ea"/>
                <a:cs typeface="+mn-cs"/>
              </a:rPr>
              <a:t>x^3 - 3x - 2          &amp;x^2 - 4       &amp;m - (0.5x^2 - 2)\\</a:t>
            </a:r>
          </a:p>
          <a:p>
            <a:r>
              <a:rPr lang="en-US" sz="800" kern="1200" dirty="0" smtClean="0">
                <a:solidFill>
                  <a:srgbClr val="A6A6A6"/>
                </a:solidFill>
                <a:latin typeface="+mn-lt"/>
                <a:ea typeface="+mn-ea"/>
                <a:cs typeface="+mn-cs"/>
              </a:rPr>
              <a:t>x^3 - 0.5x^2 - 3x    &amp;x^2 - 4      &amp;\</a:t>
            </a:r>
            <a:r>
              <a:rPr lang="en-US" sz="800" kern="1200" dirty="0" err="1" smtClean="0">
                <a:solidFill>
                  <a:srgbClr val="A6A6A6"/>
                </a:solidFill>
                <a:latin typeface="+mn-lt"/>
                <a:ea typeface="+mn-ea"/>
                <a:cs typeface="+mn-cs"/>
              </a:rPr>
              <a:t>mathrm</a:t>
            </a:r>
            <a:r>
              <a:rPr lang="en-US" sz="800" kern="1200" dirty="0" smtClean="0">
                <a:solidFill>
                  <a:srgbClr val="A6A6A6"/>
                </a:solidFill>
                <a:latin typeface="+mn-lt"/>
                <a:ea typeface="+mn-ea"/>
                <a:cs typeface="+mn-cs"/>
              </a:rPr>
              <a:t>{shift}(m)\\</a:t>
            </a:r>
          </a:p>
          <a:p>
            <a:r>
              <a:rPr lang="fr-FR" sz="800" kern="1200" dirty="0" smtClean="0">
                <a:solidFill>
                  <a:srgbClr val="A6A6A6"/>
                </a:solidFill>
                <a:latin typeface="+mn-lt"/>
                <a:ea typeface="+mn-ea"/>
                <a:cs typeface="+mn-cs"/>
              </a:rPr>
              <a:t>x^2 - 0.5x - 3       &amp;x^2 - 4       &amp;m - (0.75x^2 - 3)\\</a:t>
            </a:r>
          </a:p>
          <a:p>
            <a:r>
              <a:rPr lang="en-US" sz="800" kern="1200" dirty="0" smtClean="0">
                <a:solidFill>
                  <a:srgbClr val="A6A6A6"/>
                </a:solidFill>
                <a:latin typeface="+mn-lt"/>
                <a:ea typeface="+mn-ea"/>
                <a:cs typeface="+mn-cs"/>
              </a:rPr>
              <a:t>0.25x^2 - 0.5x      &amp;x^2 - 4      &amp;\</a:t>
            </a:r>
            <a:r>
              <a:rPr lang="en-US" sz="800" kern="1200" dirty="0" err="1" smtClean="0">
                <a:solidFill>
                  <a:srgbClr val="A6A6A6"/>
                </a:solidFill>
                <a:latin typeface="+mn-lt"/>
                <a:ea typeface="+mn-ea"/>
                <a:cs typeface="+mn-cs"/>
              </a:rPr>
              <a:t>mathrm</a:t>
            </a:r>
            <a:r>
              <a:rPr lang="en-US" sz="800" kern="1200" dirty="0" smtClean="0">
                <a:solidFill>
                  <a:srgbClr val="A6A6A6"/>
                </a:solidFill>
                <a:latin typeface="+mn-lt"/>
                <a:ea typeface="+mn-ea"/>
                <a:cs typeface="+mn-cs"/>
              </a:rPr>
              <a:t>{normalize}(m)\\</a:t>
            </a:r>
          </a:p>
          <a:p>
            <a:r>
              <a:rPr lang="en-US" sz="800" kern="1200" dirty="0" smtClean="0">
                <a:solidFill>
                  <a:srgbClr val="A6A6A6"/>
                </a:solidFill>
                <a:latin typeface="+mn-lt"/>
                <a:ea typeface="+mn-ea"/>
                <a:cs typeface="+mn-cs"/>
              </a:rPr>
              <a:t>x^2 - 2x                &amp;x^2 - 4       &amp;\</a:t>
            </a:r>
            <a:r>
              <a:rPr lang="en-US" sz="800" kern="1200" dirty="0" err="1" smtClean="0">
                <a:solidFill>
                  <a:srgbClr val="A6A6A6"/>
                </a:solidFill>
                <a:latin typeface="+mn-lt"/>
                <a:ea typeface="+mn-ea"/>
                <a:cs typeface="+mn-cs"/>
              </a:rPr>
              <a:t>mathrm</a:t>
            </a:r>
            <a:r>
              <a:rPr lang="en-US" sz="800" kern="1200" dirty="0" smtClean="0">
                <a:solidFill>
                  <a:srgbClr val="A6A6A6"/>
                </a:solidFill>
                <a:latin typeface="+mn-lt"/>
                <a:ea typeface="+mn-ea"/>
                <a:cs typeface="+mn-cs"/>
              </a:rPr>
              <a:t>{shift}(m)\\</a:t>
            </a:r>
          </a:p>
          <a:p>
            <a:r>
              <a:rPr lang="fr-FR" sz="800" kern="1200" dirty="0" smtClean="0">
                <a:solidFill>
                  <a:srgbClr val="A6A6A6"/>
                </a:solidFill>
                <a:latin typeface="+mn-lt"/>
                <a:ea typeface="+mn-ea"/>
                <a:cs typeface="+mn-cs"/>
              </a:rPr>
              <a:t>x - 2                   &amp;x^2 - 4       &amp;n - (2x - 4)\\</a:t>
            </a:r>
          </a:p>
          <a:p>
            <a:r>
              <a:rPr lang="en-US" sz="800" kern="1200" dirty="0" smtClean="0">
                <a:solidFill>
                  <a:srgbClr val="A6A6A6"/>
                </a:solidFill>
                <a:latin typeface="+mn-lt"/>
                <a:ea typeface="+mn-ea"/>
                <a:cs typeface="+mn-cs"/>
              </a:rPr>
              <a:t>x - 2                   &amp;x^2 - 2x     &amp;\</a:t>
            </a:r>
            <a:r>
              <a:rPr lang="en-US" sz="800" kern="1200" dirty="0" err="1" smtClean="0">
                <a:solidFill>
                  <a:srgbClr val="A6A6A6"/>
                </a:solidFill>
                <a:latin typeface="+mn-lt"/>
                <a:ea typeface="+mn-ea"/>
                <a:cs typeface="+mn-cs"/>
              </a:rPr>
              <a:t>mathrm</a:t>
            </a:r>
            <a:r>
              <a:rPr lang="en-US" sz="800" kern="1200" dirty="0" smtClean="0">
                <a:solidFill>
                  <a:srgbClr val="A6A6A6"/>
                </a:solidFill>
                <a:latin typeface="+mn-lt"/>
                <a:ea typeface="+mn-ea"/>
                <a:cs typeface="+mn-cs"/>
              </a:rPr>
              <a:t>{shift}(n)\\</a:t>
            </a:r>
          </a:p>
          <a:p>
            <a:r>
              <a:rPr lang="en-US" sz="800" kern="1200" dirty="0" smtClean="0">
                <a:solidFill>
                  <a:srgbClr val="A6A6A6"/>
                </a:solidFill>
                <a:latin typeface="+mn-lt"/>
                <a:ea typeface="+mn-ea"/>
                <a:cs typeface="+mn-cs"/>
              </a:rPr>
              <a:t>x - 2                   &amp;x - 2        &amp;\</a:t>
            </a:r>
            <a:r>
              <a:rPr lang="en-US" sz="800" kern="1200" dirty="0" err="1" smtClean="0">
                <a:solidFill>
                  <a:srgbClr val="A6A6A6"/>
                </a:solidFill>
                <a:latin typeface="+mn-lt"/>
                <a:ea typeface="+mn-ea"/>
                <a:cs typeface="+mn-cs"/>
              </a:rPr>
              <a:t>mathrm</a:t>
            </a:r>
            <a:r>
              <a:rPr lang="en-US" sz="800" kern="1200" dirty="0" smtClean="0">
                <a:solidFill>
                  <a:srgbClr val="A6A6A6"/>
                </a:solidFill>
                <a:latin typeface="+mn-lt"/>
                <a:ea typeface="+mn-ea"/>
                <a:cs typeface="+mn-cs"/>
              </a:rPr>
              <a:t>{GCD}: x - 2</a:t>
            </a:r>
          </a:p>
          <a:p>
            <a:r>
              <a:rPr lang="en-US" sz="800" kern="1200" dirty="0" smtClean="0">
                <a:solidFill>
                  <a:srgbClr val="A6A6A6"/>
                </a:solidFill>
                <a:latin typeface="+mn-lt"/>
                <a:ea typeface="+mn-ea"/>
                <a:cs typeface="+mn-cs"/>
              </a:rPr>
              <a:t>\end{matrix}</a:t>
            </a:r>
          </a:p>
          <a:p>
            <a:r>
              <a:rPr lang="en-US" sz="800" kern="1200" dirty="0" smtClean="0">
                <a:solidFill>
                  <a:srgbClr val="A6A6A6"/>
                </a:solidFill>
                <a:latin typeface="+mn-lt"/>
                <a:ea typeface="+mn-ea"/>
                <a:cs typeface="+mn-cs"/>
              </a:rPr>
              <a:t>\]</a:t>
            </a:r>
          </a:p>
        </p:txBody>
      </p:sp>
      <p:sp>
        <p:nvSpPr>
          <p:cNvPr id="4" name="Slide Number Placeholder 3"/>
          <p:cNvSpPr>
            <a:spLocks noGrp="1"/>
          </p:cNvSpPr>
          <p:nvPr>
            <p:ph type="sldNum" sz="quarter" idx="10"/>
          </p:nvPr>
        </p:nvSpPr>
        <p:spPr/>
        <p:txBody>
          <a:bodyPr/>
          <a:lstStyle/>
          <a:p>
            <a:fld id="{BB903D15-16D1-154E-92E8-B3734D63BFC4}" type="slidenum">
              <a:rPr lang="en-US" smtClean="0"/>
              <a:t>148</a:t>
            </a:fld>
            <a:endParaRPr lang="en-US"/>
          </a:p>
        </p:txBody>
      </p:sp>
    </p:spTree>
    <p:extLst>
      <p:ext uri="{BB962C8B-B14F-4D97-AF65-F5344CB8AC3E}">
        <p14:creationId xmlns:p14="http://schemas.microsoft.com/office/powerpoint/2010/main" val="4149468950"/>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en-US" baseline="0" dirty="0" smtClean="0"/>
              <a:t> understand these things, we need an important result called </a:t>
            </a:r>
            <a:r>
              <a:rPr lang="en-US" baseline="0" dirty="0" err="1" smtClean="0"/>
              <a:t>Bezout’s</a:t>
            </a:r>
            <a:r>
              <a:rPr lang="en-US" baseline="0" dirty="0" smtClean="0"/>
              <a:t> Identity.</a:t>
            </a:r>
            <a:endParaRPr lang="en-US" dirty="0"/>
          </a:p>
        </p:txBody>
      </p:sp>
      <p:sp>
        <p:nvSpPr>
          <p:cNvPr id="4" name="Slide Number Placeholder 3"/>
          <p:cNvSpPr>
            <a:spLocks noGrp="1"/>
          </p:cNvSpPr>
          <p:nvPr>
            <p:ph type="sldNum" sz="quarter" idx="10"/>
          </p:nvPr>
        </p:nvSpPr>
        <p:spPr/>
        <p:txBody>
          <a:bodyPr/>
          <a:lstStyle/>
          <a:p>
            <a:fld id="{BB903D15-16D1-154E-92E8-B3734D63BFC4}" type="slidenum">
              <a:rPr lang="en-US" smtClean="0"/>
              <a:t>151</a:t>
            </a:fld>
            <a:endParaRPr lang="en-US"/>
          </a:p>
        </p:txBody>
      </p:sp>
    </p:spTree>
    <p:extLst>
      <p:ext uri="{BB962C8B-B14F-4D97-AF65-F5344CB8AC3E}">
        <p14:creationId xmlns:p14="http://schemas.microsoft.com/office/powerpoint/2010/main" val="2631895892"/>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Like many results in math, this one is named after someone other than its discoverer.</a:t>
            </a:r>
          </a:p>
          <a:p>
            <a:r>
              <a:rPr lang="en-US" dirty="0" smtClean="0"/>
              <a:t>Although</a:t>
            </a:r>
            <a:r>
              <a:rPr lang="en-US" baseline="0" dirty="0" smtClean="0"/>
              <a:t> 18</a:t>
            </a:r>
            <a:r>
              <a:rPr lang="en-US" baseline="30000" dirty="0" smtClean="0"/>
              <a:t>th</a:t>
            </a:r>
            <a:r>
              <a:rPr lang="en-US" baseline="0" dirty="0" smtClean="0"/>
              <a:t>-century French mathematician Etienne </a:t>
            </a:r>
            <a:r>
              <a:rPr lang="en-US" baseline="0" dirty="0" err="1" smtClean="0"/>
              <a:t>Bezout</a:t>
            </a:r>
            <a:r>
              <a:rPr lang="en-US" baseline="0" dirty="0" smtClean="0"/>
              <a:t> did prove it for polynomials, it was shown first for integers 100 years earlier by Claude </a:t>
            </a:r>
            <a:r>
              <a:rPr lang="en-US" baseline="0" dirty="0" err="1" smtClean="0"/>
              <a:t>Bachet</a:t>
            </a:r>
            <a:r>
              <a:rPr lang="en-US" baseline="0" dirty="0" smtClean="0"/>
              <a:t>.</a:t>
            </a:r>
          </a:p>
          <a:p>
            <a:endParaRPr lang="en-US" baseline="0" dirty="0" smtClean="0"/>
          </a:p>
          <a:p>
            <a:r>
              <a:rPr lang="en-US" sz="800" kern="1200" dirty="0" smtClean="0">
                <a:solidFill>
                  <a:srgbClr val="A6A6A6"/>
                </a:solidFill>
                <a:latin typeface="+mn-lt"/>
                <a:ea typeface="+mn-ea"/>
                <a:cs typeface="+mn-cs"/>
              </a:rPr>
              <a:t>\[ \</a:t>
            </a:r>
            <a:r>
              <a:rPr lang="en-US" sz="800" kern="1200" dirty="0" err="1" smtClean="0">
                <a:solidFill>
                  <a:srgbClr val="A6A6A6"/>
                </a:solidFill>
                <a:latin typeface="+mn-lt"/>
                <a:ea typeface="+mn-ea"/>
                <a:cs typeface="+mn-cs"/>
              </a:rPr>
              <a:t>forall</a:t>
            </a:r>
            <a:r>
              <a:rPr lang="en-US" sz="800" kern="1200" dirty="0" smtClean="0">
                <a:solidFill>
                  <a:srgbClr val="A6A6A6"/>
                </a:solidFill>
                <a:latin typeface="+mn-lt"/>
                <a:ea typeface="+mn-ea"/>
                <a:cs typeface="+mn-cs"/>
              </a:rPr>
              <a:t> a, b ~\exists x, y~:~ </a:t>
            </a:r>
            <a:r>
              <a:rPr lang="en-US" sz="800" kern="1200" dirty="0" err="1" smtClean="0">
                <a:solidFill>
                  <a:srgbClr val="A6A6A6"/>
                </a:solidFill>
                <a:latin typeface="+mn-lt"/>
                <a:ea typeface="+mn-ea"/>
                <a:cs typeface="+mn-cs"/>
              </a:rPr>
              <a:t>xa+yb</a:t>
            </a:r>
            <a:r>
              <a:rPr lang="en-US" sz="800" kern="1200" dirty="0" smtClean="0">
                <a:solidFill>
                  <a:srgbClr val="A6A6A6"/>
                </a:solidFill>
                <a:latin typeface="+mn-lt"/>
                <a:ea typeface="+mn-ea"/>
                <a:cs typeface="+mn-cs"/>
              </a:rPr>
              <a:t> = \</a:t>
            </a:r>
            <a:r>
              <a:rPr lang="en-US" sz="800" kern="1200" dirty="0" err="1" smtClean="0">
                <a:solidFill>
                  <a:srgbClr val="A6A6A6"/>
                </a:solidFill>
                <a:latin typeface="+mn-lt"/>
                <a:ea typeface="+mn-ea"/>
                <a:cs typeface="+mn-cs"/>
              </a:rPr>
              <a:t>mathrm</a:t>
            </a:r>
            <a:r>
              <a:rPr lang="en-US" sz="800" kern="1200" dirty="0" smtClean="0">
                <a:solidFill>
                  <a:srgbClr val="A6A6A6"/>
                </a:solidFill>
                <a:latin typeface="+mn-lt"/>
                <a:ea typeface="+mn-ea"/>
                <a:cs typeface="+mn-cs"/>
              </a:rPr>
              <a:t>{</a:t>
            </a:r>
            <a:r>
              <a:rPr lang="en-US" sz="800" kern="1200" dirty="0" err="1" smtClean="0">
                <a:solidFill>
                  <a:srgbClr val="A6A6A6"/>
                </a:solidFill>
                <a:latin typeface="+mn-lt"/>
                <a:ea typeface="+mn-ea"/>
                <a:cs typeface="+mn-cs"/>
              </a:rPr>
              <a:t>gcd</a:t>
            </a:r>
            <a:r>
              <a:rPr lang="en-US" sz="800" kern="1200" dirty="0" smtClean="0">
                <a:solidFill>
                  <a:srgbClr val="A6A6A6"/>
                </a:solidFill>
                <a:latin typeface="+mn-lt"/>
                <a:ea typeface="+mn-ea"/>
                <a:cs typeface="+mn-cs"/>
              </a:rPr>
              <a:t>}(a, b) \]</a:t>
            </a:r>
            <a:endParaRPr lang="en-US" sz="800" dirty="0">
              <a:solidFill>
                <a:srgbClr val="A6A6A6"/>
              </a:solidFill>
            </a:endParaRPr>
          </a:p>
        </p:txBody>
      </p:sp>
      <p:sp>
        <p:nvSpPr>
          <p:cNvPr id="4" name="Slide Number Placeholder 3"/>
          <p:cNvSpPr>
            <a:spLocks noGrp="1"/>
          </p:cNvSpPr>
          <p:nvPr>
            <p:ph type="sldNum" sz="quarter" idx="10"/>
          </p:nvPr>
        </p:nvSpPr>
        <p:spPr/>
        <p:txBody>
          <a:bodyPr/>
          <a:lstStyle/>
          <a:p>
            <a:fld id="{BB903D15-16D1-154E-92E8-B3734D63BFC4}" type="slidenum">
              <a:rPr lang="en-US" smtClean="0"/>
              <a:t>152</a:t>
            </a:fld>
            <a:endParaRPr lang="en-US"/>
          </a:p>
        </p:txBody>
      </p:sp>
    </p:spTree>
    <p:extLst>
      <p:ext uri="{BB962C8B-B14F-4D97-AF65-F5344CB8AC3E}">
        <p14:creationId xmlns:p14="http://schemas.microsoft.com/office/powerpoint/2010/main" val="3510172461"/>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Known</a:t>
            </a:r>
            <a:r>
              <a:rPr lang="en-US" baseline="0" dirty="0" smtClean="0"/>
              <a:t> as </a:t>
            </a:r>
            <a:r>
              <a:rPr lang="en-US" baseline="0" dirty="0" err="1" smtClean="0"/>
              <a:t>Bachet</a:t>
            </a:r>
            <a:r>
              <a:rPr lang="en-US" baseline="0" dirty="0" smtClean="0"/>
              <a:t>.  It was </a:t>
            </a:r>
            <a:r>
              <a:rPr lang="en-US" baseline="0" dirty="0" err="1" smtClean="0"/>
              <a:t>Bachet’s</a:t>
            </a:r>
            <a:r>
              <a:rPr lang="en-US" baseline="0" dirty="0" smtClean="0"/>
              <a:t> translation of </a:t>
            </a:r>
            <a:r>
              <a:rPr lang="en-US" baseline="0" dirty="0" err="1" smtClean="0"/>
              <a:t>Diophantus</a:t>
            </a:r>
            <a:r>
              <a:rPr lang="en-US" baseline="0" dirty="0" smtClean="0"/>
              <a:t> that Fermat used, and notoriously wrote his last theorem in the margin.</a:t>
            </a:r>
          </a:p>
          <a:p>
            <a:endParaRPr lang="en-US" baseline="0" dirty="0" smtClean="0"/>
          </a:p>
          <a:p>
            <a:r>
              <a:rPr lang="en-US" sz="800" baseline="0" dirty="0" smtClean="0"/>
              <a:t>[Public domain image.]</a:t>
            </a:r>
            <a:endParaRPr lang="en-US" sz="800" dirty="0"/>
          </a:p>
        </p:txBody>
      </p:sp>
      <p:sp>
        <p:nvSpPr>
          <p:cNvPr id="4" name="Slide Number Placeholder 3"/>
          <p:cNvSpPr>
            <a:spLocks noGrp="1"/>
          </p:cNvSpPr>
          <p:nvPr>
            <p:ph type="sldNum" sz="quarter" idx="10"/>
          </p:nvPr>
        </p:nvSpPr>
        <p:spPr/>
        <p:txBody>
          <a:bodyPr/>
          <a:lstStyle/>
          <a:p>
            <a:fld id="{BB903D15-16D1-154E-92E8-B3734D63BFC4}" type="slidenum">
              <a:rPr lang="en-US" smtClean="0"/>
              <a:t>153</a:t>
            </a:fld>
            <a:endParaRPr lang="en-US"/>
          </a:p>
        </p:txBody>
      </p:sp>
    </p:spTree>
    <p:extLst>
      <p:ext uri="{BB962C8B-B14F-4D97-AF65-F5344CB8AC3E}">
        <p14:creationId xmlns:p14="http://schemas.microsoft.com/office/powerpoint/2010/main" val="905688117"/>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903D15-16D1-154E-92E8-B3734D63BFC4}" type="slidenum">
              <a:rPr lang="en-US" smtClean="0"/>
              <a:t>154</a:t>
            </a:fld>
            <a:endParaRPr lang="en-US"/>
          </a:p>
        </p:txBody>
      </p:sp>
    </p:spTree>
    <p:extLst>
      <p:ext uri="{BB962C8B-B14F-4D97-AF65-F5344CB8AC3E}">
        <p14:creationId xmlns:p14="http://schemas.microsoft.com/office/powerpoint/2010/main" val="826971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let’s look at some very general concepts.</a:t>
            </a:r>
            <a:endParaRPr lang="en-US" dirty="0"/>
          </a:p>
        </p:txBody>
      </p:sp>
      <p:sp>
        <p:nvSpPr>
          <p:cNvPr id="4" name="Slide Number Placeholder 3"/>
          <p:cNvSpPr>
            <a:spLocks noGrp="1"/>
          </p:cNvSpPr>
          <p:nvPr>
            <p:ph type="sldNum" sz="quarter" idx="10"/>
          </p:nvPr>
        </p:nvSpPr>
        <p:spPr/>
        <p:txBody>
          <a:bodyPr/>
          <a:lstStyle/>
          <a:p>
            <a:fld id="{BB903D15-16D1-154E-92E8-B3734D63BFC4}" type="slidenum">
              <a:rPr lang="en-US" smtClean="0"/>
              <a:t>17</a:t>
            </a:fld>
            <a:endParaRPr lang="en-US"/>
          </a:p>
        </p:txBody>
      </p:sp>
    </p:spTree>
    <p:extLst>
      <p:ext uri="{BB962C8B-B14F-4D97-AF65-F5344CB8AC3E}">
        <p14:creationId xmlns:p14="http://schemas.microsoft.com/office/powerpoint/2010/main" val="4036697472"/>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prove </a:t>
            </a:r>
            <a:r>
              <a:rPr lang="en-US" dirty="0" err="1" smtClean="0"/>
              <a:t>Bezout’s</a:t>
            </a:r>
            <a:r>
              <a:rPr lang="en-US" dirty="0" smtClean="0"/>
              <a:t> identity, we need a new algebraic structure called an ideal.</a:t>
            </a:r>
          </a:p>
          <a:p>
            <a:endParaRPr lang="en-US" dirty="0" smtClean="0"/>
          </a:p>
          <a:p>
            <a:r>
              <a:rPr lang="en-US" sz="800" dirty="0" smtClean="0">
                <a:solidFill>
                  <a:srgbClr val="A6A6A6"/>
                </a:solidFill>
              </a:rPr>
              <a:t>\begin{align*}</a:t>
            </a:r>
          </a:p>
          <a:p>
            <a:r>
              <a:rPr lang="en-US" sz="800" dirty="0" smtClean="0">
                <a:solidFill>
                  <a:srgbClr val="A6A6A6"/>
                </a:solidFill>
              </a:rPr>
              <a:t>&amp;1.~\</a:t>
            </a:r>
            <a:r>
              <a:rPr lang="en-US" sz="800" dirty="0" err="1" smtClean="0">
                <a:solidFill>
                  <a:srgbClr val="A6A6A6"/>
                </a:solidFill>
              </a:rPr>
              <a:t>forall</a:t>
            </a:r>
            <a:r>
              <a:rPr lang="en-US" sz="800" dirty="0" smtClean="0">
                <a:solidFill>
                  <a:srgbClr val="A6A6A6"/>
                </a:solidFill>
              </a:rPr>
              <a:t> x, y\in I ~:~ </a:t>
            </a:r>
            <a:r>
              <a:rPr lang="en-US" sz="800" dirty="0" err="1" smtClean="0">
                <a:solidFill>
                  <a:srgbClr val="A6A6A6"/>
                </a:solidFill>
              </a:rPr>
              <a:t>x+y</a:t>
            </a:r>
            <a:r>
              <a:rPr lang="en-US" sz="800" dirty="0" smtClean="0">
                <a:solidFill>
                  <a:srgbClr val="A6A6A6"/>
                </a:solidFill>
              </a:rPr>
              <a:t> \in I\\</a:t>
            </a:r>
          </a:p>
          <a:p>
            <a:r>
              <a:rPr lang="en-US" sz="800" dirty="0" smtClean="0">
                <a:solidFill>
                  <a:srgbClr val="A6A6A6"/>
                </a:solidFill>
              </a:rPr>
              <a:t>&amp;2.~\</a:t>
            </a:r>
            <a:r>
              <a:rPr lang="en-US" sz="800" dirty="0" err="1" smtClean="0">
                <a:solidFill>
                  <a:srgbClr val="A6A6A6"/>
                </a:solidFill>
              </a:rPr>
              <a:t>forall</a:t>
            </a:r>
            <a:r>
              <a:rPr lang="en-US" sz="800" dirty="0" smtClean="0">
                <a:solidFill>
                  <a:srgbClr val="A6A6A6"/>
                </a:solidFill>
              </a:rPr>
              <a:t> x\in I,~\</a:t>
            </a:r>
            <a:r>
              <a:rPr lang="en-US" sz="800" dirty="0" err="1" smtClean="0">
                <a:solidFill>
                  <a:srgbClr val="A6A6A6"/>
                </a:solidFill>
              </a:rPr>
              <a:t>forall</a:t>
            </a:r>
            <a:r>
              <a:rPr lang="en-US" sz="800" dirty="0" smtClean="0">
                <a:solidFill>
                  <a:srgbClr val="A6A6A6"/>
                </a:solidFill>
              </a:rPr>
              <a:t> a \in R ~:~ax\in I</a:t>
            </a:r>
          </a:p>
          <a:p>
            <a:r>
              <a:rPr lang="en-US" sz="800" dirty="0" smtClean="0">
                <a:solidFill>
                  <a:srgbClr val="A6A6A6"/>
                </a:solidFill>
              </a:rPr>
              <a:t>\end{align*}</a:t>
            </a:r>
            <a:endParaRPr lang="en-US" sz="800" dirty="0">
              <a:solidFill>
                <a:srgbClr val="A6A6A6"/>
              </a:solidFill>
            </a:endParaRPr>
          </a:p>
        </p:txBody>
      </p:sp>
      <p:sp>
        <p:nvSpPr>
          <p:cNvPr id="4" name="Slide Number Placeholder 3"/>
          <p:cNvSpPr>
            <a:spLocks noGrp="1"/>
          </p:cNvSpPr>
          <p:nvPr>
            <p:ph type="sldNum" sz="quarter" idx="10"/>
          </p:nvPr>
        </p:nvSpPr>
        <p:spPr/>
        <p:txBody>
          <a:bodyPr/>
          <a:lstStyle/>
          <a:p>
            <a:fld id="{BB903D15-16D1-154E-92E8-B3734D63BFC4}" type="slidenum">
              <a:rPr lang="en-US" smtClean="0"/>
              <a:t>155</a:t>
            </a:fld>
            <a:endParaRPr lang="en-US"/>
          </a:p>
        </p:txBody>
      </p:sp>
    </p:spTree>
    <p:extLst>
      <p:ext uri="{BB962C8B-B14F-4D97-AF65-F5344CB8AC3E}">
        <p14:creationId xmlns:p14="http://schemas.microsoft.com/office/powerpoint/2010/main" val="1874536304"/>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the </a:t>
            </a:r>
            <a:r>
              <a:rPr lang="en-US" dirty="0" smtClean="0"/>
              <a:t>first </a:t>
            </a:r>
            <a:r>
              <a:rPr lang="en-US" dirty="0" smtClean="0"/>
              <a:t>bullet, the</a:t>
            </a:r>
            <a:r>
              <a:rPr lang="en-US" baseline="0" dirty="0" smtClean="0"/>
              <a:t> definition of Euclidean domain guarantees closure under quotient. </a:t>
            </a:r>
          </a:p>
          <a:p>
            <a:r>
              <a:rPr lang="en-US" baseline="0" dirty="0" smtClean="0"/>
              <a:t>The proof then uses</a:t>
            </a:r>
            <a:r>
              <a:rPr lang="en-US" dirty="0" smtClean="0"/>
              <a:t> </a:t>
            </a:r>
            <a:r>
              <a:rPr lang="en-US" dirty="0" smtClean="0"/>
              <a:t>the fact that,</a:t>
            </a:r>
            <a:r>
              <a:rPr lang="en-US" baseline="0" dirty="0" smtClean="0"/>
              <a:t> according to the second axiom of ideals, anything multiplied by an ideal is in the ideal.</a:t>
            </a:r>
          </a:p>
          <a:p>
            <a:r>
              <a:rPr lang="en-US" baseline="0" dirty="0" smtClean="0"/>
              <a:t>It also uses the fact that ideals are closed under subtraction, which you can prove as one of the exercises in the book.</a:t>
            </a:r>
            <a:endParaRPr lang="en-US" dirty="0"/>
          </a:p>
        </p:txBody>
      </p:sp>
      <p:sp>
        <p:nvSpPr>
          <p:cNvPr id="4" name="Slide Number Placeholder 3"/>
          <p:cNvSpPr>
            <a:spLocks noGrp="1"/>
          </p:cNvSpPr>
          <p:nvPr>
            <p:ph type="sldNum" sz="quarter" idx="10"/>
          </p:nvPr>
        </p:nvSpPr>
        <p:spPr/>
        <p:txBody>
          <a:bodyPr/>
          <a:lstStyle/>
          <a:p>
            <a:fld id="{BB903D15-16D1-154E-92E8-B3734D63BFC4}" type="slidenum">
              <a:rPr lang="en-US" smtClean="0"/>
              <a:t>159</a:t>
            </a:fld>
            <a:endParaRPr lang="en-US"/>
          </a:p>
        </p:txBody>
      </p:sp>
    </p:spTree>
    <p:extLst>
      <p:ext uri="{BB962C8B-B14F-4D97-AF65-F5344CB8AC3E}">
        <p14:creationId xmlns:p14="http://schemas.microsoft.com/office/powerpoint/2010/main" val="1406868427"/>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dirty="0" smtClean="0"/>
          </a:p>
          <a:p>
            <a:r>
              <a:rPr lang="es-ES_tradnl" sz="800" dirty="0" smtClean="0">
                <a:solidFill>
                  <a:srgbClr val="A6A6A6"/>
                </a:solidFill>
              </a:rPr>
              <a:t>\</a:t>
            </a:r>
            <a:r>
              <a:rPr lang="es-ES_tradnl" sz="800" dirty="0" smtClean="0">
                <a:solidFill>
                  <a:srgbClr val="A6A6A6"/>
                </a:solidFill>
              </a:rPr>
              <a:t>[ x\in I \</a:t>
            </a:r>
            <a:r>
              <a:rPr lang="es-ES_tradnl" sz="800" dirty="0" err="1" smtClean="0">
                <a:solidFill>
                  <a:srgbClr val="A6A6A6"/>
                </a:solidFill>
              </a:rPr>
              <a:t>iff</a:t>
            </a:r>
            <a:r>
              <a:rPr lang="es-ES_tradnl" sz="800" dirty="0" smtClean="0">
                <a:solidFill>
                  <a:srgbClr val="A6A6A6"/>
                </a:solidFill>
              </a:rPr>
              <a:t> \</a:t>
            </a:r>
            <a:r>
              <a:rPr lang="es-ES_tradnl" sz="800" dirty="0" err="1" smtClean="0">
                <a:solidFill>
                  <a:srgbClr val="A6A6A6"/>
                </a:solidFill>
              </a:rPr>
              <a:t>exists</a:t>
            </a:r>
            <a:r>
              <a:rPr lang="es-ES_tradnl" sz="800" dirty="0" smtClean="0">
                <a:solidFill>
                  <a:srgbClr val="A6A6A6"/>
                </a:solidFill>
              </a:rPr>
              <a:t> y \in R ~:~ x = ay \]</a:t>
            </a:r>
            <a:endParaRPr lang="en-US" sz="800" dirty="0">
              <a:solidFill>
                <a:srgbClr val="A6A6A6"/>
              </a:solidFill>
            </a:endParaRPr>
          </a:p>
        </p:txBody>
      </p:sp>
      <p:sp>
        <p:nvSpPr>
          <p:cNvPr id="4" name="Slide Number Placeholder 3"/>
          <p:cNvSpPr>
            <a:spLocks noGrp="1"/>
          </p:cNvSpPr>
          <p:nvPr>
            <p:ph type="sldNum" sz="quarter" idx="10"/>
          </p:nvPr>
        </p:nvSpPr>
        <p:spPr/>
        <p:txBody>
          <a:bodyPr/>
          <a:lstStyle/>
          <a:p>
            <a:fld id="{BB903D15-16D1-154E-92E8-B3734D63BFC4}" type="slidenum">
              <a:rPr lang="en-US" smtClean="0"/>
              <a:t>160</a:t>
            </a:fld>
            <a:endParaRPr lang="en-US"/>
          </a:p>
        </p:txBody>
      </p:sp>
    </p:spTree>
    <p:extLst>
      <p:ext uri="{BB962C8B-B14F-4D97-AF65-F5344CB8AC3E}">
        <p14:creationId xmlns:p14="http://schemas.microsoft.com/office/powerpoint/2010/main" val="2518290490"/>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first step, saying</a:t>
            </a:r>
            <a:r>
              <a:rPr lang="en-US" baseline="0" dirty="0" smtClean="0"/>
              <a:t> that m has the minimal positive norm is a fancy way of saying that m is the smallest nonzero element.</a:t>
            </a:r>
          </a:p>
          <a:p>
            <a:endParaRPr lang="en-US" baseline="0" dirty="0" smtClean="0"/>
          </a:p>
          <a:p>
            <a:r>
              <a:rPr lang="en-US" baseline="0" dirty="0" smtClean="0"/>
              <a:t>Now we have what we need to prove </a:t>
            </a:r>
            <a:r>
              <a:rPr lang="en-US" baseline="0" dirty="0" err="1" smtClean="0"/>
              <a:t>Bezout’s</a:t>
            </a:r>
            <a:r>
              <a:rPr lang="en-US" baseline="0" dirty="0" smtClean="0"/>
              <a:t> identity.</a:t>
            </a:r>
            <a:endParaRPr lang="en-US" dirty="0"/>
          </a:p>
        </p:txBody>
      </p:sp>
      <p:sp>
        <p:nvSpPr>
          <p:cNvPr id="4" name="Slide Number Placeholder 3"/>
          <p:cNvSpPr>
            <a:spLocks noGrp="1"/>
          </p:cNvSpPr>
          <p:nvPr>
            <p:ph type="sldNum" sz="quarter" idx="10"/>
          </p:nvPr>
        </p:nvSpPr>
        <p:spPr/>
        <p:txBody>
          <a:bodyPr/>
          <a:lstStyle/>
          <a:p>
            <a:fld id="{BB903D15-16D1-154E-92E8-B3734D63BFC4}" type="slidenum">
              <a:rPr lang="en-US" smtClean="0"/>
              <a:t>163</a:t>
            </a:fld>
            <a:endParaRPr lang="en-US"/>
          </a:p>
        </p:txBody>
      </p:sp>
    </p:spTree>
    <p:extLst>
      <p:ext uri="{BB962C8B-B14F-4D97-AF65-F5344CB8AC3E}">
        <p14:creationId xmlns:p14="http://schemas.microsoft.com/office/powerpoint/2010/main" val="1691188793"/>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can use </a:t>
            </a:r>
            <a:r>
              <a:rPr lang="en-US" dirty="0" err="1" smtClean="0"/>
              <a:t>Bezout’s</a:t>
            </a:r>
            <a:r>
              <a:rPr lang="en-US" dirty="0" smtClean="0"/>
              <a:t> identity to prove the </a:t>
            </a:r>
            <a:r>
              <a:rPr lang="en-US" dirty="0" err="1" smtClean="0"/>
              <a:t>Invertibility</a:t>
            </a:r>
            <a:r>
              <a:rPr lang="en-US" dirty="0" smtClean="0"/>
              <a:t> Lemma, which we encountered earlier in the course.</a:t>
            </a:r>
          </a:p>
          <a:p>
            <a:endParaRPr lang="en-US" dirty="0" smtClean="0"/>
          </a:p>
          <a:p>
            <a:r>
              <a:rPr lang="en-US" sz="800" dirty="0" smtClean="0">
                <a:solidFill>
                  <a:srgbClr val="A6A6A6"/>
                </a:solidFill>
              </a:rPr>
              <a:t>\[ \</a:t>
            </a:r>
            <a:r>
              <a:rPr lang="en-US" sz="800" dirty="0" err="1" smtClean="0">
                <a:solidFill>
                  <a:srgbClr val="A6A6A6"/>
                </a:solidFill>
              </a:rPr>
              <a:t>forall</a:t>
            </a:r>
            <a:r>
              <a:rPr lang="en-US" sz="800" dirty="0" smtClean="0">
                <a:solidFill>
                  <a:srgbClr val="A6A6A6"/>
                </a:solidFill>
              </a:rPr>
              <a:t> a, n \in {\</a:t>
            </a:r>
            <a:r>
              <a:rPr lang="en-US" sz="800" dirty="0" err="1" smtClean="0">
                <a:solidFill>
                  <a:srgbClr val="A6A6A6"/>
                </a:solidFill>
              </a:rPr>
              <a:t>mathbb</a:t>
            </a:r>
            <a:r>
              <a:rPr lang="en-US" sz="800" dirty="0" smtClean="0">
                <a:solidFill>
                  <a:srgbClr val="A6A6A6"/>
                </a:solidFill>
              </a:rPr>
              <a:t> Z} ~:~ \</a:t>
            </a:r>
            <a:r>
              <a:rPr lang="en-US" sz="800" dirty="0" err="1" smtClean="0">
                <a:solidFill>
                  <a:srgbClr val="A6A6A6"/>
                </a:solidFill>
              </a:rPr>
              <a:t>mathrm</a:t>
            </a:r>
            <a:r>
              <a:rPr lang="en-US" sz="800" dirty="0" smtClean="0">
                <a:solidFill>
                  <a:srgbClr val="A6A6A6"/>
                </a:solidFill>
              </a:rPr>
              <a:t>{</a:t>
            </a:r>
            <a:r>
              <a:rPr lang="en-US" sz="800" dirty="0" err="1" smtClean="0">
                <a:solidFill>
                  <a:srgbClr val="A6A6A6"/>
                </a:solidFill>
              </a:rPr>
              <a:t>gcd</a:t>
            </a:r>
            <a:r>
              <a:rPr lang="en-US" sz="800" dirty="0" smtClean="0">
                <a:solidFill>
                  <a:srgbClr val="A6A6A6"/>
                </a:solidFill>
              </a:rPr>
              <a:t>}(a, n) = 1 \implies</a:t>
            </a:r>
          </a:p>
          <a:p>
            <a:r>
              <a:rPr lang="en-US" sz="800" dirty="0" smtClean="0">
                <a:solidFill>
                  <a:srgbClr val="A6A6A6"/>
                </a:solidFill>
              </a:rPr>
              <a:t>\exists x \in {\</a:t>
            </a:r>
            <a:r>
              <a:rPr lang="en-US" sz="800" dirty="0" err="1" smtClean="0">
                <a:solidFill>
                  <a:srgbClr val="A6A6A6"/>
                </a:solidFill>
              </a:rPr>
              <a:t>mathbb</a:t>
            </a:r>
            <a:r>
              <a:rPr lang="en-US" sz="800" dirty="0" smtClean="0">
                <a:solidFill>
                  <a:srgbClr val="A6A6A6"/>
                </a:solidFill>
              </a:rPr>
              <a:t> Z}_n ~:~ax = </a:t>
            </a:r>
            <a:r>
              <a:rPr lang="en-US" sz="800" dirty="0" err="1" smtClean="0">
                <a:solidFill>
                  <a:srgbClr val="A6A6A6"/>
                </a:solidFill>
              </a:rPr>
              <a:t>xa</a:t>
            </a:r>
            <a:r>
              <a:rPr lang="en-US" sz="800" dirty="0" smtClean="0">
                <a:solidFill>
                  <a:srgbClr val="A6A6A6"/>
                </a:solidFill>
              </a:rPr>
              <a:t> = 1 \</a:t>
            </a:r>
            <a:r>
              <a:rPr lang="en-US" sz="800" dirty="0" err="1" smtClean="0">
                <a:solidFill>
                  <a:srgbClr val="A6A6A6"/>
                </a:solidFill>
              </a:rPr>
              <a:t>mathrm</a:t>
            </a:r>
            <a:r>
              <a:rPr lang="en-US" sz="800" dirty="0" smtClean="0">
                <a:solidFill>
                  <a:srgbClr val="A6A6A6"/>
                </a:solidFill>
              </a:rPr>
              <a:t>{~mod~} n  \]</a:t>
            </a:r>
          </a:p>
          <a:p>
            <a:endParaRPr lang="en-US" sz="800" dirty="0" smtClean="0">
              <a:solidFill>
                <a:srgbClr val="A6A6A6"/>
              </a:solidFill>
            </a:endParaRPr>
          </a:p>
          <a:p>
            <a:r>
              <a:rPr lang="en-US" sz="800" kern="1200" dirty="0" smtClean="0">
                <a:solidFill>
                  <a:srgbClr val="A6A6A6"/>
                </a:solidFill>
                <a:latin typeface="+mn-lt"/>
                <a:ea typeface="+mn-ea"/>
                <a:cs typeface="+mn-cs"/>
              </a:rPr>
              <a:t>\[ \exists x, y \in {\</a:t>
            </a:r>
            <a:r>
              <a:rPr lang="en-US" sz="800" kern="1200" dirty="0" err="1" smtClean="0">
                <a:solidFill>
                  <a:srgbClr val="A6A6A6"/>
                </a:solidFill>
                <a:latin typeface="+mn-lt"/>
                <a:ea typeface="+mn-ea"/>
                <a:cs typeface="+mn-cs"/>
              </a:rPr>
              <a:t>mathbb</a:t>
            </a:r>
            <a:r>
              <a:rPr lang="en-US" sz="800" kern="1200" dirty="0" smtClean="0">
                <a:solidFill>
                  <a:srgbClr val="A6A6A6"/>
                </a:solidFill>
                <a:latin typeface="+mn-lt"/>
                <a:ea typeface="+mn-ea"/>
                <a:cs typeface="+mn-cs"/>
              </a:rPr>
              <a:t> Z} ~:~ </a:t>
            </a:r>
            <a:r>
              <a:rPr lang="en-US" sz="800" kern="1200" dirty="0" err="1" smtClean="0">
                <a:solidFill>
                  <a:srgbClr val="A6A6A6"/>
                </a:solidFill>
                <a:latin typeface="+mn-lt"/>
                <a:ea typeface="+mn-ea"/>
                <a:cs typeface="+mn-cs"/>
              </a:rPr>
              <a:t>xa</a:t>
            </a:r>
            <a:r>
              <a:rPr lang="en-US" sz="800" kern="1200" dirty="0" smtClean="0">
                <a:solidFill>
                  <a:srgbClr val="A6A6A6"/>
                </a:solidFill>
                <a:latin typeface="+mn-lt"/>
                <a:ea typeface="+mn-ea"/>
                <a:cs typeface="+mn-cs"/>
              </a:rPr>
              <a:t> + </a:t>
            </a:r>
            <a:r>
              <a:rPr lang="en-US" sz="800" kern="1200" dirty="0" err="1" smtClean="0">
                <a:solidFill>
                  <a:srgbClr val="A6A6A6"/>
                </a:solidFill>
                <a:latin typeface="+mn-lt"/>
                <a:ea typeface="+mn-ea"/>
                <a:cs typeface="+mn-cs"/>
              </a:rPr>
              <a:t>yn</a:t>
            </a:r>
            <a:r>
              <a:rPr lang="en-US" sz="800" kern="1200" dirty="0" smtClean="0">
                <a:solidFill>
                  <a:srgbClr val="A6A6A6"/>
                </a:solidFill>
                <a:latin typeface="+mn-lt"/>
                <a:ea typeface="+mn-ea"/>
                <a:cs typeface="+mn-cs"/>
              </a:rPr>
              <a:t> = </a:t>
            </a:r>
            <a:r>
              <a:rPr lang="en-US" sz="800" kern="1200" dirty="0" err="1" smtClean="0">
                <a:solidFill>
                  <a:srgbClr val="A6A6A6"/>
                </a:solidFill>
                <a:latin typeface="+mn-lt"/>
                <a:ea typeface="+mn-ea"/>
                <a:cs typeface="+mn-cs"/>
              </a:rPr>
              <a:t>gcd</a:t>
            </a:r>
            <a:r>
              <a:rPr lang="en-US" sz="800" kern="1200" dirty="0" smtClean="0">
                <a:solidFill>
                  <a:srgbClr val="A6A6A6"/>
                </a:solidFill>
                <a:latin typeface="+mn-lt"/>
                <a:ea typeface="+mn-ea"/>
                <a:cs typeface="+mn-cs"/>
              </a:rPr>
              <a:t>(a, n) \]</a:t>
            </a:r>
            <a:endParaRPr lang="en-US" sz="800" dirty="0" smtClean="0">
              <a:solidFill>
                <a:srgbClr val="A6A6A6"/>
              </a:solidFill>
            </a:endParaRPr>
          </a:p>
          <a:p>
            <a:endParaRPr lang="en-US" sz="800" dirty="0">
              <a:solidFill>
                <a:srgbClr val="A6A6A6"/>
              </a:solidFill>
            </a:endParaRPr>
          </a:p>
        </p:txBody>
      </p:sp>
      <p:sp>
        <p:nvSpPr>
          <p:cNvPr id="4" name="Slide Number Placeholder 3"/>
          <p:cNvSpPr>
            <a:spLocks noGrp="1"/>
          </p:cNvSpPr>
          <p:nvPr>
            <p:ph type="sldNum" sz="quarter" idx="10"/>
          </p:nvPr>
        </p:nvSpPr>
        <p:spPr/>
        <p:txBody>
          <a:bodyPr/>
          <a:lstStyle/>
          <a:p>
            <a:fld id="{BB903D15-16D1-154E-92E8-B3734D63BFC4}" type="slidenum">
              <a:rPr lang="en-US" smtClean="0"/>
              <a:t>166</a:t>
            </a:fld>
            <a:endParaRPr lang="en-US"/>
          </a:p>
        </p:txBody>
      </p:sp>
    </p:spTree>
    <p:extLst>
      <p:ext uri="{BB962C8B-B14F-4D97-AF65-F5344CB8AC3E}">
        <p14:creationId xmlns:p14="http://schemas.microsoft.com/office/powerpoint/2010/main" val="3715874876"/>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sz="800" dirty="0" smtClean="0"/>
              <a:t>[</a:t>
            </a:r>
            <a:r>
              <a:rPr lang="en-US" sz="800" dirty="0" smtClean="0"/>
              <a:t>Public domain image.]</a:t>
            </a:r>
            <a:endParaRPr lang="en-US" sz="800" dirty="0"/>
          </a:p>
        </p:txBody>
      </p:sp>
      <p:sp>
        <p:nvSpPr>
          <p:cNvPr id="4" name="Slide Number Placeholder 3"/>
          <p:cNvSpPr>
            <a:spLocks noGrp="1"/>
          </p:cNvSpPr>
          <p:nvPr>
            <p:ph type="sldNum" sz="quarter" idx="10"/>
          </p:nvPr>
        </p:nvSpPr>
        <p:spPr/>
        <p:txBody>
          <a:bodyPr/>
          <a:lstStyle/>
          <a:p>
            <a:fld id="{BB903D15-16D1-154E-92E8-B3734D63BFC4}" type="slidenum">
              <a:rPr lang="en-US" smtClean="0"/>
              <a:t>170</a:t>
            </a:fld>
            <a:endParaRPr lang="en-US"/>
          </a:p>
        </p:txBody>
      </p:sp>
    </p:spTree>
    <p:extLst>
      <p:ext uri="{BB962C8B-B14F-4D97-AF65-F5344CB8AC3E}">
        <p14:creationId xmlns:p14="http://schemas.microsoft.com/office/powerpoint/2010/main" val="3537781092"/>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133654-6FDD-814B-B926-FC4687C51274}" type="slidenum">
              <a:rPr lang="en-US"/>
              <a:pPr/>
              <a:t>172</a:t>
            </a:fld>
            <a:endParaRPr lang="en-US"/>
          </a:p>
        </p:txBody>
      </p:sp>
      <p:sp>
        <p:nvSpPr>
          <p:cNvPr id="1382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8243" name="Rectangle 3"/>
          <p:cNvSpPr>
            <a:spLocks noGrp="1" noChangeArrowheads="1"/>
          </p:cNvSpPr>
          <p:nvPr>
            <p:ph type="body" idx="1"/>
          </p:nvPr>
        </p:nvSpPr>
        <p:spPr/>
        <p:txBody>
          <a:bodyPr/>
          <a:lstStyle/>
          <a:p>
            <a:r>
              <a:rPr lang="en-US" dirty="0" smtClean="0"/>
              <a:t>To understand how we’re going to find x and y, it’s useful to review Euclid’s GCD algorithm.</a:t>
            </a:r>
            <a:endParaRPr lang="en-US" dirty="0"/>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sz="800" dirty="0" smtClean="0">
                <a:solidFill>
                  <a:srgbClr val="A6A6A6"/>
                </a:solidFill>
              </a:rPr>
              <a:t>\</a:t>
            </a:r>
            <a:r>
              <a:rPr lang="en-US" sz="800" dirty="0" smtClean="0">
                <a:solidFill>
                  <a:srgbClr val="A6A6A6"/>
                </a:solidFill>
              </a:rPr>
              <a:t>begin{align*}</a:t>
            </a:r>
          </a:p>
          <a:p>
            <a:r>
              <a:rPr lang="en-US" sz="800" dirty="0" smtClean="0">
                <a:solidFill>
                  <a:srgbClr val="A6A6A6"/>
                </a:solidFill>
              </a:rPr>
              <a:t>r_1 &amp;= \text{remainder}(a, b)\\</a:t>
            </a:r>
          </a:p>
          <a:p>
            <a:r>
              <a:rPr lang="en-US" sz="800" dirty="0" smtClean="0">
                <a:solidFill>
                  <a:srgbClr val="A6A6A6"/>
                </a:solidFill>
              </a:rPr>
              <a:t>r_2 &amp;= \text{remainder}(b, r_1)\\</a:t>
            </a:r>
          </a:p>
          <a:p>
            <a:r>
              <a:rPr lang="en-US" sz="800" dirty="0" smtClean="0">
                <a:solidFill>
                  <a:srgbClr val="A6A6A6"/>
                </a:solidFill>
              </a:rPr>
              <a:t>r_3 &amp;= \text{remainder}(r_1, r_2)\\</a:t>
            </a:r>
          </a:p>
          <a:p>
            <a:r>
              <a:rPr lang="en-US" sz="800" dirty="0" smtClean="0">
                <a:solidFill>
                  <a:srgbClr val="A6A6A6"/>
                </a:solidFill>
              </a:rPr>
              <a:t>&amp; ~~~\</a:t>
            </a:r>
            <a:r>
              <a:rPr lang="en-US" sz="800" dirty="0" err="1" smtClean="0">
                <a:solidFill>
                  <a:srgbClr val="A6A6A6"/>
                </a:solidFill>
              </a:rPr>
              <a:t>vdots</a:t>
            </a:r>
            <a:r>
              <a:rPr lang="en-US" sz="800" dirty="0" smtClean="0">
                <a:solidFill>
                  <a:srgbClr val="A6A6A6"/>
                </a:solidFill>
              </a:rPr>
              <a:t> \\</a:t>
            </a:r>
          </a:p>
          <a:p>
            <a:r>
              <a:rPr lang="en-US" sz="800" dirty="0" err="1" smtClean="0">
                <a:solidFill>
                  <a:srgbClr val="A6A6A6"/>
                </a:solidFill>
              </a:rPr>
              <a:t>r_n</a:t>
            </a:r>
            <a:r>
              <a:rPr lang="en-US" sz="800" dirty="0" smtClean="0">
                <a:solidFill>
                  <a:srgbClr val="A6A6A6"/>
                </a:solidFill>
              </a:rPr>
              <a:t> &amp;= \text{remainder}(r_{n-2}, r_{n-1})</a:t>
            </a:r>
          </a:p>
          <a:p>
            <a:r>
              <a:rPr lang="en-US" sz="800" dirty="0" smtClean="0">
                <a:solidFill>
                  <a:srgbClr val="A6A6A6"/>
                </a:solidFill>
              </a:rPr>
              <a:t>\end{align*}</a:t>
            </a:r>
            <a:endParaRPr lang="en-US" sz="800" dirty="0">
              <a:solidFill>
                <a:srgbClr val="A6A6A6"/>
              </a:solidFill>
            </a:endParaRPr>
          </a:p>
        </p:txBody>
      </p:sp>
      <p:sp>
        <p:nvSpPr>
          <p:cNvPr id="4" name="Slide Number Placeholder 3"/>
          <p:cNvSpPr>
            <a:spLocks noGrp="1"/>
          </p:cNvSpPr>
          <p:nvPr>
            <p:ph type="sldNum" sz="quarter" idx="10"/>
          </p:nvPr>
        </p:nvSpPr>
        <p:spPr/>
        <p:txBody>
          <a:bodyPr/>
          <a:lstStyle/>
          <a:p>
            <a:fld id="{BB903D15-16D1-154E-92E8-B3734D63BFC4}" type="slidenum">
              <a:rPr lang="en-US" smtClean="0"/>
              <a:t>173</a:t>
            </a:fld>
            <a:endParaRPr lang="en-US"/>
          </a:p>
        </p:txBody>
      </p:sp>
    </p:spTree>
    <p:extLst>
      <p:ext uri="{BB962C8B-B14F-4D97-AF65-F5344CB8AC3E}">
        <p14:creationId xmlns:p14="http://schemas.microsoft.com/office/powerpoint/2010/main" val="1401529659"/>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latin typeface="+mn-lt"/>
              <a:ea typeface="+mn-ea"/>
              <a:cs typeface="+mn-cs"/>
            </a:endParaRPr>
          </a:p>
          <a:p>
            <a:r>
              <a:rPr lang="en-US" sz="800" kern="1200" dirty="0" smtClean="0">
                <a:solidFill>
                  <a:srgbClr val="A6A6A6"/>
                </a:solidFill>
                <a:latin typeface="+mn-lt"/>
                <a:ea typeface="+mn-ea"/>
                <a:cs typeface="+mn-cs"/>
              </a:rPr>
              <a:t>\</a:t>
            </a:r>
            <a:r>
              <a:rPr lang="en-US" sz="800" kern="1200" dirty="0" smtClean="0">
                <a:solidFill>
                  <a:srgbClr val="A6A6A6"/>
                </a:solidFill>
                <a:latin typeface="+mn-lt"/>
                <a:ea typeface="+mn-ea"/>
                <a:cs typeface="+mn-cs"/>
              </a:rPr>
              <a:t>begin{align*}</a:t>
            </a:r>
          </a:p>
          <a:p>
            <a:r>
              <a:rPr lang="fr-FR" sz="800" kern="1200" dirty="0" smtClean="0">
                <a:solidFill>
                  <a:srgbClr val="A6A6A6"/>
                </a:solidFill>
                <a:latin typeface="+mn-lt"/>
                <a:ea typeface="+mn-ea"/>
                <a:cs typeface="+mn-cs"/>
              </a:rPr>
              <a:t>r_1 &amp;= a - b\</a:t>
            </a:r>
            <a:r>
              <a:rPr lang="fr-FR" sz="800" kern="1200" dirty="0" err="1" smtClean="0">
                <a:solidFill>
                  <a:srgbClr val="A6A6A6"/>
                </a:solidFill>
                <a:latin typeface="+mn-lt"/>
                <a:ea typeface="+mn-ea"/>
                <a:cs typeface="+mn-cs"/>
              </a:rPr>
              <a:t>cdot</a:t>
            </a:r>
            <a:r>
              <a:rPr lang="fr-FR" sz="800" kern="1200" dirty="0" smtClean="0">
                <a:solidFill>
                  <a:srgbClr val="A6A6A6"/>
                </a:solidFill>
                <a:latin typeface="+mn-lt"/>
                <a:ea typeface="+mn-ea"/>
                <a:cs typeface="+mn-cs"/>
              </a:rPr>
              <a:t> q_1  \\</a:t>
            </a:r>
          </a:p>
          <a:p>
            <a:r>
              <a:rPr lang="en-US" sz="800" kern="1200" dirty="0" smtClean="0">
                <a:solidFill>
                  <a:srgbClr val="A6A6A6"/>
                </a:solidFill>
                <a:latin typeface="+mn-lt"/>
                <a:ea typeface="+mn-ea"/>
                <a:cs typeface="+mn-cs"/>
              </a:rPr>
              <a:t>r_2 &amp;= b - r_1 \</a:t>
            </a:r>
            <a:r>
              <a:rPr lang="en-US" sz="800" kern="1200" dirty="0" err="1" smtClean="0">
                <a:solidFill>
                  <a:srgbClr val="A6A6A6"/>
                </a:solidFill>
                <a:latin typeface="+mn-lt"/>
                <a:ea typeface="+mn-ea"/>
                <a:cs typeface="+mn-cs"/>
              </a:rPr>
              <a:t>cdot</a:t>
            </a:r>
            <a:r>
              <a:rPr lang="en-US" sz="800" kern="1200" dirty="0" smtClean="0">
                <a:solidFill>
                  <a:srgbClr val="A6A6A6"/>
                </a:solidFill>
                <a:latin typeface="+mn-lt"/>
                <a:ea typeface="+mn-ea"/>
                <a:cs typeface="+mn-cs"/>
              </a:rPr>
              <a:t> q_2 \</a:t>
            </a:r>
            <a:r>
              <a:rPr lang="en-US" sz="800" kern="1200" dirty="0" err="1" smtClean="0">
                <a:solidFill>
                  <a:srgbClr val="A6A6A6"/>
                </a:solidFill>
                <a:latin typeface="+mn-lt"/>
                <a:ea typeface="+mn-ea"/>
                <a:cs typeface="+mn-cs"/>
              </a:rPr>
              <a:t>nonumber</a:t>
            </a:r>
            <a:r>
              <a:rPr lang="en-US" sz="800" kern="1200" dirty="0" smtClean="0">
                <a:solidFill>
                  <a:srgbClr val="A6A6A6"/>
                </a:solidFill>
                <a:latin typeface="+mn-lt"/>
                <a:ea typeface="+mn-ea"/>
                <a:cs typeface="+mn-cs"/>
              </a:rPr>
              <a:t> \\</a:t>
            </a:r>
          </a:p>
          <a:p>
            <a:r>
              <a:rPr lang="en-US" sz="800" kern="1200" dirty="0" smtClean="0">
                <a:solidFill>
                  <a:srgbClr val="A6A6A6"/>
                </a:solidFill>
                <a:latin typeface="+mn-lt"/>
                <a:ea typeface="+mn-ea"/>
                <a:cs typeface="+mn-cs"/>
              </a:rPr>
              <a:t>r_3 &amp;= r_1 - r_2 \</a:t>
            </a:r>
            <a:r>
              <a:rPr lang="en-US" sz="800" kern="1200" dirty="0" err="1" smtClean="0">
                <a:solidFill>
                  <a:srgbClr val="A6A6A6"/>
                </a:solidFill>
                <a:latin typeface="+mn-lt"/>
                <a:ea typeface="+mn-ea"/>
                <a:cs typeface="+mn-cs"/>
              </a:rPr>
              <a:t>cdot</a:t>
            </a:r>
            <a:r>
              <a:rPr lang="en-US" sz="800" kern="1200" dirty="0" smtClean="0">
                <a:solidFill>
                  <a:srgbClr val="A6A6A6"/>
                </a:solidFill>
                <a:latin typeface="+mn-lt"/>
                <a:ea typeface="+mn-ea"/>
                <a:cs typeface="+mn-cs"/>
              </a:rPr>
              <a:t> q_3 \</a:t>
            </a:r>
            <a:r>
              <a:rPr lang="en-US" sz="800" kern="1200" dirty="0" err="1" smtClean="0">
                <a:solidFill>
                  <a:srgbClr val="A6A6A6"/>
                </a:solidFill>
                <a:latin typeface="+mn-lt"/>
                <a:ea typeface="+mn-ea"/>
                <a:cs typeface="+mn-cs"/>
              </a:rPr>
              <a:t>nonumber</a:t>
            </a:r>
            <a:r>
              <a:rPr lang="en-US" sz="800" kern="1200" dirty="0" smtClean="0">
                <a:solidFill>
                  <a:srgbClr val="A6A6A6"/>
                </a:solidFill>
                <a:latin typeface="+mn-lt"/>
                <a:ea typeface="+mn-ea"/>
                <a:cs typeface="+mn-cs"/>
              </a:rPr>
              <a:t> \\</a:t>
            </a:r>
          </a:p>
          <a:p>
            <a:r>
              <a:rPr lang="en-US" sz="800" kern="1200" dirty="0" smtClean="0">
                <a:solidFill>
                  <a:srgbClr val="A6A6A6"/>
                </a:solidFill>
                <a:latin typeface="+mn-lt"/>
                <a:ea typeface="+mn-ea"/>
                <a:cs typeface="+mn-cs"/>
              </a:rPr>
              <a:t>&amp; ~~~\</a:t>
            </a:r>
            <a:r>
              <a:rPr lang="en-US" sz="800" kern="1200" dirty="0" err="1" smtClean="0">
                <a:solidFill>
                  <a:srgbClr val="A6A6A6"/>
                </a:solidFill>
                <a:latin typeface="+mn-lt"/>
                <a:ea typeface="+mn-ea"/>
                <a:cs typeface="+mn-cs"/>
              </a:rPr>
              <a:t>vdots</a:t>
            </a:r>
            <a:r>
              <a:rPr lang="en-US" sz="800" kern="1200" dirty="0" smtClean="0">
                <a:solidFill>
                  <a:srgbClr val="A6A6A6"/>
                </a:solidFill>
                <a:latin typeface="+mn-lt"/>
                <a:ea typeface="+mn-ea"/>
                <a:cs typeface="+mn-cs"/>
              </a:rPr>
              <a:t> \</a:t>
            </a:r>
            <a:r>
              <a:rPr lang="en-US" sz="800" kern="1200" dirty="0" err="1" smtClean="0">
                <a:solidFill>
                  <a:srgbClr val="A6A6A6"/>
                </a:solidFill>
                <a:latin typeface="+mn-lt"/>
                <a:ea typeface="+mn-ea"/>
                <a:cs typeface="+mn-cs"/>
              </a:rPr>
              <a:t>nonumber</a:t>
            </a:r>
            <a:r>
              <a:rPr lang="en-US" sz="800" kern="1200" dirty="0" smtClean="0">
                <a:solidFill>
                  <a:srgbClr val="A6A6A6"/>
                </a:solidFill>
                <a:latin typeface="+mn-lt"/>
                <a:ea typeface="+mn-ea"/>
                <a:cs typeface="+mn-cs"/>
              </a:rPr>
              <a:t> \\</a:t>
            </a:r>
          </a:p>
          <a:p>
            <a:r>
              <a:rPr lang="fr-FR" sz="800" kern="1200" dirty="0" err="1" smtClean="0">
                <a:solidFill>
                  <a:srgbClr val="A6A6A6"/>
                </a:solidFill>
                <a:latin typeface="+mn-lt"/>
                <a:ea typeface="+mn-ea"/>
                <a:cs typeface="+mn-cs"/>
              </a:rPr>
              <a:t>r_n</a:t>
            </a:r>
            <a:r>
              <a:rPr lang="fr-FR" sz="800" kern="1200" dirty="0" smtClean="0">
                <a:solidFill>
                  <a:srgbClr val="A6A6A6"/>
                </a:solidFill>
                <a:latin typeface="+mn-lt"/>
                <a:ea typeface="+mn-ea"/>
                <a:cs typeface="+mn-cs"/>
              </a:rPr>
              <a:t> &amp;= r_{n-2} - r_{n-1} \</a:t>
            </a:r>
            <a:r>
              <a:rPr lang="fr-FR" sz="800" kern="1200" dirty="0" err="1" smtClean="0">
                <a:solidFill>
                  <a:srgbClr val="A6A6A6"/>
                </a:solidFill>
                <a:latin typeface="+mn-lt"/>
                <a:ea typeface="+mn-ea"/>
                <a:cs typeface="+mn-cs"/>
              </a:rPr>
              <a:t>cdot</a:t>
            </a:r>
            <a:r>
              <a:rPr lang="fr-FR" sz="800" kern="1200" dirty="0" smtClean="0">
                <a:solidFill>
                  <a:srgbClr val="A6A6A6"/>
                </a:solidFill>
                <a:latin typeface="+mn-lt"/>
                <a:ea typeface="+mn-ea"/>
                <a:cs typeface="+mn-cs"/>
              </a:rPr>
              <a:t> </a:t>
            </a:r>
            <a:r>
              <a:rPr lang="fr-FR" sz="800" kern="1200" dirty="0" err="1" smtClean="0">
                <a:solidFill>
                  <a:srgbClr val="A6A6A6"/>
                </a:solidFill>
                <a:latin typeface="+mn-lt"/>
                <a:ea typeface="+mn-ea"/>
                <a:cs typeface="+mn-cs"/>
              </a:rPr>
              <a:t>q_n</a:t>
            </a:r>
            <a:r>
              <a:rPr lang="fr-FR" sz="800" kern="1200" dirty="0" smtClean="0">
                <a:solidFill>
                  <a:srgbClr val="A6A6A6"/>
                </a:solidFill>
                <a:latin typeface="+mn-lt"/>
                <a:ea typeface="+mn-ea"/>
                <a:cs typeface="+mn-cs"/>
              </a:rPr>
              <a:t> </a:t>
            </a:r>
          </a:p>
          <a:p>
            <a:r>
              <a:rPr lang="fr-FR" sz="800" kern="1200" dirty="0" smtClean="0">
                <a:solidFill>
                  <a:srgbClr val="A6A6A6"/>
                </a:solidFill>
                <a:latin typeface="+mn-lt"/>
                <a:ea typeface="+mn-ea"/>
                <a:cs typeface="+mn-cs"/>
              </a:rPr>
              <a:t>\end{</a:t>
            </a:r>
            <a:r>
              <a:rPr lang="fr-FR" sz="800" kern="1200" dirty="0" err="1" smtClean="0">
                <a:solidFill>
                  <a:srgbClr val="A6A6A6"/>
                </a:solidFill>
                <a:latin typeface="+mn-lt"/>
                <a:ea typeface="+mn-ea"/>
                <a:cs typeface="+mn-cs"/>
              </a:rPr>
              <a:t>align</a:t>
            </a:r>
            <a:r>
              <a:rPr lang="fr-FR" sz="800" kern="1200" dirty="0" smtClean="0">
                <a:solidFill>
                  <a:srgbClr val="A6A6A6"/>
                </a:solidFill>
                <a:latin typeface="+mn-lt"/>
                <a:ea typeface="+mn-ea"/>
                <a:cs typeface="+mn-cs"/>
              </a:rPr>
              <a:t>*}</a:t>
            </a:r>
            <a:endParaRPr lang="en-US" sz="800" dirty="0">
              <a:solidFill>
                <a:srgbClr val="A6A6A6"/>
              </a:solidFill>
            </a:endParaRPr>
          </a:p>
        </p:txBody>
      </p:sp>
      <p:sp>
        <p:nvSpPr>
          <p:cNvPr id="4" name="Slide Number Placeholder 3"/>
          <p:cNvSpPr>
            <a:spLocks noGrp="1"/>
          </p:cNvSpPr>
          <p:nvPr>
            <p:ph type="sldNum" sz="quarter" idx="10"/>
          </p:nvPr>
        </p:nvSpPr>
        <p:spPr/>
        <p:txBody>
          <a:bodyPr/>
          <a:lstStyle/>
          <a:p>
            <a:fld id="{BB903D15-16D1-154E-92E8-B3734D63BFC4}" type="slidenum">
              <a:rPr lang="en-US" smtClean="0"/>
              <a:t>174</a:t>
            </a:fld>
            <a:endParaRPr lang="en-US"/>
          </a:p>
        </p:txBody>
      </p:sp>
    </p:spTree>
    <p:extLst>
      <p:ext uri="{BB962C8B-B14F-4D97-AF65-F5344CB8AC3E}">
        <p14:creationId xmlns:p14="http://schemas.microsoft.com/office/powerpoint/2010/main" val="1401529659"/>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sz="800" dirty="0" smtClean="0">
              <a:solidFill>
                <a:srgbClr val="A6A6A6"/>
              </a:solidFill>
            </a:endParaRPr>
          </a:p>
          <a:p>
            <a:r>
              <a:rPr lang="fr-FR" sz="800" dirty="0" smtClean="0">
                <a:solidFill>
                  <a:srgbClr val="A6A6A6"/>
                </a:solidFill>
              </a:rPr>
              <a:t>\</a:t>
            </a:r>
            <a:r>
              <a:rPr lang="fr-FR" sz="800" dirty="0" err="1" smtClean="0">
                <a:solidFill>
                  <a:srgbClr val="A6A6A6"/>
                </a:solidFill>
              </a:rPr>
              <a:t>begin</a:t>
            </a:r>
            <a:r>
              <a:rPr lang="fr-FR" sz="800" dirty="0" smtClean="0">
                <a:solidFill>
                  <a:srgbClr val="A6A6A6"/>
                </a:solidFill>
              </a:rPr>
              <a:t>{</a:t>
            </a:r>
            <a:r>
              <a:rPr lang="fr-FR" sz="800" dirty="0" err="1" smtClean="0">
                <a:solidFill>
                  <a:srgbClr val="A6A6A6"/>
                </a:solidFill>
              </a:rPr>
              <a:t>align</a:t>
            </a:r>
            <a:r>
              <a:rPr lang="fr-FR" sz="800" dirty="0" smtClean="0">
                <a:solidFill>
                  <a:srgbClr val="A6A6A6"/>
                </a:solidFill>
              </a:rPr>
              <a:t>*}</a:t>
            </a:r>
          </a:p>
          <a:p>
            <a:r>
              <a:rPr lang="fr-FR" sz="800" dirty="0" smtClean="0">
                <a:solidFill>
                  <a:srgbClr val="A6A6A6"/>
                </a:solidFill>
              </a:rPr>
              <a:t>a &amp;=  b \</a:t>
            </a:r>
            <a:r>
              <a:rPr lang="fr-FR" sz="800" dirty="0" err="1" smtClean="0">
                <a:solidFill>
                  <a:srgbClr val="A6A6A6"/>
                </a:solidFill>
              </a:rPr>
              <a:t>cdot</a:t>
            </a:r>
            <a:r>
              <a:rPr lang="fr-FR" sz="800" dirty="0" smtClean="0">
                <a:solidFill>
                  <a:srgbClr val="A6A6A6"/>
                </a:solidFill>
              </a:rPr>
              <a:t> q_1 + r_1\\</a:t>
            </a:r>
          </a:p>
          <a:p>
            <a:r>
              <a:rPr lang="fr-FR" sz="800" dirty="0" smtClean="0">
                <a:solidFill>
                  <a:srgbClr val="A6A6A6"/>
                </a:solidFill>
              </a:rPr>
              <a:t>b &amp;= r_1 \</a:t>
            </a:r>
            <a:r>
              <a:rPr lang="fr-FR" sz="800" dirty="0" err="1" smtClean="0">
                <a:solidFill>
                  <a:srgbClr val="A6A6A6"/>
                </a:solidFill>
              </a:rPr>
              <a:t>cdot</a:t>
            </a:r>
            <a:r>
              <a:rPr lang="fr-FR" sz="800" dirty="0" smtClean="0">
                <a:solidFill>
                  <a:srgbClr val="A6A6A6"/>
                </a:solidFill>
              </a:rPr>
              <a:t> q_2 + r_2\\</a:t>
            </a:r>
          </a:p>
          <a:p>
            <a:r>
              <a:rPr lang="fr-FR" sz="800" dirty="0" smtClean="0">
                <a:solidFill>
                  <a:srgbClr val="A6A6A6"/>
                </a:solidFill>
              </a:rPr>
              <a:t>r_1 &amp;= r_2 \</a:t>
            </a:r>
            <a:r>
              <a:rPr lang="fr-FR" sz="800" dirty="0" err="1" smtClean="0">
                <a:solidFill>
                  <a:srgbClr val="A6A6A6"/>
                </a:solidFill>
              </a:rPr>
              <a:t>cdot</a:t>
            </a:r>
            <a:r>
              <a:rPr lang="fr-FR" sz="800" dirty="0" smtClean="0">
                <a:solidFill>
                  <a:srgbClr val="A6A6A6"/>
                </a:solidFill>
              </a:rPr>
              <a:t> q_3 + r_3 \\</a:t>
            </a:r>
          </a:p>
          <a:p>
            <a:r>
              <a:rPr lang="fr-FR" sz="800" dirty="0" smtClean="0">
                <a:solidFill>
                  <a:srgbClr val="A6A6A6"/>
                </a:solidFill>
              </a:rPr>
              <a:t>&amp; ~~~\</a:t>
            </a:r>
            <a:r>
              <a:rPr lang="fr-FR" sz="800" dirty="0" err="1" smtClean="0">
                <a:solidFill>
                  <a:srgbClr val="A6A6A6"/>
                </a:solidFill>
              </a:rPr>
              <a:t>vdots</a:t>
            </a:r>
            <a:r>
              <a:rPr lang="fr-FR" sz="800" dirty="0" smtClean="0">
                <a:solidFill>
                  <a:srgbClr val="A6A6A6"/>
                </a:solidFill>
              </a:rPr>
              <a:t>\\</a:t>
            </a:r>
          </a:p>
          <a:p>
            <a:r>
              <a:rPr lang="fr-FR" sz="800" dirty="0" smtClean="0">
                <a:solidFill>
                  <a:srgbClr val="A6A6A6"/>
                </a:solidFill>
              </a:rPr>
              <a:t>r_{n-2} &amp;= r_{n-1} \</a:t>
            </a:r>
            <a:r>
              <a:rPr lang="fr-FR" sz="800" dirty="0" err="1" smtClean="0">
                <a:solidFill>
                  <a:srgbClr val="A6A6A6"/>
                </a:solidFill>
              </a:rPr>
              <a:t>cdot</a:t>
            </a:r>
            <a:r>
              <a:rPr lang="fr-FR" sz="800" dirty="0" smtClean="0">
                <a:solidFill>
                  <a:srgbClr val="A6A6A6"/>
                </a:solidFill>
              </a:rPr>
              <a:t> q_{n} + </a:t>
            </a:r>
            <a:r>
              <a:rPr lang="fr-FR" sz="800" dirty="0" err="1" smtClean="0">
                <a:solidFill>
                  <a:srgbClr val="A6A6A6"/>
                </a:solidFill>
              </a:rPr>
              <a:t>r_n</a:t>
            </a:r>
            <a:r>
              <a:rPr lang="fr-FR" sz="800" dirty="0" smtClean="0">
                <a:solidFill>
                  <a:srgbClr val="A6A6A6"/>
                </a:solidFill>
              </a:rPr>
              <a:t> </a:t>
            </a:r>
          </a:p>
          <a:p>
            <a:r>
              <a:rPr lang="fr-FR" sz="800" dirty="0" smtClean="0">
                <a:solidFill>
                  <a:srgbClr val="A6A6A6"/>
                </a:solidFill>
              </a:rPr>
              <a:t>\end{</a:t>
            </a:r>
            <a:r>
              <a:rPr lang="fr-FR" sz="800" dirty="0" err="1" smtClean="0">
                <a:solidFill>
                  <a:srgbClr val="A6A6A6"/>
                </a:solidFill>
              </a:rPr>
              <a:t>align</a:t>
            </a:r>
            <a:r>
              <a:rPr lang="fr-FR" sz="800" dirty="0" smtClean="0">
                <a:solidFill>
                  <a:srgbClr val="A6A6A6"/>
                </a:solidFill>
              </a:rPr>
              <a:t>*}</a:t>
            </a:r>
            <a:endParaRPr lang="en-US" sz="800" dirty="0">
              <a:solidFill>
                <a:srgbClr val="A6A6A6"/>
              </a:solidFill>
            </a:endParaRPr>
          </a:p>
        </p:txBody>
      </p:sp>
      <p:sp>
        <p:nvSpPr>
          <p:cNvPr id="4" name="Slide Number Placeholder 3"/>
          <p:cNvSpPr>
            <a:spLocks noGrp="1"/>
          </p:cNvSpPr>
          <p:nvPr>
            <p:ph type="sldNum" sz="quarter" idx="10"/>
          </p:nvPr>
        </p:nvSpPr>
        <p:spPr/>
        <p:txBody>
          <a:bodyPr/>
          <a:lstStyle/>
          <a:p>
            <a:fld id="{BB903D15-16D1-154E-92E8-B3734D63BFC4}" type="slidenum">
              <a:rPr lang="en-US" smtClean="0"/>
              <a:t>175</a:t>
            </a:fld>
            <a:endParaRPr lang="en-US"/>
          </a:p>
        </p:txBody>
      </p:sp>
    </p:spTree>
    <p:extLst>
      <p:ext uri="{BB962C8B-B14F-4D97-AF65-F5344CB8AC3E}">
        <p14:creationId xmlns:p14="http://schemas.microsoft.com/office/powerpoint/2010/main" val="14015296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talked</a:t>
            </a:r>
            <a:r>
              <a:rPr lang="en-US" baseline="0" dirty="0" smtClean="0"/>
              <a:t> about regular types earlier in the course; now we’re revisiting them in the context of thinking about concepts.</a:t>
            </a:r>
            <a:endParaRPr lang="en-US" dirty="0"/>
          </a:p>
        </p:txBody>
      </p:sp>
      <p:sp>
        <p:nvSpPr>
          <p:cNvPr id="4" name="Slide Number Placeholder 3"/>
          <p:cNvSpPr>
            <a:spLocks noGrp="1"/>
          </p:cNvSpPr>
          <p:nvPr>
            <p:ph type="sldNum" sz="quarter" idx="10"/>
          </p:nvPr>
        </p:nvSpPr>
        <p:spPr/>
        <p:txBody>
          <a:bodyPr/>
          <a:lstStyle/>
          <a:p>
            <a:fld id="{BB903D15-16D1-154E-92E8-B3734D63BFC4}" type="slidenum">
              <a:rPr lang="en-US" smtClean="0"/>
              <a:t>18</a:t>
            </a:fld>
            <a:endParaRPr lang="en-US"/>
          </a:p>
        </p:txBody>
      </p:sp>
    </p:spTree>
    <p:extLst>
      <p:ext uri="{BB962C8B-B14F-4D97-AF65-F5344CB8AC3E}">
        <p14:creationId xmlns:p14="http://schemas.microsoft.com/office/powerpoint/2010/main" val="3350665559"/>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equation</a:t>
            </a:r>
            <a:r>
              <a:rPr lang="en-US" baseline="0" dirty="0" smtClean="0"/>
              <a:t> for r1 comes from our original definition in the first remainder sequence.</a:t>
            </a:r>
          </a:p>
          <a:p>
            <a:r>
              <a:rPr lang="en-US" baseline="0" dirty="0" smtClean="0"/>
              <a:t>The equation for r2 requires substituting the expansion of r1 and rearranging terms.</a:t>
            </a:r>
          </a:p>
          <a:p>
            <a:endParaRPr lang="en-US" baseline="0" dirty="0" smtClean="0"/>
          </a:p>
          <a:p>
            <a:r>
              <a:rPr lang="en-US" sz="800" kern="1200" dirty="0" smtClean="0">
                <a:solidFill>
                  <a:srgbClr val="A6A6A6"/>
                </a:solidFill>
                <a:latin typeface="+mn-lt"/>
                <a:ea typeface="+mn-ea"/>
                <a:cs typeface="+mn-cs"/>
              </a:rPr>
              <a:t>\begin{align*}</a:t>
            </a:r>
          </a:p>
          <a:p>
            <a:r>
              <a:rPr lang="hu-HU" sz="800" kern="1200" dirty="0" smtClean="0">
                <a:solidFill>
                  <a:srgbClr val="A6A6A6"/>
                </a:solidFill>
                <a:latin typeface="+mn-lt"/>
                <a:ea typeface="+mn-ea"/>
                <a:cs typeface="+mn-cs"/>
              </a:rPr>
              <a:t>a &amp;= 1 \cdot a + 0 \cdot b  \\</a:t>
            </a:r>
          </a:p>
          <a:p>
            <a:r>
              <a:rPr lang="hu-HU" sz="800" kern="1200" dirty="0" smtClean="0">
                <a:solidFill>
                  <a:srgbClr val="A6A6A6"/>
                </a:solidFill>
                <a:latin typeface="+mn-lt"/>
                <a:ea typeface="+mn-ea"/>
                <a:cs typeface="+mn-cs"/>
              </a:rPr>
              <a:t>b &amp;= 0 \cdot a + 1 \cdot b  \\</a:t>
            </a:r>
          </a:p>
          <a:p>
            <a:r>
              <a:rPr lang="en-US" sz="800" kern="1200" dirty="0" smtClean="0">
                <a:solidFill>
                  <a:srgbClr val="A6A6A6"/>
                </a:solidFill>
                <a:latin typeface="+mn-lt"/>
                <a:ea typeface="+mn-ea"/>
                <a:cs typeface="+mn-cs"/>
              </a:rPr>
              <a:t>r_1 &amp;= 1 \</a:t>
            </a:r>
            <a:r>
              <a:rPr lang="en-US" sz="800" kern="1200" dirty="0" err="1" smtClean="0">
                <a:solidFill>
                  <a:srgbClr val="A6A6A6"/>
                </a:solidFill>
                <a:latin typeface="+mn-lt"/>
                <a:ea typeface="+mn-ea"/>
                <a:cs typeface="+mn-cs"/>
              </a:rPr>
              <a:t>cdot</a:t>
            </a:r>
            <a:r>
              <a:rPr lang="en-US" sz="800" kern="1200" dirty="0" smtClean="0">
                <a:solidFill>
                  <a:srgbClr val="A6A6A6"/>
                </a:solidFill>
                <a:latin typeface="+mn-lt"/>
                <a:ea typeface="+mn-ea"/>
                <a:cs typeface="+mn-cs"/>
              </a:rPr>
              <a:t> a + (-q_1) \</a:t>
            </a:r>
            <a:r>
              <a:rPr lang="en-US" sz="800" kern="1200" dirty="0" err="1" smtClean="0">
                <a:solidFill>
                  <a:srgbClr val="A6A6A6"/>
                </a:solidFill>
                <a:latin typeface="+mn-lt"/>
                <a:ea typeface="+mn-ea"/>
                <a:cs typeface="+mn-cs"/>
              </a:rPr>
              <a:t>cdot</a:t>
            </a:r>
            <a:r>
              <a:rPr lang="en-US" sz="800" kern="1200" dirty="0" smtClean="0">
                <a:solidFill>
                  <a:srgbClr val="A6A6A6"/>
                </a:solidFill>
                <a:latin typeface="+mn-lt"/>
                <a:ea typeface="+mn-ea"/>
                <a:cs typeface="+mn-cs"/>
              </a:rPr>
              <a:t> b \</a:t>
            </a:r>
            <a:r>
              <a:rPr lang="en-US" sz="800" kern="1200" dirty="0" err="1" smtClean="0">
                <a:solidFill>
                  <a:srgbClr val="A6A6A6"/>
                </a:solidFill>
                <a:latin typeface="+mn-lt"/>
                <a:ea typeface="+mn-ea"/>
                <a:cs typeface="+mn-cs"/>
              </a:rPr>
              <a:t>nonumber</a:t>
            </a:r>
            <a:r>
              <a:rPr lang="en-US" sz="800" kern="1200" dirty="0" smtClean="0">
                <a:solidFill>
                  <a:srgbClr val="A6A6A6"/>
                </a:solidFill>
                <a:latin typeface="+mn-lt"/>
                <a:ea typeface="+mn-ea"/>
                <a:cs typeface="+mn-cs"/>
              </a:rPr>
              <a:t> \\</a:t>
            </a:r>
          </a:p>
          <a:p>
            <a:r>
              <a:rPr lang="en-US" sz="800" kern="1200" dirty="0" smtClean="0">
                <a:solidFill>
                  <a:srgbClr val="A6A6A6"/>
                </a:solidFill>
                <a:latin typeface="+mn-lt"/>
                <a:ea typeface="+mn-ea"/>
                <a:cs typeface="+mn-cs"/>
              </a:rPr>
              <a:t>r_2 &amp;= b - r_1q_2 \\</a:t>
            </a:r>
          </a:p>
          <a:p>
            <a:r>
              <a:rPr lang="es-ES_tradnl" sz="800" kern="1200" dirty="0" smtClean="0">
                <a:solidFill>
                  <a:srgbClr val="A6A6A6"/>
                </a:solidFill>
                <a:latin typeface="+mn-lt"/>
                <a:ea typeface="+mn-ea"/>
                <a:cs typeface="+mn-cs"/>
              </a:rPr>
              <a:t>	&amp;= b - (a - q_1b)q_2 \\</a:t>
            </a:r>
          </a:p>
          <a:p>
            <a:r>
              <a:rPr lang="es-ES_tradnl" sz="800" kern="1200" dirty="0" smtClean="0">
                <a:solidFill>
                  <a:srgbClr val="A6A6A6"/>
                </a:solidFill>
                <a:latin typeface="+mn-lt"/>
                <a:ea typeface="+mn-ea"/>
                <a:cs typeface="+mn-cs"/>
              </a:rPr>
              <a:t>	&amp;= b - q_2a  + q_1q_2b \\</a:t>
            </a:r>
          </a:p>
          <a:p>
            <a:r>
              <a:rPr lang="es-ES_tradnl" sz="800" kern="1200" dirty="0" smtClean="0">
                <a:solidFill>
                  <a:srgbClr val="A6A6A6"/>
                </a:solidFill>
                <a:latin typeface="+mn-lt"/>
                <a:ea typeface="+mn-ea"/>
                <a:cs typeface="+mn-cs"/>
              </a:rPr>
              <a:t>	&amp;= -q_2a + (1 + q_1q_2)b</a:t>
            </a:r>
          </a:p>
          <a:p>
            <a:r>
              <a:rPr lang="es-ES_tradnl" sz="800" kern="1200" dirty="0" smtClean="0">
                <a:solidFill>
                  <a:srgbClr val="A6A6A6"/>
                </a:solidFill>
                <a:latin typeface="+mn-lt"/>
                <a:ea typeface="+mn-ea"/>
                <a:cs typeface="+mn-cs"/>
              </a:rPr>
              <a:t>\</a:t>
            </a:r>
            <a:r>
              <a:rPr lang="es-ES_tradnl" sz="800" kern="1200" dirty="0" err="1" smtClean="0">
                <a:solidFill>
                  <a:srgbClr val="A6A6A6"/>
                </a:solidFill>
                <a:latin typeface="+mn-lt"/>
                <a:ea typeface="+mn-ea"/>
                <a:cs typeface="+mn-cs"/>
              </a:rPr>
              <a:t>end</a:t>
            </a:r>
            <a:r>
              <a:rPr lang="es-ES_tradnl" sz="800" kern="1200" dirty="0" smtClean="0">
                <a:solidFill>
                  <a:srgbClr val="A6A6A6"/>
                </a:solidFill>
                <a:latin typeface="+mn-lt"/>
                <a:ea typeface="+mn-ea"/>
                <a:cs typeface="+mn-cs"/>
              </a:rPr>
              <a:t>{</a:t>
            </a:r>
            <a:r>
              <a:rPr lang="es-ES_tradnl" sz="800" kern="1200" dirty="0" err="1" smtClean="0">
                <a:solidFill>
                  <a:srgbClr val="A6A6A6"/>
                </a:solidFill>
                <a:latin typeface="+mn-lt"/>
                <a:ea typeface="+mn-ea"/>
                <a:cs typeface="+mn-cs"/>
              </a:rPr>
              <a:t>align</a:t>
            </a:r>
            <a:r>
              <a:rPr lang="es-ES_tradnl" sz="800" kern="1200" dirty="0" smtClean="0">
                <a:solidFill>
                  <a:srgbClr val="A6A6A6"/>
                </a:solidFill>
                <a:latin typeface="+mn-lt"/>
                <a:ea typeface="+mn-ea"/>
                <a:cs typeface="+mn-cs"/>
              </a:rPr>
              <a:t>*}</a:t>
            </a:r>
            <a:endParaRPr lang="en-US" sz="800" dirty="0">
              <a:solidFill>
                <a:srgbClr val="A6A6A6"/>
              </a:solidFill>
            </a:endParaRPr>
          </a:p>
        </p:txBody>
      </p:sp>
      <p:sp>
        <p:nvSpPr>
          <p:cNvPr id="4" name="Slide Number Placeholder 3"/>
          <p:cNvSpPr>
            <a:spLocks noGrp="1"/>
          </p:cNvSpPr>
          <p:nvPr>
            <p:ph type="sldNum" sz="quarter" idx="10"/>
          </p:nvPr>
        </p:nvSpPr>
        <p:spPr/>
        <p:txBody>
          <a:bodyPr/>
          <a:lstStyle/>
          <a:p>
            <a:fld id="{BB903D15-16D1-154E-92E8-B3734D63BFC4}" type="slidenum">
              <a:rPr lang="en-US" smtClean="0"/>
              <a:t>176</a:t>
            </a:fld>
            <a:endParaRPr lang="en-US"/>
          </a:p>
        </p:txBody>
      </p:sp>
    </p:spTree>
    <p:extLst>
      <p:ext uri="{BB962C8B-B14F-4D97-AF65-F5344CB8AC3E}">
        <p14:creationId xmlns:p14="http://schemas.microsoft.com/office/powerpoint/2010/main" val="1401529659"/>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dirty="0" err="1" smtClean="0"/>
              <a:t>The</a:t>
            </a:r>
            <a:r>
              <a:rPr lang="es-ES_tradnl" dirty="0" smtClean="0"/>
              <a:t> </a:t>
            </a:r>
            <a:r>
              <a:rPr lang="es-ES_tradnl" dirty="0" err="1" smtClean="0"/>
              <a:t>first</a:t>
            </a:r>
            <a:r>
              <a:rPr lang="es-ES_tradnl" dirty="0" smtClean="0"/>
              <a:t> line of </a:t>
            </a:r>
            <a:r>
              <a:rPr lang="es-ES_tradnl" dirty="0" err="1" smtClean="0"/>
              <a:t>the</a:t>
            </a:r>
            <a:r>
              <a:rPr lang="es-ES_tradnl" dirty="0" smtClean="0"/>
              <a:t> </a:t>
            </a:r>
            <a:r>
              <a:rPr lang="es-ES_tradnl" dirty="0" err="1" smtClean="0"/>
              <a:t>substitution</a:t>
            </a:r>
            <a:r>
              <a:rPr lang="es-ES_tradnl" dirty="0" smtClean="0"/>
              <a:t> uses </a:t>
            </a:r>
            <a:r>
              <a:rPr lang="es-ES_tradnl" dirty="0" err="1" smtClean="0"/>
              <a:t>the</a:t>
            </a:r>
            <a:r>
              <a:rPr lang="es-ES_tradnl" dirty="0" smtClean="0"/>
              <a:t> </a:t>
            </a:r>
            <a:r>
              <a:rPr lang="es-ES_tradnl" dirty="0" err="1" smtClean="0"/>
              <a:t>result</a:t>
            </a:r>
            <a:r>
              <a:rPr lang="es-ES_tradnl" dirty="0" smtClean="0"/>
              <a:t> </a:t>
            </a:r>
            <a:r>
              <a:rPr lang="es-ES_tradnl" dirty="0" err="1" smtClean="0"/>
              <a:t>we</a:t>
            </a:r>
            <a:r>
              <a:rPr lang="es-ES_tradnl" dirty="0" smtClean="0"/>
              <a:t> </a:t>
            </a:r>
            <a:r>
              <a:rPr lang="es-ES_tradnl" dirty="0" err="1" smtClean="0"/>
              <a:t>derived</a:t>
            </a:r>
            <a:r>
              <a:rPr lang="es-ES_tradnl" dirty="0" smtClean="0"/>
              <a:t> </a:t>
            </a:r>
            <a:r>
              <a:rPr lang="es-ES_tradnl" dirty="0" err="1" smtClean="0"/>
              <a:t>earlier</a:t>
            </a:r>
            <a:r>
              <a:rPr lang="es-ES_tradnl" dirty="0" smtClean="0"/>
              <a:t> (</a:t>
            </a:r>
            <a:r>
              <a:rPr lang="es-ES_tradnl" dirty="0" err="1" smtClean="0"/>
              <a:t>slide</a:t>
            </a:r>
            <a:r>
              <a:rPr lang="es-ES_tradnl" dirty="0" smtClean="0"/>
              <a:t> 173, </a:t>
            </a:r>
            <a:r>
              <a:rPr lang="es-ES_tradnl" dirty="0" err="1" smtClean="0"/>
              <a:t>also</a:t>
            </a:r>
            <a:r>
              <a:rPr lang="es-ES_tradnl" dirty="0" smtClean="0"/>
              <a:t> </a:t>
            </a:r>
            <a:r>
              <a:rPr lang="es-ES_tradnl" dirty="0" err="1" smtClean="0"/>
              <a:t>eqn</a:t>
            </a:r>
            <a:r>
              <a:rPr lang="es-ES_tradnl" dirty="0" smtClean="0"/>
              <a:t>. 12.9 in </a:t>
            </a:r>
            <a:r>
              <a:rPr lang="es-ES_tradnl" dirty="0" err="1" smtClean="0"/>
              <a:t>the</a:t>
            </a:r>
            <a:r>
              <a:rPr lang="es-ES_tradnl" dirty="0" smtClean="0"/>
              <a:t> </a:t>
            </a:r>
            <a:r>
              <a:rPr lang="es-ES_tradnl" dirty="0" err="1" smtClean="0"/>
              <a:t>book</a:t>
            </a:r>
            <a:r>
              <a:rPr lang="es-ES_tradnl" dirty="0" smtClean="0"/>
              <a:t>) </a:t>
            </a:r>
            <a:r>
              <a:rPr lang="es-ES_tradnl" dirty="0" err="1" smtClean="0"/>
              <a:t>about</a:t>
            </a:r>
            <a:r>
              <a:rPr lang="es-ES_tradnl" dirty="0" smtClean="0"/>
              <a:t> </a:t>
            </a:r>
            <a:r>
              <a:rPr lang="es-ES_tradnl" dirty="0" err="1" smtClean="0"/>
              <a:t>how</a:t>
            </a:r>
            <a:r>
              <a:rPr lang="es-ES_tradnl" dirty="0" smtClean="0"/>
              <a:t> </a:t>
            </a:r>
            <a:r>
              <a:rPr lang="es-ES_tradnl" dirty="0" err="1" smtClean="0"/>
              <a:t>one</a:t>
            </a:r>
            <a:r>
              <a:rPr lang="es-ES_tradnl" dirty="0" smtClean="0"/>
              <a:t> </a:t>
            </a:r>
            <a:r>
              <a:rPr lang="es-ES_tradnl" dirty="0" err="1" smtClean="0"/>
              <a:t>remainder</a:t>
            </a:r>
            <a:r>
              <a:rPr lang="es-ES_tradnl" dirty="0" smtClean="0"/>
              <a:t> </a:t>
            </a:r>
            <a:r>
              <a:rPr lang="es-ES_tradnl" dirty="0" err="1" smtClean="0"/>
              <a:t>term</a:t>
            </a:r>
            <a:r>
              <a:rPr lang="es-ES_tradnl" dirty="0" smtClean="0"/>
              <a:t> relates </a:t>
            </a:r>
            <a:r>
              <a:rPr lang="es-ES_tradnl" dirty="0" err="1" smtClean="0"/>
              <a:t>to</a:t>
            </a:r>
            <a:r>
              <a:rPr lang="es-ES_tradnl" dirty="0" smtClean="0"/>
              <a:t> </a:t>
            </a:r>
            <a:r>
              <a:rPr lang="es-ES_tradnl" dirty="0" err="1" smtClean="0"/>
              <a:t>the</a:t>
            </a:r>
            <a:r>
              <a:rPr lang="es-ES_tradnl" dirty="0" smtClean="0"/>
              <a:t> </a:t>
            </a:r>
            <a:r>
              <a:rPr lang="es-ES_tradnl" dirty="0" err="1" smtClean="0"/>
              <a:t>previous</a:t>
            </a:r>
            <a:r>
              <a:rPr lang="es-ES_tradnl" dirty="0" smtClean="0"/>
              <a:t> </a:t>
            </a:r>
            <a:r>
              <a:rPr lang="es-ES_tradnl" dirty="0" err="1" smtClean="0"/>
              <a:t>two</a:t>
            </a:r>
            <a:r>
              <a:rPr lang="es-ES_tradnl" baseline="0" dirty="0" smtClean="0"/>
              <a:t>.</a:t>
            </a:r>
          </a:p>
          <a:p>
            <a:endParaRPr lang="es-ES_tradnl" dirty="0" smtClean="0"/>
          </a:p>
          <a:p>
            <a:r>
              <a:rPr lang="es-ES_tradnl" sz="800" dirty="0" smtClean="0">
                <a:solidFill>
                  <a:srgbClr val="A6A6A6"/>
                </a:solidFill>
              </a:rPr>
              <a:t>\</a:t>
            </a:r>
            <a:r>
              <a:rPr lang="es-ES_tradnl" sz="800" dirty="0" err="1" smtClean="0">
                <a:solidFill>
                  <a:srgbClr val="A6A6A6"/>
                </a:solidFill>
              </a:rPr>
              <a:t>begin</a:t>
            </a:r>
            <a:r>
              <a:rPr lang="es-ES_tradnl" sz="800" dirty="0" smtClean="0">
                <a:solidFill>
                  <a:srgbClr val="A6A6A6"/>
                </a:solidFill>
              </a:rPr>
              <a:t>{</a:t>
            </a:r>
            <a:r>
              <a:rPr lang="es-ES_tradnl" sz="800" dirty="0" err="1" smtClean="0">
                <a:solidFill>
                  <a:srgbClr val="A6A6A6"/>
                </a:solidFill>
              </a:rPr>
              <a:t>align</a:t>
            </a:r>
            <a:r>
              <a:rPr lang="es-ES_tradnl" sz="800" dirty="0" smtClean="0">
                <a:solidFill>
                  <a:srgbClr val="A6A6A6"/>
                </a:solidFill>
              </a:rPr>
              <a:t>*}</a:t>
            </a:r>
          </a:p>
          <a:p>
            <a:r>
              <a:rPr lang="es-ES_tradnl" sz="800" dirty="0" smtClean="0">
                <a:solidFill>
                  <a:srgbClr val="A6A6A6"/>
                </a:solidFill>
              </a:rPr>
              <a:t>r_{i+2} &amp;= r_{i} - r_{i+1}  q_{i+2}\\ </a:t>
            </a:r>
          </a:p>
          <a:p>
            <a:r>
              <a:rPr lang="es-ES_tradnl" sz="800" dirty="0" smtClean="0">
                <a:solidFill>
                  <a:srgbClr val="A6A6A6"/>
                </a:solidFill>
              </a:rPr>
              <a:t>&amp;= </a:t>
            </a:r>
            <a:r>
              <a:rPr lang="es-ES_tradnl" sz="800" dirty="0" err="1" smtClean="0">
                <a:solidFill>
                  <a:srgbClr val="A6A6A6"/>
                </a:solidFill>
              </a:rPr>
              <a:t>x_i</a:t>
            </a:r>
            <a:r>
              <a:rPr lang="es-ES_tradnl" sz="800" dirty="0" smtClean="0">
                <a:solidFill>
                  <a:srgbClr val="A6A6A6"/>
                </a:solidFill>
              </a:rPr>
              <a:t>  a + </a:t>
            </a:r>
            <a:r>
              <a:rPr lang="es-ES_tradnl" sz="800" dirty="0" err="1" smtClean="0">
                <a:solidFill>
                  <a:srgbClr val="A6A6A6"/>
                </a:solidFill>
              </a:rPr>
              <a:t>y_i</a:t>
            </a:r>
            <a:r>
              <a:rPr lang="es-ES_tradnl" sz="800" dirty="0" smtClean="0">
                <a:solidFill>
                  <a:srgbClr val="A6A6A6"/>
                </a:solidFill>
              </a:rPr>
              <a:t>  b - (x_{i+1}  a + y_{i+1}  b)  q_{i+2}\\</a:t>
            </a:r>
          </a:p>
          <a:p>
            <a:r>
              <a:rPr lang="es-ES_tradnl" sz="800" dirty="0" smtClean="0">
                <a:solidFill>
                  <a:srgbClr val="A6A6A6"/>
                </a:solidFill>
              </a:rPr>
              <a:t>&amp;= </a:t>
            </a:r>
            <a:r>
              <a:rPr lang="es-ES_tradnl" sz="800" dirty="0" err="1" smtClean="0">
                <a:solidFill>
                  <a:srgbClr val="A6A6A6"/>
                </a:solidFill>
              </a:rPr>
              <a:t>x_i</a:t>
            </a:r>
            <a:r>
              <a:rPr lang="es-ES_tradnl" sz="800" dirty="0" smtClean="0">
                <a:solidFill>
                  <a:srgbClr val="A6A6A6"/>
                </a:solidFill>
              </a:rPr>
              <a:t>  a + </a:t>
            </a:r>
            <a:r>
              <a:rPr lang="es-ES_tradnl" sz="800" dirty="0" err="1" smtClean="0">
                <a:solidFill>
                  <a:srgbClr val="A6A6A6"/>
                </a:solidFill>
              </a:rPr>
              <a:t>y_i</a:t>
            </a:r>
            <a:r>
              <a:rPr lang="es-ES_tradnl" sz="800" dirty="0" smtClean="0">
                <a:solidFill>
                  <a:srgbClr val="A6A6A6"/>
                </a:solidFill>
              </a:rPr>
              <a:t>  b - x_{i+1}  q_{i + 2}  a - y_{i+1}  q_{i+2}  b \\</a:t>
            </a:r>
          </a:p>
          <a:p>
            <a:r>
              <a:rPr lang="es-ES_tradnl" sz="800" dirty="0" smtClean="0">
                <a:solidFill>
                  <a:srgbClr val="A6A6A6"/>
                </a:solidFill>
              </a:rPr>
              <a:t>&amp;= </a:t>
            </a:r>
            <a:r>
              <a:rPr lang="es-ES_tradnl" sz="800" dirty="0" err="1" smtClean="0">
                <a:solidFill>
                  <a:srgbClr val="A6A6A6"/>
                </a:solidFill>
              </a:rPr>
              <a:t>x_i</a:t>
            </a:r>
            <a:r>
              <a:rPr lang="es-ES_tradnl" sz="800" dirty="0" smtClean="0">
                <a:solidFill>
                  <a:srgbClr val="A6A6A6"/>
                </a:solidFill>
              </a:rPr>
              <a:t>  a - x_{i+1}  q_{i + 2}  a + </a:t>
            </a:r>
            <a:r>
              <a:rPr lang="es-ES_tradnl" sz="800" dirty="0" err="1" smtClean="0">
                <a:solidFill>
                  <a:srgbClr val="A6A6A6"/>
                </a:solidFill>
              </a:rPr>
              <a:t>y_i</a:t>
            </a:r>
            <a:r>
              <a:rPr lang="es-ES_tradnl" sz="800" dirty="0" smtClean="0">
                <a:solidFill>
                  <a:srgbClr val="A6A6A6"/>
                </a:solidFill>
              </a:rPr>
              <a:t>  b  - y_{i+1}  q_{i+2}  b \\</a:t>
            </a:r>
          </a:p>
          <a:p>
            <a:r>
              <a:rPr lang="es-ES_tradnl" sz="800" dirty="0" smtClean="0">
                <a:solidFill>
                  <a:srgbClr val="A6A6A6"/>
                </a:solidFill>
              </a:rPr>
              <a:t>&amp;= (</a:t>
            </a:r>
            <a:r>
              <a:rPr lang="es-ES_tradnl" sz="800" dirty="0" err="1" smtClean="0">
                <a:solidFill>
                  <a:srgbClr val="A6A6A6"/>
                </a:solidFill>
              </a:rPr>
              <a:t>x_i</a:t>
            </a:r>
            <a:r>
              <a:rPr lang="es-ES_tradnl" sz="800" dirty="0" smtClean="0">
                <a:solidFill>
                  <a:srgbClr val="A6A6A6"/>
                </a:solidFill>
              </a:rPr>
              <a:t> - x_{i+1}  q_{i+2})  a + (</a:t>
            </a:r>
            <a:r>
              <a:rPr lang="es-ES_tradnl" sz="800" dirty="0" err="1" smtClean="0">
                <a:solidFill>
                  <a:srgbClr val="A6A6A6"/>
                </a:solidFill>
              </a:rPr>
              <a:t>y_i</a:t>
            </a:r>
            <a:r>
              <a:rPr lang="es-ES_tradnl" sz="800" dirty="0" smtClean="0">
                <a:solidFill>
                  <a:srgbClr val="A6A6A6"/>
                </a:solidFill>
              </a:rPr>
              <a:t> - y_{i+1}  q_{i+2})  b</a:t>
            </a:r>
          </a:p>
          <a:p>
            <a:r>
              <a:rPr lang="es-ES_tradnl" sz="800" dirty="0" smtClean="0">
                <a:solidFill>
                  <a:srgbClr val="A6A6A6"/>
                </a:solidFill>
              </a:rPr>
              <a:t>\</a:t>
            </a:r>
            <a:r>
              <a:rPr lang="es-ES_tradnl" sz="800" dirty="0" err="1" smtClean="0">
                <a:solidFill>
                  <a:srgbClr val="A6A6A6"/>
                </a:solidFill>
              </a:rPr>
              <a:t>end</a:t>
            </a:r>
            <a:r>
              <a:rPr lang="es-ES_tradnl" sz="800" dirty="0" smtClean="0">
                <a:solidFill>
                  <a:srgbClr val="A6A6A6"/>
                </a:solidFill>
              </a:rPr>
              <a:t>{</a:t>
            </a:r>
            <a:r>
              <a:rPr lang="es-ES_tradnl" sz="800" dirty="0" err="1" smtClean="0">
                <a:solidFill>
                  <a:srgbClr val="A6A6A6"/>
                </a:solidFill>
              </a:rPr>
              <a:t>align</a:t>
            </a:r>
            <a:r>
              <a:rPr lang="es-ES_tradnl" sz="800" dirty="0" smtClean="0">
                <a:solidFill>
                  <a:srgbClr val="A6A6A6"/>
                </a:solidFill>
              </a:rPr>
              <a:t>*}</a:t>
            </a:r>
            <a:endParaRPr lang="en-US" sz="800" dirty="0">
              <a:solidFill>
                <a:srgbClr val="A6A6A6"/>
              </a:solidFill>
            </a:endParaRPr>
          </a:p>
        </p:txBody>
      </p:sp>
      <p:sp>
        <p:nvSpPr>
          <p:cNvPr id="4" name="Slide Number Placeholder 3"/>
          <p:cNvSpPr>
            <a:spLocks noGrp="1"/>
          </p:cNvSpPr>
          <p:nvPr>
            <p:ph type="sldNum" sz="quarter" idx="10"/>
          </p:nvPr>
        </p:nvSpPr>
        <p:spPr/>
        <p:txBody>
          <a:bodyPr/>
          <a:lstStyle/>
          <a:p>
            <a:fld id="{BB903D15-16D1-154E-92E8-B3734D63BFC4}" type="slidenum">
              <a:rPr lang="en-US" smtClean="0"/>
              <a:t>177</a:t>
            </a:fld>
            <a:endParaRPr lang="en-US"/>
          </a:p>
        </p:txBody>
      </p:sp>
    </p:spTree>
    <p:extLst>
      <p:ext uri="{BB962C8B-B14F-4D97-AF65-F5344CB8AC3E}">
        <p14:creationId xmlns:p14="http://schemas.microsoft.com/office/powerpoint/2010/main" val="1401529659"/>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second bullet, what we’re saying is that in the previous slide, the parenthesized expression that</a:t>
            </a:r>
            <a:r>
              <a:rPr lang="en-US" baseline="0" dirty="0" smtClean="0"/>
              <a:t> gets multiplied by </a:t>
            </a:r>
            <a:r>
              <a:rPr lang="en-US" i="1" baseline="0" dirty="0" smtClean="0"/>
              <a:t>a</a:t>
            </a:r>
            <a:r>
              <a:rPr lang="en-US" baseline="0" dirty="0" smtClean="0"/>
              <a:t> is the coefficient of </a:t>
            </a:r>
            <a:r>
              <a:rPr lang="en-US" i="1" baseline="0" dirty="0" smtClean="0"/>
              <a:t>a</a:t>
            </a:r>
            <a:r>
              <a:rPr lang="en-US" baseline="0" dirty="0" smtClean="0"/>
              <a:t>.</a:t>
            </a:r>
          </a:p>
          <a:p>
            <a:r>
              <a:rPr lang="en-US" baseline="0" dirty="0" smtClean="0"/>
              <a:t>This is the i</a:t>
            </a:r>
            <a:r>
              <a:rPr lang="en-US" baseline="0" dirty="0" smtClean="0"/>
              <a:t>+2nd </a:t>
            </a:r>
            <a:r>
              <a:rPr lang="en-US" baseline="0" dirty="0" smtClean="0"/>
              <a:t>value of x.</a:t>
            </a:r>
            <a:endParaRPr lang="en-US" dirty="0" smtClean="0"/>
          </a:p>
          <a:p>
            <a:endParaRPr lang="en-US" dirty="0" smtClean="0"/>
          </a:p>
          <a:p>
            <a:r>
              <a:rPr lang="en-US" sz="800" dirty="0" smtClean="0">
                <a:solidFill>
                  <a:srgbClr val="A6A6A6"/>
                </a:solidFill>
              </a:rPr>
              <a:t>\begin{align}</a:t>
            </a:r>
          </a:p>
          <a:p>
            <a:r>
              <a:rPr lang="en-US" sz="800" dirty="0" smtClean="0">
                <a:solidFill>
                  <a:srgbClr val="A6A6A6"/>
                </a:solidFill>
              </a:rPr>
              <a:t>x_{i+2} &amp;= </a:t>
            </a:r>
            <a:r>
              <a:rPr lang="en-US" sz="800" dirty="0" err="1" smtClean="0">
                <a:solidFill>
                  <a:srgbClr val="A6A6A6"/>
                </a:solidFill>
              </a:rPr>
              <a:t>x_i</a:t>
            </a:r>
            <a:r>
              <a:rPr lang="en-US" sz="800" dirty="0" smtClean="0">
                <a:solidFill>
                  <a:srgbClr val="A6A6A6"/>
                </a:solidFill>
              </a:rPr>
              <a:t> - x_{i+1}  q_{i+2} \label{</a:t>
            </a:r>
            <a:r>
              <a:rPr lang="en-US" sz="800" dirty="0" err="1" smtClean="0">
                <a:solidFill>
                  <a:srgbClr val="A6A6A6"/>
                </a:solidFill>
              </a:rPr>
              <a:t>eqn:bezoutx</a:t>
            </a:r>
            <a:r>
              <a:rPr lang="en-US" sz="800" dirty="0" smtClean="0">
                <a:solidFill>
                  <a:srgbClr val="A6A6A6"/>
                </a:solidFill>
              </a:rPr>
              <a:t>}\\</a:t>
            </a:r>
          </a:p>
          <a:p>
            <a:r>
              <a:rPr lang="en-US" sz="800" dirty="0" smtClean="0">
                <a:solidFill>
                  <a:srgbClr val="A6A6A6"/>
                </a:solidFill>
              </a:rPr>
              <a:t>y_{i+2} &amp;= </a:t>
            </a:r>
            <a:r>
              <a:rPr lang="en-US" sz="800" dirty="0" err="1" smtClean="0">
                <a:solidFill>
                  <a:srgbClr val="A6A6A6"/>
                </a:solidFill>
              </a:rPr>
              <a:t>y_i</a:t>
            </a:r>
            <a:r>
              <a:rPr lang="en-US" sz="800" dirty="0" smtClean="0">
                <a:solidFill>
                  <a:srgbClr val="A6A6A6"/>
                </a:solidFill>
              </a:rPr>
              <a:t> - y_{i+1}  q_{i+2} \</a:t>
            </a:r>
            <a:r>
              <a:rPr lang="en-US" sz="800" dirty="0" err="1" smtClean="0">
                <a:solidFill>
                  <a:srgbClr val="A6A6A6"/>
                </a:solidFill>
              </a:rPr>
              <a:t>nonumber</a:t>
            </a:r>
            <a:endParaRPr lang="en-US" sz="800" dirty="0" smtClean="0">
              <a:solidFill>
                <a:srgbClr val="A6A6A6"/>
              </a:solidFill>
            </a:endParaRPr>
          </a:p>
          <a:p>
            <a:r>
              <a:rPr lang="en-US" sz="800" dirty="0" smtClean="0">
                <a:solidFill>
                  <a:srgbClr val="A6A6A6"/>
                </a:solidFill>
              </a:rPr>
              <a:t>\end{align}</a:t>
            </a:r>
            <a:endParaRPr lang="en-US" sz="800" dirty="0">
              <a:solidFill>
                <a:srgbClr val="A6A6A6"/>
              </a:solidFill>
            </a:endParaRPr>
          </a:p>
        </p:txBody>
      </p:sp>
      <p:sp>
        <p:nvSpPr>
          <p:cNvPr id="4" name="Slide Number Placeholder 3"/>
          <p:cNvSpPr>
            <a:spLocks noGrp="1"/>
          </p:cNvSpPr>
          <p:nvPr>
            <p:ph type="sldNum" sz="quarter" idx="10"/>
          </p:nvPr>
        </p:nvSpPr>
        <p:spPr/>
        <p:txBody>
          <a:bodyPr/>
          <a:lstStyle/>
          <a:p>
            <a:fld id="{BB903D15-16D1-154E-92E8-B3734D63BFC4}" type="slidenum">
              <a:rPr lang="en-US" smtClean="0"/>
              <a:t>178</a:t>
            </a:fld>
            <a:endParaRPr lang="en-US"/>
          </a:p>
        </p:txBody>
      </p:sp>
    </p:spTree>
    <p:extLst>
      <p:ext uri="{BB962C8B-B14F-4D97-AF65-F5344CB8AC3E}">
        <p14:creationId xmlns:p14="http://schemas.microsoft.com/office/powerpoint/2010/main" val="1029209304"/>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dirty="0" smtClean="0"/>
          </a:p>
          <a:p>
            <a:r>
              <a:rPr lang="es-ES_tradnl" sz="800" dirty="0" smtClean="0">
                <a:solidFill>
                  <a:srgbClr val="A6A6A6"/>
                </a:solidFill>
              </a:rPr>
              <a:t>\</a:t>
            </a:r>
            <a:r>
              <a:rPr lang="es-ES_tradnl" sz="800" dirty="0" smtClean="0">
                <a:solidFill>
                  <a:srgbClr val="A6A6A6"/>
                </a:solidFill>
              </a:rPr>
              <a:t>[ y = \frac{\</a:t>
            </a:r>
            <a:r>
              <a:rPr lang="es-ES_tradnl" sz="800" dirty="0" err="1" smtClean="0">
                <a:solidFill>
                  <a:srgbClr val="A6A6A6"/>
                </a:solidFill>
              </a:rPr>
              <a:t>mathrm</a:t>
            </a:r>
            <a:r>
              <a:rPr lang="es-ES_tradnl" sz="800" dirty="0" smtClean="0">
                <a:solidFill>
                  <a:srgbClr val="A6A6A6"/>
                </a:solidFill>
              </a:rPr>
              <a:t>{</a:t>
            </a:r>
            <a:r>
              <a:rPr lang="es-ES_tradnl" sz="800" dirty="0" err="1" smtClean="0">
                <a:solidFill>
                  <a:srgbClr val="A6A6A6"/>
                </a:solidFill>
              </a:rPr>
              <a:t>gcd</a:t>
            </a:r>
            <a:r>
              <a:rPr lang="es-ES_tradnl" sz="800" dirty="0" smtClean="0">
                <a:solidFill>
                  <a:srgbClr val="A6A6A6"/>
                </a:solidFill>
              </a:rPr>
              <a:t>}(a, b) - </a:t>
            </a:r>
            <a:r>
              <a:rPr lang="es-ES_tradnl" sz="800" dirty="0" err="1" smtClean="0">
                <a:solidFill>
                  <a:srgbClr val="A6A6A6"/>
                </a:solidFill>
              </a:rPr>
              <a:t>ax</a:t>
            </a:r>
            <a:r>
              <a:rPr lang="es-ES_tradnl" sz="800" dirty="0" smtClean="0">
                <a:solidFill>
                  <a:srgbClr val="A6A6A6"/>
                </a:solidFill>
              </a:rPr>
              <a:t>}{b} \]</a:t>
            </a:r>
          </a:p>
          <a:p>
            <a:endParaRPr lang="en-US" dirty="0"/>
          </a:p>
        </p:txBody>
      </p:sp>
      <p:sp>
        <p:nvSpPr>
          <p:cNvPr id="4" name="Slide Number Placeholder 3"/>
          <p:cNvSpPr>
            <a:spLocks noGrp="1"/>
          </p:cNvSpPr>
          <p:nvPr>
            <p:ph type="sldNum" sz="quarter" idx="10"/>
          </p:nvPr>
        </p:nvSpPr>
        <p:spPr/>
        <p:txBody>
          <a:bodyPr/>
          <a:lstStyle/>
          <a:p>
            <a:fld id="{BB903D15-16D1-154E-92E8-B3734D63BFC4}" type="slidenum">
              <a:rPr lang="en-US" smtClean="0"/>
              <a:t>179</a:t>
            </a:fld>
            <a:endParaRPr lang="en-US"/>
          </a:p>
        </p:txBody>
      </p:sp>
    </p:spTree>
    <p:extLst>
      <p:ext uri="{BB962C8B-B14F-4D97-AF65-F5344CB8AC3E}">
        <p14:creationId xmlns:p14="http://schemas.microsoft.com/office/powerpoint/2010/main" val="30362789"/>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133654-6FDD-814B-B926-FC4687C51274}" type="slidenum">
              <a:rPr lang="en-US"/>
              <a:pPr/>
              <a:t>180</a:t>
            </a:fld>
            <a:endParaRPr lang="en-US"/>
          </a:p>
        </p:txBody>
      </p:sp>
      <p:sp>
        <p:nvSpPr>
          <p:cNvPr id="1382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8243" name="Rectangle 3"/>
          <p:cNvSpPr>
            <a:spLocks noGrp="1" noChangeArrowheads="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value returned is the x coefficient from </a:t>
            </a:r>
            <a:r>
              <a:rPr lang="en-US" dirty="0" err="1" smtClean="0"/>
              <a:t>Bezout’s</a:t>
            </a:r>
            <a:r>
              <a:rPr lang="en-US" dirty="0" smtClean="0"/>
              <a:t> identity.</a:t>
            </a:r>
          </a:p>
          <a:p>
            <a:r>
              <a:rPr lang="en-US" dirty="0" smtClean="0"/>
              <a:t>The second value returned is the GCD.</a:t>
            </a:r>
            <a:endParaRPr lang="en-US" dirty="0"/>
          </a:p>
        </p:txBody>
      </p:sp>
      <p:sp>
        <p:nvSpPr>
          <p:cNvPr id="4" name="Slide Number Placeholder 3"/>
          <p:cNvSpPr>
            <a:spLocks noGrp="1"/>
          </p:cNvSpPr>
          <p:nvPr>
            <p:ph type="sldNum" sz="quarter" idx="10"/>
          </p:nvPr>
        </p:nvSpPr>
        <p:spPr/>
        <p:txBody>
          <a:bodyPr/>
          <a:lstStyle/>
          <a:p>
            <a:fld id="{BB903D15-16D1-154E-92E8-B3734D63BFC4}" type="slidenum">
              <a:rPr lang="en-US" smtClean="0"/>
              <a:t>181</a:t>
            </a:fld>
            <a:endParaRPr lang="en-US"/>
          </a:p>
        </p:txBody>
      </p:sp>
    </p:spTree>
    <p:extLst>
      <p:ext uri="{BB962C8B-B14F-4D97-AF65-F5344CB8AC3E}">
        <p14:creationId xmlns:p14="http://schemas.microsoft.com/office/powerpoint/2010/main" val="3068919335"/>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we’ll start looking at the last application; by the next lecture we’ll see how to use extended GCD in cryptography.</a:t>
            </a:r>
            <a:endParaRPr lang="en-US" dirty="0"/>
          </a:p>
        </p:txBody>
      </p:sp>
      <p:sp>
        <p:nvSpPr>
          <p:cNvPr id="4" name="Slide Number Placeholder 3"/>
          <p:cNvSpPr>
            <a:spLocks noGrp="1"/>
          </p:cNvSpPr>
          <p:nvPr>
            <p:ph type="sldNum" sz="quarter" idx="10"/>
          </p:nvPr>
        </p:nvSpPr>
        <p:spPr/>
        <p:txBody>
          <a:bodyPr/>
          <a:lstStyle/>
          <a:p>
            <a:fld id="{BB903D15-16D1-154E-92E8-B3734D63BFC4}" type="slidenum">
              <a:rPr lang="en-US" smtClean="0"/>
              <a:t>183</a:t>
            </a:fld>
            <a:endParaRPr lang="en-US"/>
          </a:p>
        </p:txBody>
      </p:sp>
    </p:spTree>
    <p:extLst>
      <p:ext uri="{BB962C8B-B14F-4D97-AF65-F5344CB8AC3E}">
        <p14:creationId xmlns:p14="http://schemas.microsoft.com/office/powerpoint/2010/main" val="1373154237"/>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903D15-16D1-154E-92E8-B3734D63BFC4}" type="slidenum">
              <a:rPr lang="en-US" smtClean="0"/>
              <a:t>184</a:t>
            </a:fld>
            <a:endParaRPr lang="en-US"/>
          </a:p>
        </p:txBody>
      </p:sp>
    </p:spTree>
    <p:extLst>
      <p:ext uri="{BB962C8B-B14F-4D97-AF65-F5344CB8AC3E}">
        <p14:creationId xmlns:p14="http://schemas.microsoft.com/office/powerpoint/2010/main" val="4134694256"/>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Poe’s story is</a:t>
            </a:r>
            <a:r>
              <a:rPr lang="en-US" baseline="0" dirty="0" smtClean="0"/>
              <a:t> “The Gold Bug.”</a:t>
            </a:r>
          </a:p>
          <a:p>
            <a:r>
              <a:rPr lang="en-US" baseline="0" dirty="0" smtClean="0"/>
              <a:t>Conan Doyle’s is “The Adventure of the Dancing Men”</a:t>
            </a:r>
            <a:endParaRPr lang="en-US" dirty="0"/>
          </a:p>
        </p:txBody>
      </p:sp>
      <p:sp>
        <p:nvSpPr>
          <p:cNvPr id="4" name="Slide Number Placeholder 3"/>
          <p:cNvSpPr>
            <a:spLocks noGrp="1"/>
          </p:cNvSpPr>
          <p:nvPr>
            <p:ph type="sldNum" sz="quarter" idx="10"/>
          </p:nvPr>
        </p:nvSpPr>
        <p:spPr/>
        <p:txBody>
          <a:bodyPr/>
          <a:lstStyle/>
          <a:p>
            <a:fld id="{BB903D15-16D1-154E-92E8-B3734D63BFC4}" type="slidenum">
              <a:rPr lang="en-US" smtClean="0"/>
              <a:t>186</a:t>
            </a:fld>
            <a:endParaRPr lang="en-US"/>
          </a:p>
        </p:txBody>
      </p:sp>
    </p:spTree>
    <p:extLst>
      <p:ext uri="{BB962C8B-B14F-4D97-AF65-F5344CB8AC3E}">
        <p14:creationId xmlns:p14="http://schemas.microsoft.com/office/powerpoint/2010/main" val="3945318299"/>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Mathematician</a:t>
            </a:r>
            <a:r>
              <a:rPr lang="en-US" baseline="0" dirty="0" smtClean="0"/>
              <a:t> and computer pioneer Alan Turing played an important role in breaking the Enigma code.</a:t>
            </a:r>
          </a:p>
          <a:p>
            <a:r>
              <a:rPr lang="en-US" baseline="0" dirty="0" smtClean="0"/>
              <a:t>The movie “The Imitation Game” takes a lot of liberties with the true story, which is just as amazing.</a:t>
            </a:r>
            <a:endParaRPr lang="en-US" dirty="0"/>
          </a:p>
        </p:txBody>
      </p:sp>
      <p:sp>
        <p:nvSpPr>
          <p:cNvPr id="4" name="Slide Number Placeholder 3"/>
          <p:cNvSpPr>
            <a:spLocks noGrp="1"/>
          </p:cNvSpPr>
          <p:nvPr>
            <p:ph type="sldNum" sz="quarter" idx="10"/>
          </p:nvPr>
        </p:nvSpPr>
        <p:spPr/>
        <p:txBody>
          <a:bodyPr/>
          <a:lstStyle/>
          <a:p>
            <a:fld id="{BB903D15-16D1-154E-92E8-B3734D63BFC4}" type="slidenum">
              <a:rPr lang="en-US" smtClean="0"/>
              <a:t>187</a:t>
            </a:fld>
            <a:endParaRPr lang="en-US"/>
          </a:p>
        </p:txBody>
      </p:sp>
    </p:spTree>
    <p:extLst>
      <p:ext uri="{BB962C8B-B14F-4D97-AF65-F5344CB8AC3E}">
        <p14:creationId xmlns:p14="http://schemas.microsoft.com/office/powerpoint/2010/main" val="8580741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800" dirty="0" smtClean="0">
              <a:solidFill>
                <a:schemeClr val="bg1">
                  <a:lumMod val="65000"/>
                </a:schemeClr>
              </a:solidFill>
            </a:endParaRPr>
          </a:p>
          <a:p>
            <a:r>
              <a:rPr lang="en-US" sz="800" dirty="0" smtClean="0">
                <a:solidFill>
                  <a:schemeClr val="bg1">
                    <a:lumMod val="65000"/>
                  </a:schemeClr>
                </a:solidFill>
              </a:rPr>
              <a:t>\</a:t>
            </a:r>
            <a:r>
              <a:rPr lang="en-US" sz="800" dirty="0" smtClean="0">
                <a:solidFill>
                  <a:schemeClr val="bg1">
                    <a:lumMod val="65000"/>
                  </a:schemeClr>
                </a:solidFill>
              </a:rPr>
              <a:t>begin{align*}</a:t>
            </a:r>
          </a:p>
          <a:p>
            <a:r>
              <a:rPr lang="en-US" sz="800" dirty="0" smtClean="0">
                <a:solidFill>
                  <a:schemeClr val="bg1">
                    <a:lumMod val="65000"/>
                  </a:schemeClr>
                </a:solidFill>
              </a:rPr>
              <a:t>\</a:t>
            </a:r>
            <a:r>
              <a:rPr lang="en-US" sz="800" dirty="0" err="1" smtClean="0">
                <a:solidFill>
                  <a:schemeClr val="bg1">
                    <a:lumMod val="65000"/>
                  </a:schemeClr>
                </a:solidFill>
              </a:rPr>
              <a:t>forall</a:t>
            </a:r>
            <a:r>
              <a:rPr lang="en-US" sz="800" dirty="0" smtClean="0">
                <a:solidFill>
                  <a:schemeClr val="bg1">
                    <a:lumMod val="65000"/>
                  </a:schemeClr>
                </a:solidFill>
              </a:rPr>
              <a:t> a ~\</a:t>
            </a:r>
            <a:r>
              <a:rPr lang="en-US" sz="800" dirty="0" err="1" smtClean="0">
                <a:solidFill>
                  <a:schemeClr val="bg1">
                    <a:lumMod val="65000"/>
                  </a:schemeClr>
                </a:solidFill>
              </a:rPr>
              <a:t>forall</a:t>
            </a:r>
            <a:r>
              <a:rPr lang="en-US" sz="800" dirty="0" smtClean="0">
                <a:solidFill>
                  <a:schemeClr val="bg1">
                    <a:lumMod val="65000"/>
                  </a:schemeClr>
                </a:solidFill>
              </a:rPr>
              <a:t> b~\</a:t>
            </a:r>
            <a:r>
              <a:rPr lang="en-US" sz="800" dirty="0" err="1" smtClean="0">
                <a:solidFill>
                  <a:schemeClr val="bg1">
                    <a:lumMod val="65000"/>
                  </a:schemeClr>
                </a:solidFill>
              </a:rPr>
              <a:t>forall</a:t>
            </a:r>
            <a:r>
              <a:rPr lang="en-US" sz="800" dirty="0" smtClean="0">
                <a:solidFill>
                  <a:schemeClr val="bg1">
                    <a:lumMod val="65000"/>
                  </a:schemeClr>
                </a:solidFill>
              </a:rPr>
              <a:t> c~:&amp;~ T~ a(b) \implies (b = c \implies a = c)\\</a:t>
            </a:r>
          </a:p>
          <a:p>
            <a:r>
              <a:rPr lang="en-US" sz="800" dirty="0" smtClean="0">
                <a:solidFill>
                  <a:schemeClr val="bg1">
                    <a:lumMod val="65000"/>
                  </a:schemeClr>
                </a:solidFill>
              </a:rPr>
              <a:t>\</a:t>
            </a:r>
            <a:r>
              <a:rPr lang="en-US" sz="800" dirty="0" err="1" smtClean="0">
                <a:solidFill>
                  <a:schemeClr val="bg1">
                    <a:lumMod val="65000"/>
                  </a:schemeClr>
                </a:solidFill>
              </a:rPr>
              <a:t>forall</a:t>
            </a:r>
            <a:r>
              <a:rPr lang="en-US" sz="800" dirty="0" smtClean="0">
                <a:solidFill>
                  <a:schemeClr val="bg1">
                    <a:lumMod val="65000"/>
                  </a:schemeClr>
                </a:solidFill>
              </a:rPr>
              <a:t> a ~\</a:t>
            </a:r>
            <a:r>
              <a:rPr lang="en-US" sz="800" dirty="0" err="1" smtClean="0">
                <a:solidFill>
                  <a:schemeClr val="bg1">
                    <a:lumMod val="65000"/>
                  </a:schemeClr>
                </a:solidFill>
              </a:rPr>
              <a:t>forall</a:t>
            </a:r>
            <a:r>
              <a:rPr lang="en-US" sz="800" dirty="0" smtClean="0">
                <a:solidFill>
                  <a:schemeClr val="bg1">
                    <a:lumMod val="65000"/>
                  </a:schemeClr>
                </a:solidFill>
              </a:rPr>
              <a:t> b~\</a:t>
            </a:r>
            <a:r>
              <a:rPr lang="en-US" sz="800" dirty="0" err="1" smtClean="0">
                <a:solidFill>
                  <a:schemeClr val="bg1">
                    <a:lumMod val="65000"/>
                  </a:schemeClr>
                </a:solidFill>
              </a:rPr>
              <a:t>forall</a:t>
            </a:r>
            <a:r>
              <a:rPr lang="en-US" sz="800" dirty="0" smtClean="0">
                <a:solidFill>
                  <a:schemeClr val="bg1">
                    <a:lumMod val="65000"/>
                  </a:schemeClr>
                </a:solidFill>
              </a:rPr>
              <a:t> c~:&amp;~ a\</a:t>
            </a:r>
            <a:r>
              <a:rPr lang="en-US" sz="800" dirty="0" err="1" smtClean="0">
                <a:solidFill>
                  <a:schemeClr val="bg1">
                    <a:lumMod val="65000"/>
                  </a:schemeClr>
                </a:solidFill>
              </a:rPr>
              <a:t>leftarrow</a:t>
            </a:r>
            <a:r>
              <a:rPr lang="en-US" sz="800" dirty="0" smtClean="0">
                <a:solidFill>
                  <a:schemeClr val="bg1">
                    <a:lumMod val="65000"/>
                  </a:schemeClr>
                </a:solidFill>
              </a:rPr>
              <a:t> b \implies (b = c \implies a = c)\\</a:t>
            </a:r>
          </a:p>
          <a:p>
            <a:r>
              <a:rPr lang="en-US" sz="800" dirty="0" smtClean="0">
                <a:solidFill>
                  <a:schemeClr val="bg1">
                    <a:lumMod val="65000"/>
                  </a:schemeClr>
                </a:solidFill>
              </a:rPr>
              <a:t>\</a:t>
            </a:r>
            <a:r>
              <a:rPr lang="en-US" sz="800" dirty="0" err="1" smtClean="0">
                <a:solidFill>
                  <a:schemeClr val="bg1">
                    <a:lumMod val="65000"/>
                  </a:schemeClr>
                </a:solidFill>
              </a:rPr>
              <a:t>forall</a:t>
            </a:r>
            <a:r>
              <a:rPr lang="en-US" sz="800" dirty="0" smtClean="0">
                <a:solidFill>
                  <a:schemeClr val="bg1">
                    <a:lumMod val="65000"/>
                  </a:schemeClr>
                </a:solidFill>
              </a:rPr>
              <a:t> f \in \</a:t>
            </a:r>
            <a:r>
              <a:rPr lang="en-US" sz="800" dirty="0" err="1" smtClean="0">
                <a:solidFill>
                  <a:schemeClr val="bg1">
                    <a:lumMod val="65000"/>
                  </a:schemeClr>
                </a:solidFill>
              </a:rPr>
              <a:t>mathrm</a:t>
            </a:r>
            <a:r>
              <a:rPr lang="en-US" sz="800" dirty="0" smtClean="0">
                <a:solidFill>
                  <a:schemeClr val="bg1">
                    <a:lumMod val="65000"/>
                  </a:schemeClr>
                </a:solidFill>
              </a:rPr>
              <a:t>{</a:t>
            </a:r>
            <a:r>
              <a:rPr lang="en-US" sz="800" dirty="0" err="1" smtClean="0">
                <a:solidFill>
                  <a:schemeClr val="bg1">
                    <a:lumMod val="65000"/>
                  </a:schemeClr>
                </a:solidFill>
              </a:rPr>
              <a:t>RegularFunction</a:t>
            </a:r>
            <a:r>
              <a:rPr lang="en-US" sz="800" dirty="0" smtClean="0">
                <a:solidFill>
                  <a:schemeClr val="bg1">
                    <a:lumMod val="65000"/>
                  </a:schemeClr>
                </a:solidFill>
              </a:rPr>
              <a:t>} ~:&amp;~ a = b \implies f(a) = f(b)</a:t>
            </a:r>
          </a:p>
          <a:p>
            <a:r>
              <a:rPr lang="en-US" sz="800" dirty="0" smtClean="0">
                <a:solidFill>
                  <a:schemeClr val="bg1">
                    <a:lumMod val="65000"/>
                  </a:schemeClr>
                </a:solidFill>
              </a:rPr>
              <a:t>\end{align*}</a:t>
            </a:r>
            <a:endParaRPr lang="en-US" sz="800" dirty="0">
              <a:solidFill>
                <a:schemeClr val="bg1">
                  <a:lumMod val="65000"/>
                </a:schemeClr>
              </a:solidFill>
            </a:endParaRPr>
          </a:p>
        </p:txBody>
      </p:sp>
      <p:sp>
        <p:nvSpPr>
          <p:cNvPr id="4" name="Slide Number Placeholder 3"/>
          <p:cNvSpPr>
            <a:spLocks noGrp="1"/>
          </p:cNvSpPr>
          <p:nvPr>
            <p:ph type="sldNum" sz="quarter" idx="10"/>
          </p:nvPr>
        </p:nvSpPr>
        <p:spPr/>
        <p:txBody>
          <a:bodyPr/>
          <a:lstStyle/>
          <a:p>
            <a:fld id="{BB903D15-16D1-154E-92E8-B3734D63BFC4}" type="slidenum">
              <a:rPr lang="en-US" smtClean="0"/>
              <a:t>19</a:t>
            </a:fld>
            <a:endParaRPr lang="en-US"/>
          </a:p>
        </p:txBody>
      </p:sp>
    </p:spTree>
    <p:extLst>
      <p:ext uri="{BB962C8B-B14F-4D97-AF65-F5344CB8AC3E}">
        <p14:creationId xmlns:p14="http://schemas.microsoft.com/office/powerpoint/2010/main" val="2398162884"/>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903D15-16D1-154E-92E8-B3734D63BFC4}" type="slidenum">
              <a:rPr lang="en-US" smtClean="0"/>
              <a:t>188</a:t>
            </a:fld>
            <a:endParaRPr lang="en-US"/>
          </a:p>
        </p:txBody>
      </p:sp>
    </p:spTree>
    <p:extLst>
      <p:ext uri="{BB962C8B-B14F-4D97-AF65-F5344CB8AC3E}">
        <p14:creationId xmlns:p14="http://schemas.microsoft.com/office/powerpoint/2010/main" val="161142087"/>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20 years, it was believed</a:t>
            </a:r>
            <a:r>
              <a:rPr lang="en-US" baseline="0" dirty="0" smtClean="0"/>
              <a:t> that Hellman/</a:t>
            </a:r>
            <a:r>
              <a:rPr lang="en-US" baseline="0" dirty="0" err="1" smtClean="0"/>
              <a:t>Diffie</a:t>
            </a:r>
            <a:r>
              <a:rPr lang="en-US" baseline="0" dirty="0" smtClean="0"/>
              <a:t>/</a:t>
            </a:r>
            <a:r>
              <a:rPr lang="en-US" baseline="0" dirty="0" err="1" smtClean="0"/>
              <a:t>Merkle</a:t>
            </a:r>
            <a:r>
              <a:rPr lang="en-US" baseline="0" dirty="0" smtClean="0"/>
              <a:t> were inventors, until British government declassified Cocks’ work.</a:t>
            </a:r>
            <a:endParaRPr lang="en-US" dirty="0"/>
          </a:p>
        </p:txBody>
      </p:sp>
      <p:sp>
        <p:nvSpPr>
          <p:cNvPr id="4" name="Slide Number Placeholder 3"/>
          <p:cNvSpPr>
            <a:spLocks noGrp="1"/>
          </p:cNvSpPr>
          <p:nvPr>
            <p:ph type="sldNum" sz="quarter" idx="10"/>
          </p:nvPr>
        </p:nvSpPr>
        <p:spPr/>
        <p:txBody>
          <a:bodyPr/>
          <a:lstStyle/>
          <a:p>
            <a:fld id="{BB903D15-16D1-154E-92E8-B3734D63BFC4}" type="slidenum">
              <a:rPr lang="en-US" smtClean="0"/>
              <a:t>192</a:t>
            </a:fld>
            <a:endParaRPr lang="en-US"/>
          </a:p>
        </p:txBody>
      </p:sp>
    </p:spTree>
    <p:extLst>
      <p:ext uri="{BB962C8B-B14F-4D97-AF65-F5344CB8AC3E}">
        <p14:creationId xmlns:p14="http://schemas.microsoft.com/office/powerpoint/2010/main" val="434804090"/>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Last</a:t>
            </a:r>
            <a:r>
              <a:rPr lang="en-US" baseline="0" dirty="0" smtClean="0"/>
              <a:t> time we talked about cryptography.  It turns out that modern cryptography depends crucially on the use of large prime numbers.</a:t>
            </a:r>
          </a:p>
          <a:p>
            <a:r>
              <a:rPr lang="en-US" baseline="0" dirty="0" smtClean="0"/>
              <a:t>So we need the ability to know whether a large number is prime.</a:t>
            </a:r>
            <a:endParaRPr lang="en-US" dirty="0"/>
          </a:p>
        </p:txBody>
      </p:sp>
      <p:sp>
        <p:nvSpPr>
          <p:cNvPr id="4" name="Slide Number Placeholder 3"/>
          <p:cNvSpPr>
            <a:spLocks noGrp="1"/>
          </p:cNvSpPr>
          <p:nvPr>
            <p:ph type="sldNum" sz="quarter" idx="10"/>
          </p:nvPr>
        </p:nvSpPr>
        <p:spPr/>
        <p:txBody>
          <a:bodyPr/>
          <a:lstStyle/>
          <a:p>
            <a:fld id="{BB903D15-16D1-154E-92E8-B3734D63BFC4}" type="slidenum">
              <a:rPr lang="en-US" smtClean="0"/>
              <a:t>195</a:t>
            </a:fld>
            <a:endParaRPr lang="en-US"/>
          </a:p>
        </p:txBody>
      </p:sp>
    </p:spTree>
    <p:extLst>
      <p:ext uri="{BB962C8B-B14F-4D97-AF65-F5344CB8AC3E}">
        <p14:creationId xmlns:p14="http://schemas.microsoft.com/office/powerpoint/2010/main" val="3699398110"/>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We’ll see in a minute why Gauss was wrong about #1.</a:t>
            </a:r>
          </a:p>
          <a:p>
            <a:r>
              <a:rPr lang="en-US" dirty="0" smtClean="0"/>
              <a:t>It’s a good thing he was right</a:t>
            </a:r>
            <a:r>
              <a:rPr lang="en-US" baseline="0" dirty="0" smtClean="0"/>
              <a:t> about #2, because modern cryptosystems rely on this assumption.</a:t>
            </a:r>
            <a:endParaRPr lang="en-US" dirty="0"/>
          </a:p>
        </p:txBody>
      </p:sp>
      <p:sp>
        <p:nvSpPr>
          <p:cNvPr id="4" name="Slide Number Placeholder 3"/>
          <p:cNvSpPr>
            <a:spLocks noGrp="1"/>
          </p:cNvSpPr>
          <p:nvPr>
            <p:ph type="sldNum" sz="quarter" idx="10"/>
          </p:nvPr>
        </p:nvSpPr>
        <p:spPr/>
        <p:txBody>
          <a:bodyPr/>
          <a:lstStyle/>
          <a:p>
            <a:fld id="{BB903D15-16D1-154E-92E8-B3734D63BFC4}" type="slidenum">
              <a:rPr lang="en-US" smtClean="0"/>
              <a:t>196</a:t>
            </a:fld>
            <a:endParaRPr lang="en-US"/>
          </a:p>
        </p:txBody>
      </p:sp>
    </p:spTree>
    <p:extLst>
      <p:ext uri="{BB962C8B-B14F-4D97-AF65-F5344CB8AC3E}">
        <p14:creationId xmlns:p14="http://schemas.microsoft.com/office/powerpoint/2010/main" val="3991346101"/>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133654-6FDD-814B-B926-FC4687C51274}" type="slidenum">
              <a:rPr lang="en-US"/>
              <a:pPr/>
              <a:t>197</a:t>
            </a:fld>
            <a:endParaRPr lang="en-US"/>
          </a:p>
        </p:txBody>
      </p:sp>
      <p:sp>
        <p:nvSpPr>
          <p:cNvPr id="1382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8243" name="Rectangle 3"/>
          <p:cNvSpPr>
            <a:spLocks noGrp="1" noChangeArrowheads="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133654-6FDD-814B-B926-FC4687C51274}" type="slidenum">
              <a:rPr lang="en-US"/>
              <a:pPr/>
              <a:t>198</a:t>
            </a:fld>
            <a:endParaRPr lang="en-US"/>
          </a:p>
        </p:txBody>
      </p:sp>
      <p:sp>
        <p:nvSpPr>
          <p:cNvPr id="1382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8243" name="Rectangle 3"/>
          <p:cNvSpPr>
            <a:spLocks noGrp="1" noChangeArrowheads="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Now we can use this function to determine if a given number n is prime.</a:t>
            </a:r>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133654-6FDD-814B-B926-FC4687C51274}" type="slidenum">
              <a:rPr lang="en-US"/>
              <a:pPr/>
              <a:t>199</a:t>
            </a:fld>
            <a:endParaRPr lang="en-US"/>
          </a:p>
        </p:txBody>
      </p:sp>
      <p:sp>
        <p:nvSpPr>
          <p:cNvPr id="1382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8243" name="Rectangle 3"/>
          <p:cNvSpPr>
            <a:spLocks noGrp="1" noChangeArrowheads="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Now we can use this function to determine if a given number n is prime.</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This function is so slow that if we want to test whether a 200-digit number is prime, we may be waiting for more time than the life of the universe.</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da-DK" sz="800" kern="1200" dirty="0" smtClean="0">
                <a:solidFill>
                  <a:srgbClr val="A6A6A6"/>
                </a:solidFill>
                <a:latin typeface="+mn-lt"/>
                <a:ea typeface="+mn-ea"/>
                <a:cs typeface="+mn-cs"/>
              </a:rPr>
              <a:t>O(\</a:t>
            </a:r>
            <a:r>
              <a:rPr lang="da-DK" sz="800" kern="1200" dirty="0" err="1" smtClean="0">
                <a:solidFill>
                  <a:srgbClr val="A6A6A6"/>
                </a:solidFill>
                <a:latin typeface="+mn-lt"/>
                <a:ea typeface="+mn-ea"/>
                <a:cs typeface="+mn-cs"/>
              </a:rPr>
              <a:t>sqrt</a:t>
            </a:r>
            <a:r>
              <a:rPr lang="da-DK" sz="800" kern="1200" dirty="0" smtClean="0">
                <a:solidFill>
                  <a:srgbClr val="A6A6A6"/>
                </a:solidFill>
                <a:latin typeface="+mn-lt"/>
                <a:ea typeface="+mn-ea"/>
                <a:cs typeface="+mn-cs"/>
              </a:rPr>
              <a:t> n) = O(2^{(\log n)/2})</a:t>
            </a:r>
            <a:endParaRPr lang="en-US" sz="800" baseline="0" dirty="0" smtClean="0">
              <a:solidFill>
                <a:srgbClr val="A6A6A6"/>
              </a:solidFill>
            </a:endParaRPr>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133654-6FDD-814B-B926-FC4687C51274}" type="slidenum">
              <a:rPr lang="en-US"/>
              <a:pPr/>
              <a:t>200</a:t>
            </a:fld>
            <a:endParaRPr lang="en-US"/>
          </a:p>
        </p:txBody>
      </p:sp>
      <p:sp>
        <p:nvSpPr>
          <p:cNvPr id="1382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8243" name="Rectangle 3"/>
          <p:cNvSpPr>
            <a:spLocks noGrp="1" noChangeArrowheads="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We’ll use this function object as part of our solution.</a:t>
            </a:r>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133654-6FDD-814B-B926-FC4687C51274}" type="slidenum">
              <a:rPr lang="en-US"/>
              <a:pPr/>
              <a:t>201</a:t>
            </a:fld>
            <a:endParaRPr lang="en-US"/>
          </a:p>
        </p:txBody>
      </p:sp>
      <p:sp>
        <p:nvSpPr>
          <p:cNvPr id="1382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8243" name="Rectangle 3"/>
          <p:cNvSpPr>
            <a:spLocks noGrp="1" noChangeArrowheads="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We’ll use this function object as part of </a:t>
            </a:r>
            <a:r>
              <a:rPr lang="en-US" baseline="0" smtClean="0"/>
              <a:t>our solution.</a:t>
            </a:r>
            <a:endParaRPr lang="en-US" baseline="0" dirty="0" smtClean="0"/>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133654-6FDD-814B-B926-FC4687C51274}" type="slidenum">
              <a:rPr lang="en-US"/>
              <a:pPr/>
              <a:t>202</a:t>
            </a:fld>
            <a:endParaRPr lang="en-US"/>
          </a:p>
        </p:txBody>
      </p:sp>
      <p:sp>
        <p:nvSpPr>
          <p:cNvPr id="1382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8243" name="Rectangle 3"/>
          <p:cNvSpPr>
            <a:spLocks noGrp="1" noChangeArrowheads="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Now we have what we need to use Fermat’s Little Theorem to test if a number is prime.</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concept Regular is not specific to any one</a:t>
            </a:r>
            <a:r>
              <a:rPr lang="en-US" baseline="0" dirty="0" smtClean="0"/>
              <a:t> programming language.</a:t>
            </a:r>
          </a:p>
          <a:p>
            <a:r>
              <a:rPr lang="en-US" baseline="0" dirty="0" smtClean="0"/>
              <a:t>A type in any language is regular if it satisfies the requirements.</a:t>
            </a:r>
            <a:endParaRPr lang="en-US" dirty="0"/>
          </a:p>
        </p:txBody>
      </p:sp>
      <p:sp>
        <p:nvSpPr>
          <p:cNvPr id="4" name="Slide Number Placeholder 3"/>
          <p:cNvSpPr>
            <a:spLocks noGrp="1"/>
          </p:cNvSpPr>
          <p:nvPr>
            <p:ph type="sldNum" sz="quarter" idx="10"/>
          </p:nvPr>
        </p:nvSpPr>
        <p:spPr/>
        <p:txBody>
          <a:bodyPr/>
          <a:lstStyle/>
          <a:p>
            <a:fld id="{BB903D15-16D1-154E-92E8-B3734D63BFC4}" type="slidenum">
              <a:rPr lang="en-US" smtClean="0"/>
              <a:t>20</a:t>
            </a:fld>
            <a:endParaRPr lang="en-US"/>
          </a:p>
        </p:txBody>
      </p:sp>
    </p:spTree>
    <p:extLst>
      <p:ext uri="{BB962C8B-B14F-4D97-AF65-F5344CB8AC3E}">
        <p14:creationId xmlns:p14="http://schemas.microsoft.com/office/powerpoint/2010/main" val="2098463458"/>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Fermat test relies on the contrapositive of Fermat’s Little Theorem.  If the result of our computation is NOT 1, then the number can’t be prime.</a:t>
            </a:r>
            <a:endParaRPr lang="en-US" dirty="0"/>
          </a:p>
        </p:txBody>
      </p:sp>
      <p:sp>
        <p:nvSpPr>
          <p:cNvPr id="4" name="Slide Number Placeholder 3"/>
          <p:cNvSpPr>
            <a:spLocks noGrp="1"/>
          </p:cNvSpPr>
          <p:nvPr>
            <p:ph type="sldNum" sz="quarter" idx="10"/>
          </p:nvPr>
        </p:nvSpPr>
        <p:spPr/>
        <p:txBody>
          <a:bodyPr/>
          <a:lstStyle/>
          <a:p>
            <a:fld id="{BB903D15-16D1-154E-92E8-B3734D63BFC4}" type="slidenum">
              <a:rPr lang="en-US" smtClean="0"/>
              <a:t>203</a:t>
            </a:fld>
            <a:endParaRPr lang="en-US"/>
          </a:p>
        </p:txBody>
      </p:sp>
    </p:spTree>
    <p:extLst>
      <p:ext uri="{BB962C8B-B14F-4D97-AF65-F5344CB8AC3E}">
        <p14:creationId xmlns:p14="http://schemas.microsoft.com/office/powerpoint/2010/main" val="3268028915"/>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133654-6FDD-814B-B926-FC4687C51274}" type="slidenum">
              <a:rPr lang="en-US"/>
              <a:pPr/>
              <a:t>204</a:t>
            </a:fld>
            <a:endParaRPr lang="en-US"/>
          </a:p>
        </p:txBody>
      </p:sp>
      <p:sp>
        <p:nvSpPr>
          <p:cNvPr id="1382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8243" name="Rectangle 3"/>
          <p:cNvSpPr>
            <a:spLocks noGrp="1" noChangeArrowheads="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The Fermat test is very fast, because we have a fast way to raise a number to a power – our O(log n) generalized Egyptian multiplication algorithm.</a:t>
            </a:r>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Carmichael numbers will produce remainders of 1 even though they’re composite, if the witnesses are </a:t>
            </a:r>
            <a:r>
              <a:rPr lang="en-US" dirty="0" err="1" smtClean="0"/>
              <a:t>coprime</a:t>
            </a:r>
            <a:r>
              <a:rPr lang="en-US" dirty="0" smtClean="0"/>
              <a:t> to</a:t>
            </a:r>
            <a:r>
              <a:rPr lang="en-US" baseline="0" dirty="0" smtClean="0"/>
              <a:t> n.</a:t>
            </a:r>
          </a:p>
          <a:p>
            <a:r>
              <a:rPr lang="en-US" baseline="0" dirty="0" smtClean="0"/>
              <a:t>(Recall that two integers are </a:t>
            </a:r>
            <a:r>
              <a:rPr lang="en-US" baseline="0" dirty="0" err="1" smtClean="0"/>
              <a:t>coprime</a:t>
            </a:r>
            <a:r>
              <a:rPr lang="en-US" baseline="0" dirty="0" smtClean="0"/>
              <a:t> if and only if they do not share a prime divisor.)</a:t>
            </a:r>
            <a:endParaRPr lang="en-US" dirty="0" smtClean="0"/>
          </a:p>
          <a:p>
            <a:endParaRPr lang="en-US" dirty="0" smtClean="0"/>
          </a:p>
          <a:p>
            <a:r>
              <a:rPr lang="en-US" sz="800" dirty="0" smtClean="0">
                <a:solidFill>
                  <a:srgbClr val="A6A6A6"/>
                </a:solidFill>
              </a:rPr>
              <a:t>\[ \</a:t>
            </a:r>
            <a:r>
              <a:rPr lang="en-US" sz="800" dirty="0" err="1" smtClean="0">
                <a:solidFill>
                  <a:srgbClr val="A6A6A6"/>
                </a:solidFill>
              </a:rPr>
              <a:t>forall</a:t>
            </a:r>
            <a:r>
              <a:rPr lang="en-US" sz="800" dirty="0" smtClean="0">
                <a:solidFill>
                  <a:srgbClr val="A6A6A6"/>
                </a:solidFill>
              </a:rPr>
              <a:t> b &gt; 1, ~~\text{</a:t>
            </a:r>
            <a:r>
              <a:rPr lang="en-US" sz="800" dirty="0" err="1" smtClean="0">
                <a:solidFill>
                  <a:srgbClr val="A6A6A6"/>
                </a:solidFill>
              </a:rPr>
              <a:t>coprime</a:t>
            </a:r>
            <a:r>
              <a:rPr lang="en-US" sz="800" dirty="0" smtClean="0">
                <a:solidFill>
                  <a:srgbClr val="A6A6A6"/>
                </a:solidFill>
              </a:rPr>
              <a:t>}(b, n) \implies ~b^{n-1}  = 1 \</a:t>
            </a:r>
            <a:r>
              <a:rPr lang="en-US" sz="800" dirty="0" err="1" smtClean="0">
                <a:solidFill>
                  <a:srgbClr val="A6A6A6"/>
                </a:solidFill>
              </a:rPr>
              <a:t>mathrm</a:t>
            </a:r>
            <a:r>
              <a:rPr lang="en-US" sz="800" dirty="0" smtClean="0">
                <a:solidFill>
                  <a:srgbClr val="A6A6A6"/>
                </a:solidFill>
              </a:rPr>
              <a:t>{~mod~} n \]</a:t>
            </a:r>
            <a:endParaRPr lang="en-US" sz="800" dirty="0">
              <a:solidFill>
                <a:srgbClr val="A6A6A6"/>
              </a:solidFill>
            </a:endParaRPr>
          </a:p>
        </p:txBody>
      </p:sp>
      <p:sp>
        <p:nvSpPr>
          <p:cNvPr id="4" name="Slide Number Placeholder 3"/>
          <p:cNvSpPr>
            <a:spLocks noGrp="1"/>
          </p:cNvSpPr>
          <p:nvPr>
            <p:ph type="sldNum" sz="quarter" idx="10"/>
          </p:nvPr>
        </p:nvSpPr>
        <p:spPr/>
        <p:txBody>
          <a:bodyPr/>
          <a:lstStyle/>
          <a:p>
            <a:fld id="{BB903D15-16D1-154E-92E8-B3734D63BFC4}" type="slidenum">
              <a:rPr lang="en-US" smtClean="0"/>
              <a:t>205</a:t>
            </a:fld>
            <a:endParaRPr lang="en-US"/>
          </a:p>
        </p:txBody>
      </p:sp>
    </p:spTree>
    <p:extLst>
      <p:ext uri="{BB962C8B-B14F-4D97-AF65-F5344CB8AC3E}">
        <p14:creationId xmlns:p14="http://schemas.microsoft.com/office/powerpoint/2010/main" val="1426030742"/>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avoid worrying about Carmichael numbers, we’ll used an improved version of our </a:t>
            </a:r>
            <a:r>
              <a:rPr lang="en-US" dirty="0" err="1" smtClean="0"/>
              <a:t>primality</a:t>
            </a:r>
            <a:r>
              <a:rPr lang="en-US" dirty="0" smtClean="0"/>
              <a:t> test, called the Miller-Rabin test.</a:t>
            </a:r>
          </a:p>
          <a:p>
            <a:r>
              <a:rPr lang="en-US" dirty="0" smtClean="0"/>
              <a:t>Like the Fermat test, it relies on having a fast power algorithm.</a:t>
            </a:r>
          </a:p>
          <a:p>
            <a:endParaRPr lang="en-US" dirty="0" smtClean="0"/>
          </a:p>
          <a:p>
            <a:r>
              <a:rPr lang="pl-PL" sz="800" dirty="0" smtClean="0">
                <a:solidFill>
                  <a:srgbClr val="A6A6A6"/>
                </a:solidFill>
              </a:rPr>
              <a:t>$w^{2^{0}q}, w^{2^{1}q}, \</a:t>
            </a:r>
            <a:r>
              <a:rPr lang="pl-PL" sz="800" dirty="0" err="1" smtClean="0">
                <a:solidFill>
                  <a:srgbClr val="A6A6A6"/>
                </a:solidFill>
              </a:rPr>
              <a:t>ldots</a:t>
            </a:r>
            <a:r>
              <a:rPr lang="pl-PL" sz="800" dirty="0" smtClean="0">
                <a:solidFill>
                  <a:srgbClr val="A6A6A6"/>
                </a:solidFill>
              </a:rPr>
              <a:t>, w^{2^{k}q}$</a:t>
            </a:r>
            <a:endParaRPr lang="en-US" sz="800" dirty="0">
              <a:solidFill>
                <a:srgbClr val="A6A6A6"/>
              </a:solidFill>
            </a:endParaRPr>
          </a:p>
        </p:txBody>
      </p:sp>
      <p:sp>
        <p:nvSpPr>
          <p:cNvPr id="4" name="Slide Number Placeholder 3"/>
          <p:cNvSpPr>
            <a:spLocks noGrp="1"/>
          </p:cNvSpPr>
          <p:nvPr>
            <p:ph type="sldNum" sz="quarter" idx="10"/>
          </p:nvPr>
        </p:nvSpPr>
        <p:spPr/>
        <p:txBody>
          <a:bodyPr/>
          <a:lstStyle/>
          <a:p>
            <a:fld id="{BB903D15-16D1-154E-92E8-B3734D63BFC4}" type="slidenum">
              <a:rPr lang="en-US" smtClean="0"/>
              <a:t>206</a:t>
            </a:fld>
            <a:endParaRPr lang="en-US"/>
          </a:p>
        </p:txBody>
      </p:sp>
    </p:spTree>
    <p:extLst>
      <p:ext uri="{BB962C8B-B14F-4D97-AF65-F5344CB8AC3E}">
        <p14:creationId xmlns:p14="http://schemas.microsoft.com/office/powerpoint/2010/main" val="1063735556"/>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latin typeface="+mn-lt"/>
              <a:ea typeface="+mn-ea"/>
              <a:cs typeface="+mn-cs"/>
            </a:endParaRPr>
          </a:p>
          <a:p>
            <a:r>
              <a:rPr lang="en-US" sz="800" kern="1200" dirty="0" smtClean="0">
                <a:solidFill>
                  <a:srgbClr val="A6A6A6"/>
                </a:solidFill>
                <a:latin typeface="+mn-lt"/>
                <a:ea typeface="+mn-ea"/>
                <a:cs typeface="+mn-cs"/>
              </a:rPr>
              <a:t>For </a:t>
            </a:r>
            <a:r>
              <a:rPr lang="en-US" sz="800" kern="1200" dirty="0" smtClean="0">
                <a:solidFill>
                  <a:srgbClr val="A6A6A6"/>
                </a:solidFill>
                <a:latin typeface="+mn-lt"/>
                <a:ea typeface="+mn-ea"/>
                <a:cs typeface="+mn-cs"/>
              </a:rPr>
              <a:t>any $0 &lt; x &lt; n ~~\wedge~$ prime($n$),\\</a:t>
            </a:r>
          </a:p>
          <a:p>
            <a:r>
              <a:rPr lang="da-DK" sz="800" kern="1200" dirty="0" smtClean="0">
                <a:solidFill>
                  <a:srgbClr val="A6A6A6"/>
                </a:solidFill>
                <a:latin typeface="+mn-lt"/>
                <a:ea typeface="+mn-ea"/>
                <a:cs typeface="+mn-cs"/>
              </a:rPr>
              <a:t>$x^2 = 1$ mod $n ~\</a:t>
            </a:r>
            <a:r>
              <a:rPr lang="da-DK" sz="800" kern="1200" dirty="0" err="1" smtClean="0">
                <a:solidFill>
                  <a:srgbClr val="A6A6A6"/>
                </a:solidFill>
                <a:latin typeface="+mn-lt"/>
                <a:ea typeface="+mn-ea"/>
                <a:cs typeface="+mn-cs"/>
              </a:rPr>
              <a:t>implies</a:t>
            </a:r>
            <a:r>
              <a:rPr lang="da-DK" sz="800" kern="1200" dirty="0" smtClean="0">
                <a:solidFill>
                  <a:srgbClr val="A6A6A6"/>
                </a:solidFill>
                <a:latin typeface="+mn-lt"/>
                <a:ea typeface="+mn-ea"/>
                <a:cs typeface="+mn-cs"/>
              </a:rPr>
              <a:t>~ x = 1 ~~\</a:t>
            </a:r>
            <a:r>
              <a:rPr lang="da-DK" sz="800" kern="1200" dirty="0" err="1" smtClean="0">
                <a:solidFill>
                  <a:srgbClr val="A6A6A6"/>
                </a:solidFill>
                <a:latin typeface="+mn-lt"/>
                <a:ea typeface="+mn-ea"/>
                <a:cs typeface="+mn-cs"/>
              </a:rPr>
              <a:t>vee</a:t>
            </a:r>
            <a:r>
              <a:rPr lang="da-DK" sz="800" kern="1200" dirty="0" smtClean="0">
                <a:solidFill>
                  <a:srgbClr val="A6A6A6"/>
                </a:solidFill>
                <a:latin typeface="+mn-lt"/>
                <a:ea typeface="+mn-ea"/>
                <a:cs typeface="+mn-cs"/>
              </a:rPr>
              <a:t>~~ x = -1$</a:t>
            </a:r>
            <a:endParaRPr lang="en-US" sz="800" dirty="0">
              <a:solidFill>
                <a:srgbClr val="A6A6A6"/>
              </a:solidFill>
            </a:endParaRPr>
          </a:p>
        </p:txBody>
      </p:sp>
      <p:sp>
        <p:nvSpPr>
          <p:cNvPr id="4" name="Slide Number Placeholder 3"/>
          <p:cNvSpPr>
            <a:spLocks noGrp="1"/>
          </p:cNvSpPr>
          <p:nvPr>
            <p:ph type="sldNum" sz="quarter" idx="10"/>
          </p:nvPr>
        </p:nvSpPr>
        <p:spPr/>
        <p:txBody>
          <a:bodyPr/>
          <a:lstStyle/>
          <a:p>
            <a:fld id="{BB903D15-16D1-154E-92E8-B3734D63BFC4}" type="slidenum">
              <a:rPr lang="en-US" smtClean="0"/>
              <a:t>207</a:t>
            </a:fld>
            <a:endParaRPr lang="en-US"/>
          </a:p>
        </p:txBody>
      </p:sp>
    </p:spTree>
    <p:extLst>
      <p:ext uri="{BB962C8B-B14F-4D97-AF65-F5344CB8AC3E}">
        <p14:creationId xmlns:p14="http://schemas.microsoft.com/office/powerpoint/2010/main" val="2345402479"/>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133654-6FDD-814B-B926-FC4687C51274}" type="slidenum">
              <a:rPr lang="en-US"/>
              <a:pPr/>
              <a:t>209</a:t>
            </a:fld>
            <a:endParaRPr lang="en-US"/>
          </a:p>
        </p:txBody>
      </p:sp>
      <p:sp>
        <p:nvSpPr>
          <p:cNvPr id="1382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8243" name="Rectangle 3"/>
          <p:cNvSpPr>
            <a:spLocks noGrp="1" noChangeArrowheads="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Note that we pass in q and k as arguments.  Since we’re going to call the function many times with different witnesses,</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we don’t want to refactor n – 1 every time.</a:t>
            </a:r>
          </a:p>
        </p:txBody>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800" dirty="0" smtClean="0">
              <a:solidFill>
                <a:srgbClr val="A6A6A6"/>
              </a:solidFill>
            </a:endParaRPr>
          </a:p>
          <a:p>
            <a:r>
              <a:rPr lang="en-US" sz="800" dirty="0" smtClean="0">
                <a:solidFill>
                  <a:srgbClr val="A6A6A6"/>
                </a:solidFill>
              </a:rPr>
              <a:t>if </a:t>
            </a:r>
            <a:r>
              <a:rPr lang="en-US" sz="800" dirty="0" smtClean="0">
                <a:solidFill>
                  <a:srgbClr val="A6A6A6"/>
                </a:solidFill>
              </a:rPr>
              <a:t>$</a:t>
            </a:r>
            <a:r>
              <a:rPr lang="en-US" sz="800" dirty="0" err="1" smtClean="0">
                <a:solidFill>
                  <a:srgbClr val="A6A6A6"/>
                </a:solidFill>
              </a:rPr>
              <a:t>w^q</a:t>
            </a:r>
            <a:r>
              <a:rPr lang="en-US" sz="800" dirty="0" smtClean="0">
                <a:solidFill>
                  <a:srgbClr val="A6A6A6"/>
                </a:solidFill>
              </a:rPr>
              <a:t>$ mod $n = 1$ or $-1$, then $w^{{2^k}q}$ mod $n = w^{n-1}$ mod $n = 1$</a:t>
            </a:r>
            <a:endParaRPr lang="en-US" sz="800" dirty="0">
              <a:solidFill>
                <a:srgbClr val="A6A6A6"/>
              </a:solidFill>
            </a:endParaRPr>
          </a:p>
        </p:txBody>
      </p:sp>
      <p:sp>
        <p:nvSpPr>
          <p:cNvPr id="4" name="Slide Number Placeholder 3"/>
          <p:cNvSpPr>
            <a:spLocks noGrp="1"/>
          </p:cNvSpPr>
          <p:nvPr>
            <p:ph type="sldNum" sz="quarter" idx="10"/>
          </p:nvPr>
        </p:nvSpPr>
        <p:spPr/>
        <p:txBody>
          <a:bodyPr/>
          <a:lstStyle/>
          <a:p>
            <a:fld id="{BB903D15-16D1-154E-92E8-B3734D63BFC4}" type="slidenum">
              <a:rPr lang="en-US" smtClean="0"/>
              <a:t>210</a:t>
            </a:fld>
            <a:endParaRPr lang="en-US"/>
          </a:p>
        </p:txBody>
      </p:sp>
    </p:spTree>
    <p:extLst>
      <p:ext uri="{BB962C8B-B14F-4D97-AF65-F5344CB8AC3E}">
        <p14:creationId xmlns:p14="http://schemas.microsoft.com/office/powerpoint/2010/main" val="1347650840"/>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800" kern="1200" dirty="0" smtClean="0">
              <a:solidFill>
                <a:srgbClr val="A6A6A6"/>
              </a:solidFill>
              <a:latin typeface="+mn-lt"/>
              <a:ea typeface="+mn-ea"/>
              <a:cs typeface="+mn-cs"/>
            </a:endParaRPr>
          </a:p>
          <a:p>
            <a:r>
              <a:rPr lang="en-US" sz="800" kern="1200" dirty="0" smtClean="0">
                <a:solidFill>
                  <a:srgbClr val="A6A6A6"/>
                </a:solidFill>
                <a:latin typeface="+mn-lt"/>
                <a:ea typeface="+mn-ea"/>
                <a:cs typeface="+mn-cs"/>
              </a:rPr>
              <a:t>\</a:t>
            </a:r>
            <a:r>
              <a:rPr lang="en-US" sz="800" kern="1200" dirty="0" smtClean="0">
                <a:solidFill>
                  <a:srgbClr val="A6A6A6"/>
                </a:solidFill>
                <a:latin typeface="+mn-lt"/>
                <a:ea typeface="+mn-ea"/>
                <a:cs typeface="+mn-cs"/>
              </a:rPr>
              <a:t>begin{align*}</a:t>
            </a:r>
          </a:p>
          <a:p>
            <a:r>
              <a:rPr lang="en-US" sz="800" kern="1200" dirty="0" smtClean="0">
                <a:solidFill>
                  <a:srgbClr val="A6A6A6"/>
                </a:solidFill>
                <a:latin typeface="+mn-lt"/>
                <a:ea typeface="+mn-ea"/>
                <a:cs typeface="+mn-cs"/>
              </a:rPr>
              <a:t> </a:t>
            </a:r>
            <a:r>
              <a:rPr lang="en-US" sz="800" kern="1200" dirty="0" err="1" smtClean="0">
                <a:solidFill>
                  <a:srgbClr val="A6A6A6"/>
                </a:solidFill>
                <a:latin typeface="+mn-lt"/>
                <a:ea typeface="+mn-ea"/>
                <a:cs typeface="+mn-cs"/>
              </a:rPr>
              <a:t>i</a:t>
            </a:r>
            <a:r>
              <a:rPr lang="en-US" sz="800" kern="1200" dirty="0" smtClean="0">
                <a:solidFill>
                  <a:srgbClr val="A6A6A6"/>
                </a:solidFill>
                <a:latin typeface="+mn-lt"/>
                <a:ea typeface="+mn-ea"/>
                <a:cs typeface="+mn-cs"/>
              </a:rPr>
              <a:t> = 1;  ~~x^2 = 150^{2^1 \</a:t>
            </a:r>
            <a:r>
              <a:rPr lang="en-US" sz="800" kern="1200" dirty="0" err="1" smtClean="0">
                <a:solidFill>
                  <a:srgbClr val="A6A6A6"/>
                </a:solidFill>
                <a:latin typeface="+mn-lt"/>
                <a:ea typeface="+mn-ea"/>
                <a:cs typeface="+mn-cs"/>
              </a:rPr>
              <a:t>cdot</a:t>
            </a:r>
            <a:r>
              <a:rPr lang="en-US" sz="800" kern="1200" dirty="0" smtClean="0">
                <a:solidFill>
                  <a:srgbClr val="A6A6A6"/>
                </a:solidFill>
                <a:latin typeface="+mn-lt"/>
                <a:ea typeface="+mn-ea"/>
                <a:cs typeface="+mn-cs"/>
              </a:rPr>
              <a:t> 349}  \</a:t>
            </a:r>
            <a:r>
              <a:rPr lang="en-US" sz="800" kern="1200" dirty="0" err="1" smtClean="0">
                <a:solidFill>
                  <a:srgbClr val="A6A6A6"/>
                </a:solidFill>
                <a:latin typeface="+mn-lt"/>
                <a:ea typeface="+mn-ea"/>
                <a:cs typeface="+mn-cs"/>
              </a:rPr>
              <a:t>mathrm</a:t>
            </a:r>
            <a:r>
              <a:rPr lang="en-US" sz="800" kern="1200" dirty="0" smtClean="0">
                <a:solidFill>
                  <a:srgbClr val="A6A6A6"/>
                </a:solidFill>
                <a:latin typeface="+mn-lt"/>
                <a:ea typeface="+mn-ea"/>
                <a:cs typeface="+mn-cs"/>
              </a:rPr>
              <a:t>{~mod~} 2793 = 1374\\</a:t>
            </a:r>
          </a:p>
          <a:p>
            <a:r>
              <a:rPr lang="en-US" sz="800" kern="1200" dirty="0" smtClean="0">
                <a:solidFill>
                  <a:srgbClr val="A6A6A6"/>
                </a:solidFill>
                <a:latin typeface="+mn-lt"/>
                <a:ea typeface="+mn-ea"/>
                <a:cs typeface="+mn-cs"/>
              </a:rPr>
              <a:t> </a:t>
            </a:r>
            <a:r>
              <a:rPr lang="en-US" sz="800" kern="1200" dirty="0" err="1" smtClean="0">
                <a:solidFill>
                  <a:srgbClr val="A6A6A6"/>
                </a:solidFill>
                <a:latin typeface="+mn-lt"/>
                <a:ea typeface="+mn-ea"/>
                <a:cs typeface="+mn-cs"/>
              </a:rPr>
              <a:t>i</a:t>
            </a:r>
            <a:r>
              <a:rPr lang="en-US" sz="800" kern="1200" dirty="0" smtClean="0">
                <a:solidFill>
                  <a:srgbClr val="A6A6A6"/>
                </a:solidFill>
                <a:latin typeface="+mn-lt"/>
                <a:ea typeface="+mn-ea"/>
                <a:cs typeface="+mn-cs"/>
              </a:rPr>
              <a:t> = 2;  ~~x^2 = 150^{2^2 \</a:t>
            </a:r>
            <a:r>
              <a:rPr lang="en-US" sz="800" kern="1200" dirty="0" err="1" smtClean="0">
                <a:solidFill>
                  <a:srgbClr val="A6A6A6"/>
                </a:solidFill>
                <a:latin typeface="+mn-lt"/>
                <a:ea typeface="+mn-ea"/>
                <a:cs typeface="+mn-cs"/>
              </a:rPr>
              <a:t>cdot</a:t>
            </a:r>
            <a:r>
              <a:rPr lang="en-US" sz="800" kern="1200" dirty="0" smtClean="0">
                <a:solidFill>
                  <a:srgbClr val="A6A6A6"/>
                </a:solidFill>
                <a:latin typeface="+mn-lt"/>
                <a:ea typeface="+mn-ea"/>
                <a:cs typeface="+mn-cs"/>
              </a:rPr>
              <a:t> 349}  \</a:t>
            </a:r>
            <a:r>
              <a:rPr lang="en-US" sz="800" kern="1200" dirty="0" err="1" smtClean="0">
                <a:solidFill>
                  <a:srgbClr val="A6A6A6"/>
                </a:solidFill>
                <a:latin typeface="+mn-lt"/>
                <a:ea typeface="+mn-ea"/>
                <a:cs typeface="+mn-cs"/>
              </a:rPr>
              <a:t>mathrm</a:t>
            </a:r>
            <a:r>
              <a:rPr lang="en-US" sz="800" kern="1200" dirty="0" smtClean="0">
                <a:solidFill>
                  <a:srgbClr val="A6A6A6"/>
                </a:solidFill>
                <a:latin typeface="+mn-lt"/>
                <a:ea typeface="+mn-ea"/>
                <a:cs typeface="+mn-cs"/>
              </a:rPr>
              <a:t>{~mod~} 2793 = 2601</a:t>
            </a:r>
          </a:p>
          <a:p>
            <a:r>
              <a:rPr lang="en-US" sz="800" kern="1200" dirty="0" smtClean="0">
                <a:solidFill>
                  <a:srgbClr val="A6A6A6"/>
                </a:solidFill>
                <a:latin typeface="+mn-lt"/>
                <a:ea typeface="+mn-ea"/>
                <a:cs typeface="+mn-cs"/>
              </a:rPr>
              <a:t> \end{align*}</a:t>
            </a:r>
            <a:endParaRPr lang="en-US" sz="800" dirty="0">
              <a:solidFill>
                <a:srgbClr val="A6A6A6"/>
              </a:solidFill>
            </a:endParaRPr>
          </a:p>
        </p:txBody>
      </p:sp>
      <p:sp>
        <p:nvSpPr>
          <p:cNvPr id="4" name="Slide Number Placeholder 3"/>
          <p:cNvSpPr>
            <a:spLocks noGrp="1"/>
          </p:cNvSpPr>
          <p:nvPr>
            <p:ph type="sldNum" sz="quarter" idx="10"/>
          </p:nvPr>
        </p:nvSpPr>
        <p:spPr/>
        <p:txBody>
          <a:bodyPr/>
          <a:lstStyle/>
          <a:p>
            <a:fld id="{BB903D15-16D1-154E-92E8-B3734D63BFC4}" type="slidenum">
              <a:rPr lang="en-US" smtClean="0"/>
              <a:t>211</a:t>
            </a:fld>
            <a:endParaRPr lang="en-US"/>
          </a:p>
        </p:txBody>
      </p:sp>
    </p:spTree>
    <p:extLst>
      <p:ext uri="{BB962C8B-B14F-4D97-AF65-F5344CB8AC3E}">
        <p14:creationId xmlns:p14="http://schemas.microsoft.com/office/powerpoint/2010/main" val="3716753407"/>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practice, Miller-Rabin test is actually right more than 75% for a random witness.</a:t>
            </a:r>
          </a:p>
          <a:p>
            <a:endParaRPr lang="en-US" dirty="0" smtClean="0"/>
          </a:p>
          <a:p>
            <a:r>
              <a:rPr lang="en-US" dirty="0" smtClean="0"/>
              <a:t>As Knuth says, “it is much more</a:t>
            </a:r>
            <a:r>
              <a:rPr lang="en-US" baseline="0" dirty="0" smtClean="0"/>
              <a:t> likely that our computer has dropped a bit due … to cosmic radiation” than that Miller-Rabin errs on 100 witnesses.</a:t>
            </a:r>
            <a:endParaRPr lang="en-US" dirty="0"/>
          </a:p>
        </p:txBody>
      </p:sp>
      <p:sp>
        <p:nvSpPr>
          <p:cNvPr id="4" name="Slide Number Placeholder 3"/>
          <p:cNvSpPr>
            <a:spLocks noGrp="1"/>
          </p:cNvSpPr>
          <p:nvPr>
            <p:ph type="sldNum" sz="quarter" idx="10"/>
          </p:nvPr>
        </p:nvSpPr>
        <p:spPr/>
        <p:txBody>
          <a:bodyPr/>
          <a:lstStyle/>
          <a:p>
            <a:fld id="{BB903D15-16D1-154E-92E8-B3734D63BFC4}" type="slidenum">
              <a:rPr lang="en-US" smtClean="0"/>
              <a:t>212</a:t>
            </a:fld>
            <a:endParaRPr lang="en-US"/>
          </a:p>
        </p:txBody>
      </p:sp>
    </p:spTree>
    <p:extLst>
      <p:ext uri="{BB962C8B-B14F-4D97-AF65-F5344CB8AC3E}">
        <p14:creationId xmlns:p14="http://schemas.microsoft.com/office/powerpoint/2010/main" val="2181848851"/>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you’re interesting in learning more about the AKS test, see the 2005 paper</a:t>
            </a:r>
            <a:r>
              <a:rPr lang="en-US" baseline="0" dirty="0" smtClean="0"/>
              <a:t> by Andrew Granville called “It Is Easy to Determine Whether a Given Integer Is Prime”</a:t>
            </a:r>
            <a:endParaRPr lang="en-US" dirty="0"/>
          </a:p>
        </p:txBody>
      </p:sp>
      <p:sp>
        <p:nvSpPr>
          <p:cNvPr id="4" name="Slide Number Placeholder 3"/>
          <p:cNvSpPr>
            <a:spLocks noGrp="1"/>
          </p:cNvSpPr>
          <p:nvPr>
            <p:ph type="sldNum" sz="quarter" idx="10"/>
          </p:nvPr>
        </p:nvSpPr>
        <p:spPr/>
        <p:txBody>
          <a:bodyPr/>
          <a:lstStyle/>
          <a:p>
            <a:fld id="{BB903D15-16D1-154E-92E8-B3734D63BFC4}" type="slidenum">
              <a:rPr lang="en-US" smtClean="0"/>
              <a:t>213</a:t>
            </a:fld>
            <a:endParaRPr lang="en-US"/>
          </a:p>
        </p:txBody>
      </p:sp>
    </p:spTree>
    <p:extLst>
      <p:ext uri="{BB962C8B-B14F-4D97-AF65-F5344CB8AC3E}">
        <p14:creationId xmlns:p14="http://schemas.microsoft.com/office/powerpoint/2010/main" val="7376253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a:t>
            </a:r>
            <a:r>
              <a:rPr lang="en-US" baseline="0" dirty="0" smtClean="0"/>
              <a:t> it means to assign </a:t>
            </a:r>
            <a:r>
              <a:rPr lang="en-US" i="1" baseline="0" dirty="0" smtClean="0"/>
              <a:t>a</a:t>
            </a:r>
            <a:r>
              <a:rPr lang="en-US" baseline="0" dirty="0" smtClean="0"/>
              <a:t> to </a:t>
            </a:r>
            <a:r>
              <a:rPr lang="en-US" i="1" baseline="0" dirty="0" smtClean="0"/>
              <a:t>b</a:t>
            </a:r>
            <a:r>
              <a:rPr lang="en-US" baseline="0" dirty="0" smtClean="0"/>
              <a:t> is that </a:t>
            </a:r>
            <a:r>
              <a:rPr lang="en-US" i="1" baseline="0" dirty="0" smtClean="0"/>
              <a:t>b</a:t>
            </a:r>
            <a:r>
              <a:rPr lang="en-US" baseline="0" dirty="0" smtClean="0"/>
              <a:t>’s value will be equal to </a:t>
            </a:r>
            <a:r>
              <a:rPr lang="en-US" i="1" baseline="0" dirty="0" smtClean="0"/>
              <a:t>a’</a:t>
            </a:r>
            <a:r>
              <a:rPr lang="en-US" baseline="0" dirty="0" smtClean="0"/>
              <a:t>s value afterward.</a:t>
            </a:r>
          </a:p>
          <a:p>
            <a:r>
              <a:rPr lang="en-US" baseline="0" dirty="0" smtClean="0"/>
              <a:t>Without the implicit notion of equality, assignment would be useless.</a:t>
            </a:r>
            <a:endParaRPr lang="en-US" dirty="0"/>
          </a:p>
        </p:txBody>
      </p:sp>
      <p:sp>
        <p:nvSpPr>
          <p:cNvPr id="4" name="Slide Number Placeholder 3"/>
          <p:cNvSpPr>
            <a:spLocks noGrp="1"/>
          </p:cNvSpPr>
          <p:nvPr>
            <p:ph type="sldNum" sz="quarter" idx="10"/>
          </p:nvPr>
        </p:nvSpPr>
        <p:spPr/>
        <p:txBody>
          <a:bodyPr/>
          <a:lstStyle/>
          <a:p>
            <a:fld id="{BB903D15-16D1-154E-92E8-B3734D63BFC4}" type="slidenum">
              <a:rPr lang="en-US" smtClean="0"/>
              <a:t>21</a:t>
            </a:fld>
            <a:endParaRPr lang="en-US"/>
          </a:p>
        </p:txBody>
      </p:sp>
    </p:spTree>
    <p:extLst>
      <p:ext uri="{BB962C8B-B14F-4D97-AF65-F5344CB8AC3E}">
        <p14:creationId xmlns:p14="http://schemas.microsoft.com/office/powerpoint/2010/main" val="3590875216"/>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last lecture we mentioned RSA, the first published</a:t>
            </a:r>
            <a:r>
              <a:rPr lang="en-US" baseline="0" dirty="0" smtClean="0"/>
              <a:t> public-key cryptosystem.  Now we’re going look at it more closely – why it’s important, how it works, and how to implement it.</a:t>
            </a:r>
            <a:endParaRPr lang="en-US" dirty="0"/>
          </a:p>
        </p:txBody>
      </p:sp>
      <p:sp>
        <p:nvSpPr>
          <p:cNvPr id="4" name="Slide Number Placeholder 3"/>
          <p:cNvSpPr>
            <a:spLocks noGrp="1"/>
          </p:cNvSpPr>
          <p:nvPr>
            <p:ph type="sldNum" sz="quarter" idx="10"/>
          </p:nvPr>
        </p:nvSpPr>
        <p:spPr/>
        <p:txBody>
          <a:bodyPr/>
          <a:lstStyle/>
          <a:p>
            <a:fld id="{BB903D15-16D1-154E-92E8-B3734D63BFC4}" type="slidenum">
              <a:rPr lang="en-US" smtClean="0"/>
              <a:t>214</a:t>
            </a:fld>
            <a:endParaRPr lang="en-US"/>
          </a:p>
        </p:txBody>
      </p:sp>
    </p:spTree>
    <p:extLst>
      <p:ext uri="{BB962C8B-B14F-4D97-AF65-F5344CB8AC3E}">
        <p14:creationId xmlns:p14="http://schemas.microsoft.com/office/powerpoint/2010/main" val="3952431210"/>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RSA is used or has been used in all of these protocols.  Some implementations of SSL/TLS use a similar</a:t>
            </a:r>
            <a:r>
              <a:rPr lang="en-US" baseline="0" dirty="0" smtClean="0"/>
              <a:t> public-key cryptosystem.</a:t>
            </a:r>
            <a:endParaRPr lang="en-US" dirty="0"/>
          </a:p>
        </p:txBody>
      </p:sp>
      <p:sp>
        <p:nvSpPr>
          <p:cNvPr id="4" name="Slide Number Placeholder 3"/>
          <p:cNvSpPr>
            <a:spLocks noGrp="1"/>
          </p:cNvSpPr>
          <p:nvPr>
            <p:ph type="sldNum" sz="quarter" idx="10"/>
          </p:nvPr>
        </p:nvSpPr>
        <p:spPr/>
        <p:txBody>
          <a:bodyPr/>
          <a:lstStyle/>
          <a:p>
            <a:fld id="{BB903D15-16D1-154E-92E8-B3734D63BFC4}" type="slidenum">
              <a:rPr lang="en-US" smtClean="0"/>
              <a:t>216</a:t>
            </a:fld>
            <a:endParaRPr lang="en-US"/>
          </a:p>
        </p:txBody>
      </p:sp>
    </p:spTree>
    <p:extLst>
      <p:ext uri="{BB962C8B-B14F-4D97-AF65-F5344CB8AC3E}">
        <p14:creationId xmlns:p14="http://schemas.microsoft.com/office/powerpoint/2010/main" val="3431190477"/>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Miller-Rabin test allows us to find the two large primes needed first.</a:t>
            </a:r>
          </a:p>
          <a:p>
            <a:r>
              <a:rPr lang="en-US" dirty="0" smtClean="0"/>
              <a:t>We derived</a:t>
            </a:r>
            <a:r>
              <a:rPr lang="en-US" baseline="0" dirty="0" smtClean="0"/>
              <a:t> the Euler function of a product earlier in the course, used in step 3.</a:t>
            </a:r>
          </a:p>
          <a:p>
            <a:r>
              <a:rPr lang="en-US" baseline="0" dirty="0" smtClean="0"/>
              <a:t>We’ll use extended GCD to compute the multiplicative inverse for the private key.  More about this later.</a:t>
            </a:r>
          </a:p>
          <a:p>
            <a:r>
              <a:rPr lang="en-US" baseline="0" dirty="0" smtClean="0"/>
              <a:t>Once we have discarded p1 and p2, there is no feasible way to factor n, since it is such a large number with such large factors.</a:t>
            </a:r>
            <a:endParaRPr lang="en-US" dirty="0"/>
          </a:p>
        </p:txBody>
      </p:sp>
      <p:sp>
        <p:nvSpPr>
          <p:cNvPr id="4" name="Slide Number Placeholder 3"/>
          <p:cNvSpPr>
            <a:spLocks noGrp="1"/>
          </p:cNvSpPr>
          <p:nvPr>
            <p:ph type="sldNum" sz="quarter" idx="10"/>
          </p:nvPr>
        </p:nvSpPr>
        <p:spPr/>
        <p:txBody>
          <a:bodyPr/>
          <a:lstStyle/>
          <a:p>
            <a:fld id="{BB903D15-16D1-154E-92E8-B3734D63BFC4}" type="slidenum">
              <a:rPr lang="en-US" smtClean="0"/>
              <a:t>218</a:t>
            </a:fld>
            <a:endParaRPr lang="en-US"/>
          </a:p>
        </p:txBody>
      </p:sp>
    </p:spTree>
    <p:extLst>
      <p:ext uri="{BB962C8B-B14F-4D97-AF65-F5344CB8AC3E}">
        <p14:creationId xmlns:p14="http://schemas.microsoft.com/office/powerpoint/2010/main" val="1316781244"/>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n</a:t>
            </a:r>
            <a:r>
              <a:rPr lang="en-US" dirty="0" smtClean="0"/>
              <a:t> is the modular</a:t>
            </a:r>
            <a:r>
              <a:rPr lang="en-US" baseline="0" dirty="0" smtClean="0"/>
              <a:t> base we mentioned on the previous slide.</a:t>
            </a:r>
            <a:endParaRPr lang="en-US" dirty="0" smtClean="0"/>
          </a:p>
          <a:p>
            <a:endParaRPr lang="en-US" dirty="0" smtClean="0"/>
          </a:p>
          <a:p>
            <a:r>
              <a:rPr lang="en-US" dirty="0" smtClean="0"/>
              <a:t>Notice that we do the same thing for encoding and decoding – we just pass in a different key.</a:t>
            </a:r>
            <a:endParaRPr lang="en-US" dirty="0"/>
          </a:p>
        </p:txBody>
      </p:sp>
      <p:sp>
        <p:nvSpPr>
          <p:cNvPr id="4" name="Slide Number Placeholder 3"/>
          <p:cNvSpPr>
            <a:spLocks noGrp="1"/>
          </p:cNvSpPr>
          <p:nvPr>
            <p:ph type="sldNum" sz="quarter" idx="10"/>
          </p:nvPr>
        </p:nvSpPr>
        <p:spPr/>
        <p:txBody>
          <a:bodyPr/>
          <a:lstStyle/>
          <a:p>
            <a:fld id="{BB903D15-16D1-154E-92E8-B3734D63BFC4}" type="slidenum">
              <a:rPr lang="en-US" smtClean="0"/>
              <a:t>219</a:t>
            </a:fld>
            <a:endParaRPr lang="en-US"/>
          </a:p>
        </p:txBody>
      </p:sp>
    </p:spTree>
    <p:extLst>
      <p:ext uri="{BB962C8B-B14F-4D97-AF65-F5344CB8AC3E}">
        <p14:creationId xmlns:p14="http://schemas.microsoft.com/office/powerpoint/2010/main" val="1107667124"/>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How does the composition of these two power operations give us what we started with?  It has to do with</a:t>
            </a:r>
            <a:r>
              <a:rPr lang="en-US" baseline="0" dirty="0" smtClean="0"/>
              <a:t> how we chose </a:t>
            </a:r>
            <a:r>
              <a:rPr lang="en-US" i="1" baseline="0" dirty="0" smtClean="0"/>
              <a:t>n</a:t>
            </a:r>
            <a:r>
              <a:rPr lang="en-US" baseline="0" dirty="0" smtClean="0"/>
              <a:t> and the keys </a:t>
            </a:r>
            <a:r>
              <a:rPr lang="en-US" i="1" baseline="0" dirty="0" smtClean="0"/>
              <a:t>pub</a:t>
            </a:r>
            <a:r>
              <a:rPr lang="en-US" baseline="0" dirty="0" smtClean="0"/>
              <a:t> and </a:t>
            </a:r>
            <a:r>
              <a:rPr lang="en-US" i="1" baseline="0" dirty="0" err="1" smtClean="0"/>
              <a:t>prv</a:t>
            </a:r>
            <a:r>
              <a:rPr lang="en-US" baseline="0" dirty="0" smtClean="0"/>
              <a:t>.</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Let’s look at the proof.</a:t>
            </a:r>
            <a:endParaRPr lang="en-US" dirty="0" smtClean="0"/>
          </a:p>
          <a:p>
            <a:endParaRPr lang="en-US" dirty="0"/>
          </a:p>
        </p:txBody>
      </p:sp>
      <p:sp>
        <p:nvSpPr>
          <p:cNvPr id="4" name="Slide Number Placeholder 3"/>
          <p:cNvSpPr>
            <a:spLocks noGrp="1"/>
          </p:cNvSpPr>
          <p:nvPr>
            <p:ph type="sldNum" sz="quarter" idx="10"/>
          </p:nvPr>
        </p:nvSpPr>
        <p:spPr/>
        <p:txBody>
          <a:bodyPr/>
          <a:lstStyle/>
          <a:p>
            <a:fld id="{BB903D15-16D1-154E-92E8-B3734D63BFC4}" type="slidenum">
              <a:rPr lang="en-US" smtClean="0"/>
              <a:t>220</a:t>
            </a:fld>
            <a:endParaRPr lang="en-US"/>
          </a:p>
        </p:txBody>
      </p:sp>
    </p:spTree>
    <p:extLst>
      <p:ext uri="{BB962C8B-B14F-4D97-AF65-F5344CB8AC3E}">
        <p14:creationId xmlns:p14="http://schemas.microsoft.com/office/powerpoint/2010/main" val="3897550080"/>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800" kern="1200" dirty="0" smtClean="0">
              <a:solidFill>
                <a:srgbClr val="A6A6A6"/>
              </a:solidFill>
              <a:latin typeface="+mn-lt"/>
              <a:ea typeface="+mn-ea"/>
              <a:cs typeface="+mn-cs"/>
            </a:endParaRPr>
          </a:p>
          <a:p>
            <a:r>
              <a:rPr lang="en-US" sz="800" kern="1200" dirty="0" smtClean="0">
                <a:solidFill>
                  <a:srgbClr val="A6A6A6"/>
                </a:solidFill>
                <a:latin typeface="+mn-lt"/>
                <a:ea typeface="+mn-ea"/>
                <a:cs typeface="+mn-cs"/>
              </a:rPr>
              <a:t>\</a:t>
            </a:r>
            <a:r>
              <a:rPr lang="en-US" sz="800" kern="1200" dirty="0" smtClean="0">
                <a:solidFill>
                  <a:srgbClr val="A6A6A6"/>
                </a:solidFill>
                <a:latin typeface="+mn-lt"/>
                <a:ea typeface="+mn-ea"/>
                <a:cs typeface="+mn-cs"/>
              </a:rPr>
              <a:t>begin{align*}</a:t>
            </a:r>
          </a:p>
          <a:p>
            <a:r>
              <a:rPr lang="en-US" sz="800" kern="1200" dirty="0" smtClean="0">
                <a:solidFill>
                  <a:srgbClr val="A6A6A6"/>
                </a:solidFill>
                <a:latin typeface="+mn-lt"/>
                <a:ea typeface="+mn-ea"/>
                <a:cs typeface="+mn-cs"/>
              </a:rPr>
              <a:t>(m^\</a:t>
            </a:r>
            <a:r>
              <a:rPr lang="en-US" sz="800" kern="1200" dirty="0" err="1" smtClean="0">
                <a:solidFill>
                  <a:srgbClr val="A6A6A6"/>
                </a:solidFill>
                <a:latin typeface="+mn-lt"/>
                <a:ea typeface="+mn-ea"/>
                <a:cs typeface="+mn-cs"/>
              </a:rPr>
              <a:t>mathrm</a:t>
            </a:r>
            <a:r>
              <a:rPr lang="en-US" sz="800" kern="1200" dirty="0" smtClean="0">
                <a:solidFill>
                  <a:srgbClr val="A6A6A6"/>
                </a:solidFill>
                <a:latin typeface="+mn-lt"/>
                <a:ea typeface="+mn-ea"/>
                <a:cs typeface="+mn-cs"/>
              </a:rPr>
              <a:t>{pub})^\</a:t>
            </a:r>
            <a:r>
              <a:rPr lang="en-US" sz="800" kern="1200" dirty="0" err="1" smtClean="0">
                <a:solidFill>
                  <a:srgbClr val="A6A6A6"/>
                </a:solidFill>
                <a:latin typeface="+mn-lt"/>
                <a:ea typeface="+mn-ea"/>
                <a:cs typeface="+mn-cs"/>
              </a:rPr>
              <a:t>mathrm</a:t>
            </a:r>
            <a:r>
              <a:rPr lang="en-US" sz="800" kern="1200" dirty="0" smtClean="0">
                <a:solidFill>
                  <a:srgbClr val="A6A6A6"/>
                </a:solidFill>
                <a:latin typeface="+mn-lt"/>
                <a:ea typeface="+mn-ea"/>
                <a:cs typeface="+mn-cs"/>
              </a:rPr>
              <a:t>{</a:t>
            </a:r>
            <a:r>
              <a:rPr lang="en-US" sz="800" kern="1200" dirty="0" err="1" smtClean="0">
                <a:solidFill>
                  <a:srgbClr val="A6A6A6"/>
                </a:solidFill>
                <a:latin typeface="+mn-lt"/>
                <a:ea typeface="+mn-ea"/>
                <a:cs typeface="+mn-cs"/>
              </a:rPr>
              <a:t>prv</a:t>
            </a:r>
            <a:r>
              <a:rPr lang="en-US" sz="800" kern="1200" dirty="0" smtClean="0">
                <a:solidFill>
                  <a:srgbClr val="A6A6A6"/>
                </a:solidFill>
                <a:latin typeface="+mn-lt"/>
                <a:ea typeface="+mn-ea"/>
                <a:cs typeface="+mn-cs"/>
              </a:rPr>
              <a:t>} &amp;= m^{\</a:t>
            </a:r>
            <a:r>
              <a:rPr lang="en-US" sz="800" kern="1200" dirty="0" err="1" smtClean="0">
                <a:solidFill>
                  <a:srgbClr val="A6A6A6"/>
                </a:solidFill>
                <a:latin typeface="+mn-lt"/>
                <a:ea typeface="+mn-ea"/>
                <a:cs typeface="+mn-cs"/>
              </a:rPr>
              <a:t>mathrm</a:t>
            </a:r>
            <a:r>
              <a:rPr lang="en-US" sz="800" kern="1200" dirty="0" smtClean="0">
                <a:solidFill>
                  <a:srgbClr val="A6A6A6"/>
                </a:solidFill>
                <a:latin typeface="+mn-lt"/>
                <a:ea typeface="+mn-ea"/>
                <a:cs typeface="+mn-cs"/>
              </a:rPr>
              <a:t>{pub} \times \</a:t>
            </a:r>
            <a:r>
              <a:rPr lang="en-US" sz="800" kern="1200" dirty="0" err="1" smtClean="0">
                <a:solidFill>
                  <a:srgbClr val="A6A6A6"/>
                </a:solidFill>
                <a:latin typeface="+mn-lt"/>
                <a:ea typeface="+mn-ea"/>
                <a:cs typeface="+mn-cs"/>
              </a:rPr>
              <a:t>mathrm</a:t>
            </a:r>
            <a:r>
              <a:rPr lang="en-US" sz="800" kern="1200" dirty="0" smtClean="0">
                <a:solidFill>
                  <a:srgbClr val="A6A6A6"/>
                </a:solidFill>
                <a:latin typeface="+mn-lt"/>
                <a:ea typeface="+mn-ea"/>
                <a:cs typeface="+mn-cs"/>
              </a:rPr>
              <a:t>{</a:t>
            </a:r>
            <a:r>
              <a:rPr lang="en-US" sz="800" kern="1200" dirty="0" err="1" smtClean="0">
                <a:solidFill>
                  <a:srgbClr val="A6A6A6"/>
                </a:solidFill>
                <a:latin typeface="+mn-lt"/>
                <a:ea typeface="+mn-ea"/>
                <a:cs typeface="+mn-cs"/>
              </a:rPr>
              <a:t>prv</a:t>
            </a:r>
            <a:r>
              <a:rPr lang="en-US" sz="800" kern="1200" dirty="0" smtClean="0">
                <a:solidFill>
                  <a:srgbClr val="A6A6A6"/>
                </a:solidFill>
                <a:latin typeface="+mn-lt"/>
                <a:ea typeface="+mn-ea"/>
                <a:cs typeface="+mn-cs"/>
              </a:rPr>
              <a:t>}}\\</a:t>
            </a:r>
          </a:p>
          <a:p>
            <a:r>
              <a:rPr lang="es-ES_tradnl" sz="800" kern="1200" dirty="0" smtClean="0">
                <a:solidFill>
                  <a:srgbClr val="A6A6A6"/>
                </a:solidFill>
                <a:latin typeface="+mn-lt"/>
                <a:ea typeface="+mn-ea"/>
                <a:cs typeface="+mn-cs"/>
              </a:rPr>
              <a:t>                        &amp;= m^{1 + q\phi(p_1p_2)}\\</a:t>
            </a:r>
          </a:p>
          <a:p>
            <a:r>
              <a:rPr lang="es-ES_tradnl" sz="800" kern="1200" dirty="0" smtClean="0">
                <a:solidFill>
                  <a:srgbClr val="A6A6A6"/>
                </a:solidFill>
                <a:latin typeface="+mn-lt"/>
                <a:ea typeface="+mn-ea"/>
                <a:cs typeface="+mn-cs"/>
              </a:rPr>
              <a:t>                        &amp;= mm^{q\phi(p_1p_2)}\\</a:t>
            </a:r>
          </a:p>
          <a:p>
            <a:r>
              <a:rPr lang="es-ES_tradnl" sz="800" kern="1200" dirty="0" smtClean="0">
                <a:solidFill>
                  <a:srgbClr val="A6A6A6"/>
                </a:solidFill>
                <a:latin typeface="+mn-lt"/>
                <a:ea typeface="+mn-ea"/>
                <a:cs typeface="+mn-cs"/>
              </a:rPr>
              <a:t>                        &amp;= m({m^{\phi(p_1p_2)}})^q</a:t>
            </a:r>
          </a:p>
          <a:p>
            <a:r>
              <a:rPr lang="es-ES_tradnl" sz="800" kern="1200" dirty="0" smtClean="0">
                <a:solidFill>
                  <a:srgbClr val="A6A6A6"/>
                </a:solidFill>
                <a:latin typeface="+mn-lt"/>
                <a:ea typeface="+mn-ea"/>
                <a:cs typeface="+mn-cs"/>
              </a:rPr>
              <a:t>\</a:t>
            </a:r>
            <a:r>
              <a:rPr lang="es-ES_tradnl" sz="800" kern="1200" dirty="0" err="1" smtClean="0">
                <a:solidFill>
                  <a:srgbClr val="A6A6A6"/>
                </a:solidFill>
                <a:latin typeface="+mn-lt"/>
                <a:ea typeface="+mn-ea"/>
                <a:cs typeface="+mn-cs"/>
              </a:rPr>
              <a:t>end</a:t>
            </a:r>
            <a:r>
              <a:rPr lang="es-ES_tradnl" sz="800" kern="1200" dirty="0" smtClean="0">
                <a:solidFill>
                  <a:srgbClr val="A6A6A6"/>
                </a:solidFill>
                <a:latin typeface="+mn-lt"/>
                <a:ea typeface="+mn-ea"/>
                <a:cs typeface="+mn-cs"/>
              </a:rPr>
              <a:t>{</a:t>
            </a:r>
            <a:r>
              <a:rPr lang="es-ES_tradnl" sz="800" kern="1200" dirty="0" err="1" smtClean="0">
                <a:solidFill>
                  <a:srgbClr val="A6A6A6"/>
                </a:solidFill>
                <a:latin typeface="+mn-lt"/>
                <a:ea typeface="+mn-ea"/>
                <a:cs typeface="+mn-cs"/>
              </a:rPr>
              <a:t>align</a:t>
            </a:r>
            <a:r>
              <a:rPr lang="es-ES_tradnl" sz="800" kern="1200" dirty="0" smtClean="0">
                <a:solidFill>
                  <a:srgbClr val="A6A6A6"/>
                </a:solidFill>
                <a:latin typeface="+mn-lt"/>
                <a:ea typeface="+mn-ea"/>
                <a:cs typeface="+mn-cs"/>
              </a:rPr>
              <a:t>*}</a:t>
            </a:r>
            <a:endParaRPr lang="en-US" sz="800" dirty="0">
              <a:solidFill>
                <a:srgbClr val="A6A6A6"/>
              </a:solidFill>
            </a:endParaRPr>
          </a:p>
        </p:txBody>
      </p:sp>
      <p:sp>
        <p:nvSpPr>
          <p:cNvPr id="4" name="Slide Number Placeholder 3"/>
          <p:cNvSpPr>
            <a:spLocks noGrp="1"/>
          </p:cNvSpPr>
          <p:nvPr>
            <p:ph type="sldNum" sz="quarter" idx="10"/>
          </p:nvPr>
        </p:nvSpPr>
        <p:spPr/>
        <p:txBody>
          <a:bodyPr/>
          <a:lstStyle/>
          <a:p>
            <a:fld id="{BB903D15-16D1-154E-92E8-B3734D63BFC4}" type="slidenum">
              <a:rPr lang="en-US" smtClean="0"/>
              <a:t>221</a:t>
            </a:fld>
            <a:endParaRPr lang="en-US"/>
          </a:p>
        </p:txBody>
      </p:sp>
    </p:spTree>
    <p:extLst>
      <p:ext uri="{BB962C8B-B14F-4D97-AF65-F5344CB8AC3E}">
        <p14:creationId xmlns:p14="http://schemas.microsoft.com/office/powerpoint/2010/main" val="1381951294"/>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a:t>
            </a:r>
            <a:r>
              <a:rPr lang="en-US" baseline="0" dirty="0" smtClean="0"/>
              <a:t> we switched back from writing the argument of the phi function as just n instead of p1p2, and the “</a:t>
            </a:r>
            <a:r>
              <a:rPr lang="en-US" i="1" baseline="0" dirty="0" smtClean="0"/>
              <a:t>a</a:t>
            </a:r>
            <a:r>
              <a:rPr lang="en-US" baseline="0" dirty="0" smtClean="0"/>
              <a:t>” in Euler’s theorem is our “</a:t>
            </a:r>
            <a:r>
              <a:rPr lang="en-US" i="1" baseline="0" dirty="0" smtClean="0"/>
              <a:t>m</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BB903D15-16D1-154E-92E8-B3734D63BFC4}" type="slidenum">
              <a:rPr lang="en-US" smtClean="0"/>
              <a:t>222</a:t>
            </a:fld>
            <a:endParaRPr lang="en-US"/>
          </a:p>
        </p:txBody>
      </p:sp>
    </p:spTree>
    <p:extLst>
      <p:ext uri="{BB962C8B-B14F-4D97-AF65-F5344CB8AC3E}">
        <p14:creationId xmlns:p14="http://schemas.microsoft.com/office/powerpoint/2010/main" val="456197030"/>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Computing</a:t>
            </a:r>
            <a:r>
              <a:rPr lang="en-US" baseline="0" dirty="0" smtClean="0"/>
              <a:t> </a:t>
            </a:r>
            <a:r>
              <a:rPr lang="en-US" dirty="0" smtClean="0"/>
              <a:t>phi requires that we factor n into p1 * p2,</a:t>
            </a:r>
            <a:r>
              <a:rPr lang="en-US" baseline="0" dirty="0" smtClean="0"/>
              <a:t> but we have no way to do this factorization.</a:t>
            </a:r>
            <a:endParaRPr lang="en-US" dirty="0" smtClean="0"/>
          </a:p>
          <a:p>
            <a:r>
              <a:rPr lang="en-US" dirty="0" smtClean="0"/>
              <a:t>In theory, a quantum computer would allow you to run an exponential number of divisor tests in parallel, making factoring a tractable problem.</a:t>
            </a:r>
            <a:endParaRPr lang="en-US" dirty="0"/>
          </a:p>
        </p:txBody>
      </p:sp>
      <p:sp>
        <p:nvSpPr>
          <p:cNvPr id="4" name="Slide Number Placeholder 3"/>
          <p:cNvSpPr>
            <a:spLocks noGrp="1"/>
          </p:cNvSpPr>
          <p:nvPr>
            <p:ph type="sldNum" sz="quarter" idx="10"/>
          </p:nvPr>
        </p:nvSpPr>
        <p:spPr/>
        <p:txBody>
          <a:bodyPr/>
          <a:lstStyle/>
          <a:p>
            <a:fld id="{BB903D15-16D1-154E-92E8-B3734D63BFC4}" type="slidenum">
              <a:rPr lang="en-US" smtClean="0"/>
              <a:t>224</a:t>
            </a:fld>
            <a:endParaRPr lang="en-US"/>
          </a:p>
        </p:txBody>
      </p:sp>
    </p:spTree>
    <p:extLst>
      <p:ext uri="{BB962C8B-B14F-4D97-AF65-F5344CB8AC3E}">
        <p14:creationId xmlns:p14="http://schemas.microsoft.com/office/powerpoint/2010/main" val="2439310043"/>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133654-6FDD-814B-B926-FC4687C51274}" type="slidenum">
              <a:rPr lang="en-US"/>
              <a:pPr/>
              <a:t>228</a:t>
            </a:fld>
            <a:endParaRPr lang="en-US"/>
          </a:p>
        </p:txBody>
      </p:sp>
      <p:sp>
        <p:nvSpPr>
          <p:cNvPr id="1382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8243" name="Rectangle 3"/>
          <p:cNvSpPr>
            <a:spLocks noGrp="1" noChangeArrowheads="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Multiplicative inverse will return the multiplicative inverse of </a:t>
            </a:r>
            <a:r>
              <a:rPr lang="en-US" i="1" baseline="0" dirty="0" smtClean="0"/>
              <a:t>a</a:t>
            </a:r>
            <a:r>
              <a:rPr lang="en-US" baseline="0" dirty="0" smtClean="0"/>
              <a:t> modulo </a:t>
            </a:r>
            <a:r>
              <a:rPr lang="en-US" i="1" baseline="0" dirty="0" smtClean="0"/>
              <a:t>n</a:t>
            </a:r>
            <a:r>
              <a:rPr lang="en-US" baseline="0" dirty="0" smtClean="0"/>
              <a:t> if it exists, or 0 if it does not.</a:t>
            </a:r>
          </a:p>
        </p:txBody>
      </p:sp>
    </p:spTree>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a:t>
            </a:r>
            <a:r>
              <a:rPr lang="en-US" baseline="0" dirty="0" smtClean="0"/>
              <a:t> we’re going to summarize some of the main ideas we’ve been exploring in the course.</a:t>
            </a:r>
            <a:endParaRPr lang="en-US" dirty="0"/>
          </a:p>
        </p:txBody>
      </p:sp>
      <p:sp>
        <p:nvSpPr>
          <p:cNvPr id="4" name="Slide Number Placeholder 3"/>
          <p:cNvSpPr>
            <a:spLocks noGrp="1"/>
          </p:cNvSpPr>
          <p:nvPr>
            <p:ph type="sldNum" sz="quarter" idx="10"/>
          </p:nvPr>
        </p:nvSpPr>
        <p:spPr/>
        <p:txBody>
          <a:bodyPr/>
          <a:lstStyle/>
          <a:p>
            <a:fld id="{BB903D15-16D1-154E-92E8-B3734D63BFC4}" type="slidenum">
              <a:rPr lang="en-US" smtClean="0"/>
              <a:t>230</a:t>
            </a:fld>
            <a:endParaRPr lang="en-US"/>
          </a:p>
        </p:txBody>
      </p:sp>
    </p:spTree>
    <p:extLst>
      <p:ext uri="{BB962C8B-B14F-4D97-AF65-F5344CB8AC3E}">
        <p14:creationId xmlns:p14="http://schemas.microsoft.com/office/powerpoint/2010/main" val="31875941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 iterators were originally going to be called “coordinates,” but people in the language standards committee insisted</a:t>
            </a:r>
            <a:r>
              <a:rPr lang="en-US" baseline="0" dirty="0" smtClean="0"/>
              <a:t> that there was already a name for this idea, and it was iterator.  Unfortunately, they were mistaking the concept “iterator” for the heavyweight bundles of loop-navigating functionality that use that name in other languages.</a:t>
            </a:r>
            <a:endParaRPr lang="en-US" dirty="0"/>
          </a:p>
        </p:txBody>
      </p:sp>
      <p:sp>
        <p:nvSpPr>
          <p:cNvPr id="4" name="Slide Number Placeholder 3"/>
          <p:cNvSpPr>
            <a:spLocks noGrp="1"/>
          </p:cNvSpPr>
          <p:nvPr>
            <p:ph type="sldNum" sz="quarter" idx="10"/>
          </p:nvPr>
        </p:nvSpPr>
        <p:spPr/>
        <p:txBody>
          <a:bodyPr/>
          <a:lstStyle/>
          <a:p>
            <a:fld id="{BB903D15-16D1-154E-92E8-B3734D63BFC4}" type="slidenum">
              <a:rPr lang="en-US" smtClean="0"/>
              <a:t>22</a:t>
            </a:fld>
            <a:endParaRPr lang="en-US"/>
          </a:p>
        </p:txBody>
      </p:sp>
    </p:spTree>
    <p:extLst>
      <p:ext uri="{BB962C8B-B14F-4D97-AF65-F5344CB8AC3E}">
        <p14:creationId xmlns:p14="http://schemas.microsoft.com/office/powerpoint/2010/main" val="34475176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903D15-16D1-154E-92E8-B3734D63BFC4}" type="slidenum">
              <a:rPr lang="en-US" smtClean="0"/>
              <a:t>23</a:t>
            </a:fld>
            <a:endParaRPr lang="en-US"/>
          </a:p>
        </p:txBody>
      </p:sp>
    </p:spTree>
    <p:extLst>
      <p:ext uri="{BB962C8B-B14F-4D97-AF65-F5344CB8AC3E}">
        <p14:creationId xmlns:p14="http://schemas.microsoft.com/office/powerpoint/2010/main" val="34475176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Dereferencing is partial because it’s not defined if you advance the iterator past the end of the data.</a:t>
            </a:r>
            <a:endParaRPr lang="en-US" dirty="0"/>
          </a:p>
        </p:txBody>
      </p:sp>
      <p:sp>
        <p:nvSpPr>
          <p:cNvPr id="4" name="Slide Number Placeholder 3"/>
          <p:cNvSpPr>
            <a:spLocks noGrp="1"/>
          </p:cNvSpPr>
          <p:nvPr>
            <p:ph type="sldNum" sz="quarter" idx="10"/>
          </p:nvPr>
        </p:nvSpPr>
        <p:spPr/>
        <p:txBody>
          <a:bodyPr/>
          <a:lstStyle/>
          <a:p>
            <a:fld id="{BB903D15-16D1-154E-92E8-B3734D63BFC4}" type="slidenum">
              <a:rPr lang="en-US" smtClean="0"/>
              <a:t>24</a:t>
            </a:fld>
            <a:endParaRPr lang="en-US"/>
          </a:p>
        </p:txBody>
      </p:sp>
    </p:spTree>
    <p:extLst>
      <p:ext uri="{BB962C8B-B14F-4D97-AF65-F5344CB8AC3E}">
        <p14:creationId xmlns:p14="http://schemas.microsoft.com/office/powerpoint/2010/main" val="7665427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several kinds of iterators, which we call iterator categories.  These are the most important.</a:t>
            </a:r>
          </a:p>
          <a:p>
            <a:endParaRPr lang="en-US" dirty="0" smtClean="0"/>
          </a:p>
          <a:p>
            <a:r>
              <a:rPr lang="en-US" dirty="0" smtClean="0"/>
              <a:t>Keep in mind that just because an algorithm only requires, say, input iterators, doesn’t mean it is limited to operating on input streams.</a:t>
            </a:r>
          </a:p>
        </p:txBody>
      </p:sp>
      <p:sp>
        <p:nvSpPr>
          <p:cNvPr id="4" name="Slide Number Placeholder 3"/>
          <p:cNvSpPr>
            <a:spLocks noGrp="1"/>
          </p:cNvSpPr>
          <p:nvPr>
            <p:ph type="sldNum" sz="quarter" idx="10"/>
          </p:nvPr>
        </p:nvSpPr>
        <p:spPr/>
        <p:txBody>
          <a:bodyPr/>
          <a:lstStyle/>
          <a:p>
            <a:fld id="{BB903D15-16D1-154E-92E8-B3734D63BFC4}" type="slidenum">
              <a:rPr lang="en-US" smtClean="0"/>
              <a:t>27</a:t>
            </a:fld>
            <a:endParaRPr lang="en-US"/>
          </a:p>
        </p:txBody>
      </p:sp>
    </p:spTree>
    <p:extLst>
      <p:ext uri="{BB962C8B-B14F-4D97-AF65-F5344CB8AC3E}">
        <p14:creationId xmlns:p14="http://schemas.microsoft.com/office/powerpoint/2010/main" val="42140528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Aristotle advocated</a:t>
            </a:r>
            <a:r>
              <a:rPr lang="en-US" baseline="0" dirty="0" smtClean="0"/>
              <a:t> an empirical approach to knowledge.  He didn’t just sit around and think about things, he went out into the world and observed.</a:t>
            </a:r>
          </a:p>
          <a:p>
            <a:r>
              <a:rPr lang="en-US" baseline="0" dirty="0" smtClean="0"/>
              <a:t>Although many of his scientific conclusions are incorrect, he was the first person to systematically describe the scientific world.</a:t>
            </a:r>
          </a:p>
          <a:p>
            <a:endParaRPr lang="en-US" baseline="0" dirty="0" smtClean="0"/>
          </a:p>
          <a:p>
            <a:r>
              <a:rPr lang="en-US" baseline="0" dirty="0" smtClean="0"/>
              <a:t>Aristotle’s works were preserved by Arab scholars and rediscovered by Europeans in the </a:t>
            </a:r>
            <a:r>
              <a:rPr lang="en-US" baseline="0" dirty="0" smtClean="0"/>
              <a:t>12th </a:t>
            </a:r>
            <a:r>
              <a:rPr lang="en-US" baseline="0" dirty="0" smtClean="0"/>
              <a:t>century.  They became part of the standard academic curriculum, and he was known simply as “The Philosopher.”</a:t>
            </a:r>
          </a:p>
          <a:p>
            <a:endParaRPr lang="en-US" baseline="0" dirty="0" smtClean="0"/>
          </a:p>
          <a:p>
            <a:r>
              <a:rPr lang="en-US" sz="800" baseline="0" dirty="0" smtClean="0"/>
              <a:t>[Public domain image.]</a:t>
            </a:r>
            <a:endParaRPr lang="en-US" sz="800" dirty="0"/>
          </a:p>
        </p:txBody>
      </p:sp>
      <p:sp>
        <p:nvSpPr>
          <p:cNvPr id="4" name="Slide Number Placeholder 3"/>
          <p:cNvSpPr>
            <a:spLocks noGrp="1"/>
          </p:cNvSpPr>
          <p:nvPr>
            <p:ph type="sldNum" sz="quarter" idx="10"/>
          </p:nvPr>
        </p:nvSpPr>
        <p:spPr/>
        <p:txBody>
          <a:bodyPr/>
          <a:lstStyle/>
          <a:p>
            <a:fld id="{BB903D15-16D1-154E-92E8-B3734D63BFC4}" type="slidenum">
              <a:rPr lang="en-US" smtClean="0"/>
              <a:t>4</a:t>
            </a:fld>
            <a:endParaRPr lang="en-US"/>
          </a:p>
        </p:txBody>
      </p:sp>
    </p:spTree>
    <p:extLst>
      <p:ext uri="{BB962C8B-B14F-4D97-AF65-F5344CB8AC3E}">
        <p14:creationId xmlns:p14="http://schemas.microsoft.com/office/powerpoint/2010/main" val="39539028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BB903D15-16D1-154E-92E8-B3734D63BFC4}" type="slidenum">
              <a:rPr lang="en-US" smtClean="0"/>
              <a:t>28</a:t>
            </a:fld>
            <a:endParaRPr lang="en-US"/>
          </a:p>
        </p:txBody>
      </p:sp>
    </p:spTree>
    <p:extLst>
      <p:ext uri="{BB962C8B-B14F-4D97-AF65-F5344CB8AC3E}">
        <p14:creationId xmlns:p14="http://schemas.microsoft.com/office/powerpoint/2010/main" val="42140528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type of iterator behaves differently</a:t>
            </a:r>
            <a:r>
              <a:rPr lang="en-US" baseline="0" dirty="0" smtClean="0"/>
              <a:t> from the others we’ve seen so far.</a:t>
            </a:r>
            <a:endParaRPr lang="en-US" dirty="0"/>
          </a:p>
        </p:txBody>
      </p:sp>
      <p:sp>
        <p:nvSpPr>
          <p:cNvPr id="4" name="Slide Number Placeholder 3"/>
          <p:cNvSpPr>
            <a:spLocks noGrp="1"/>
          </p:cNvSpPr>
          <p:nvPr>
            <p:ph type="sldNum" sz="quarter" idx="10"/>
          </p:nvPr>
        </p:nvSpPr>
        <p:spPr/>
        <p:txBody>
          <a:bodyPr/>
          <a:lstStyle/>
          <a:p>
            <a:fld id="{BB903D15-16D1-154E-92E8-B3734D63BFC4}" type="slidenum">
              <a:rPr lang="en-US" smtClean="0"/>
              <a:t>29</a:t>
            </a:fld>
            <a:endParaRPr lang="en-US"/>
          </a:p>
        </p:txBody>
      </p:sp>
    </p:spTree>
    <p:extLst>
      <p:ext uri="{BB962C8B-B14F-4D97-AF65-F5344CB8AC3E}">
        <p14:creationId xmlns:p14="http://schemas.microsoft.com/office/powerpoint/2010/main" val="7619699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903D15-16D1-154E-92E8-B3734D63BFC4}" type="slidenum">
              <a:rPr lang="en-US" smtClean="0"/>
              <a:t>30</a:t>
            </a:fld>
            <a:endParaRPr lang="en-US"/>
          </a:p>
        </p:txBody>
      </p:sp>
    </p:spTree>
    <p:extLst>
      <p:ext uri="{BB962C8B-B14F-4D97-AF65-F5344CB8AC3E}">
        <p14:creationId xmlns:p14="http://schemas.microsoft.com/office/powerpoint/2010/main" val="3459609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133654-6FDD-814B-B926-FC4687C51274}" type="slidenum">
              <a:rPr lang="en-US"/>
              <a:pPr/>
              <a:t>32</a:t>
            </a:fld>
            <a:endParaRPr lang="en-US"/>
          </a:p>
        </p:txBody>
      </p:sp>
      <p:sp>
        <p:nvSpPr>
          <p:cNvPr id="1382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8243" name="Rectangle 3"/>
          <p:cNvSpPr>
            <a:spLocks noGrp="1" noChangeArrowheads="1"/>
          </p:cNvSpPr>
          <p:nvPr>
            <p:ph type="body" idx="1"/>
          </p:nvPr>
        </p:nvSpPr>
        <p:spPr/>
        <p:txBody>
          <a:bodyPr/>
          <a:lstStyle/>
          <a:p>
            <a:r>
              <a:rPr lang="en-US" dirty="0" smtClean="0"/>
              <a:t>Note three new features of the code</a:t>
            </a:r>
            <a:r>
              <a:rPr lang="en-US" baseline="0" dirty="0" smtClean="0"/>
              <a:t> (marked in purple):  the type function </a:t>
            </a:r>
            <a:r>
              <a:rPr lang="en-US" baseline="0" dirty="0" err="1" smtClean="0"/>
              <a:t>DifferenceType</a:t>
            </a:r>
            <a:r>
              <a:rPr lang="en-US" baseline="0" dirty="0" smtClean="0"/>
              <a:t>, the use of the iterator tag argument, and the precondition.</a:t>
            </a:r>
          </a:p>
          <a:p>
            <a:r>
              <a:rPr lang="en-US" baseline="0" dirty="0" smtClean="0"/>
              <a:t>We’ll discuss all of these soon.</a:t>
            </a:r>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133654-6FDD-814B-B926-FC4687C51274}" type="slidenum">
              <a:rPr lang="en-US"/>
              <a:pPr/>
              <a:t>33</a:t>
            </a:fld>
            <a:endParaRPr lang="en-US"/>
          </a:p>
        </p:txBody>
      </p:sp>
      <p:sp>
        <p:nvSpPr>
          <p:cNvPr id="1382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8243" name="Rectangle 3"/>
          <p:cNvSpPr>
            <a:spLocks noGrp="1" noChangeArrowheads="1"/>
          </p:cNvSpPr>
          <p:nvPr>
            <p:ph type="body" idx="1"/>
          </p:nvPr>
        </p:nvSpPr>
        <p:spPr/>
        <p:txBody>
          <a:bodyPr/>
          <a:lstStyle/>
          <a:p>
            <a:r>
              <a:rPr lang="en-US" dirty="0" smtClean="0"/>
              <a:t>Since we have random access, we don’t have to repeatedly increment and</a:t>
            </a:r>
            <a:r>
              <a:rPr lang="en-US" baseline="0" dirty="0" smtClean="0"/>
              <a:t> count.  We can just use a constant time operation (subtraction) to find distance.</a:t>
            </a:r>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903D15-16D1-154E-92E8-B3734D63BFC4}" type="slidenum">
              <a:rPr lang="en-US" smtClean="0"/>
              <a:t>35</a:t>
            </a:fld>
            <a:endParaRPr lang="en-US"/>
          </a:p>
        </p:txBody>
      </p:sp>
    </p:spTree>
    <p:extLst>
      <p:ext uri="{BB962C8B-B14F-4D97-AF65-F5344CB8AC3E}">
        <p14:creationId xmlns:p14="http://schemas.microsoft.com/office/powerpoint/2010/main" val="27359164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133654-6FDD-814B-B926-FC4687C51274}" type="slidenum">
              <a:rPr lang="en-US"/>
              <a:pPr/>
              <a:t>38</a:t>
            </a:fld>
            <a:endParaRPr lang="en-US"/>
          </a:p>
        </p:txBody>
      </p:sp>
      <p:sp>
        <p:nvSpPr>
          <p:cNvPr id="1382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8243" name="Rectangle 3"/>
          <p:cNvSpPr>
            <a:spLocks noGrp="1" noChangeArrowheads="1"/>
          </p:cNvSpPr>
          <p:nvPr>
            <p:ph type="body" idx="1"/>
          </p:nvPr>
        </p:nvSpPr>
        <p:spPr/>
        <p:txBody>
          <a:bodyPr/>
          <a:lstStyle/>
          <a:p>
            <a:r>
              <a:rPr lang="en-US" dirty="0" smtClean="0"/>
              <a:t>We’ll write a type function for simplifying access to the </a:t>
            </a:r>
            <a:r>
              <a:rPr lang="en-US" dirty="0" err="1" smtClean="0"/>
              <a:t>iterator_category</a:t>
            </a:r>
            <a:r>
              <a:rPr lang="en-US" dirty="0" smtClean="0"/>
              <a:t> trait, just like we did for the</a:t>
            </a:r>
            <a:r>
              <a:rPr lang="en-US" baseline="0" dirty="0" smtClean="0"/>
              <a:t> </a:t>
            </a:r>
            <a:r>
              <a:rPr lang="en-US" baseline="0" dirty="0" err="1" smtClean="0"/>
              <a:t>difference_type</a:t>
            </a:r>
            <a:r>
              <a:rPr lang="en-US" baseline="0" dirty="0" smtClean="0"/>
              <a:t> trait.</a:t>
            </a:r>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133654-6FDD-814B-B926-FC4687C51274}" type="slidenum">
              <a:rPr lang="en-US"/>
              <a:pPr/>
              <a:t>39</a:t>
            </a:fld>
            <a:endParaRPr lang="en-US"/>
          </a:p>
        </p:txBody>
      </p:sp>
      <p:sp>
        <p:nvSpPr>
          <p:cNvPr id="1382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824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800" dirty="0" smtClean="0">
              <a:solidFill>
                <a:srgbClr val="A6A6A6"/>
              </a:solidFill>
            </a:endParaRPr>
          </a:p>
          <a:p>
            <a:r>
              <a:rPr lang="en-US" sz="800" dirty="0" smtClean="0">
                <a:solidFill>
                  <a:srgbClr val="A6A6A6"/>
                </a:solidFill>
              </a:rPr>
              <a:t>\</a:t>
            </a:r>
            <a:r>
              <a:rPr lang="en-US" sz="800" dirty="0" smtClean="0">
                <a:solidFill>
                  <a:srgbClr val="A6A6A6"/>
                </a:solidFill>
              </a:rPr>
              <a:t>begin{tabular}{</a:t>
            </a:r>
            <a:r>
              <a:rPr lang="en-US" sz="800" dirty="0" err="1" smtClean="0">
                <a:solidFill>
                  <a:srgbClr val="A6A6A6"/>
                </a:solidFill>
              </a:rPr>
              <a:t>lcc</a:t>
            </a:r>
            <a:r>
              <a:rPr lang="en-US" sz="800" dirty="0" smtClean="0">
                <a:solidFill>
                  <a:srgbClr val="A6A6A6"/>
                </a:solidFill>
              </a:rPr>
              <a:t>}</a:t>
            </a:r>
          </a:p>
          <a:p>
            <a:r>
              <a:rPr lang="en-US" sz="800" dirty="0" smtClean="0">
                <a:solidFill>
                  <a:srgbClr val="A6A6A6"/>
                </a:solidFill>
              </a:rPr>
              <a:t>&amp; semi-open &amp; closed\\ \</a:t>
            </a:r>
            <a:r>
              <a:rPr lang="en-US" sz="800" dirty="0" err="1" smtClean="0">
                <a:solidFill>
                  <a:srgbClr val="A6A6A6"/>
                </a:solidFill>
              </a:rPr>
              <a:t>hline</a:t>
            </a:r>
            <a:endParaRPr lang="en-US" sz="800" dirty="0" smtClean="0">
              <a:solidFill>
                <a:srgbClr val="A6A6A6"/>
              </a:solidFill>
            </a:endParaRPr>
          </a:p>
          <a:p>
            <a:r>
              <a:rPr lang="en-US" sz="800" dirty="0" smtClean="0">
                <a:solidFill>
                  <a:srgbClr val="A6A6A6"/>
                </a:solidFill>
              </a:rPr>
              <a:t>Bounded:  two iterators &amp; $[</a:t>
            </a:r>
            <a:r>
              <a:rPr lang="en-US" sz="800" dirty="0" err="1" smtClean="0">
                <a:solidFill>
                  <a:srgbClr val="A6A6A6"/>
                </a:solidFill>
              </a:rPr>
              <a:t>i,j</a:t>
            </a:r>
            <a:r>
              <a:rPr lang="en-US" sz="800" dirty="0" smtClean="0">
                <a:solidFill>
                  <a:srgbClr val="A6A6A6"/>
                </a:solidFill>
              </a:rPr>
              <a:t>)$ &amp; $[</a:t>
            </a:r>
            <a:r>
              <a:rPr lang="en-US" sz="800" dirty="0" err="1" smtClean="0">
                <a:solidFill>
                  <a:srgbClr val="A6A6A6"/>
                </a:solidFill>
              </a:rPr>
              <a:t>i,j</a:t>
            </a:r>
            <a:r>
              <a:rPr lang="en-US" sz="800" dirty="0" smtClean="0">
                <a:solidFill>
                  <a:srgbClr val="A6A6A6"/>
                </a:solidFill>
              </a:rPr>
              <a:t>]$ \\</a:t>
            </a:r>
          </a:p>
          <a:p>
            <a:r>
              <a:rPr lang="en-US" sz="800" dirty="0" smtClean="0">
                <a:solidFill>
                  <a:srgbClr val="A6A6A6"/>
                </a:solidFill>
              </a:rPr>
              <a:t>Counted:  iterator and integer &amp; $[</a:t>
            </a:r>
            <a:r>
              <a:rPr lang="en-US" sz="800" dirty="0" err="1" smtClean="0">
                <a:solidFill>
                  <a:srgbClr val="A6A6A6"/>
                </a:solidFill>
              </a:rPr>
              <a:t>i</a:t>
            </a:r>
            <a:r>
              <a:rPr lang="en-US" sz="800" dirty="0" smtClean="0">
                <a:solidFill>
                  <a:srgbClr val="A6A6A6"/>
                </a:solidFill>
              </a:rPr>
              <a:t>, n)$ &amp; $[</a:t>
            </a:r>
            <a:r>
              <a:rPr lang="en-US" sz="800" dirty="0" err="1" smtClean="0">
                <a:solidFill>
                  <a:srgbClr val="A6A6A6"/>
                </a:solidFill>
              </a:rPr>
              <a:t>i</a:t>
            </a:r>
            <a:r>
              <a:rPr lang="en-US" sz="800" dirty="0" smtClean="0">
                <a:solidFill>
                  <a:srgbClr val="A6A6A6"/>
                </a:solidFill>
              </a:rPr>
              <a:t>, n]$</a:t>
            </a:r>
          </a:p>
          <a:p>
            <a:r>
              <a:rPr lang="en-US" sz="800" dirty="0" smtClean="0">
                <a:solidFill>
                  <a:srgbClr val="A6A6A6"/>
                </a:solidFill>
              </a:rPr>
              <a:t>\end{tabular}</a:t>
            </a:r>
          </a:p>
          <a:p>
            <a:endParaRPr lang="en-US" dirty="0"/>
          </a:p>
        </p:txBody>
      </p:sp>
      <p:sp>
        <p:nvSpPr>
          <p:cNvPr id="4" name="Slide Number Placeholder 3"/>
          <p:cNvSpPr>
            <a:spLocks noGrp="1"/>
          </p:cNvSpPr>
          <p:nvPr>
            <p:ph type="sldNum" sz="quarter" idx="10"/>
          </p:nvPr>
        </p:nvSpPr>
        <p:spPr/>
        <p:txBody>
          <a:bodyPr/>
          <a:lstStyle/>
          <a:p>
            <a:fld id="{BB903D15-16D1-154E-92E8-B3734D63BFC4}" type="slidenum">
              <a:rPr lang="en-US" smtClean="0"/>
              <a:t>44</a:t>
            </a:fld>
            <a:endParaRPr lang="en-US"/>
          </a:p>
        </p:txBody>
      </p:sp>
    </p:spTree>
    <p:extLst>
      <p:ext uri="{BB962C8B-B14F-4D97-AF65-F5344CB8AC3E}">
        <p14:creationId xmlns:p14="http://schemas.microsoft.com/office/powerpoint/2010/main" val="8605565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133654-6FDD-814B-B926-FC4687C51274}" type="slidenum">
              <a:rPr lang="en-US"/>
              <a:pPr/>
              <a:t>46</a:t>
            </a:fld>
            <a:endParaRPr lang="en-US"/>
          </a:p>
        </p:txBody>
      </p:sp>
      <p:sp>
        <p:nvSpPr>
          <p:cNvPr id="1382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8243" name="Rectangle 3"/>
          <p:cNvSpPr>
            <a:spLocks noGrp="1" noChangeArrowheads="1"/>
          </p:cNvSpPr>
          <p:nvPr>
            <p:ph type="body" idx="1"/>
          </p:nvPr>
        </p:nvSpPr>
        <p:spPr/>
        <p:txBody>
          <a:bodyPr/>
          <a:lstStyle/>
          <a:p>
            <a:r>
              <a:rPr lang="en-US" dirty="0" smtClean="0"/>
              <a:t>Now we’ve explored</a:t>
            </a:r>
            <a:r>
              <a:rPr lang="en-US" baseline="0" dirty="0" smtClean="0"/>
              <a:t> the type function and the iterator category tag.  What about the </a:t>
            </a:r>
            <a:r>
              <a:rPr lang="en-US" baseline="0" dirty="0" err="1" smtClean="0"/>
              <a:t>valid_range</a:t>
            </a:r>
            <a:r>
              <a:rPr lang="en-US" baseline="0" dirty="0" smtClean="0"/>
              <a:t> precondition?</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Categories</a:t>
            </a:r>
            <a:r>
              <a:rPr lang="en-US" dirty="0" smtClean="0"/>
              <a:t> is the first part of a collection of treatises</a:t>
            </a:r>
            <a:r>
              <a:rPr lang="en-US" baseline="0" dirty="0" smtClean="0"/>
              <a:t> on logic known as the </a:t>
            </a:r>
            <a:r>
              <a:rPr lang="en-US" i="1" baseline="0" dirty="0" err="1" smtClean="0"/>
              <a:t>Organon</a:t>
            </a:r>
            <a:r>
              <a:rPr lang="en-US" baseline="0" dirty="0" smtClean="0"/>
              <a:t>.</a:t>
            </a:r>
          </a:p>
          <a:p>
            <a:endParaRPr lang="en-US" baseline="0" dirty="0" smtClean="0"/>
          </a:p>
          <a:p>
            <a:r>
              <a:rPr lang="en-US" baseline="0" dirty="0" smtClean="0"/>
              <a:t>We think of these as biological distinctions, but for Aristotle that applied to everything.</a:t>
            </a:r>
          </a:p>
          <a:p>
            <a:r>
              <a:rPr lang="en-US" baseline="0" dirty="0" smtClean="0"/>
              <a:t>The inspiration for – and name of – generic programming comes from Aristotle’s idea of genera.</a:t>
            </a:r>
          </a:p>
          <a:p>
            <a:endParaRPr lang="en-US" dirty="0"/>
          </a:p>
        </p:txBody>
      </p:sp>
      <p:sp>
        <p:nvSpPr>
          <p:cNvPr id="4" name="Slide Number Placeholder 3"/>
          <p:cNvSpPr>
            <a:spLocks noGrp="1"/>
          </p:cNvSpPr>
          <p:nvPr>
            <p:ph type="sldNum" sz="quarter" idx="10"/>
          </p:nvPr>
        </p:nvSpPr>
        <p:spPr/>
        <p:txBody>
          <a:bodyPr/>
          <a:lstStyle/>
          <a:p>
            <a:fld id="{BB903D15-16D1-154E-92E8-B3734D63BFC4}" type="slidenum">
              <a:rPr lang="en-US" smtClean="0"/>
              <a:t>5</a:t>
            </a:fld>
            <a:endParaRPr lang="en-US"/>
          </a:p>
        </p:txBody>
      </p:sp>
    </p:spTree>
    <p:extLst>
      <p:ext uri="{BB962C8B-B14F-4D97-AF65-F5344CB8AC3E}">
        <p14:creationId xmlns:p14="http://schemas.microsoft.com/office/powerpoint/2010/main" val="30672021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condition says “if It’s a container, the range from begin to end is valid.”</a:t>
            </a:r>
          </a:p>
          <a:p>
            <a:r>
              <a:rPr lang="en-US" dirty="0" smtClean="0"/>
              <a:t>Second condition says “if [</a:t>
            </a:r>
            <a:r>
              <a:rPr lang="en-US" dirty="0" err="1" smtClean="0"/>
              <a:t>x,y</a:t>
            </a:r>
            <a:r>
              <a:rPr lang="en-US" dirty="0" smtClean="0"/>
              <a:t>) is a nonempty valid range,</a:t>
            </a:r>
            <a:r>
              <a:rPr lang="en-US" baseline="0" dirty="0" smtClean="0"/>
              <a:t> then [successor(x), y) is also valid.”</a:t>
            </a:r>
            <a:endParaRPr lang="en-US" dirty="0" smtClean="0"/>
          </a:p>
          <a:p>
            <a:endParaRPr lang="en-US" dirty="0" smtClean="0"/>
          </a:p>
          <a:p>
            <a:r>
              <a:rPr lang="en-US" sz="800" dirty="0" smtClean="0">
                <a:solidFill>
                  <a:srgbClr val="A6A6A6"/>
                </a:solidFill>
              </a:rPr>
              <a:t>\begin{align*}</a:t>
            </a:r>
          </a:p>
          <a:p>
            <a:r>
              <a:rPr lang="en-US" sz="800" dirty="0" smtClean="0">
                <a:solidFill>
                  <a:srgbClr val="A6A6A6"/>
                </a:solidFill>
              </a:rPr>
              <a:t>\</a:t>
            </a:r>
            <a:r>
              <a:rPr lang="en-US" sz="800" dirty="0" err="1" smtClean="0">
                <a:solidFill>
                  <a:srgbClr val="A6A6A6"/>
                </a:solidFill>
              </a:rPr>
              <a:t>mathrm</a:t>
            </a:r>
            <a:r>
              <a:rPr lang="en-US" sz="800" dirty="0" smtClean="0">
                <a:solidFill>
                  <a:srgbClr val="A6A6A6"/>
                </a:solidFill>
              </a:rPr>
              <a:t>{container}( c) &amp;\implies \</a:t>
            </a:r>
            <a:r>
              <a:rPr lang="en-US" sz="800" dirty="0" err="1" smtClean="0">
                <a:solidFill>
                  <a:srgbClr val="A6A6A6"/>
                </a:solidFill>
              </a:rPr>
              <a:t>mathrm</a:t>
            </a:r>
            <a:r>
              <a:rPr lang="en-US" sz="800" dirty="0" smtClean="0">
                <a:solidFill>
                  <a:srgbClr val="A6A6A6"/>
                </a:solidFill>
              </a:rPr>
              <a:t>{valid}(\</a:t>
            </a:r>
            <a:r>
              <a:rPr lang="en-US" sz="800" dirty="0" err="1" smtClean="0">
                <a:solidFill>
                  <a:srgbClr val="A6A6A6"/>
                </a:solidFill>
              </a:rPr>
              <a:t>mathrm</a:t>
            </a:r>
            <a:r>
              <a:rPr lang="en-US" sz="800" dirty="0" smtClean="0">
                <a:solidFill>
                  <a:srgbClr val="A6A6A6"/>
                </a:solidFill>
              </a:rPr>
              <a:t>{begin}( c), \</a:t>
            </a:r>
            <a:r>
              <a:rPr lang="en-US" sz="800" dirty="0" err="1" smtClean="0">
                <a:solidFill>
                  <a:srgbClr val="A6A6A6"/>
                </a:solidFill>
              </a:rPr>
              <a:t>mathrm</a:t>
            </a:r>
            <a:r>
              <a:rPr lang="en-US" sz="800" dirty="0" smtClean="0">
                <a:solidFill>
                  <a:srgbClr val="A6A6A6"/>
                </a:solidFill>
              </a:rPr>
              <a:t>{end}( c))\\</a:t>
            </a:r>
          </a:p>
          <a:p>
            <a:r>
              <a:rPr lang="en-US" sz="800" dirty="0" smtClean="0">
                <a:solidFill>
                  <a:srgbClr val="A6A6A6"/>
                </a:solidFill>
              </a:rPr>
              <a:t>\</a:t>
            </a:r>
            <a:r>
              <a:rPr lang="en-US" sz="800" dirty="0" err="1" smtClean="0">
                <a:solidFill>
                  <a:srgbClr val="A6A6A6"/>
                </a:solidFill>
              </a:rPr>
              <a:t>mathrm</a:t>
            </a:r>
            <a:r>
              <a:rPr lang="en-US" sz="800" dirty="0" smtClean="0">
                <a:solidFill>
                  <a:srgbClr val="A6A6A6"/>
                </a:solidFill>
              </a:rPr>
              <a:t>{valid}(x, y) ~\wedge~ x \ne y &amp;\implies \</a:t>
            </a:r>
            <a:r>
              <a:rPr lang="en-US" sz="800" dirty="0" err="1" smtClean="0">
                <a:solidFill>
                  <a:srgbClr val="A6A6A6"/>
                </a:solidFill>
              </a:rPr>
              <a:t>mathrm</a:t>
            </a:r>
            <a:r>
              <a:rPr lang="en-US" sz="800" dirty="0" smtClean="0">
                <a:solidFill>
                  <a:srgbClr val="A6A6A6"/>
                </a:solidFill>
              </a:rPr>
              <a:t>{valid}(\</a:t>
            </a:r>
            <a:r>
              <a:rPr lang="en-US" sz="800" dirty="0" err="1" smtClean="0">
                <a:solidFill>
                  <a:srgbClr val="A6A6A6"/>
                </a:solidFill>
              </a:rPr>
              <a:t>mathrm</a:t>
            </a:r>
            <a:r>
              <a:rPr lang="en-US" sz="800" dirty="0" smtClean="0">
                <a:solidFill>
                  <a:srgbClr val="A6A6A6"/>
                </a:solidFill>
              </a:rPr>
              <a:t>{successor}(x), y)</a:t>
            </a:r>
          </a:p>
          <a:p>
            <a:r>
              <a:rPr lang="en-US" sz="800" dirty="0" smtClean="0">
                <a:solidFill>
                  <a:srgbClr val="A6A6A6"/>
                </a:solidFill>
              </a:rPr>
              <a:t>\end{align*}</a:t>
            </a:r>
            <a:endParaRPr lang="en-US" sz="800" dirty="0">
              <a:solidFill>
                <a:srgbClr val="A6A6A6"/>
              </a:solidFill>
            </a:endParaRPr>
          </a:p>
        </p:txBody>
      </p:sp>
      <p:sp>
        <p:nvSpPr>
          <p:cNvPr id="4" name="Slide Number Placeholder 3"/>
          <p:cNvSpPr>
            <a:spLocks noGrp="1"/>
          </p:cNvSpPr>
          <p:nvPr>
            <p:ph type="sldNum" sz="quarter" idx="10"/>
          </p:nvPr>
        </p:nvSpPr>
        <p:spPr/>
        <p:txBody>
          <a:bodyPr/>
          <a:lstStyle/>
          <a:p>
            <a:fld id="{BB903D15-16D1-154E-92E8-B3734D63BFC4}" type="slidenum">
              <a:rPr lang="en-US" smtClean="0"/>
              <a:t>48</a:t>
            </a:fld>
            <a:endParaRPr lang="en-US"/>
          </a:p>
        </p:txBody>
      </p:sp>
    </p:spTree>
    <p:extLst>
      <p:ext uri="{BB962C8B-B14F-4D97-AF65-F5344CB8AC3E}">
        <p14:creationId xmlns:p14="http://schemas.microsoft.com/office/powerpoint/2010/main" val="30586893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133654-6FDD-814B-B926-FC4687C51274}" type="slidenum">
              <a:rPr lang="en-US"/>
              <a:pPr/>
              <a:t>49</a:t>
            </a:fld>
            <a:endParaRPr lang="en-US"/>
          </a:p>
        </p:txBody>
      </p:sp>
      <p:sp>
        <p:nvSpPr>
          <p:cNvPr id="1382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8243" name="Rectangle 3"/>
          <p:cNvSpPr>
            <a:spLocks noGrp="1" noChangeArrowheads="1"/>
          </p:cNvSpPr>
          <p:nvPr>
            <p:ph type="body" idx="1"/>
          </p:nvPr>
        </p:nvSpPr>
        <p:spPr/>
        <p:txBody>
          <a:bodyPr/>
          <a:lstStyle/>
          <a:p>
            <a:r>
              <a:rPr lang="en-US" dirty="0" smtClean="0"/>
              <a:t>Sometimes we want to move</a:t>
            </a:r>
            <a:r>
              <a:rPr lang="en-US" baseline="0" dirty="0" smtClean="0"/>
              <a:t> several positions at once.  Again, we’ll write two implementations.</a:t>
            </a:r>
          </a:p>
          <a:p>
            <a:r>
              <a:rPr lang="en-US" baseline="0" dirty="0" smtClean="0"/>
              <a:t>For input iterators, to move several positions, we have to repeatedly increment.</a:t>
            </a:r>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133654-6FDD-814B-B926-FC4687C51274}" type="slidenum">
              <a:rPr lang="en-US"/>
              <a:pPr/>
              <a:t>50</a:t>
            </a:fld>
            <a:endParaRPr lang="en-US"/>
          </a:p>
        </p:txBody>
      </p:sp>
      <p:sp>
        <p:nvSpPr>
          <p:cNvPr id="1382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8243" name="Rectangle 3"/>
          <p:cNvSpPr>
            <a:spLocks noGrp="1" noChangeArrowheads="1"/>
          </p:cNvSpPr>
          <p:nvPr>
            <p:ph type="body" idx="1"/>
          </p:nvPr>
        </p:nvSpPr>
        <p:spPr/>
        <p:txBody>
          <a:bodyPr/>
          <a:lstStyle/>
          <a:p>
            <a:r>
              <a:rPr lang="en-US" baseline="0" dirty="0" smtClean="0"/>
              <a:t>For random access iterators, we can just add.</a:t>
            </a:r>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133654-6FDD-814B-B926-FC4687C51274}" type="slidenum">
              <a:rPr lang="en-US"/>
              <a:pPr/>
              <a:t>51</a:t>
            </a:fld>
            <a:endParaRPr lang="en-US"/>
          </a:p>
        </p:txBody>
      </p:sp>
      <p:sp>
        <p:nvSpPr>
          <p:cNvPr id="1382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824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we’re going to look at some of the fundamental tasks in programming,</a:t>
            </a:r>
            <a:r>
              <a:rPr lang="en-US" baseline="0" dirty="0" smtClean="0"/>
              <a:t> starting with</a:t>
            </a:r>
            <a:r>
              <a:rPr lang="en-US" dirty="0" smtClean="0"/>
              <a:t> linear search.</a:t>
            </a:r>
            <a:endParaRPr lang="en-US" dirty="0"/>
          </a:p>
        </p:txBody>
      </p:sp>
      <p:sp>
        <p:nvSpPr>
          <p:cNvPr id="4" name="Slide Number Placeholder 3"/>
          <p:cNvSpPr>
            <a:spLocks noGrp="1"/>
          </p:cNvSpPr>
          <p:nvPr>
            <p:ph type="sldNum" sz="quarter" idx="10"/>
          </p:nvPr>
        </p:nvSpPr>
        <p:spPr/>
        <p:txBody>
          <a:bodyPr/>
          <a:lstStyle/>
          <a:p>
            <a:fld id="{BB903D15-16D1-154E-92E8-B3734D63BFC4}" type="slidenum">
              <a:rPr lang="en-US" smtClean="0"/>
              <a:t>52</a:t>
            </a:fld>
            <a:endParaRPr lang="en-US"/>
          </a:p>
        </p:txBody>
      </p:sp>
    </p:spTree>
    <p:extLst>
      <p:ext uri="{BB962C8B-B14F-4D97-AF65-F5344CB8AC3E}">
        <p14:creationId xmlns:p14="http://schemas.microsoft.com/office/powerpoint/2010/main" val="18958115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133654-6FDD-814B-B926-FC4687C51274}" type="slidenum">
              <a:rPr lang="en-US"/>
              <a:pPr/>
              <a:t>53</a:t>
            </a:fld>
            <a:endParaRPr lang="en-US"/>
          </a:p>
        </p:txBody>
      </p:sp>
      <p:sp>
        <p:nvSpPr>
          <p:cNvPr id="1382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8243" name="Rectangle 3"/>
          <p:cNvSpPr>
            <a:spLocks noGrp="1" noChangeArrowheads="1"/>
          </p:cNvSpPr>
          <p:nvPr>
            <p:ph type="body" idx="1"/>
          </p:nvPr>
        </p:nvSpPr>
        <p:spPr/>
        <p:txBody>
          <a:bodyPr/>
          <a:lstStyle/>
          <a:p>
            <a:r>
              <a:rPr lang="en-US" baseline="0" dirty="0" smtClean="0"/>
              <a:t>It’s called “</a:t>
            </a:r>
            <a:r>
              <a:rPr lang="en-US" baseline="0" dirty="0" err="1" smtClean="0"/>
              <a:t>find_if</a:t>
            </a:r>
            <a:r>
              <a:rPr lang="en-US" baseline="0" dirty="0" smtClean="0"/>
              <a:t>” because we want to find the matching item if it’s there (it might not be).</a:t>
            </a:r>
          </a:p>
          <a:p>
            <a:r>
              <a:rPr lang="en-US" baseline="0" dirty="0" smtClean="0"/>
              <a:t>This name comes from the programming language Common Lisp</a:t>
            </a:r>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133654-6FDD-814B-B926-FC4687C51274}" type="slidenum">
              <a:rPr lang="en-US"/>
              <a:pPr/>
              <a:t>54</a:t>
            </a:fld>
            <a:endParaRPr lang="en-US"/>
          </a:p>
        </p:txBody>
      </p:sp>
      <p:sp>
        <p:nvSpPr>
          <p:cNvPr id="1382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824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133654-6FDD-814B-B926-FC4687C51274}" type="slidenum">
              <a:rPr lang="en-US"/>
              <a:pPr/>
              <a:t>55</a:t>
            </a:fld>
            <a:endParaRPr lang="en-US"/>
          </a:p>
        </p:txBody>
      </p:sp>
      <p:sp>
        <p:nvSpPr>
          <p:cNvPr id="1382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824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sz="800" dirty="0" smtClean="0">
                <a:solidFill>
                  <a:srgbClr val="A6A6A6"/>
                </a:solidFill>
              </a:rPr>
              <a:t>\</a:t>
            </a:r>
            <a:r>
              <a:rPr lang="en-US" sz="800" dirty="0" smtClean="0">
                <a:solidFill>
                  <a:srgbClr val="A6A6A6"/>
                </a:solidFill>
              </a:rPr>
              <a:t>begin{quote}</a:t>
            </a:r>
          </a:p>
          <a:p>
            <a:r>
              <a:rPr lang="en-US" sz="800" dirty="0" smtClean="0">
                <a:solidFill>
                  <a:srgbClr val="A6A6A6"/>
                </a:solidFill>
              </a:rPr>
              <a:t>If $f$ is a continuous function in an interval $[a, b]$ such that \\ $f(a) &lt; f(b)$, </a:t>
            </a:r>
          </a:p>
          <a:p>
            <a:r>
              <a:rPr lang="en-US" sz="800" dirty="0" smtClean="0">
                <a:solidFill>
                  <a:srgbClr val="A6A6A6"/>
                </a:solidFill>
              </a:rPr>
              <a:t>then $\</a:t>
            </a:r>
            <a:r>
              <a:rPr lang="en-US" sz="800" dirty="0" err="1" smtClean="0">
                <a:solidFill>
                  <a:srgbClr val="A6A6A6"/>
                </a:solidFill>
              </a:rPr>
              <a:t>forall</a:t>
            </a:r>
            <a:r>
              <a:rPr lang="en-US" sz="800" dirty="0" smtClean="0">
                <a:solidFill>
                  <a:srgbClr val="A6A6A6"/>
                </a:solidFill>
              </a:rPr>
              <a:t> u \in [f(a), f(b)]$ there is $c \in [a, b]$ such that $u = f(c)$. </a:t>
            </a:r>
          </a:p>
          <a:p>
            <a:r>
              <a:rPr lang="en-US" sz="800" dirty="0" smtClean="0">
                <a:solidFill>
                  <a:srgbClr val="A6A6A6"/>
                </a:solidFill>
              </a:rPr>
              <a:t>\end{quote}</a:t>
            </a:r>
            <a:endParaRPr lang="en-US" sz="800" dirty="0">
              <a:solidFill>
                <a:srgbClr val="A6A6A6"/>
              </a:solidFill>
            </a:endParaRPr>
          </a:p>
        </p:txBody>
      </p:sp>
      <p:sp>
        <p:nvSpPr>
          <p:cNvPr id="4" name="Slide Number Placeholder 3"/>
          <p:cNvSpPr>
            <a:spLocks noGrp="1"/>
          </p:cNvSpPr>
          <p:nvPr>
            <p:ph type="sldNum" sz="quarter" idx="10"/>
          </p:nvPr>
        </p:nvSpPr>
        <p:spPr/>
        <p:txBody>
          <a:bodyPr/>
          <a:lstStyle/>
          <a:p>
            <a:fld id="{BB903D15-16D1-154E-92E8-B3734D63BFC4}" type="slidenum">
              <a:rPr lang="en-US" smtClean="0"/>
              <a:t>57</a:t>
            </a:fld>
            <a:endParaRPr lang="en-US"/>
          </a:p>
        </p:txBody>
      </p:sp>
    </p:spTree>
    <p:extLst>
      <p:ext uri="{BB962C8B-B14F-4D97-AF65-F5344CB8AC3E}">
        <p14:creationId xmlns:p14="http://schemas.microsoft.com/office/powerpoint/2010/main" val="335509481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 is mnemonic</a:t>
            </a:r>
            <a:r>
              <a:rPr lang="en-US" baseline="0" dirty="0" smtClean="0"/>
              <a:t> for “middle”.</a:t>
            </a:r>
          </a:p>
        </p:txBody>
      </p:sp>
      <p:sp>
        <p:nvSpPr>
          <p:cNvPr id="4" name="Slide Number Placeholder 3"/>
          <p:cNvSpPr>
            <a:spLocks noGrp="1"/>
          </p:cNvSpPr>
          <p:nvPr>
            <p:ph type="sldNum" sz="quarter" idx="10"/>
          </p:nvPr>
        </p:nvSpPr>
        <p:spPr/>
        <p:txBody>
          <a:bodyPr/>
          <a:lstStyle/>
          <a:p>
            <a:fld id="{BB903D15-16D1-154E-92E8-B3734D63BFC4}" type="slidenum">
              <a:rPr lang="en-US" smtClean="0"/>
              <a:t>61</a:t>
            </a:fld>
            <a:endParaRPr lang="en-US"/>
          </a:p>
        </p:txBody>
      </p:sp>
    </p:spTree>
    <p:extLst>
      <p:ext uri="{BB962C8B-B14F-4D97-AF65-F5344CB8AC3E}">
        <p14:creationId xmlns:p14="http://schemas.microsoft.com/office/powerpoint/2010/main" val="7011667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we’ll see how this relates to programming.  First, we need a few definitions.</a:t>
            </a:r>
            <a:endParaRPr lang="en-US" dirty="0"/>
          </a:p>
        </p:txBody>
      </p:sp>
      <p:sp>
        <p:nvSpPr>
          <p:cNvPr id="4" name="Slide Number Placeholder 3"/>
          <p:cNvSpPr>
            <a:spLocks noGrp="1"/>
          </p:cNvSpPr>
          <p:nvPr>
            <p:ph type="sldNum" sz="quarter" idx="10"/>
          </p:nvPr>
        </p:nvSpPr>
        <p:spPr/>
        <p:txBody>
          <a:bodyPr/>
          <a:lstStyle/>
          <a:p>
            <a:fld id="{BB903D15-16D1-154E-92E8-B3734D63BFC4}" type="slidenum">
              <a:rPr lang="en-US" smtClean="0"/>
              <a:t>6</a:t>
            </a:fld>
            <a:endParaRPr lang="en-US"/>
          </a:p>
        </p:txBody>
      </p:sp>
    </p:spTree>
    <p:extLst>
      <p:ext uri="{BB962C8B-B14F-4D97-AF65-F5344CB8AC3E}">
        <p14:creationId xmlns:p14="http://schemas.microsoft.com/office/powerpoint/2010/main" val="190756927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133654-6FDD-814B-B926-FC4687C51274}" type="slidenum">
              <a:rPr lang="en-US"/>
              <a:pPr/>
              <a:t>62</a:t>
            </a:fld>
            <a:endParaRPr lang="en-US"/>
          </a:p>
        </p:txBody>
      </p:sp>
      <p:sp>
        <p:nvSpPr>
          <p:cNvPr id="1382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8243" name="Rectangle 3"/>
          <p:cNvSpPr>
            <a:spLocks noGrp="1" noChangeArrowheads="1"/>
          </p:cNvSpPr>
          <p:nvPr>
            <p:ph type="body" idx="1"/>
          </p:nvPr>
        </p:nvSpPr>
        <p:spPr/>
        <p:txBody>
          <a:bodyPr/>
          <a:lstStyle/>
          <a:p>
            <a:r>
              <a:rPr lang="en-US" dirty="0" smtClean="0"/>
              <a:t>This is an important algorithm, so you should spend some time</a:t>
            </a:r>
            <a:r>
              <a:rPr lang="en-US" baseline="0" dirty="0" smtClean="0"/>
              <a:t> trying examples and make sure you understand how it works.</a:t>
            </a:r>
          </a:p>
          <a:p>
            <a:endParaRPr lang="en-US" baseline="0" dirty="0" smtClean="0"/>
          </a:p>
          <a:p>
            <a:r>
              <a:rPr lang="en-US" baseline="0" dirty="0" smtClean="0"/>
              <a:t>The general idea is to use binary search to find the first “bad” item – i.e. the first one for which the predicate is false.</a:t>
            </a:r>
          </a:p>
          <a:p>
            <a:r>
              <a:rPr lang="en-US" baseline="0" dirty="0" smtClean="0"/>
              <a:t>Also, note use of the “advance” function we wrote earlier.  It will use category dispatch to call the fastest implementation available.</a:t>
            </a:r>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a:t>
            </a:r>
            <a:r>
              <a:rPr lang="en-US" baseline="0" dirty="0" smtClean="0"/>
              <a:t> we’re trying to find the partition point between vowels and consonants in a sequence of characters.</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Each time through the loop we </a:t>
            </a:r>
            <a:r>
              <a:rPr lang="en-US" baseline="0" dirty="0" err="1" smtClean="0"/>
              <a:t>recompute</a:t>
            </a:r>
            <a:r>
              <a:rPr lang="en-US" baseline="0" dirty="0" smtClean="0"/>
              <a:t> half and set middle to f + half.  (</a:t>
            </a:r>
            <a:r>
              <a:rPr lang="en-US" baseline="0" dirty="0" smtClean="0"/>
              <a:t>We’re using “m” as shorthand for “middle.”)</a:t>
            </a:r>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B903D15-16D1-154E-92E8-B3734D63BFC4}" type="slidenum">
              <a:rPr lang="en-US" smtClean="0"/>
              <a:t>63</a:t>
            </a:fld>
            <a:endParaRPr lang="en-US"/>
          </a:p>
        </p:txBody>
      </p:sp>
    </p:spTree>
    <p:extLst>
      <p:ext uri="{BB962C8B-B14F-4D97-AF65-F5344CB8AC3E}">
        <p14:creationId xmlns:p14="http://schemas.microsoft.com/office/powerpoint/2010/main" val="226505138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133654-6FDD-814B-B926-FC4687C51274}" type="slidenum">
              <a:rPr lang="en-US"/>
              <a:pPr/>
              <a:t>64</a:t>
            </a:fld>
            <a:endParaRPr lang="en-US"/>
          </a:p>
        </p:txBody>
      </p:sp>
      <p:sp>
        <p:nvSpPr>
          <p:cNvPr id="1382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8243" name="Rectangle 3"/>
          <p:cNvSpPr>
            <a:spLocks noGrp="1" noChangeArrowheads="1"/>
          </p:cNvSpPr>
          <p:nvPr>
            <p:ph type="body" idx="1"/>
          </p:nvPr>
        </p:nvSpPr>
        <p:spPr/>
        <p:txBody>
          <a:bodyPr/>
          <a:lstStyle/>
          <a:p>
            <a:r>
              <a:rPr lang="en-US" dirty="0" smtClean="0"/>
              <a:t>All we do is use our</a:t>
            </a:r>
            <a:r>
              <a:rPr lang="en-US" baseline="0" dirty="0" smtClean="0"/>
              <a:t> earlier distance function to compute the length of the range, then call the counted range version of partition point function.</a:t>
            </a:r>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we return to the general binary search problem.</a:t>
            </a:r>
          </a:p>
          <a:p>
            <a:r>
              <a:rPr lang="en-US" dirty="0" smtClean="0"/>
              <a:t>We</a:t>
            </a:r>
            <a:r>
              <a:rPr lang="en-US" baseline="0" dirty="0" smtClean="0"/>
              <a:t> need to use this lemma.</a:t>
            </a:r>
          </a:p>
          <a:p>
            <a:endParaRPr lang="en-US" baseline="0" dirty="0" smtClean="0"/>
          </a:p>
          <a:p>
            <a:r>
              <a:rPr lang="en-US" sz="800" dirty="0" smtClean="0">
                <a:solidFill>
                  <a:srgbClr val="A6A6A6"/>
                </a:solidFill>
              </a:rPr>
              <a:t>\begin{align*}</a:t>
            </a:r>
          </a:p>
          <a:p>
            <a:r>
              <a:rPr lang="en-US" sz="800" dirty="0" smtClean="0">
                <a:solidFill>
                  <a:srgbClr val="A6A6A6"/>
                </a:solidFill>
              </a:rPr>
              <a:t>&amp;1. ~~\</a:t>
            </a:r>
            <a:r>
              <a:rPr lang="en-US" sz="800" dirty="0" err="1" smtClean="0">
                <a:solidFill>
                  <a:srgbClr val="A6A6A6"/>
                </a:solidFill>
              </a:rPr>
              <a:t>forall</a:t>
            </a:r>
            <a:r>
              <a:rPr lang="en-US" sz="800" dirty="0" smtClean="0">
                <a:solidFill>
                  <a:srgbClr val="A6A6A6"/>
                </a:solidFill>
              </a:rPr>
              <a:t> k \in [</a:t>
            </a:r>
            <a:r>
              <a:rPr lang="en-US" sz="800" dirty="0" err="1" smtClean="0">
                <a:solidFill>
                  <a:srgbClr val="A6A6A6"/>
                </a:solidFill>
              </a:rPr>
              <a:t>i</a:t>
            </a:r>
            <a:r>
              <a:rPr lang="en-US" sz="800" dirty="0" smtClean="0">
                <a:solidFill>
                  <a:srgbClr val="A6A6A6"/>
                </a:solidFill>
              </a:rPr>
              <a:t>, </a:t>
            </a:r>
            <a:r>
              <a:rPr lang="en-US" sz="800" dirty="0" err="1" smtClean="0">
                <a:solidFill>
                  <a:srgbClr val="A6A6A6"/>
                </a:solidFill>
              </a:rPr>
              <a:t>b_l</a:t>
            </a:r>
            <a:r>
              <a:rPr lang="en-US" sz="800" dirty="0" smtClean="0">
                <a:solidFill>
                  <a:srgbClr val="A6A6A6"/>
                </a:solidFill>
              </a:rPr>
              <a:t>) ~~~:~ </a:t>
            </a:r>
            <a:r>
              <a:rPr lang="en-US" sz="800" dirty="0" err="1" smtClean="0">
                <a:solidFill>
                  <a:srgbClr val="A6A6A6"/>
                </a:solidFill>
              </a:rPr>
              <a:t>v_k</a:t>
            </a:r>
            <a:r>
              <a:rPr lang="en-US" sz="800" dirty="0" smtClean="0">
                <a:solidFill>
                  <a:srgbClr val="A6A6A6"/>
                </a:solidFill>
              </a:rPr>
              <a:t> &lt; a\\</a:t>
            </a:r>
          </a:p>
          <a:p>
            <a:r>
              <a:rPr lang="en-US" sz="800" dirty="0" smtClean="0">
                <a:solidFill>
                  <a:srgbClr val="A6A6A6"/>
                </a:solidFill>
              </a:rPr>
              <a:t>&amp;2. ~~\</a:t>
            </a:r>
            <a:r>
              <a:rPr lang="en-US" sz="800" dirty="0" err="1" smtClean="0">
                <a:solidFill>
                  <a:srgbClr val="A6A6A6"/>
                </a:solidFill>
              </a:rPr>
              <a:t>forall</a:t>
            </a:r>
            <a:r>
              <a:rPr lang="en-US" sz="800" dirty="0" smtClean="0">
                <a:solidFill>
                  <a:srgbClr val="A6A6A6"/>
                </a:solidFill>
              </a:rPr>
              <a:t> k \in [ </a:t>
            </a:r>
            <a:r>
              <a:rPr lang="en-US" sz="800" dirty="0" err="1" smtClean="0">
                <a:solidFill>
                  <a:srgbClr val="A6A6A6"/>
                </a:solidFill>
              </a:rPr>
              <a:t>b_l</a:t>
            </a:r>
            <a:r>
              <a:rPr lang="en-US" sz="800" dirty="0" smtClean="0">
                <a:solidFill>
                  <a:srgbClr val="A6A6A6"/>
                </a:solidFill>
              </a:rPr>
              <a:t>, </a:t>
            </a:r>
            <a:r>
              <a:rPr lang="en-US" sz="800" dirty="0" err="1" smtClean="0">
                <a:solidFill>
                  <a:srgbClr val="A6A6A6"/>
                </a:solidFill>
              </a:rPr>
              <a:t>b_u</a:t>
            </a:r>
            <a:r>
              <a:rPr lang="en-US" sz="800" dirty="0" smtClean="0">
                <a:solidFill>
                  <a:srgbClr val="A6A6A6"/>
                </a:solidFill>
              </a:rPr>
              <a:t>) ~:~ </a:t>
            </a:r>
            <a:r>
              <a:rPr lang="en-US" sz="800" dirty="0" err="1" smtClean="0">
                <a:solidFill>
                  <a:srgbClr val="A6A6A6"/>
                </a:solidFill>
              </a:rPr>
              <a:t>v_k</a:t>
            </a:r>
            <a:r>
              <a:rPr lang="en-US" sz="800" dirty="0" smtClean="0">
                <a:solidFill>
                  <a:srgbClr val="A6A6A6"/>
                </a:solidFill>
              </a:rPr>
              <a:t> = a\\</a:t>
            </a:r>
          </a:p>
          <a:p>
            <a:r>
              <a:rPr lang="en-US" sz="800" dirty="0" smtClean="0">
                <a:solidFill>
                  <a:srgbClr val="A6A6A6"/>
                </a:solidFill>
              </a:rPr>
              <a:t>&amp;3. ~~\</a:t>
            </a:r>
            <a:r>
              <a:rPr lang="en-US" sz="800" dirty="0" err="1" smtClean="0">
                <a:solidFill>
                  <a:srgbClr val="A6A6A6"/>
                </a:solidFill>
              </a:rPr>
              <a:t>forall</a:t>
            </a:r>
            <a:r>
              <a:rPr lang="en-US" sz="800" dirty="0" smtClean="0">
                <a:solidFill>
                  <a:srgbClr val="A6A6A6"/>
                </a:solidFill>
              </a:rPr>
              <a:t> k \in [</a:t>
            </a:r>
            <a:r>
              <a:rPr lang="en-US" sz="800" dirty="0" err="1" smtClean="0">
                <a:solidFill>
                  <a:srgbClr val="A6A6A6"/>
                </a:solidFill>
              </a:rPr>
              <a:t>b_u</a:t>
            </a:r>
            <a:r>
              <a:rPr lang="en-US" sz="800" dirty="0" smtClean="0">
                <a:solidFill>
                  <a:srgbClr val="A6A6A6"/>
                </a:solidFill>
              </a:rPr>
              <a:t>, j) ~~~:~ </a:t>
            </a:r>
            <a:r>
              <a:rPr lang="en-US" sz="800" dirty="0" err="1" smtClean="0">
                <a:solidFill>
                  <a:srgbClr val="A6A6A6"/>
                </a:solidFill>
              </a:rPr>
              <a:t>v_k</a:t>
            </a:r>
            <a:r>
              <a:rPr lang="en-US" sz="800" dirty="0" smtClean="0">
                <a:solidFill>
                  <a:srgbClr val="A6A6A6"/>
                </a:solidFill>
              </a:rPr>
              <a:t> &gt; a</a:t>
            </a:r>
          </a:p>
          <a:p>
            <a:r>
              <a:rPr lang="en-US" sz="800" dirty="0" smtClean="0">
                <a:solidFill>
                  <a:srgbClr val="A6A6A6"/>
                </a:solidFill>
              </a:rPr>
              <a:t>\end{align*}</a:t>
            </a:r>
          </a:p>
          <a:p>
            <a:endParaRPr lang="en-US" sz="800" dirty="0">
              <a:solidFill>
                <a:srgbClr val="A6A6A6"/>
              </a:solidFill>
            </a:endParaRPr>
          </a:p>
        </p:txBody>
      </p:sp>
      <p:sp>
        <p:nvSpPr>
          <p:cNvPr id="4" name="Slide Number Placeholder 3"/>
          <p:cNvSpPr>
            <a:spLocks noGrp="1"/>
          </p:cNvSpPr>
          <p:nvPr>
            <p:ph type="sldNum" sz="quarter" idx="10"/>
          </p:nvPr>
        </p:nvSpPr>
        <p:spPr/>
        <p:txBody>
          <a:bodyPr/>
          <a:lstStyle/>
          <a:p>
            <a:fld id="{BB903D15-16D1-154E-92E8-B3734D63BFC4}" type="slidenum">
              <a:rPr lang="en-US" smtClean="0"/>
              <a:t>65</a:t>
            </a:fld>
            <a:endParaRPr lang="en-US"/>
          </a:p>
        </p:txBody>
      </p:sp>
    </p:spTree>
    <p:extLst>
      <p:ext uri="{BB962C8B-B14F-4D97-AF65-F5344CB8AC3E}">
        <p14:creationId xmlns:p14="http://schemas.microsoft.com/office/powerpoint/2010/main" val="213910299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fact, the [=] is a special case of a capture list, which says which local names from the surrounding context can be used</a:t>
            </a:r>
            <a:r>
              <a:rPr lang="en-US" baseline="0" dirty="0" smtClean="0"/>
              <a:t> in the lambda body.</a:t>
            </a:r>
          </a:p>
          <a:p>
            <a:r>
              <a:rPr lang="en-US" baseline="0" dirty="0" smtClean="0"/>
              <a:t>The equals sign means all local names can be used by value.  It’s not really required here, but we’ll need it in our next example.</a:t>
            </a:r>
            <a:endParaRPr lang="en-US" dirty="0"/>
          </a:p>
        </p:txBody>
      </p:sp>
      <p:sp>
        <p:nvSpPr>
          <p:cNvPr id="4" name="Slide Number Placeholder 3"/>
          <p:cNvSpPr>
            <a:spLocks noGrp="1"/>
          </p:cNvSpPr>
          <p:nvPr>
            <p:ph type="sldNum" sz="quarter" idx="10"/>
          </p:nvPr>
        </p:nvSpPr>
        <p:spPr/>
        <p:txBody>
          <a:bodyPr/>
          <a:lstStyle/>
          <a:p>
            <a:fld id="{BB903D15-16D1-154E-92E8-B3734D63BFC4}" type="slidenum">
              <a:rPr lang="en-US" smtClean="0"/>
              <a:t>66</a:t>
            </a:fld>
            <a:endParaRPr lang="en-US"/>
          </a:p>
        </p:txBody>
      </p:sp>
    </p:spTree>
    <p:extLst>
      <p:ext uri="{BB962C8B-B14F-4D97-AF65-F5344CB8AC3E}">
        <p14:creationId xmlns:p14="http://schemas.microsoft.com/office/powerpoint/2010/main" val="418952656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133654-6FDD-814B-B926-FC4687C51274}" type="slidenum">
              <a:rPr lang="en-US"/>
              <a:pPr/>
              <a:t>67</a:t>
            </a:fld>
            <a:endParaRPr lang="en-US"/>
          </a:p>
        </p:txBody>
      </p:sp>
      <p:sp>
        <p:nvSpPr>
          <p:cNvPr id="1382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8243" name="Rectangle 3"/>
          <p:cNvSpPr>
            <a:spLocks noGrp="1" noChangeArrowheads="1"/>
          </p:cNvSpPr>
          <p:nvPr>
            <p:ph type="body" idx="1"/>
          </p:nvPr>
        </p:nvSpPr>
        <p:spPr/>
        <p:txBody>
          <a:bodyPr/>
          <a:lstStyle/>
          <a:p>
            <a:r>
              <a:rPr lang="en-US" dirty="0" smtClean="0"/>
              <a:t>If returned value is not</a:t>
            </a:r>
            <a:r>
              <a:rPr lang="en-US" baseline="0" dirty="0" smtClean="0"/>
              <a:t> </a:t>
            </a:r>
            <a:r>
              <a:rPr lang="en-US" i="1" baseline="0" dirty="0" smtClean="0"/>
              <a:t>l</a:t>
            </a:r>
            <a:r>
              <a:rPr lang="en-US" baseline="0" dirty="0" smtClean="0"/>
              <a:t>, caller needs to check if dereferenced return value is equal to </a:t>
            </a:r>
            <a:r>
              <a:rPr lang="en-US" i="1" baseline="0" dirty="0" smtClean="0"/>
              <a:t>a</a:t>
            </a:r>
            <a:r>
              <a:rPr lang="en-US" baseline="0" dirty="0" smtClean="0"/>
              <a:t>.</a:t>
            </a:r>
          </a:p>
          <a:p>
            <a:r>
              <a:rPr lang="en-US" baseline="0" dirty="0" smtClean="0"/>
              <a:t>(Remember that the function is pointing to the place </a:t>
            </a:r>
            <a:r>
              <a:rPr lang="en-US" i="1" baseline="0" dirty="0" smtClean="0"/>
              <a:t>a</a:t>
            </a:r>
            <a:r>
              <a:rPr lang="en-US" baseline="0" dirty="0" smtClean="0"/>
              <a:t> would go if it were there, but it isn’t necessarily there.)</a:t>
            </a:r>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133654-6FDD-814B-B926-FC4687C51274}" type="slidenum">
              <a:rPr lang="en-US"/>
              <a:pPr/>
              <a:t>68</a:t>
            </a:fld>
            <a:endParaRPr lang="en-US"/>
          </a:p>
        </p:txBody>
      </p:sp>
      <p:sp>
        <p:nvSpPr>
          <p:cNvPr id="1382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824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first, we need to</a:t>
            </a:r>
            <a:r>
              <a:rPr lang="en-US" baseline="0" dirty="0" smtClean="0"/>
              <a:t> define the operations mathematically…</a:t>
            </a:r>
            <a:endParaRPr lang="en-US" dirty="0"/>
          </a:p>
        </p:txBody>
      </p:sp>
      <p:sp>
        <p:nvSpPr>
          <p:cNvPr id="4" name="Slide Number Placeholder 3"/>
          <p:cNvSpPr>
            <a:spLocks noGrp="1"/>
          </p:cNvSpPr>
          <p:nvPr>
            <p:ph type="sldNum" sz="quarter" idx="10"/>
          </p:nvPr>
        </p:nvSpPr>
        <p:spPr/>
        <p:txBody>
          <a:bodyPr/>
          <a:lstStyle/>
          <a:p>
            <a:fld id="{BB903D15-16D1-154E-92E8-B3734D63BFC4}" type="slidenum">
              <a:rPr lang="en-US" smtClean="0"/>
              <a:t>72</a:t>
            </a:fld>
            <a:endParaRPr lang="en-US"/>
          </a:p>
        </p:txBody>
      </p:sp>
    </p:spTree>
    <p:extLst>
      <p:ext uri="{BB962C8B-B14F-4D97-AF65-F5344CB8AC3E}">
        <p14:creationId xmlns:p14="http://schemas.microsoft.com/office/powerpoint/2010/main" val="363864834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The first </a:t>
            </a:r>
            <a:r>
              <a:rPr lang="nl-NL" dirty="0" err="1" smtClean="0"/>
              <a:t>row</a:t>
            </a:r>
            <a:r>
              <a:rPr lang="nl-NL" dirty="0" smtClean="0"/>
              <a:t> </a:t>
            </a:r>
            <a:r>
              <a:rPr lang="nl-NL" dirty="0" err="1" smtClean="0"/>
              <a:t>gives</a:t>
            </a:r>
            <a:r>
              <a:rPr lang="nl-NL" dirty="0" smtClean="0"/>
              <a:t> the </a:t>
            </a:r>
            <a:r>
              <a:rPr lang="nl-NL" dirty="0" err="1" smtClean="0"/>
              <a:t>position</a:t>
            </a:r>
            <a:r>
              <a:rPr lang="nl-NL" dirty="0" smtClean="0"/>
              <a:t>, </a:t>
            </a:r>
            <a:r>
              <a:rPr lang="nl-NL" dirty="0" err="1" smtClean="0"/>
              <a:t>and</a:t>
            </a:r>
            <a:r>
              <a:rPr lang="nl-NL" dirty="0" smtClean="0"/>
              <a:t> the second </a:t>
            </a:r>
            <a:r>
              <a:rPr lang="nl-NL" dirty="0" err="1" smtClean="0"/>
              <a:t>row</a:t>
            </a:r>
            <a:r>
              <a:rPr lang="nl-NL" dirty="0" smtClean="0"/>
              <a:t> </a:t>
            </a:r>
            <a:r>
              <a:rPr lang="nl-NL" dirty="0" err="1" smtClean="0"/>
              <a:t>says</a:t>
            </a:r>
            <a:r>
              <a:rPr lang="nl-NL" dirty="0" smtClean="0"/>
              <a:t> </a:t>
            </a:r>
            <a:r>
              <a:rPr lang="nl-NL" dirty="0" err="1" smtClean="0"/>
              <a:t>where</a:t>
            </a:r>
            <a:r>
              <a:rPr lang="nl-NL" dirty="0" smtClean="0"/>
              <a:t> the item at </a:t>
            </a:r>
            <a:r>
              <a:rPr lang="nl-NL" dirty="0" err="1" smtClean="0"/>
              <a:t>that</a:t>
            </a:r>
            <a:r>
              <a:rPr lang="nl-NL" dirty="0" smtClean="0"/>
              <a:t> </a:t>
            </a:r>
            <a:r>
              <a:rPr lang="nl-NL" dirty="0" err="1" smtClean="0"/>
              <a:t>position</a:t>
            </a:r>
            <a:r>
              <a:rPr lang="nl-NL" dirty="0" smtClean="0"/>
              <a:t> </a:t>
            </a:r>
            <a:r>
              <a:rPr lang="nl-NL" dirty="0" err="1" smtClean="0"/>
              <a:t>will</a:t>
            </a:r>
            <a:r>
              <a:rPr lang="nl-NL" dirty="0" smtClean="0"/>
              <a:t> end up </a:t>
            </a:r>
            <a:r>
              <a:rPr lang="nl-NL" dirty="0" err="1" smtClean="0"/>
              <a:t>after</a:t>
            </a:r>
            <a:r>
              <a:rPr lang="nl-NL" dirty="0" smtClean="0"/>
              <a:t> the </a:t>
            </a:r>
            <a:r>
              <a:rPr lang="nl-NL" dirty="0" err="1" smtClean="0"/>
              <a:t>permutation</a:t>
            </a:r>
            <a:r>
              <a:rPr lang="nl-NL" dirty="0" smtClean="0"/>
              <a:t>.</a:t>
            </a:r>
          </a:p>
          <a:p>
            <a:r>
              <a:rPr lang="nl-NL" dirty="0" err="1" smtClean="0"/>
              <a:t>Note</a:t>
            </a:r>
            <a:r>
              <a:rPr lang="nl-NL" dirty="0" smtClean="0"/>
              <a:t> </a:t>
            </a:r>
            <a:r>
              <a:rPr lang="nl-NL" dirty="0" err="1" smtClean="0"/>
              <a:t>that</a:t>
            </a:r>
            <a:r>
              <a:rPr lang="nl-NL" dirty="0" smtClean="0"/>
              <a:t> the </a:t>
            </a:r>
            <a:r>
              <a:rPr lang="nl-NL" dirty="0" err="1" smtClean="0"/>
              <a:t>indexes</a:t>
            </a:r>
            <a:r>
              <a:rPr lang="nl-NL" dirty="0" smtClean="0"/>
              <a:t> </a:t>
            </a:r>
            <a:r>
              <a:rPr lang="nl-NL" dirty="0" err="1" smtClean="0"/>
              <a:t>here</a:t>
            </a:r>
            <a:r>
              <a:rPr lang="nl-NL" dirty="0" smtClean="0"/>
              <a:t> are 1-based, </a:t>
            </a:r>
            <a:r>
              <a:rPr lang="nl-NL" dirty="0" err="1" smtClean="0"/>
              <a:t>following</a:t>
            </a:r>
            <a:r>
              <a:rPr lang="nl-NL" dirty="0" smtClean="0"/>
              <a:t> </a:t>
            </a:r>
            <a:r>
              <a:rPr lang="nl-NL" dirty="0" err="1" smtClean="0"/>
              <a:t>mathematical</a:t>
            </a:r>
            <a:r>
              <a:rPr lang="nl-NL" dirty="0" smtClean="0"/>
              <a:t> </a:t>
            </a:r>
            <a:r>
              <a:rPr lang="nl-NL" dirty="0" err="1" smtClean="0"/>
              <a:t>conventions</a:t>
            </a:r>
            <a:r>
              <a:rPr lang="nl-NL" dirty="0" smtClean="0"/>
              <a:t>, </a:t>
            </a:r>
            <a:r>
              <a:rPr lang="nl-NL" dirty="0" err="1" smtClean="0"/>
              <a:t>not</a:t>
            </a:r>
            <a:r>
              <a:rPr lang="nl-NL" dirty="0" smtClean="0"/>
              <a:t> 0-based.</a:t>
            </a:r>
          </a:p>
          <a:p>
            <a:r>
              <a:rPr lang="nl-NL" dirty="0" err="1" smtClean="0"/>
              <a:t>Since</a:t>
            </a:r>
            <a:r>
              <a:rPr lang="nl-NL" dirty="0" smtClean="0"/>
              <a:t> the first </a:t>
            </a:r>
            <a:r>
              <a:rPr lang="nl-NL" dirty="0" err="1" smtClean="0"/>
              <a:t>row</a:t>
            </a:r>
            <a:r>
              <a:rPr lang="nl-NL" dirty="0" smtClean="0"/>
              <a:t> is </a:t>
            </a:r>
            <a:r>
              <a:rPr lang="nl-NL" dirty="0" err="1" smtClean="0"/>
              <a:t>always</a:t>
            </a:r>
            <a:r>
              <a:rPr lang="nl-NL" dirty="0" smtClean="0"/>
              <a:t> 1 </a:t>
            </a:r>
            <a:r>
              <a:rPr lang="nl-NL" dirty="0" err="1" smtClean="0"/>
              <a:t>to</a:t>
            </a:r>
            <a:r>
              <a:rPr lang="nl-NL" dirty="0" smtClean="0"/>
              <a:t> </a:t>
            </a:r>
            <a:r>
              <a:rPr lang="nl-NL" i="1" dirty="0" smtClean="0"/>
              <a:t>n</a:t>
            </a:r>
            <a:r>
              <a:rPr lang="nl-NL" dirty="0" smtClean="0"/>
              <a:t>, we </a:t>
            </a:r>
            <a:r>
              <a:rPr lang="nl-NL" dirty="0" err="1" smtClean="0"/>
              <a:t>can</a:t>
            </a:r>
            <a:r>
              <a:rPr lang="nl-NL" dirty="0" smtClean="0"/>
              <a:t> </a:t>
            </a:r>
            <a:r>
              <a:rPr lang="nl-NL" dirty="0" err="1" smtClean="0"/>
              <a:t>leave</a:t>
            </a:r>
            <a:r>
              <a:rPr lang="nl-NL" dirty="0" smtClean="0"/>
              <a:t> </a:t>
            </a:r>
            <a:r>
              <a:rPr lang="nl-NL" dirty="0" err="1" smtClean="0"/>
              <a:t>it</a:t>
            </a:r>
            <a:r>
              <a:rPr lang="nl-NL" dirty="0" smtClean="0"/>
              <a:t> out,</a:t>
            </a:r>
            <a:r>
              <a:rPr lang="nl-NL" baseline="0" dirty="0" smtClean="0"/>
              <a:t> </a:t>
            </a:r>
            <a:r>
              <a:rPr lang="nl-NL" baseline="0" dirty="0" err="1" smtClean="0"/>
              <a:t>which</a:t>
            </a:r>
            <a:r>
              <a:rPr lang="nl-NL" baseline="0" dirty="0" smtClean="0"/>
              <a:t> </a:t>
            </a:r>
            <a:r>
              <a:rPr lang="nl-NL" baseline="0" dirty="0" err="1" smtClean="0"/>
              <a:t>gives</a:t>
            </a:r>
            <a:r>
              <a:rPr lang="nl-NL" baseline="0" dirty="0" smtClean="0"/>
              <a:t> </a:t>
            </a:r>
            <a:r>
              <a:rPr lang="nl-NL" dirty="0" smtClean="0"/>
              <a:t>the shorthand </a:t>
            </a:r>
            <a:r>
              <a:rPr lang="nl-NL" dirty="0" err="1" smtClean="0"/>
              <a:t>notation</a:t>
            </a:r>
            <a:r>
              <a:rPr lang="nl-NL" dirty="0" smtClean="0"/>
              <a:t>.</a:t>
            </a:r>
          </a:p>
          <a:p>
            <a:endParaRPr lang="nl-NL" dirty="0" smtClean="0"/>
          </a:p>
          <a:p>
            <a:r>
              <a:rPr lang="nl-NL" sz="800" dirty="0" smtClean="0">
                <a:solidFill>
                  <a:srgbClr val="A6A6A6"/>
                </a:solidFill>
              </a:rPr>
              <a:t>\[</a:t>
            </a:r>
          </a:p>
          <a:p>
            <a:r>
              <a:rPr lang="nl-NL" sz="800" dirty="0" smtClean="0">
                <a:solidFill>
                  <a:srgbClr val="A6A6A6"/>
                </a:solidFill>
              </a:rPr>
              <a:t>\begin{</a:t>
            </a:r>
            <a:r>
              <a:rPr lang="nl-NL" sz="800" dirty="0" err="1" smtClean="0">
                <a:solidFill>
                  <a:srgbClr val="A6A6A6"/>
                </a:solidFill>
              </a:rPr>
              <a:t>pmatrix</a:t>
            </a:r>
            <a:r>
              <a:rPr lang="nl-NL" sz="800" dirty="0" smtClean="0">
                <a:solidFill>
                  <a:srgbClr val="A6A6A6"/>
                </a:solidFill>
              </a:rPr>
              <a:t>}</a:t>
            </a:r>
          </a:p>
          <a:p>
            <a:r>
              <a:rPr lang="nl-NL" sz="800" dirty="0" smtClean="0">
                <a:solidFill>
                  <a:srgbClr val="A6A6A6"/>
                </a:solidFill>
              </a:rPr>
              <a:t>1 &amp; 2 &amp; 3 &amp; 4 \\</a:t>
            </a:r>
          </a:p>
          <a:p>
            <a:r>
              <a:rPr lang="nl-NL" sz="800" dirty="0" smtClean="0">
                <a:solidFill>
                  <a:srgbClr val="A6A6A6"/>
                </a:solidFill>
              </a:rPr>
              <a:t>2 &amp; 4 &amp; 1 &amp; 3</a:t>
            </a:r>
          </a:p>
          <a:p>
            <a:r>
              <a:rPr lang="nl-NL" sz="800" dirty="0" smtClean="0">
                <a:solidFill>
                  <a:srgbClr val="A6A6A6"/>
                </a:solidFill>
              </a:rPr>
              <a:t>\end{</a:t>
            </a:r>
            <a:r>
              <a:rPr lang="nl-NL" sz="800" dirty="0" err="1" smtClean="0">
                <a:solidFill>
                  <a:srgbClr val="A6A6A6"/>
                </a:solidFill>
              </a:rPr>
              <a:t>pmatrix</a:t>
            </a:r>
            <a:r>
              <a:rPr lang="nl-NL" sz="800" dirty="0" smtClean="0">
                <a:solidFill>
                  <a:srgbClr val="A6A6A6"/>
                </a:solidFill>
              </a:rPr>
              <a:t>}</a:t>
            </a:r>
          </a:p>
          <a:p>
            <a:r>
              <a:rPr lang="nl-NL" sz="800" dirty="0" smtClean="0">
                <a:solidFill>
                  <a:srgbClr val="A6A6A6"/>
                </a:solidFill>
              </a:rPr>
              <a:t>\]</a:t>
            </a:r>
            <a:endParaRPr lang="en-US" sz="800" dirty="0">
              <a:solidFill>
                <a:srgbClr val="A6A6A6"/>
              </a:solidFill>
            </a:endParaRPr>
          </a:p>
        </p:txBody>
      </p:sp>
      <p:sp>
        <p:nvSpPr>
          <p:cNvPr id="4" name="Slide Number Placeholder 3"/>
          <p:cNvSpPr>
            <a:spLocks noGrp="1"/>
          </p:cNvSpPr>
          <p:nvPr>
            <p:ph type="sldNum" sz="quarter" idx="10"/>
          </p:nvPr>
        </p:nvSpPr>
        <p:spPr/>
        <p:txBody>
          <a:bodyPr/>
          <a:lstStyle/>
          <a:p>
            <a:fld id="{BB903D15-16D1-154E-92E8-B3734D63BFC4}" type="slidenum">
              <a:rPr lang="en-US" smtClean="0"/>
              <a:t>73</a:t>
            </a:fld>
            <a:endParaRPr lang="en-US"/>
          </a:p>
        </p:txBody>
      </p:sp>
    </p:spTree>
    <p:extLst>
      <p:ext uri="{BB962C8B-B14F-4D97-AF65-F5344CB8AC3E}">
        <p14:creationId xmlns:p14="http://schemas.microsoft.com/office/powerpoint/2010/main" val="45226133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first example we’ve seen of a group where the elements are themselves functions, and the group operation is an operation on functions.</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If we have a permutation </a:t>
            </a:r>
            <a:r>
              <a:rPr lang="en-US" sz="1200" i="1" dirty="0" smtClean="0">
                <a:latin typeface="Palatino"/>
                <a:cs typeface="Palatino"/>
              </a:rPr>
              <a:t>x</a:t>
            </a:r>
            <a:r>
              <a:rPr lang="en-US" sz="1200" dirty="0" smtClean="0"/>
              <a:t> that shifts items two positions to the right, and another permutation </a:t>
            </a:r>
            <a:r>
              <a:rPr lang="en-US" sz="1200" i="1" dirty="0" smtClean="0">
                <a:latin typeface="Palatino"/>
                <a:cs typeface="Palatino"/>
              </a:rPr>
              <a:t>y</a:t>
            </a:r>
            <a:r>
              <a:rPr lang="en-US" sz="1200" dirty="0" smtClean="0"/>
              <a:t> that shifts items 3 positions to the right, then the composition </a:t>
            </a:r>
            <a:r>
              <a:rPr lang="en-US" sz="1200" i="1" dirty="0" smtClean="0">
                <a:latin typeface="Palatino"/>
                <a:cs typeface="Palatino"/>
              </a:rPr>
              <a:t>x</a:t>
            </a:r>
            <a:r>
              <a:rPr lang="en-US" sz="1200" dirty="0" smtClean="0">
                <a:latin typeface="Palatino"/>
                <a:cs typeface="Palatino"/>
              </a:rPr>
              <a:t> ◦ </a:t>
            </a:r>
            <a:r>
              <a:rPr lang="en-US" sz="1200" i="1" dirty="0" smtClean="0">
                <a:latin typeface="Palatino"/>
                <a:cs typeface="Palatino"/>
              </a:rPr>
              <a:t>y</a:t>
            </a:r>
            <a:r>
              <a:rPr lang="en-US" sz="1200" dirty="0" smtClean="0">
                <a:latin typeface="Palatino"/>
                <a:cs typeface="Palatino"/>
              </a:rPr>
              <a:t> </a:t>
            </a:r>
            <a:r>
              <a:rPr lang="en-US" sz="1200" dirty="0" smtClean="0">
                <a:cs typeface="Palatino"/>
              </a:rPr>
              <a:t>shifts items 5 positions to the right.</a:t>
            </a:r>
            <a:endParaRPr lang="en-US" sz="1200" dirty="0" smtClean="0">
              <a:latin typeface="Palatino"/>
              <a:cs typeface="Palatino"/>
            </a:endParaRPr>
          </a:p>
          <a:p>
            <a:endParaRPr lang="en-US" dirty="0"/>
          </a:p>
        </p:txBody>
      </p:sp>
      <p:sp>
        <p:nvSpPr>
          <p:cNvPr id="4" name="Slide Number Placeholder 3"/>
          <p:cNvSpPr>
            <a:spLocks noGrp="1"/>
          </p:cNvSpPr>
          <p:nvPr>
            <p:ph type="sldNum" sz="quarter" idx="10"/>
          </p:nvPr>
        </p:nvSpPr>
        <p:spPr/>
        <p:txBody>
          <a:bodyPr/>
          <a:lstStyle/>
          <a:p>
            <a:fld id="{BB903D15-16D1-154E-92E8-B3734D63BFC4}" type="slidenum">
              <a:rPr lang="en-US" smtClean="0"/>
              <a:t>74</a:t>
            </a:fld>
            <a:endParaRPr lang="en-US"/>
          </a:p>
        </p:txBody>
      </p:sp>
    </p:spTree>
    <p:extLst>
      <p:ext uri="{BB962C8B-B14F-4D97-AF65-F5344CB8AC3E}">
        <p14:creationId xmlns:p14="http://schemas.microsoft.com/office/powerpoint/2010/main" val="28652045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those</a:t>
            </a:r>
            <a:r>
              <a:rPr lang="en-US" baseline="0" dirty="0" smtClean="0"/>
              <a:t> who know about the iterator trait </a:t>
            </a:r>
            <a:r>
              <a:rPr lang="en-US" baseline="0" dirty="0" err="1" smtClean="0"/>
              <a:t>value_type</a:t>
            </a:r>
            <a:r>
              <a:rPr lang="en-US" baseline="0" dirty="0" smtClean="0"/>
              <a:t> in C++, don’t be confused by the name.  It doesn’t actually return a value type in the sense described here.</a:t>
            </a:r>
          </a:p>
          <a:p>
            <a:r>
              <a:rPr lang="en-US" baseline="0" dirty="0" smtClean="0"/>
              <a:t>Rather, it returns the object type of the value pointed to by the iterator.</a:t>
            </a:r>
            <a:endParaRPr lang="en-US" dirty="0"/>
          </a:p>
        </p:txBody>
      </p:sp>
      <p:sp>
        <p:nvSpPr>
          <p:cNvPr id="4" name="Slide Number Placeholder 3"/>
          <p:cNvSpPr>
            <a:spLocks noGrp="1"/>
          </p:cNvSpPr>
          <p:nvPr>
            <p:ph type="sldNum" sz="quarter" idx="10"/>
          </p:nvPr>
        </p:nvSpPr>
        <p:spPr/>
        <p:txBody>
          <a:bodyPr/>
          <a:lstStyle/>
          <a:p>
            <a:fld id="{BB903D15-16D1-154E-92E8-B3734D63BFC4}" type="slidenum">
              <a:rPr lang="en-US" smtClean="0"/>
              <a:t>8</a:t>
            </a:fld>
            <a:endParaRPr lang="en-US"/>
          </a:p>
        </p:txBody>
      </p:sp>
    </p:spTree>
    <p:extLst>
      <p:ext uri="{BB962C8B-B14F-4D97-AF65-F5344CB8AC3E}">
        <p14:creationId xmlns:p14="http://schemas.microsoft.com/office/powerpoint/2010/main" val="311251081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Transposition</a:t>
            </a:r>
            <a:r>
              <a:rPr lang="en-US" baseline="0" dirty="0" smtClean="0"/>
              <a:t> is a special case of permutation.</a:t>
            </a:r>
          </a:p>
          <a:p>
            <a:endParaRPr lang="en-US" baseline="0" dirty="0" smtClean="0"/>
          </a:p>
          <a:p>
            <a:r>
              <a:rPr lang="en-US" baseline="0" dirty="0" smtClean="0"/>
              <a:t>Again, remember that these are 1-based indexes.</a:t>
            </a:r>
            <a:endParaRPr lang="en-US" dirty="0"/>
          </a:p>
        </p:txBody>
      </p:sp>
      <p:sp>
        <p:nvSpPr>
          <p:cNvPr id="4" name="Slide Number Placeholder 3"/>
          <p:cNvSpPr>
            <a:spLocks noGrp="1"/>
          </p:cNvSpPr>
          <p:nvPr>
            <p:ph type="sldNum" sz="quarter" idx="10"/>
          </p:nvPr>
        </p:nvSpPr>
        <p:spPr/>
        <p:txBody>
          <a:bodyPr/>
          <a:lstStyle/>
          <a:p>
            <a:fld id="{BB903D15-16D1-154E-92E8-B3734D63BFC4}" type="slidenum">
              <a:rPr lang="en-US" smtClean="0"/>
              <a:t>76</a:t>
            </a:fld>
            <a:endParaRPr lang="en-US"/>
          </a:p>
        </p:txBody>
      </p:sp>
    </p:spTree>
    <p:extLst>
      <p:ext uri="{BB962C8B-B14F-4D97-AF65-F5344CB8AC3E}">
        <p14:creationId xmlns:p14="http://schemas.microsoft.com/office/powerpoint/2010/main" val="81613364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133654-6FDD-814B-B926-FC4687C51274}" type="slidenum">
              <a:rPr lang="en-US"/>
              <a:pPr/>
              <a:t>77</a:t>
            </a:fld>
            <a:endParaRPr lang="en-US"/>
          </a:p>
        </p:txBody>
      </p:sp>
      <p:sp>
        <p:nvSpPr>
          <p:cNvPr id="1382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824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n-1 and not n?  Because once n-1 elements are in the right place, there’s only one place left for the nth</a:t>
            </a:r>
            <a:r>
              <a:rPr lang="en-US" baseline="0" dirty="0" smtClean="0"/>
              <a:t> element to go.</a:t>
            </a:r>
            <a:endParaRPr lang="en-US" dirty="0"/>
          </a:p>
        </p:txBody>
      </p:sp>
      <p:sp>
        <p:nvSpPr>
          <p:cNvPr id="4" name="Slide Number Placeholder 3"/>
          <p:cNvSpPr>
            <a:spLocks noGrp="1"/>
          </p:cNvSpPr>
          <p:nvPr>
            <p:ph type="sldNum" sz="quarter" idx="10"/>
          </p:nvPr>
        </p:nvSpPr>
        <p:spPr/>
        <p:txBody>
          <a:bodyPr/>
          <a:lstStyle/>
          <a:p>
            <a:fld id="{BB903D15-16D1-154E-92E8-B3734D63BFC4}" type="slidenum">
              <a:rPr lang="en-US" smtClean="0"/>
              <a:t>78</a:t>
            </a:fld>
            <a:endParaRPr lang="en-US"/>
          </a:p>
        </p:txBody>
      </p:sp>
    </p:spTree>
    <p:extLst>
      <p:ext uri="{BB962C8B-B14F-4D97-AF65-F5344CB8AC3E}">
        <p14:creationId xmlns:p14="http://schemas.microsoft.com/office/powerpoint/2010/main" val="247540138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notation for decomposition into cycle</a:t>
            </a:r>
            <a:r>
              <a:rPr lang="en-US" baseline="0" dirty="0" smtClean="0"/>
              <a:t>s is a little ambiguous, but it’s usually clear from the context.</a:t>
            </a:r>
            <a:endParaRPr lang="en-US" dirty="0"/>
          </a:p>
        </p:txBody>
      </p:sp>
      <p:sp>
        <p:nvSpPr>
          <p:cNvPr id="4" name="Slide Number Placeholder 3"/>
          <p:cNvSpPr>
            <a:spLocks noGrp="1"/>
          </p:cNvSpPr>
          <p:nvPr>
            <p:ph type="sldNum" sz="quarter" idx="10"/>
          </p:nvPr>
        </p:nvSpPr>
        <p:spPr/>
        <p:txBody>
          <a:bodyPr/>
          <a:lstStyle/>
          <a:p>
            <a:fld id="{BB903D15-16D1-154E-92E8-B3734D63BFC4}" type="slidenum">
              <a:rPr lang="en-US" smtClean="0"/>
              <a:t>80</a:t>
            </a:fld>
            <a:endParaRPr lang="en-US"/>
          </a:p>
        </p:txBody>
      </p:sp>
    </p:spTree>
    <p:extLst>
      <p:ext uri="{BB962C8B-B14F-4D97-AF65-F5344CB8AC3E}">
        <p14:creationId xmlns:p14="http://schemas.microsoft.com/office/powerpoint/2010/main" val="232769604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 is number of elements, u is number of trivial cycles, v is number of nontrivial cycles</a:t>
            </a:r>
          </a:p>
          <a:p>
            <a:endParaRPr lang="en-US" dirty="0" smtClean="0"/>
          </a:p>
          <a:p>
            <a:r>
              <a:rPr lang="en-US" dirty="0" smtClean="0"/>
              <a:t>For first bullet, we need to save the first value that’s going to be overwritten, by putting it in a temporary variable.  That’s the +1.</a:t>
            </a:r>
            <a:endParaRPr lang="en-US" dirty="0"/>
          </a:p>
        </p:txBody>
      </p:sp>
      <p:sp>
        <p:nvSpPr>
          <p:cNvPr id="4" name="Slide Number Placeholder 3"/>
          <p:cNvSpPr>
            <a:spLocks noGrp="1"/>
          </p:cNvSpPr>
          <p:nvPr>
            <p:ph type="sldNum" sz="quarter" idx="10"/>
          </p:nvPr>
        </p:nvSpPr>
        <p:spPr/>
        <p:txBody>
          <a:bodyPr/>
          <a:lstStyle/>
          <a:p>
            <a:fld id="{BB903D15-16D1-154E-92E8-B3734D63BFC4}" type="slidenum">
              <a:rPr lang="en-US" smtClean="0"/>
              <a:t>83</a:t>
            </a:fld>
            <a:endParaRPr lang="en-US"/>
          </a:p>
        </p:txBody>
      </p:sp>
    </p:spTree>
    <p:extLst>
      <p:ext uri="{BB962C8B-B14F-4D97-AF65-F5344CB8AC3E}">
        <p14:creationId xmlns:p14="http://schemas.microsoft.com/office/powerpoint/2010/main" val="320639644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We’ll look more at reverse in the next lecture.</a:t>
            </a:r>
            <a:endParaRPr lang="en-US" dirty="0"/>
          </a:p>
        </p:txBody>
      </p:sp>
      <p:sp>
        <p:nvSpPr>
          <p:cNvPr id="4" name="Slide Number Placeholder 3"/>
          <p:cNvSpPr>
            <a:spLocks noGrp="1"/>
          </p:cNvSpPr>
          <p:nvPr>
            <p:ph type="sldNum" sz="quarter" idx="10"/>
          </p:nvPr>
        </p:nvSpPr>
        <p:spPr/>
        <p:txBody>
          <a:bodyPr/>
          <a:lstStyle/>
          <a:p>
            <a:fld id="{BB903D15-16D1-154E-92E8-B3734D63BFC4}" type="slidenum">
              <a:rPr lang="en-US" smtClean="0"/>
              <a:t>84</a:t>
            </a:fld>
            <a:endParaRPr lang="en-US"/>
          </a:p>
        </p:txBody>
      </p:sp>
    </p:spTree>
    <p:extLst>
      <p:ext uri="{BB962C8B-B14F-4D97-AF65-F5344CB8AC3E}">
        <p14:creationId xmlns:p14="http://schemas.microsoft.com/office/powerpoint/2010/main" val="25939197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line of code is the core idea; we just need to figure out the condition.</a:t>
            </a:r>
            <a:endParaRPr lang="en-US" dirty="0"/>
          </a:p>
        </p:txBody>
      </p:sp>
      <p:sp>
        <p:nvSpPr>
          <p:cNvPr id="4" name="Slide Number Placeholder 3"/>
          <p:cNvSpPr>
            <a:spLocks noGrp="1"/>
          </p:cNvSpPr>
          <p:nvPr>
            <p:ph type="sldNum" sz="quarter" idx="10"/>
          </p:nvPr>
        </p:nvSpPr>
        <p:spPr/>
        <p:txBody>
          <a:bodyPr/>
          <a:lstStyle/>
          <a:p>
            <a:fld id="{BB903D15-16D1-154E-92E8-B3734D63BFC4}" type="slidenum">
              <a:rPr lang="en-US" smtClean="0"/>
              <a:t>85</a:t>
            </a:fld>
            <a:endParaRPr lang="en-US"/>
          </a:p>
        </p:txBody>
      </p:sp>
    </p:spTree>
    <p:extLst>
      <p:ext uri="{BB962C8B-B14F-4D97-AF65-F5344CB8AC3E}">
        <p14:creationId xmlns:p14="http://schemas.microsoft.com/office/powerpoint/2010/main" val="229204666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133654-6FDD-814B-B926-FC4687C51274}" type="slidenum">
              <a:rPr lang="en-US"/>
              <a:pPr/>
              <a:t>86</a:t>
            </a:fld>
            <a:endParaRPr lang="en-US"/>
          </a:p>
        </p:txBody>
      </p:sp>
      <p:sp>
        <p:nvSpPr>
          <p:cNvPr id="1382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8243" name="Rectangle 3"/>
          <p:cNvSpPr>
            <a:spLocks noGrp="1" noChangeArrowheads="1"/>
          </p:cNvSpPr>
          <p:nvPr>
            <p:ph type="body" idx="1"/>
          </p:nvPr>
        </p:nvSpPr>
        <p:spPr/>
        <p:txBody>
          <a:bodyPr/>
          <a:lstStyle/>
          <a:p>
            <a:r>
              <a:rPr lang="en-US" dirty="0" smtClean="0"/>
              <a:t>In order to work correctly, </a:t>
            </a:r>
            <a:r>
              <a:rPr lang="en-US" dirty="0" err="1" smtClean="0"/>
              <a:t>swap_ranges</a:t>
            </a:r>
            <a:r>
              <a:rPr lang="en-US" dirty="0" smtClean="0"/>
              <a:t> needs to have enough elements in the second range for the ones we’re moving in the first range.</a:t>
            </a:r>
          </a:p>
          <a:p>
            <a:r>
              <a:rPr lang="en-US" dirty="0" smtClean="0"/>
              <a:t>If</a:t>
            </a:r>
            <a:r>
              <a:rPr lang="en-US" baseline="0" dirty="0" smtClean="0"/>
              <a:t> we’re in that situation, we don’t need to specify the end of the </a:t>
            </a:r>
            <a:r>
              <a:rPr lang="en-US" baseline="0" dirty="0" smtClean="0"/>
              <a:t>2nd </a:t>
            </a:r>
            <a:r>
              <a:rPr lang="en-US" baseline="0" dirty="0" smtClean="0"/>
              <a:t>range.</a:t>
            </a:r>
            <a:endParaRPr lang="en-US"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Having </a:t>
            </a:r>
            <a:r>
              <a:rPr lang="en-US" dirty="0" err="1" smtClean="0"/>
              <a:t>swap_ranges</a:t>
            </a:r>
            <a:r>
              <a:rPr lang="en-US" dirty="0" smtClean="0"/>
              <a:t> return first1 is a good example of the Law of Useful Return, which we</a:t>
            </a:r>
            <a:r>
              <a:rPr lang="en-US" baseline="0" dirty="0" smtClean="0"/>
              <a:t> originally talked about when we were dealing with remainder and quotient algorithms in chapter 4.  Here we’re restated it in slightly different terms.</a:t>
            </a:r>
          </a:p>
          <a:p>
            <a:endParaRPr lang="en-US" baseline="0" dirty="0" smtClean="0"/>
          </a:p>
          <a:p>
            <a:r>
              <a:rPr lang="en-US" baseline="0" dirty="0" smtClean="0"/>
              <a:t>Example of the last point:  There’s no reason for </a:t>
            </a:r>
            <a:r>
              <a:rPr lang="en-US" baseline="0" dirty="0" err="1" smtClean="0"/>
              <a:t>swap_ranges</a:t>
            </a:r>
            <a:r>
              <a:rPr lang="en-US" baseline="0" dirty="0" smtClean="0"/>
              <a:t> to return first0, because the algorithm guarantees that at the end it will be equal to last0, which the caller already has. </a:t>
            </a:r>
            <a:endParaRPr lang="en-US" dirty="0"/>
          </a:p>
        </p:txBody>
      </p:sp>
      <p:sp>
        <p:nvSpPr>
          <p:cNvPr id="4" name="Slide Number Placeholder 3"/>
          <p:cNvSpPr>
            <a:spLocks noGrp="1"/>
          </p:cNvSpPr>
          <p:nvPr>
            <p:ph type="sldNum" sz="quarter" idx="10"/>
          </p:nvPr>
        </p:nvSpPr>
        <p:spPr/>
        <p:txBody>
          <a:bodyPr/>
          <a:lstStyle/>
          <a:p>
            <a:fld id="{BB903D15-16D1-154E-92E8-B3734D63BFC4}" type="slidenum">
              <a:rPr lang="en-US" smtClean="0"/>
              <a:t>87</a:t>
            </a:fld>
            <a:endParaRPr lang="en-US"/>
          </a:p>
        </p:txBody>
      </p:sp>
    </p:spTree>
    <p:extLst>
      <p:ext uri="{BB962C8B-B14F-4D97-AF65-F5344CB8AC3E}">
        <p14:creationId xmlns:p14="http://schemas.microsoft.com/office/powerpoint/2010/main" val="314555641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way gives us much</a:t>
            </a:r>
            <a:r>
              <a:rPr lang="en-US" baseline="0" dirty="0" smtClean="0"/>
              <a:t> more flexibility.  For example, we could swap a range of elements in a linked list with a range of elements in an array.</a:t>
            </a:r>
          </a:p>
          <a:p>
            <a:r>
              <a:rPr lang="en-US" baseline="0" dirty="0" smtClean="0"/>
              <a:t>However, we need to insure that the value types are the same, hence the comment.</a:t>
            </a:r>
            <a:endParaRPr lang="en-US" dirty="0"/>
          </a:p>
        </p:txBody>
      </p:sp>
      <p:sp>
        <p:nvSpPr>
          <p:cNvPr id="4" name="Slide Number Placeholder 3"/>
          <p:cNvSpPr>
            <a:spLocks noGrp="1"/>
          </p:cNvSpPr>
          <p:nvPr>
            <p:ph type="sldNum" sz="quarter" idx="10"/>
          </p:nvPr>
        </p:nvSpPr>
        <p:spPr/>
        <p:txBody>
          <a:bodyPr/>
          <a:lstStyle/>
          <a:p>
            <a:fld id="{BB903D15-16D1-154E-92E8-B3734D63BFC4}" type="slidenum">
              <a:rPr lang="en-US" smtClean="0"/>
              <a:t>88</a:t>
            </a:fld>
            <a:endParaRPr lang="en-US"/>
          </a:p>
        </p:txBody>
      </p:sp>
    </p:spTree>
    <p:extLst>
      <p:ext uri="{BB962C8B-B14F-4D97-AF65-F5344CB8AC3E}">
        <p14:creationId xmlns:p14="http://schemas.microsoft.com/office/powerpoint/2010/main" val="41680227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relationships follow the scientific taxonomy introduced by Aristotle.</a:t>
            </a:r>
            <a:endParaRPr lang="en-US" dirty="0"/>
          </a:p>
        </p:txBody>
      </p:sp>
      <p:sp>
        <p:nvSpPr>
          <p:cNvPr id="4" name="Slide Number Placeholder 3"/>
          <p:cNvSpPr>
            <a:spLocks noGrp="1"/>
          </p:cNvSpPr>
          <p:nvPr>
            <p:ph type="sldNum" sz="quarter" idx="10"/>
          </p:nvPr>
        </p:nvSpPr>
        <p:spPr/>
        <p:txBody>
          <a:bodyPr/>
          <a:lstStyle/>
          <a:p>
            <a:fld id="{BB903D15-16D1-154E-92E8-B3734D63BFC4}" type="slidenum">
              <a:rPr lang="en-US" smtClean="0"/>
              <a:t>10</a:t>
            </a:fld>
            <a:endParaRPr lang="en-US"/>
          </a:p>
        </p:txBody>
      </p:sp>
    </p:spTree>
    <p:extLst>
      <p:ext uri="{BB962C8B-B14F-4D97-AF65-F5344CB8AC3E}">
        <p14:creationId xmlns:p14="http://schemas.microsoft.com/office/powerpoint/2010/main" val="207677101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133654-6FDD-814B-B926-FC4687C51274}" type="slidenum">
              <a:rPr lang="en-US"/>
              <a:pPr/>
              <a:t>89</a:t>
            </a:fld>
            <a:endParaRPr lang="en-US"/>
          </a:p>
        </p:txBody>
      </p:sp>
      <p:sp>
        <p:nvSpPr>
          <p:cNvPr id="1382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8243" name="Rectangle 3"/>
          <p:cNvSpPr>
            <a:spLocks noGrp="1" noChangeArrowheads="1"/>
          </p:cNvSpPr>
          <p:nvPr>
            <p:ph type="body" idx="1"/>
          </p:nvPr>
        </p:nvSpPr>
        <p:spPr/>
        <p:txBody>
          <a:bodyPr/>
          <a:lstStyle/>
          <a:p>
            <a:r>
              <a:rPr lang="en-US" dirty="0" smtClean="0"/>
              <a:t>If we’re not sure whether the second range is</a:t>
            </a:r>
            <a:r>
              <a:rPr lang="en-US" baseline="0" dirty="0" smtClean="0"/>
              <a:t> long enough to perform all the needed swaps, we make both ranges explicit and test both bounds every time through the loop.</a:t>
            </a:r>
            <a:endParaRPr lang="en-US"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133654-6FDD-814B-B926-FC4687C51274}" type="slidenum">
              <a:rPr lang="en-US"/>
              <a:pPr/>
              <a:t>90</a:t>
            </a:fld>
            <a:endParaRPr lang="en-US"/>
          </a:p>
        </p:txBody>
      </p:sp>
      <p:sp>
        <p:nvSpPr>
          <p:cNvPr id="1382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8243" name="Rectangle 3"/>
          <p:cNvSpPr>
            <a:spLocks noGrp="1" noChangeArrowheads="1"/>
          </p:cNvSpPr>
          <p:nvPr>
            <p:ph type="body" idx="1"/>
          </p:nvPr>
        </p:nvSpPr>
        <p:spPr/>
        <p:txBody>
          <a:bodyPr/>
          <a:lstStyle/>
          <a:p>
            <a:r>
              <a:rPr lang="en-US" dirty="0" smtClean="0"/>
              <a:t>Why don’t we</a:t>
            </a:r>
            <a:r>
              <a:rPr lang="en-US" baseline="0" dirty="0" smtClean="0"/>
              <a:t> need a version where we pass n0 and n1?</a:t>
            </a:r>
            <a:endParaRPr lang="en-US"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fact that we implemented versions for both bounded and counted ranges is a good illustration</a:t>
            </a:r>
            <a:r>
              <a:rPr lang="en-US" baseline="0" dirty="0" smtClean="0"/>
              <a:t> of the Law of Completeness.</a:t>
            </a:r>
          </a:p>
          <a:p>
            <a:endParaRPr lang="en-US" baseline="0" dirty="0" smtClean="0"/>
          </a:p>
          <a:p>
            <a:pPr marL="0" marR="0" lvl="1" indent="0" algn="l" defTabSz="457200" rtl="0" eaLnBrk="1" fontAlgn="auto" latinLnBrk="0" hangingPunct="1">
              <a:lnSpc>
                <a:spcPct val="100000"/>
              </a:lnSpc>
              <a:spcBef>
                <a:spcPts val="0"/>
              </a:spcBef>
              <a:spcAft>
                <a:spcPts val="0"/>
              </a:spcAft>
              <a:buClrTx/>
              <a:buSzTx/>
              <a:buFontTx/>
              <a:buNone/>
              <a:tabLst/>
              <a:defRPr/>
            </a:pPr>
            <a:r>
              <a:rPr lang="en-US" dirty="0" smtClean="0"/>
              <a:t>Example for note:  Just because containers need to provide both insert and erase functionality doesn’t mean your interface should have a single “</a:t>
            </a:r>
            <a:r>
              <a:rPr lang="en-US" dirty="0" err="1" smtClean="0"/>
              <a:t>insert_or_erase</a:t>
            </a:r>
            <a:r>
              <a:rPr lang="en-US" dirty="0" smtClean="0"/>
              <a:t>” function.</a:t>
            </a:r>
          </a:p>
          <a:p>
            <a:endParaRPr lang="en-US" dirty="0"/>
          </a:p>
        </p:txBody>
      </p:sp>
      <p:sp>
        <p:nvSpPr>
          <p:cNvPr id="4" name="Slide Number Placeholder 3"/>
          <p:cNvSpPr>
            <a:spLocks noGrp="1"/>
          </p:cNvSpPr>
          <p:nvPr>
            <p:ph type="sldNum" sz="quarter" idx="10"/>
          </p:nvPr>
        </p:nvSpPr>
        <p:spPr/>
        <p:txBody>
          <a:bodyPr/>
          <a:lstStyle/>
          <a:p>
            <a:fld id="{BB903D15-16D1-154E-92E8-B3734D63BFC4}" type="slidenum">
              <a:rPr lang="en-US" smtClean="0"/>
              <a:t>91</a:t>
            </a:fld>
            <a:endParaRPr lang="en-US"/>
          </a:p>
        </p:txBody>
      </p:sp>
    </p:spTree>
    <p:extLst>
      <p:ext uri="{BB962C8B-B14F-4D97-AF65-F5344CB8AC3E}">
        <p14:creationId xmlns:p14="http://schemas.microsoft.com/office/powerpoint/2010/main" val="406989652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that the permutation in the definition of rotation is indexed starting</a:t>
            </a:r>
            <a:r>
              <a:rPr lang="en-US" baseline="0" dirty="0" smtClean="0"/>
              <a:t> at 0.</a:t>
            </a:r>
            <a:endParaRPr lang="en-US" dirty="0"/>
          </a:p>
        </p:txBody>
      </p:sp>
      <p:sp>
        <p:nvSpPr>
          <p:cNvPr id="4" name="Slide Number Placeholder 3"/>
          <p:cNvSpPr>
            <a:spLocks noGrp="1"/>
          </p:cNvSpPr>
          <p:nvPr>
            <p:ph type="sldNum" sz="quarter" idx="10"/>
          </p:nvPr>
        </p:nvSpPr>
        <p:spPr/>
        <p:txBody>
          <a:bodyPr/>
          <a:lstStyle/>
          <a:p>
            <a:fld id="{BB903D15-16D1-154E-92E8-B3734D63BFC4}" type="slidenum">
              <a:rPr lang="en-US" smtClean="0"/>
              <a:t>92</a:t>
            </a:fld>
            <a:endParaRPr lang="en-US"/>
          </a:p>
        </p:txBody>
      </p:sp>
    </p:spTree>
    <p:extLst>
      <p:ext uri="{BB962C8B-B14F-4D97-AF65-F5344CB8AC3E}">
        <p14:creationId xmlns:p14="http://schemas.microsoft.com/office/powerpoint/2010/main" val="71677218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cs typeface="Lucida Console"/>
              </a:rPr>
              <a:t>We’re moving each item 5 spaces to the right, wrapping around when we run off the end</a:t>
            </a:r>
            <a:endParaRPr lang="en-US" dirty="0" smtClean="0"/>
          </a:p>
          <a:p>
            <a:endParaRPr lang="en-US" dirty="0"/>
          </a:p>
        </p:txBody>
      </p:sp>
      <p:sp>
        <p:nvSpPr>
          <p:cNvPr id="4" name="Slide Number Placeholder 3"/>
          <p:cNvSpPr>
            <a:spLocks noGrp="1"/>
          </p:cNvSpPr>
          <p:nvPr>
            <p:ph type="sldNum" sz="quarter" idx="10"/>
          </p:nvPr>
        </p:nvSpPr>
        <p:spPr/>
        <p:txBody>
          <a:bodyPr/>
          <a:lstStyle/>
          <a:p>
            <a:fld id="{BB903D15-16D1-154E-92E8-B3734D63BFC4}" type="slidenum">
              <a:rPr lang="en-US" smtClean="0"/>
              <a:t>95</a:t>
            </a:fld>
            <a:endParaRPr lang="en-US"/>
          </a:p>
        </p:txBody>
      </p:sp>
    </p:spTree>
    <p:extLst>
      <p:ext uri="{BB962C8B-B14F-4D97-AF65-F5344CB8AC3E}">
        <p14:creationId xmlns:p14="http://schemas.microsoft.com/office/powerpoint/2010/main" val="136376849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133654-6FDD-814B-B926-FC4687C51274}" type="slidenum">
              <a:rPr lang="en-US"/>
              <a:pPr/>
              <a:t>96</a:t>
            </a:fld>
            <a:endParaRPr lang="en-US"/>
          </a:p>
        </p:txBody>
      </p:sp>
      <p:sp>
        <p:nvSpPr>
          <p:cNvPr id="1382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8243" name="Rectangle 3"/>
          <p:cNvSpPr>
            <a:spLocks noGrp="1" noChangeArrowheads="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This implementation</a:t>
            </a:r>
            <a:r>
              <a:rPr lang="en-US" baseline="0" dirty="0" smtClean="0"/>
              <a:t> of rotation was developed by Cornell University professor David </a:t>
            </a:r>
            <a:r>
              <a:rPr lang="en-US" baseline="0" dirty="0" err="1" smtClean="0"/>
              <a:t>Gries</a:t>
            </a:r>
            <a:r>
              <a:rPr lang="en-US" baseline="0" dirty="0" smtClean="0"/>
              <a:t> and IBM scientist Harlan Mills.</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Idea:  The algorithm uses regular </a:t>
            </a:r>
            <a:r>
              <a:rPr lang="en-US" baseline="0" dirty="0" err="1" smtClean="0"/>
              <a:t>swap_ranges</a:t>
            </a:r>
            <a:r>
              <a:rPr lang="en-US" baseline="0" dirty="0" smtClean="0"/>
              <a:t> to swap as many elements as it can (as many are in the shorter range).</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Then depending on which range is exhausted, we reset the start positions of f and m, do another swap, and repeat until neither range has remaining elements.</a:t>
            </a:r>
            <a:endParaRPr lang="en-US" dirty="0" smtClean="0"/>
          </a:p>
          <a:p>
            <a:endParaRPr lang="en-US" dirty="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that we are using CLOSED range notation for our swaps.</a:t>
            </a:r>
          </a:p>
          <a:p>
            <a:endParaRPr lang="en-US" dirty="0" smtClean="0"/>
          </a:p>
          <a:p>
            <a:r>
              <a:rPr lang="en-US" dirty="0" smtClean="0"/>
              <a:t>When we reset m = </a:t>
            </a:r>
            <a:r>
              <a:rPr lang="en-US" dirty="0" err="1" smtClean="0"/>
              <a:t>p.second</a:t>
            </a:r>
            <a:r>
              <a:rPr lang="en-US" dirty="0" smtClean="0"/>
              <a:t>,</a:t>
            </a:r>
            <a:r>
              <a:rPr lang="en-US" baseline="0" dirty="0" smtClean="0"/>
              <a:t> we’re having it point at the first element in the second sequence that hasn’t yet been moved.</a:t>
            </a:r>
            <a:endParaRPr lang="en-US" dirty="0"/>
          </a:p>
        </p:txBody>
      </p:sp>
      <p:sp>
        <p:nvSpPr>
          <p:cNvPr id="4" name="Slide Number Placeholder 3"/>
          <p:cNvSpPr>
            <a:spLocks noGrp="1"/>
          </p:cNvSpPr>
          <p:nvPr>
            <p:ph type="sldNum" sz="quarter" idx="10"/>
          </p:nvPr>
        </p:nvSpPr>
        <p:spPr/>
        <p:txBody>
          <a:bodyPr/>
          <a:lstStyle/>
          <a:p>
            <a:fld id="{BB903D15-16D1-154E-92E8-B3734D63BFC4}" type="slidenum">
              <a:rPr lang="en-US" smtClean="0"/>
              <a:t>97</a:t>
            </a:fld>
            <a:endParaRPr lang="en-US"/>
          </a:p>
        </p:txBody>
      </p:sp>
    </p:spTree>
    <p:extLst>
      <p:ext uri="{BB962C8B-B14F-4D97-AF65-F5344CB8AC3E}">
        <p14:creationId xmlns:p14="http://schemas.microsoft.com/office/powerpoint/2010/main" val="325566364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133654-6FDD-814B-B926-FC4687C51274}" type="slidenum">
              <a:rPr lang="en-US"/>
              <a:pPr/>
              <a:t>98</a:t>
            </a:fld>
            <a:endParaRPr lang="en-US"/>
          </a:p>
        </p:txBody>
      </p:sp>
      <p:sp>
        <p:nvSpPr>
          <p:cNvPr id="1382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8243" name="Rectangle 3"/>
          <p:cNvSpPr>
            <a:spLocks noGrp="1" noChangeArrowheads="1"/>
          </p:cNvSpPr>
          <p:nvPr>
            <p:ph type="body" idx="1"/>
          </p:nvPr>
        </p:nvSpPr>
        <p:spPr/>
        <p:txBody>
          <a:bodyPr/>
          <a:lstStyle/>
          <a:p>
            <a:r>
              <a:rPr lang="en-US" dirty="0" smtClean="0"/>
              <a:t>The</a:t>
            </a:r>
            <a:r>
              <a:rPr lang="en-US" baseline="0" dirty="0" smtClean="0"/>
              <a:t> comments show that if you call u the length of the first range and v the length of the second range, the </a:t>
            </a:r>
            <a:r>
              <a:rPr lang="en-US" baseline="0" dirty="0" err="1" smtClean="0"/>
              <a:t>Gries</a:t>
            </a:r>
            <a:r>
              <a:rPr lang="en-US" baseline="0" dirty="0" smtClean="0"/>
              <a:t>-Mills algorithm computes the GCD of these initial lengths.</a:t>
            </a:r>
          </a:p>
          <a:p>
            <a:endParaRPr lang="en-US" baseline="0" dirty="0" smtClean="0"/>
          </a:p>
          <a:p>
            <a:r>
              <a:rPr lang="en-US" baseline="0" dirty="0" smtClean="0"/>
              <a:t>Note that the computations in red are equal to the original Euclidean GCD.</a:t>
            </a:r>
            <a:endParaRPr lang="en-US" dirty="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133654-6FDD-814B-B926-FC4687C51274}" type="slidenum">
              <a:rPr lang="en-US"/>
              <a:pPr/>
              <a:t>100</a:t>
            </a:fld>
            <a:endParaRPr lang="en-US"/>
          </a:p>
        </p:txBody>
      </p:sp>
      <p:sp>
        <p:nvSpPr>
          <p:cNvPr id="1382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8243" name="Rectangle 3"/>
          <p:cNvSpPr>
            <a:spLocks noGrp="1" noChangeArrowheads="1"/>
          </p:cNvSpPr>
          <p:nvPr>
            <p:ph type="body" idx="1"/>
          </p:nvPr>
        </p:nvSpPr>
        <p:spPr/>
        <p:txBody>
          <a:bodyPr/>
          <a:lstStyle/>
          <a:p>
            <a:r>
              <a:rPr lang="en-US" dirty="0" smtClean="0"/>
              <a:t>Central</a:t>
            </a:r>
            <a:r>
              <a:rPr lang="en-US" baseline="0" dirty="0" smtClean="0"/>
              <a:t> loop is the same as </a:t>
            </a:r>
            <a:r>
              <a:rPr lang="en-US" baseline="0" dirty="0" err="1" smtClean="0"/>
              <a:t>Gries</a:t>
            </a:r>
            <a:r>
              <a:rPr lang="en-US" baseline="0" dirty="0" smtClean="0"/>
              <a:t>-Mills but written differently.  (We could have written it this way before, but wanted to make the u and v computations clearer.)</a:t>
            </a:r>
            <a:endParaRPr lang="en-US" dirty="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133654-6FDD-814B-B926-FC4687C51274}" type="slidenum">
              <a:rPr lang="en-US"/>
              <a:pPr/>
              <a:t>101</a:t>
            </a:fld>
            <a:endParaRPr lang="en-US"/>
          </a:p>
        </p:txBody>
      </p:sp>
      <p:sp>
        <p:nvSpPr>
          <p:cNvPr id="1382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8243" name="Rectangle 3"/>
          <p:cNvSpPr>
            <a:spLocks noGrp="1" noChangeArrowheads="1"/>
          </p:cNvSpPr>
          <p:nvPr>
            <p:ph type="body" idx="1"/>
          </p:nvPr>
        </p:nvSpPr>
        <p:spPr/>
        <p:txBody>
          <a:bodyPr/>
          <a:lstStyle/>
          <a:p>
            <a:r>
              <a:rPr lang="en-US" dirty="0" smtClean="0"/>
              <a:t>Now,</a:t>
            </a:r>
            <a:r>
              <a:rPr lang="en-US" baseline="0" dirty="0" smtClean="0"/>
              <a:t> using the auxiliary </a:t>
            </a:r>
            <a:r>
              <a:rPr lang="en-US" baseline="0" dirty="0" err="1" smtClean="0"/>
              <a:t>rotate_unguarded</a:t>
            </a:r>
            <a:r>
              <a:rPr lang="en-US" baseline="0" dirty="0" smtClean="0"/>
              <a:t> function, we can compute and return the new value of m – the element whose distance to the last is the same as the original m’s distance from the first.</a:t>
            </a: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903D15-16D1-154E-92E8-B3734D63BFC4}" type="slidenum">
              <a:rPr lang="en-US" smtClean="0"/>
              <a:t>11</a:t>
            </a:fld>
            <a:endParaRPr lang="en-US"/>
          </a:p>
        </p:txBody>
      </p:sp>
    </p:spTree>
    <p:extLst>
      <p:ext uri="{BB962C8B-B14F-4D97-AF65-F5344CB8AC3E}">
        <p14:creationId xmlns:p14="http://schemas.microsoft.com/office/powerpoint/2010/main" val="234906414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a swap</a:t>
            </a:r>
            <a:r>
              <a:rPr lang="en-US" baseline="0" dirty="0" smtClean="0"/>
              <a:t> takes 3 assignments:  </a:t>
            </a:r>
            <a:r>
              <a:rPr lang="en-US" baseline="0" dirty="0" err="1" smtClean="0"/>
              <a:t>tmp</a:t>
            </a:r>
            <a:r>
              <a:rPr lang="en-US" baseline="0" dirty="0" smtClean="0"/>
              <a:t> = a; a = b; b = </a:t>
            </a:r>
            <a:r>
              <a:rPr lang="en-US" baseline="0" dirty="0" err="1" smtClean="0"/>
              <a:t>tmp</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BB903D15-16D1-154E-92E8-B3734D63BFC4}" type="slidenum">
              <a:rPr lang="en-US" smtClean="0"/>
              <a:t>102</a:t>
            </a:fld>
            <a:endParaRPr lang="en-US"/>
          </a:p>
        </p:txBody>
      </p:sp>
    </p:spTree>
    <p:extLst>
      <p:ext uri="{BB962C8B-B14F-4D97-AF65-F5344CB8AC3E}">
        <p14:creationId xmlns:p14="http://schemas.microsoft.com/office/powerpoint/2010/main" val="149309434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It’s human nature to get very attached to the first solution you find.  Resist this temptation; it’s always worthwhile to rethink the</a:t>
            </a:r>
            <a:r>
              <a:rPr lang="en-US" baseline="0" dirty="0" smtClean="0"/>
              <a:t> problem and keep trying.</a:t>
            </a:r>
            <a:endParaRPr lang="en-US" dirty="0"/>
          </a:p>
        </p:txBody>
      </p:sp>
      <p:sp>
        <p:nvSpPr>
          <p:cNvPr id="4" name="Slide Number Placeholder 3"/>
          <p:cNvSpPr>
            <a:spLocks noGrp="1"/>
          </p:cNvSpPr>
          <p:nvPr>
            <p:ph type="sldNum" sz="quarter" idx="10"/>
          </p:nvPr>
        </p:nvSpPr>
        <p:spPr/>
        <p:txBody>
          <a:bodyPr/>
          <a:lstStyle/>
          <a:p>
            <a:fld id="{BB903D15-16D1-154E-92E8-B3734D63BFC4}" type="slidenum">
              <a:rPr lang="en-US" smtClean="0"/>
              <a:t>103</a:t>
            </a:fld>
            <a:endParaRPr lang="en-US"/>
          </a:p>
        </p:txBody>
      </p:sp>
    </p:spTree>
    <p:extLst>
      <p:ext uri="{BB962C8B-B14F-4D97-AF65-F5344CB8AC3E}">
        <p14:creationId xmlns:p14="http://schemas.microsoft.com/office/powerpoint/2010/main" val="238167290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Today we’re going to continue to explore some fundamental programming operations.</a:t>
            </a:r>
            <a:endParaRPr lang="en-US" dirty="0"/>
          </a:p>
        </p:txBody>
      </p:sp>
      <p:sp>
        <p:nvSpPr>
          <p:cNvPr id="4" name="Slide Number Placeholder 3"/>
          <p:cNvSpPr>
            <a:spLocks noGrp="1"/>
          </p:cNvSpPr>
          <p:nvPr>
            <p:ph type="sldNum" sz="quarter" idx="10"/>
          </p:nvPr>
        </p:nvSpPr>
        <p:spPr/>
        <p:txBody>
          <a:bodyPr/>
          <a:lstStyle/>
          <a:p>
            <a:fld id="{BB903D15-16D1-154E-92E8-B3734D63BFC4}" type="slidenum">
              <a:rPr lang="en-US" smtClean="0"/>
              <a:t>104</a:t>
            </a:fld>
            <a:endParaRPr lang="en-US"/>
          </a:p>
        </p:txBody>
      </p:sp>
    </p:spTree>
    <p:extLst>
      <p:ext uri="{BB962C8B-B14F-4D97-AF65-F5344CB8AC3E}">
        <p14:creationId xmlns:p14="http://schemas.microsoft.com/office/powerpoint/2010/main" val="99417165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item in position 0 ends</a:t>
            </a:r>
            <a:r>
              <a:rPr lang="en-US" baseline="0" dirty="0" smtClean="0"/>
              <a:t> up in position 2, 2 ends up in 4, and 4 ends up in 0, so those three elements form a cycle.</a:t>
            </a:r>
          </a:p>
          <a:p>
            <a:r>
              <a:rPr lang="en-US" baseline="0" dirty="0" smtClean="0"/>
              <a:t>Similarly, 1, 3, and 5 form a cycle.</a:t>
            </a:r>
          </a:p>
          <a:p>
            <a:endParaRPr lang="en-US" baseline="0" dirty="0" smtClean="0"/>
          </a:p>
          <a:p>
            <a:r>
              <a:rPr lang="en-US" baseline="0" dirty="0" smtClean="0"/>
              <a:t>Last bullet mentions number of assignments for </a:t>
            </a:r>
            <a:r>
              <a:rPr lang="en-US" baseline="0" dirty="0" err="1" smtClean="0"/>
              <a:t>Gries</a:t>
            </a:r>
            <a:r>
              <a:rPr lang="en-US" baseline="0" dirty="0" smtClean="0"/>
              <a:t>-Mills algorithm.  So in this case, we can do rotation w/fewer assignments than that algorithm, by exploiting cycles.</a:t>
            </a:r>
            <a:endParaRPr lang="en-US" dirty="0"/>
          </a:p>
        </p:txBody>
      </p:sp>
      <p:sp>
        <p:nvSpPr>
          <p:cNvPr id="4" name="Slide Number Placeholder 3"/>
          <p:cNvSpPr>
            <a:spLocks noGrp="1"/>
          </p:cNvSpPr>
          <p:nvPr>
            <p:ph type="sldNum" sz="quarter" idx="10"/>
          </p:nvPr>
        </p:nvSpPr>
        <p:spPr/>
        <p:txBody>
          <a:bodyPr/>
          <a:lstStyle/>
          <a:p>
            <a:fld id="{BB903D15-16D1-154E-92E8-B3734D63BFC4}" type="slidenum">
              <a:rPr lang="en-US" smtClean="0"/>
              <a:t>105</a:t>
            </a:fld>
            <a:endParaRPr lang="en-US"/>
          </a:p>
        </p:txBody>
      </p:sp>
    </p:spTree>
    <p:extLst>
      <p:ext uri="{BB962C8B-B14F-4D97-AF65-F5344CB8AC3E}">
        <p14:creationId xmlns:p14="http://schemas.microsoft.com/office/powerpoint/2010/main" val="206273039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(Of</a:t>
            </a:r>
            <a:r>
              <a:rPr lang="en-US" baseline="0" dirty="0" smtClean="0"/>
              <a:t> course, if jumps are too long, then cost of cache misses may outweigh the other improvements.)</a:t>
            </a:r>
            <a:endParaRPr lang="en-US" dirty="0"/>
          </a:p>
        </p:txBody>
      </p:sp>
      <p:sp>
        <p:nvSpPr>
          <p:cNvPr id="4" name="Slide Number Placeholder 3"/>
          <p:cNvSpPr>
            <a:spLocks noGrp="1"/>
          </p:cNvSpPr>
          <p:nvPr>
            <p:ph type="sldNum" sz="quarter" idx="10"/>
          </p:nvPr>
        </p:nvSpPr>
        <p:spPr/>
        <p:txBody>
          <a:bodyPr/>
          <a:lstStyle/>
          <a:p>
            <a:fld id="{BB903D15-16D1-154E-92E8-B3734D63BFC4}" type="slidenum">
              <a:rPr lang="en-US" smtClean="0"/>
              <a:t>106</a:t>
            </a:fld>
            <a:endParaRPr lang="en-US"/>
          </a:p>
        </p:txBody>
      </p:sp>
    </p:spTree>
    <p:extLst>
      <p:ext uri="{BB962C8B-B14F-4D97-AF65-F5344CB8AC3E}">
        <p14:creationId xmlns:p14="http://schemas.microsoft.com/office/powerpoint/2010/main" val="92144180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133654-6FDD-814B-B926-FC4687C51274}" type="slidenum">
              <a:rPr lang="en-US"/>
              <a:pPr/>
              <a:t>107</a:t>
            </a:fld>
            <a:endParaRPr lang="en-US"/>
          </a:p>
        </p:txBody>
      </p:sp>
      <p:sp>
        <p:nvSpPr>
          <p:cNvPr id="1382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8243" name="Rectangle 3"/>
          <p:cNvSpPr>
            <a:spLocks noGrp="1" noChangeArrowheads="1"/>
          </p:cNvSpPr>
          <p:nvPr>
            <p:ph type="body" idx="1"/>
          </p:nvPr>
        </p:nvSpPr>
        <p:spPr/>
        <p:txBody>
          <a:bodyPr/>
          <a:lstStyle/>
          <a:p>
            <a:r>
              <a:rPr lang="en-US" dirty="0" smtClean="0"/>
              <a:t>Note that we’re using the </a:t>
            </a:r>
            <a:r>
              <a:rPr lang="en-US" dirty="0" err="1" smtClean="0"/>
              <a:t>ValueType</a:t>
            </a:r>
            <a:r>
              <a:rPr lang="en-US" baseline="0" dirty="0" smtClean="0"/>
              <a:t> type function we defined earlier in the course.</a:t>
            </a:r>
            <a:endParaRPr lang="en-US" dirty="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133654-6FDD-814B-B926-FC4687C51274}" type="slidenum">
              <a:rPr lang="en-US"/>
              <a:pPr/>
              <a:t>108</a:t>
            </a:fld>
            <a:endParaRPr lang="en-US"/>
          </a:p>
        </p:txBody>
      </p:sp>
      <p:sp>
        <p:nvSpPr>
          <p:cNvPr id="1382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8243" name="Rectangle 3"/>
          <p:cNvSpPr>
            <a:spLocks noGrp="1" noChangeArrowheads="1"/>
          </p:cNvSpPr>
          <p:nvPr>
            <p:ph type="body" idx="1"/>
          </p:nvPr>
        </p:nvSpPr>
        <p:spPr/>
        <p:txBody>
          <a:bodyPr/>
          <a:lstStyle/>
          <a:p>
            <a:r>
              <a:rPr lang="en-US" dirty="0" smtClean="0"/>
              <a:t>m1 is the boundary separating items moving forward and backward</a:t>
            </a:r>
          </a:p>
          <a:p>
            <a:endParaRPr lang="en-US" dirty="0" smtClean="0"/>
          </a:p>
          <a:p>
            <a:r>
              <a:rPr lang="en-US" dirty="0" smtClean="0"/>
              <a:t>When </a:t>
            </a:r>
            <a:r>
              <a:rPr lang="en-US" dirty="0" err="1" smtClean="0"/>
              <a:t>rotate_transform</a:t>
            </a:r>
            <a:r>
              <a:rPr lang="en-US" dirty="0" smtClean="0"/>
              <a:t> is instantiated for a given set of ranges, it </a:t>
            </a:r>
            <a:r>
              <a:rPr lang="en-US" dirty="0" err="1" smtClean="0"/>
              <a:t>precomputes</a:t>
            </a:r>
            <a:endParaRPr lang="en-US" dirty="0" smtClean="0"/>
          </a:p>
          <a:p>
            <a:pPr marL="228600" indent="-228600">
              <a:buAutoNum type="arabicParenBoth"/>
            </a:pPr>
            <a:r>
              <a:rPr lang="en-US" baseline="0" dirty="0" smtClean="0"/>
              <a:t>How much to move forward for items that should move forward</a:t>
            </a:r>
          </a:p>
          <a:p>
            <a:pPr marL="228600" indent="-228600">
              <a:buAutoNum type="arabicParenBoth"/>
            </a:pPr>
            <a:r>
              <a:rPr lang="en-US" baseline="0" dirty="0" smtClean="0"/>
              <a:t>How much to move backward for items that should move backward</a:t>
            </a:r>
          </a:p>
          <a:p>
            <a:pPr marL="228600" indent="-228600">
              <a:buAutoNum type="arabicParenBoth"/>
            </a:pPr>
            <a:r>
              <a:rPr lang="en-US" baseline="0" dirty="0" smtClean="0"/>
              <a:t>What the crossover point is for deciding when to move forward and when to move backward</a:t>
            </a:r>
            <a:endParaRPr lang="en-US" dirty="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133654-6FDD-814B-B926-FC4687C51274}" type="slidenum">
              <a:rPr lang="en-US"/>
              <a:pPr/>
              <a:t>109</a:t>
            </a:fld>
            <a:endParaRPr lang="en-US"/>
          </a:p>
        </p:txBody>
      </p:sp>
      <p:sp>
        <p:nvSpPr>
          <p:cNvPr id="1382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8243" name="Rectangle 3"/>
          <p:cNvSpPr>
            <a:spLocks noGrp="1" noChangeArrowheads="1"/>
          </p:cNvSpPr>
          <p:nvPr>
            <p:ph type="body" idx="1"/>
          </p:nvPr>
        </p:nvSpPr>
        <p:spPr/>
        <p:txBody>
          <a:bodyPr/>
          <a:lstStyle/>
          <a:p>
            <a:r>
              <a:rPr lang="en-US" dirty="0" smtClean="0"/>
              <a:t>This is a variation of an algorithm discovered by Fletcher and Silver in 1965.</a:t>
            </a:r>
          </a:p>
          <a:p>
            <a:endParaRPr lang="en-US" dirty="0" smtClean="0"/>
          </a:p>
          <a:p>
            <a:r>
              <a:rPr lang="en-US" dirty="0" smtClean="0"/>
              <a:t>This is a complicated algorithm, and it’s worth working through an example.</a:t>
            </a:r>
            <a:endParaRPr lang="en-US" dirty="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[Note that in the description of state variable initialization at the bottom, left arrow indicates assignment; equals sign shows what value the expression is equal to.]</a:t>
            </a:r>
            <a:endParaRPr lang="en-US" dirty="0" smtClean="0"/>
          </a:p>
          <a:p>
            <a:endParaRPr lang="en-US" dirty="0"/>
          </a:p>
        </p:txBody>
      </p:sp>
      <p:sp>
        <p:nvSpPr>
          <p:cNvPr id="4" name="Slide Number Placeholder 3"/>
          <p:cNvSpPr>
            <a:spLocks noGrp="1"/>
          </p:cNvSpPr>
          <p:nvPr>
            <p:ph type="sldNum" sz="quarter" idx="10"/>
          </p:nvPr>
        </p:nvSpPr>
        <p:spPr/>
        <p:txBody>
          <a:bodyPr/>
          <a:lstStyle/>
          <a:p>
            <a:fld id="{BB903D15-16D1-154E-92E8-B3734D63BFC4}" type="slidenum">
              <a:rPr lang="en-US" smtClean="0"/>
              <a:t>110</a:t>
            </a:fld>
            <a:endParaRPr lang="en-US"/>
          </a:p>
        </p:txBody>
      </p:sp>
    </p:spTree>
    <p:extLst>
      <p:ext uri="{BB962C8B-B14F-4D97-AF65-F5344CB8AC3E}">
        <p14:creationId xmlns:p14="http://schemas.microsoft.com/office/powerpoint/2010/main" val="135462690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shows what happens during</a:t>
            </a:r>
            <a:r>
              <a:rPr lang="en-US" baseline="0" dirty="0" smtClean="0"/>
              <a:t> execution of the first call to </a:t>
            </a:r>
            <a:r>
              <a:rPr lang="en-US" baseline="0" dirty="0" err="1" smtClean="0"/>
              <a:t>rotate_cycle_from</a:t>
            </a:r>
            <a:r>
              <a:rPr lang="en-US" baseline="0" dirty="0" smtClean="0"/>
              <a:t>.</a:t>
            </a:r>
          </a:p>
          <a:p>
            <a:r>
              <a:rPr lang="en-US" baseline="0" dirty="0" smtClean="0"/>
              <a:t>Each time through the loop:</a:t>
            </a:r>
          </a:p>
          <a:p>
            <a:r>
              <a:rPr lang="en-US" baseline="0" dirty="0" smtClean="0"/>
              <a:t>1. j is updated to be “where the item to be moved into position </a:t>
            </a:r>
            <a:r>
              <a:rPr lang="en-US" baseline="0" dirty="0" err="1" smtClean="0"/>
              <a:t>i</a:t>
            </a:r>
            <a:r>
              <a:rPr lang="en-US" baseline="0" dirty="0" smtClean="0"/>
              <a:t> should come from”</a:t>
            </a:r>
          </a:p>
          <a:p>
            <a:r>
              <a:rPr lang="en-US" baseline="0" dirty="0" smtClean="0"/>
              <a:t>2. The item at j is copied to position </a:t>
            </a:r>
            <a:r>
              <a:rPr lang="en-US" baseline="0" dirty="0" err="1" smtClean="0"/>
              <a:t>i</a:t>
            </a:r>
            <a:endParaRPr lang="en-US" baseline="0" dirty="0" smtClean="0"/>
          </a:p>
          <a:p>
            <a:r>
              <a:rPr lang="en-US" baseline="0" dirty="0" smtClean="0"/>
              <a:t>3. </a:t>
            </a:r>
            <a:r>
              <a:rPr lang="en-US" baseline="0" dirty="0" err="1" smtClean="0"/>
              <a:t>i</a:t>
            </a:r>
            <a:r>
              <a:rPr lang="en-US" baseline="0" dirty="0" smtClean="0"/>
              <a:t> is updated to be the previous j</a:t>
            </a:r>
          </a:p>
        </p:txBody>
      </p:sp>
      <p:sp>
        <p:nvSpPr>
          <p:cNvPr id="4" name="Slide Number Placeholder 3"/>
          <p:cNvSpPr>
            <a:spLocks noGrp="1"/>
          </p:cNvSpPr>
          <p:nvPr>
            <p:ph type="sldNum" sz="quarter" idx="10"/>
          </p:nvPr>
        </p:nvSpPr>
        <p:spPr/>
        <p:txBody>
          <a:bodyPr/>
          <a:lstStyle/>
          <a:p>
            <a:fld id="{BB903D15-16D1-154E-92E8-B3734D63BFC4}" type="slidenum">
              <a:rPr lang="en-US" smtClean="0"/>
              <a:t>112</a:t>
            </a:fld>
            <a:endParaRPr lang="en-US"/>
          </a:p>
        </p:txBody>
      </p:sp>
    </p:spTree>
    <p:extLst>
      <p:ext uri="{BB962C8B-B14F-4D97-AF65-F5344CB8AC3E}">
        <p14:creationId xmlns:p14="http://schemas.microsoft.com/office/powerpoint/2010/main" val="29146954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a:t>
            </a:r>
            <a:r>
              <a:rPr lang="en-US" baseline="0" dirty="0" smtClean="0"/>
              <a:t> functional programming languages such as Haskell support concept-like features.</a:t>
            </a:r>
            <a:endParaRPr lang="en-US" dirty="0"/>
          </a:p>
        </p:txBody>
      </p:sp>
      <p:sp>
        <p:nvSpPr>
          <p:cNvPr id="4" name="Slide Number Placeholder 3"/>
          <p:cNvSpPr>
            <a:spLocks noGrp="1"/>
          </p:cNvSpPr>
          <p:nvPr>
            <p:ph type="sldNum" sz="quarter" idx="10"/>
          </p:nvPr>
        </p:nvSpPr>
        <p:spPr/>
        <p:txBody>
          <a:bodyPr/>
          <a:lstStyle/>
          <a:p>
            <a:fld id="{BB903D15-16D1-154E-92E8-B3734D63BFC4}" type="slidenum">
              <a:rPr lang="en-US" smtClean="0"/>
              <a:t>12</a:t>
            </a:fld>
            <a:endParaRPr lang="en-US"/>
          </a:p>
        </p:txBody>
      </p:sp>
    </p:spTree>
    <p:extLst>
      <p:ext uri="{BB962C8B-B14F-4D97-AF65-F5344CB8AC3E}">
        <p14:creationId xmlns:p14="http://schemas.microsoft.com/office/powerpoint/2010/main" val="274055556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903D15-16D1-154E-92E8-B3734D63BFC4}" type="slidenum">
              <a:rPr lang="en-US" smtClean="0"/>
              <a:t>114</a:t>
            </a:fld>
            <a:endParaRPr lang="en-US"/>
          </a:p>
        </p:txBody>
      </p:sp>
    </p:spTree>
    <p:extLst>
      <p:ext uri="{BB962C8B-B14F-4D97-AF65-F5344CB8AC3E}">
        <p14:creationId xmlns:p14="http://schemas.microsoft.com/office/powerpoint/2010/main" val="423078299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133654-6FDD-814B-B926-FC4687C51274}" type="slidenum">
              <a:rPr lang="en-US"/>
              <a:pPr/>
              <a:t>115</a:t>
            </a:fld>
            <a:endParaRPr lang="en-US"/>
          </a:p>
        </p:txBody>
      </p:sp>
      <p:sp>
        <p:nvSpPr>
          <p:cNvPr id="1382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8243" name="Rectangle 3"/>
          <p:cNvSpPr>
            <a:spLocks noGrp="1" noChangeArrowheads="1"/>
          </p:cNvSpPr>
          <p:nvPr>
            <p:ph type="body" idx="1"/>
          </p:nvPr>
        </p:nvSpPr>
        <p:spPr/>
        <p:txBody>
          <a:bodyPr/>
          <a:lstStyle/>
          <a:p>
            <a:r>
              <a:rPr lang="en-US" dirty="0" smtClean="0"/>
              <a:t>If</a:t>
            </a:r>
            <a:r>
              <a:rPr lang="en-US" baseline="0" dirty="0" smtClean="0"/>
              <a:t> we already have reverse implemented, we can write rotate using just three lines of code.</a:t>
            </a:r>
          </a:p>
          <a:p>
            <a:r>
              <a:rPr lang="en-US" baseline="0" dirty="0" smtClean="0"/>
              <a:t>(Could use </a:t>
            </a:r>
            <a:r>
              <a:rPr lang="en-US" baseline="0" dirty="0" err="1" smtClean="0"/>
              <a:t>std</a:t>
            </a:r>
            <a:r>
              <a:rPr lang="en-US" baseline="0" dirty="0" smtClean="0"/>
              <a:t>::reverse, for example.)</a:t>
            </a:r>
            <a:endParaRPr lang="en-US" dirty="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133654-6FDD-814B-B926-FC4687C51274}" type="slidenum">
              <a:rPr lang="en-US"/>
              <a:pPr/>
              <a:t>117</a:t>
            </a:fld>
            <a:endParaRPr lang="en-US"/>
          </a:p>
        </p:txBody>
      </p:sp>
      <p:sp>
        <p:nvSpPr>
          <p:cNvPr id="1382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824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133654-6FDD-814B-B926-FC4687C51274}" type="slidenum">
              <a:rPr lang="en-US"/>
              <a:pPr/>
              <a:t>118</a:t>
            </a:fld>
            <a:endParaRPr lang="en-US"/>
          </a:p>
        </p:txBody>
      </p:sp>
      <p:sp>
        <p:nvSpPr>
          <p:cNvPr id="1382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824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133654-6FDD-814B-B926-FC4687C51274}" type="slidenum">
              <a:rPr lang="en-US"/>
              <a:pPr/>
              <a:t>119</a:t>
            </a:fld>
            <a:endParaRPr lang="en-US"/>
          </a:p>
        </p:txBody>
      </p:sp>
      <p:sp>
        <p:nvSpPr>
          <p:cNvPr id="1382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8243" name="Rectangle 3"/>
          <p:cNvSpPr>
            <a:spLocks noGrp="1" noChangeArrowheads="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We have three rotate implementations:  one for forward iterators (</a:t>
            </a:r>
            <a:r>
              <a:rPr lang="en-US" baseline="0" dirty="0" err="1" smtClean="0"/>
              <a:t>Gries</a:t>
            </a:r>
            <a:r>
              <a:rPr lang="en-US" baseline="0" dirty="0" smtClean="0"/>
              <a:t>-Mills), one for random access iterators (the one that exploits cycles), and one for bidirectional iterators (the one we just did).</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We use category dispatch to insure that the most efficient one is used.</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r>
              <a:rPr lang="en-US" dirty="0" smtClean="0"/>
              <a:t>(We saw an</a:t>
            </a:r>
            <a:r>
              <a:rPr lang="en-US" baseline="0" dirty="0" smtClean="0"/>
              <a:t>other example of category dispatch when we wrote an iterator distance function a few lectures ago.)</a:t>
            </a: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133654-6FDD-814B-B926-FC4687C51274}" type="slidenum">
              <a:rPr lang="en-US"/>
              <a:pPr/>
              <a:t>120</a:t>
            </a:fld>
            <a:endParaRPr lang="en-US"/>
          </a:p>
        </p:txBody>
      </p:sp>
      <p:sp>
        <p:nvSpPr>
          <p:cNvPr id="1382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8243" name="Rectangle 3"/>
          <p:cNvSpPr>
            <a:spLocks noGrp="1" noChangeArrowheads="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If we have bidirectional iterators, reverse is simple:  Move one forward and one backward until they meet.</a:t>
            </a: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133654-6FDD-814B-B926-FC4687C51274}" type="slidenum">
              <a:rPr lang="en-US"/>
              <a:pPr/>
              <a:t>121</a:t>
            </a:fld>
            <a:endParaRPr lang="en-US"/>
          </a:p>
        </p:txBody>
      </p:sp>
      <p:sp>
        <p:nvSpPr>
          <p:cNvPr id="1382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8243" name="Rectangle 3"/>
          <p:cNvSpPr>
            <a:spLocks noGrp="1" noChangeArrowheads="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cs typeface="Lucida Console"/>
              </a:rPr>
              <a:t>If we had random access iterator, could compute trip count in constant time…</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133654-6FDD-814B-B926-FC4687C51274}" type="slidenum">
              <a:rPr lang="en-US"/>
              <a:pPr/>
              <a:t>122</a:t>
            </a:fld>
            <a:endParaRPr lang="en-US"/>
          </a:p>
        </p:txBody>
      </p:sp>
      <p:sp>
        <p:nvSpPr>
          <p:cNvPr id="1382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8243" name="Rectangle 3"/>
          <p:cNvSpPr>
            <a:spLocks noGrp="1" noChangeArrowheads="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133654-6FDD-814B-B926-FC4687C51274}" type="slidenum">
              <a:rPr lang="en-US"/>
              <a:pPr/>
              <a:t>123</a:t>
            </a:fld>
            <a:endParaRPr lang="en-US"/>
          </a:p>
        </p:txBody>
      </p:sp>
      <p:sp>
        <p:nvSpPr>
          <p:cNvPr id="1382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8243" name="Rectangle 3"/>
          <p:cNvSpPr>
            <a:spLocks noGrp="1" noChangeArrowheads="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What if we only have forward iterators?  Then previous functions don’t work.  To make one that does, we first create this helper function.</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It returns end of range, so first recursive call returns midpoint.</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Advance midpoint by 1 or 0 depending on whether length is even or odd.</a:t>
            </a: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133654-6FDD-814B-B926-FC4687C51274}" type="slidenum">
              <a:rPr lang="en-US"/>
              <a:pPr/>
              <a:t>124</a:t>
            </a:fld>
            <a:endParaRPr lang="en-US"/>
          </a:p>
        </p:txBody>
      </p:sp>
      <p:sp>
        <p:nvSpPr>
          <p:cNvPr id="1382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8243" name="Rectangle 3"/>
          <p:cNvSpPr>
            <a:spLocks noGrp="1" noChangeArrowheads="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903D15-16D1-154E-92E8-B3734D63BFC4}" type="slidenum">
              <a:rPr lang="en-US" smtClean="0"/>
              <a:t>13</a:t>
            </a:fld>
            <a:endParaRPr lang="en-US"/>
          </a:p>
        </p:txBody>
      </p:sp>
    </p:spTree>
    <p:extLst>
      <p:ext uri="{BB962C8B-B14F-4D97-AF65-F5344CB8AC3E}">
        <p14:creationId xmlns:p14="http://schemas.microsoft.com/office/powerpoint/2010/main" val="3026521045"/>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133654-6FDD-814B-B926-FC4687C51274}" type="slidenum">
              <a:rPr lang="en-US"/>
              <a:pPr/>
              <a:t>125</a:t>
            </a:fld>
            <a:endParaRPr lang="en-US"/>
          </a:p>
        </p:txBody>
      </p:sp>
      <p:sp>
        <p:nvSpPr>
          <p:cNvPr id="1382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8243" name="Rectangle 3"/>
          <p:cNvSpPr>
            <a:spLocks noGrp="1" noChangeArrowheads="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Again, works for any iterator type; use category dispatch to choose best implementation.</a:t>
            </a: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a:t>
            </a:r>
            <a:r>
              <a:rPr lang="en-US" baseline="0" dirty="0" smtClean="0"/>
              <a:t> we’ll define in-place…</a:t>
            </a:r>
            <a:endParaRPr lang="en-US" dirty="0"/>
          </a:p>
        </p:txBody>
      </p:sp>
      <p:sp>
        <p:nvSpPr>
          <p:cNvPr id="4" name="Slide Number Placeholder 3"/>
          <p:cNvSpPr>
            <a:spLocks noGrp="1"/>
          </p:cNvSpPr>
          <p:nvPr>
            <p:ph type="sldNum" sz="quarter" idx="10"/>
          </p:nvPr>
        </p:nvSpPr>
        <p:spPr/>
        <p:txBody>
          <a:bodyPr/>
          <a:lstStyle/>
          <a:p>
            <a:fld id="{BB903D15-16D1-154E-92E8-B3734D63BFC4}" type="slidenum">
              <a:rPr lang="en-US" smtClean="0"/>
              <a:t>127</a:t>
            </a:fld>
            <a:endParaRPr lang="en-US"/>
          </a:p>
        </p:txBody>
      </p:sp>
    </p:spTree>
    <p:extLst>
      <p:ext uri="{BB962C8B-B14F-4D97-AF65-F5344CB8AC3E}">
        <p14:creationId xmlns:p14="http://schemas.microsoft.com/office/powerpoint/2010/main" val="4255427074"/>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133654-6FDD-814B-B926-FC4687C51274}" type="slidenum">
              <a:rPr lang="en-US"/>
              <a:pPr/>
              <a:t>129</a:t>
            </a:fld>
            <a:endParaRPr lang="en-US"/>
          </a:p>
        </p:txBody>
      </p:sp>
      <p:sp>
        <p:nvSpPr>
          <p:cNvPr id="1382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8243" name="Rectangle 3"/>
          <p:cNvSpPr>
            <a:spLocks noGrp="1" noChangeArrowheads="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Let’s see how much we could speed up reverse if we used a non-in-place algorithm.</a:t>
            </a: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133654-6FDD-814B-B926-FC4687C51274}" type="slidenum">
              <a:rPr lang="en-US"/>
              <a:pPr/>
              <a:t>130</a:t>
            </a:fld>
            <a:endParaRPr lang="en-US"/>
          </a:p>
        </p:txBody>
      </p:sp>
      <p:sp>
        <p:nvSpPr>
          <p:cNvPr id="1382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8243" name="Rectangle 3"/>
          <p:cNvSpPr>
            <a:spLocks noGrp="1" noChangeArrowheads="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If we can afford the space to copy the original data, we can reduce the time complexity.</a:t>
            </a: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133654-6FDD-814B-B926-FC4687C51274}" type="slidenum">
              <a:rPr lang="en-US"/>
              <a:pPr/>
              <a:t>133</a:t>
            </a:fld>
            <a:endParaRPr lang="en-US"/>
          </a:p>
        </p:txBody>
      </p:sp>
      <p:sp>
        <p:nvSpPr>
          <p:cNvPr id="1382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8243" name="Rectangle 3"/>
          <p:cNvSpPr>
            <a:spLocks noGrp="1" noChangeArrowheads="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The caller of this function should ask the system how much memory is available and pass that value as </a:t>
            </a:r>
            <a:r>
              <a:rPr lang="en-US" baseline="0" dirty="0" err="1" smtClean="0"/>
              <a:t>bufsize</a:t>
            </a:r>
            <a:r>
              <a:rPr lang="en-US" baseline="0" dirty="0" smtClean="0"/>
              <a:t>.</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Unfortunately, most operating systems do not provide this functionality.</a:t>
            </a: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order to implement this correctly, the operating system must provide this information and the implementation must use that information.</a:t>
            </a:r>
            <a:endParaRPr lang="en-US" dirty="0"/>
          </a:p>
        </p:txBody>
      </p:sp>
      <p:sp>
        <p:nvSpPr>
          <p:cNvPr id="4" name="Slide Number Placeholder 3"/>
          <p:cNvSpPr>
            <a:spLocks noGrp="1"/>
          </p:cNvSpPr>
          <p:nvPr>
            <p:ph type="sldNum" sz="quarter" idx="10"/>
          </p:nvPr>
        </p:nvSpPr>
        <p:spPr/>
        <p:txBody>
          <a:bodyPr/>
          <a:lstStyle/>
          <a:p>
            <a:fld id="{BB903D15-16D1-154E-92E8-B3734D63BFC4}" type="slidenum">
              <a:rPr lang="en-US" smtClean="0"/>
              <a:t>134</a:t>
            </a:fld>
            <a:endParaRPr lang="en-US"/>
          </a:p>
        </p:txBody>
      </p:sp>
    </p:spTree>
    <p:extLst>
      <p:ext uri="{BB962C8B-B14F-4D97-AF65-F5344CB8AC3E}">
        <p14:creationId xmlns:p14="http://schemas.microsoft.com/office/powerpoint/2010/main" val="1802166864"/>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Stein realized that in</a:t>
            </a:r>
            <a:r>
              <a:rPr lang="en-US" baseline="0" dirty="0" smtClean="0"/>
              <a:t> certain situations, GCD could be computed inexpensively, or by rearranging to obtain one of the inexpensive forms.</a:t>
            </a:r>
          </a:p>
          <a:p>
            <a:r>
              <a:rPr lang="en-US" baseline="0" dirty="0" smtClean="0"/>
              <a:t>He looked at special cases such as when one number was odd and the other was even.  Eventually he came up with this list of cases.</a:t>
            </a:r>
          </a:p>
          <a:p>
            <a:endParaRPr lang="en-US" baseline="0" dirty="0" smtClean="0"/>
          </a:p>
          <a:p>
            <a:r>
              <a:rPr lang="en-US" sz="800" dirty="0" smtClean="0">
                <a:solidFill>
                  <a:srgbClr val="A6A6A6"/>
                </a:solidFill>
              </a:rPr>
              <a:t>\begin{align*}</a:t>
            </a:r>
          </a:p>
          <a:p>
            <a:r>
              <a:rPr lang="en-US" sz="800" dirty="0" smtClean="0">
                <a:solidFill>
                  <a:srgbClr val="A6A6A6"/>
                </a:solidFill>
              </a:rPr>
              <a:t>\text{</a:t>
            </a:r>
            <a:r>
              <a:rPr lang="en-US" sz="800" dirty="0" err="1" smtClean="0">
                <a:solidFill>
                  <a:srgbClr val="A6A6A6"/>
                </a:solidFill>
              </a:rPr>
              <a:t>first~zero</a:t>
            </a:r>
            <a:r>
              <a:rPr lang="en-US" sz="800" dirty="0" smtClean="0">
                <a:solidFill>
                  <a:srgbClr val="A6A6A6"/>
                </a:solidFill>
              </a:rPr>
              <a:t>:~~~~} &amp;\</a:t>
            </a:r>
            <a:r>
              <a:rPr lang="en-US" sz="800" dirty="0" err="1" smtClean="0">
                <a:solidFill>
                  <a:srgbClr val="A6A6A6"/>
                </a:solidFill>
              </a:rPr>
              <a:t>mathrm</a:t>
            </a:r>
            <a:r>
              <a:rPr lang="en-US" sz="800" dirty="0" smtClean="0">
                <a:solidFill>
                  <a:srgbClr val="A6A6A6"/>
                </a:solidFill>
              </a:rPr>
              <a:t>{</a:t>
            </a:r>
            <a:r>
              <a:rPr lang="en-US" sz="800" dirty="0" err="1" smtClean="0">
                <a:solidFill>
                  <a:srgbClr val="A6A6A6"/>
                </a:solidFill>
              </a:rPr>
              <a:t>gcd</a:t>
            </a:r>
            <a:r>
              <a:rPr lang="en-US" sz="800" dirty="0" smtClean="0">
                <a:solidFill>
                  <a:srgbClr val="A6A6A6"/>
                </a:solidFill>
              </a:rPr>
              <a:t>}(0, n) = n\\</a:t>
            </a:r>
          </a:p>
          <a:p>
            <a:r>
              <a:rPr lang="en-US" sz="800" dirty="0" smtClean="0">
                <a:solidFill>
                  <a:srgbClr val="A6A6A6"/>
                </a:solidFill>
              </a:rPr>
              <a:t>\text{</a:t>
            </a:r>
            <a:r>
              <a:rPr lang="en-US" sz="800" dirty="0" err="1" smtClean="0">
                <a:solidFill>
                  <a:srgbClr val="A6A6A6"/>
                </a:solidFill>
              </a:rPr>
              <a:t>second~zero</a:t>
            </a:r>
            <a:r>
              <a:rPr lang="en-US" sz="800" dirty="0" smtClean="0">
                <a:solidFill>
                  <a:srgbClr val="A6A6A6"/>
                </a:solidFill>
              </a:rPr>
              <a:t>:~~~~} &amp;\</a:t>
            </a:r>
            <a:r>
              <a:rPr lang="en-US" sz="800" dirty="0" err="1" smtClean="0">
                <a:solidFill>
                  <a:srgbClr val="A6A6A6"/>
                </a:solidFill>
              </a:rPr>
              <a:t>mathrm</a:t>
            </a:r>
            <a:r>
              <a:rPr lang="en-US" sz="800" dirty="0" smtClean="0">
                <a:solidFill>
                  <a:srgbClr val="A6A6A6"/>
                </a:solidFill>
              </a:rPr>
              <a:t>{</a:t>
            </a:r>
            <a:r>
              <a:rPr lang="en-US" sz="800" dirty="0" err="1" smtClean="0">
                <a:solidFill>
                  <a:srgbClr val="A6A6A6"/>
                </a:solidFill>
              </a:rPr>
              <a:t>gcd</a:t>
            </a:r>
            <a:r>
              <a:rPr lang="en-US" sz="800" dirty="0" smtClean="0">
                <a:solidFill>
                  <a:srgbClr val="A6A6A6"/>
                </a:solidFill>
              </a:rPr>
              <a:t>}(n, 0) =  n \\</a:t>
            </a:r>
          </a:p>
          <a:p>
            <a:r>
              <a:rPr lang="en-US" sz="800" dirty="0" smtClean="0">
                <a:solidFill>
                  <a:srgbClr val="A6A6A6"/>
                </a:solidFill>
              </a:rPr>
              <a:t>\text{</a:t>
            </a:r>
            <a:r>
              <a:rPr lang="en-US" sz="800" dirty="0" err="1" smtClean="0">
                <a:solidFill>
                  <a:srgbClr val="A6A6A6"/>
                </a:solidFill>
              </a:rPr>
              <a:t>equal~values</a:t>
            </a:r>
            <a:r>
              <a:rPr lang="en-US" sz="800" dirty="0" smtClean="0">
                <a:solidFill>
                  <a:srgbClr val="A6A6A6"/>
                </a:solidFill>
              </a:rPr>
              <a:t>:~~~~} &amp;\</a:t>
            </a:r>
            <a:r>
              <a:rPr lang="en-US" sz="800" dirty="0" err="1" smtClean="0">
                <a:solidFill>
                  <a:srgbClr val="A6A6A6"/>
                </a:solidFill>
              </a:rPr>
              <a:t>mathrm</a:t>
            </a:r>
            <a:r>
              <a:rPr lang="en-US" sz="800" dirty="0" smtClean="0">
                <a:solidFill>
                  <a:srgbClr val="A6A6A6"/>
                </a:solidFill>
              </a:rPr>
              <a:t>{</a:t>
            </a:r>
            <a:r>
              <a:rPr lang="en-US" sz="800" dirty="0" err="1" smtClean="0">
                <a:solidFill>
                  <a:srgbClr val="A6A6A6"/>
                </a:solidFill>
              </a:rPr>
              <a:t>gcd</a:t>
            </a:r>
            <a:r>
              <a:rPr lang="en-US" sz="800" dirty="0" smtClean="0">
                <a:solidFill>
                  <a:srgbClr val="A6A6A6"/>
                </a:solidFill>
              </a:rPr>
              <a:t>}(n, n) = n\\</a:t>
            </a:r>
          </a:p>
          <a:p>
            <a:r>
              <a:rPr lang="en-US" sz="800" dirty="0" smtClean="0">
                <a:solidFill>
                  <a:srgbClr val="A6A6A6"/>
                </a:solidFill>
              </a:rPr>
              <a:t>\text{</a:t>
            </a:r>
            <a:r>
              <a:rPr lang="en-US" sz="800" dirty="0" err="1" smtClean="0">
                <a:solidFill>
                  <a:srgbClr val="A6A6A6"/>
                </a:solidFill>
              </a:rPr>
              <a:t>even,~even</a:t>
            </a:r>
            <a:r>
              <a:rPr lang="en-US" sz="800" dirty="0" smtClean="0">
                <a:solidFill>
                  <a:srgbClr val="A6A6A6"/>
                </a:solidFill>
              </a:rPr>
              <a:t>:~~~~} &amp;\</a:t>
            </a:r>
            <a:r>
              <a:rPr lang="en-US" sz="800" dirty="0" err="1" smtClean="0">
                <a:solidFill>
                  <a:srgbClr val="A6A6A6"/>
                </a:solidFill>
              </a:rPr>
              <a:t>mathrm</a:t>
            </a:r>
            <a:r>
              <a:rPr lang="en-US" sz="800" dirty="0" smtClean="0">
                <a:solidFill>
                  <a:srgbClr val="A6A6A6"/>
                </a:solidFill>
              </a:rPr>
              <a:t>{</a:t>
            </a:r>
            <a:r>
              <a:rPr lang="en-US" sz="800" dirty="0" err="1" smtClean="0">
                <a:solidFill>
                  <a:srgbClr val="A6A6A6"/>
                </a:solidFill>
              </a:rPr>
              <a:t>gcd</a:t>
            </a:r>
            <a:r>
              <a:rPr lang="en-US" sz="800" dirty="0" smtClean="0">
                <a:solidFill>
                  <a:srgbClr val="A6A6A6"/>
                </a:solidFill>
              </a:rPr>
              <a:t>}(2n, 2m) = 2\</a:t>
            </a:r>
            <a:r>
              <a:rPr lang="en-US" sz="800" dirty="0" err="1" smtClean="0">
                <a:solidFill>
                  <a:srgbClr val="A6A6A6"/>
                </a:solidFill>
              </a:rPr>
              <a:t>cdot</a:t>
            </a:r>
            <a:r>
              <a:rPr lang="en-US" sz="800" dirty="0" smtClean="0">
                <a:solidFill>
                  <a:srgbClr val="A6A6A6"/>
                </a:solidFill>
              </a:rPr>
              <a:t>\</a:t>
            </a:r>
            <a:r>
              <a:rPr lang="en-US" sz="800" dirty="0" err="1" smtClean="0">
                <a:solidFill>
                  <a:srgbClr val="A6A6A6"/>
                </a:solidFill>
              </a:rPr>
              <a:t>mathrm</a:t>
            </a:r>
            <a:r>
              <a:rPr lang="en-US" sz="800" dirty="0" smtClean="0">
                <a:solidFill>
                  <a:srgbClr val="A6A6A6"/>
                </a:solidFill>
              </a:rPr>
              <a:t>{</a:t>
            </a:r>
            <a:r>
              <a:rPr lang="en-US" sz="800" dirty="0" err="1" smtClean="0">
                <a:solidFill>
                  <a:srgbClr val="A6A6A6"/>
                </a:solidFill>
              </a:rPr>
              <a:t>gcd</a:t>
            </a:r>
            <a:r>
              <a:rPr lang="en-US" sz="800" dirty="0" smtClean="0">
                <a:solidFill>
                  <a:srgbClr val="A6A6A6"/>
                </a:solidFill>
              </a:rPr>
              <a:t>}(n, m)\\</a:t>
            </a:r>
          </a:p>
          <a:p>
            <a:r>
              <a:rPr lang="en-US" sz="800" dirty="0" smtClean="0">
                <a:solidFill>
                  <a:srgbClr val="A6A6A6"/>
                </a:solidFill>
              </a:rPr>
              <a:t>\text{</a:t>
            </a:r>
            <a:r>
              <a:rPr lang="en-US" sz="800" dirty="0" err="1" smtClean="0">
                <a:solidFill>
                  <a:srgbClr val="A6A6A6"/>
                </a:solidFill>
              </a:rPr>
              <a:t>even,~odd</a:t>
            </a:r>
            <a:r>
              <a:rPr lang="en-US" sz="800" dirty="0" smtClean="0">
                <a:solidFill>
                  <a:srgbClr val="A6A6A6"/>
                </a:solidFill>
              </a:rPr>
              <a:t>:~~~~} &amp;\</a:t>
            </a:r>
            <a:r>
              <a:rPr lang="en-US" sz="800" dirty="0" err="1" smtClean="0">
                <a:solidFill>
                  <a:srgbClr val="A6A6A6"/>
                </a:solidFill>
              </a:rPr>
              <a:t>mathrm</a:t>
            </a:r>
            <a:r>
              <a:rPr lang="en-US" sz="800" dirty="0" smtClean="0">
                <a:solidFill>
                  <a:srgbClr val="A6A6A6"/>
                </a:solidFill>
              </a:rPr>
              <a:t>{</a:t>
            </a:r>
            <a:r>
              <a:rPr lang="en-US" sz="800" dirty="0" err="1" smtClean="0">
                <a:solidFill>
                  <a:srgbClr val="A6A6A6"/>
                </a:solidFill>
              </a:rPr>
              <a:t>gcd</a:t>
            </a:r>
            <a:r>
              <a:rPr lang="en-US" sz="800" dirty="0" smtClean="0">
                <a:solidFill>
                  <a:srgbClr val="A6A6A6"/>
                </a:solidFill>
              </a:rPr>
              <a:t>}(2n, 2m + 1) = \</a:t>
            </a:r>
            <a:r>
              <a:rPr lang="en-US" sz="800" dirty="0" err="1" smtClean="0">
                <a:solidFill>
                  <a:srgbClr val="A6A6A6"/>
                </a:solidFill>
              </a:rPr>
              <a:t>mathrm</a:t>
            </a:r>
            <a:r>
              <a:rPr lang="en-US" sz="800" dirty="0" smtClean="0">
                <a:solidFill>
                  <a:srgbClr val="A6A6A6"/>
                </a:solidFill>
              </a:rPr>
              <a:t>{</a:t>
            </a:r>
            <a:r>
              <a:rPr lang="en-US" sz="800" dirty="0" err="1" smtClean="0">
                <a:solidFill>
                  <a:srgbClr val="A6A6A6"/>
                </a:solidFill>
              </a:rPr>
              <a:t>gcd</a:t>
            </a:r>
            <a:r>
              <a:rPr lang="en-US" sz="800" dirty="0" smtClean="0">
                <a:solidFill>
                  <a:srgbClr val="A6A6A6"/>
                </a:solidFill>
              </a:rPr>
              <a:t>}(n, 2m + 1)\\</a:t>
            </a:r>
          </a:p>
          <a:p>
            <a:r>
              <a:rPr lang="en-US" sz="800" dirty="0" smtClean="0">
                <a:solidFill>
                  <a:srgbClr val="A6A6A6"/>
                </a:solidFill>
              </a:rPr>
              <a:t>\text{</a:t>
            </a:r>
            <a:r>
              <a:rPr lang="en-US" sz="800" dirty="0" err="1" smtClean="0">
                <a:solidFill>
                  <a:srgbClr val="A6A6A6"/>
                </a:solidFill>
              </a:rPr>
              <a:t>odd,~even</a:t>
            </a:r>
            <a:r>
              <a:rPr lang="en-US" sz="800" dirty="0" smtClean="0">
                <a:solidFill>
                  <a:srgbClr val="A6A6A6"/>
                </a:solidFill>
              </a:rPr>
              <a:t>:~~~~} &amp;\</a:t>
            </a:r>
            <a:r>
              <a:rPr lang="en-US" sz="800" dirty="0" err="1" smtClean="0">
                <a:solidFill>
                  <a:srgbClr val="A6A6A6"/>
                </a:solidFill>
              </a:rPr>
              <a:t>mathrm</a:t>
            </a:r>
            <a:r>
              <a:rPr lang="en-US" sz="800" dirty="0" smtClean="0">
                <a:solidFill>
                  <a:srgbClr val="A6A6A6"/>
                </a:solidFill>
              </a:rPr>
              <a:t>{</a:t>
            </a:r>
            <a:r>
              <a:rPr lang="en-US" sz="800" dirty="0" err="1" smtClean="0">
                <a:solidFill>
                  <a:srgbClr val="A6A6A6"/>
                </a:solidFill>
              </a:rPr>
              <a:t>gcd</a:t>
            </a:r>
            <a:r>
              <a:rPr lang="en-US" sz="800" dirty="0" smtClean="0">
                <a:solidFill>
                  <a:srgbClr val="A6A6A6"/>
                </a:solidFill>
              </a:rPr>
              <a:t>}(2n + 1, 2m) = \</a:t>
            </a:r>
            <a:r>
              <a:rPr lang="en-US" sz="800" dirty="0" err="1" smtClean="0">
                <a:solidFill>
                  <a:srgbClr val="A6A6A6"/>
                </a:solidFill>
              </a:rPr>
              <a:t>mathrm</a:t>
            </a:r>
            <a:r>
              <a:rPr lang="en-US" sz="800" dirty="0" smtClean="0">
                <a:solidFill>
                  <a:srgbClr val="A6A6A6"/>
                </a:solidFill>
              </a:rPr>
              <a:t>{</a:t>
            </a:r>
            <a:r>
              <a:rPr lang="en-US" sz="800" dirty="0" err="1" smtClean="0">
                <a:solidFill>
                  <a:srgbClr val="A6A6A6"/>
                </a:solidFill>
              </a:rPr>
              <a:t>gcd</a:t>
            </a:r>
            <a:r>
              <a:rPr lang="en-US" sz="800" dirty="0" smtClean="0">
                <a:solidFill>
                  <a:srgbClr val="A6A6A6"/>
                </a:solidFill>
              </a:rPr>
              <a:t>}(2n + 1, m)\\</a:t>
            </a:r>
          </a:p>
          <a:p>
            <a:r>
              <a:rPr lang="en-US" sz="800" dirty="0" smtClean="0">
                <a:solidFill>
                  <a:srgbClr val="A6A6A6"/>
                </a:solidFill>
              </a:rPr>
              <a:t>\text{</a:t>
            </a:r>
            <a:r>
              <a:rPr lang="en-US" sz="800" dirty="0" err="1" smtClean="0">
                <a:solidFill>
                  <a:srgbClr val="A6A6A6"/>
                </a:solidFill>
              </a:rPr>
              <a:t>small~odd</a:t>
            </a:r>
            <a:r>
              <a:rPr lang="en-US" sz="800" dirty="0" smtClean="0">
                <a:solidFill>
                  <a:srgbClr val="A6A6A6"/>
                </a:solidFill>
              </a:rPr>
              <a:t>, </a:t>
            </a:r>
            <a:r>
              <a:rPr lang="en-US" sz="800" dirty="0" err="1" smtClean="0">
                <a:solidFill>
                  <a:srgbClr val="A6A6A6"/>
                </a:solidFill>
              </a:rPr>
              <a:t>big~odd</a:t>
            </a:r>
            <a:r>
              <a:rPr lang="en-US" sz="800" dirty="0" smtClean="0">
                <a:solidFill>
                  <a:srgbClr val="A6A6A6"/>
                </a:solidFill>
              </a:rPr>
              <a:t>:~~~~} &amp;\</a:t>
            </a:r>
            <a:r>
              <a:rPr lang="en-US" sz="800" dirty="0" err="1" smtClean="0">
                <a:solidFill>
                  <a:srgbClr val="A6A6A6"/>
                </a:solidFill>
              </a:rPr>
              <a:t>mathrm</a:t>
            </a:r>
            <a:r>
              <a:rPr lang="en-US" sz="800" dirty="0" smtClean="0">
                <a:solidFill>
                  <a:srgbClr val="A6A6A6"/>
                </a:solidFill>
              </a:rPr>
              <a:t>{</a:t>
            </a:r>
            <a:r>
              <a:rPr lang="en-US" sz="800" dirty="0" err="1" smtClean="0">
                <a:solidFill>
                  <a:srgbClr val="A6A6A6"/>
                </a:solidFill>
              </a:rPr>
              <a:t>gcd</a:t>
            </a:r>
            <a:r>
              <a:rPr lang="en-US" sz="800" dirty="0" smtClean="0">
                <a:solidFill>
                  <a:srgbClr val="A6A6A6"/>
                </a:solidFill>
              </a:rPr>
              <a:t>}(2n + 1, 2(n + k) + 1) = \</a:t>
            </a:r>
            <a:r>
              <a:rPr lang="en-US" sz="800" dirty="0" err="1" smtClean="0">
                <a:solidFill>
                  <a:srgbClr val="A6A6A6"/>
                </a:solidFill>
              </a:rPr>
              <a:t>mathrm</a:t>
            </a:r>
            <a:r>
              <a:rPr lang="en-US" sz="800" dirty="0" smtClean="0">
                <a:solidFill>
                  <a:srgbClr val="A6A6A6"/>
                </a:solidFill>
              </a:rPr>
              <a:t>{</a:t>
            </a:r>
            <a:r>
              <a:rPr lang="en-US" sz="800" dirty="0" err="1" smtClean="0">
                <a:solidFill>
                  <a:srgbClr val="A6A6A6"/>
                </a:solidFill>
              </a:rPr>
              <a:t>gcd</a:t>
            </a:r>
            <a:r>
              <a:rPr lang="en-US" sz="800" dirty="0" smtClean="0">
                <a:solidFill>
                  <a:srgbClr val="A6A6A6"/>
                </a:solidFill>
              </a:rPr>
              <a:t>}(2n + 1, k)\\</a:t>
            </a:r>
          </a:p>
          <a:p>
            <a:r>
              <a:rPr lang="en-US" sz="800" dirty="0" smtClean="0">
                <a:solidFill>
                  <a:srgbClr val="A6A6A6"/>
                </a:solidFill>
              </a:rPr>
              <a:t>\text{</a:t>
            </a:r>
            <a:r>
              <a:rPr lang="en-US" sz="800" dirty="0" err="1" smtClean="0">
                <a:solidFill>
                  <a:srgbClr val="A6A6A6"/>
                </a:solidFill>
              </a:rPr>
              <a:t>big~odd</a:t>
            </a:r>
            <a:r>
              <a:rPr lang="en-US" sz="800" dirty="0" smtClean="0">
                <a:solidFill>
                  <a:srgbClr val="A6A6A6"/>
                </a:solidFill>
              </a:rPr>
              <a:t>, </a:t>
            </a:r>
            <a:r>
              <a:rPr lang="en-US" sz="800" dirty="0" err="1" smtClean="0">
                <a:solidFill>
                  <a:srgbClr val="A6A6A6"/>
                </a:solidFill>
              </a:rPr>
              <a:t>small~odd</a:t>
            </a:r>
            <a:r>
              <a:rPr lang="en-US" sz="800" dirty="0" smtClean="0">
                <a:solidFill>
                  <a:srgbClr val="A6A6A6"/>
                </a:solidFill>
              </a:rPr>
              <a:t>:~~~~} &amp;\</a:t>
            </a:r>
            <a:r>
              <a:rPr lang="en-US" sz="800" dirty="0" err="1" smtClean="0">
                <a:solidFill>
                  <a:srgbClr val="A6A6A6"/>
                </a:solidFill>
              </a:rPr>
              <a:t>mathrm</a:t>
            </a:r>
            <a:r>
              <a:rPr lang="en-US" sz="800" dirty="0" smtClean="0">
                <a:solidFill>
                  <a:srgbClr val="A6A6A6"/>
                </a:solidFill>
              </a:rPr>
              <a:t>{</a:t>
            </a:r>
            <a:r>
              <a:rPr lang="en-US" sz="800" dirty="0" err="1" smtClean="0">
                <a:solidFill>
                  <a:srgbClr val="A6A6A6"/>
                </a:solidFill>
              </a:rPr>
              <a:t>gcd</a:t>
            </a:r>
            <a:r>
              <a:rPr lang="en-US" sz="800" dirty="0" smtClean="0">
                <a:solidFill>
                  <a:srgbClr val="A6A6A6"/>
                </a:solidFill>
              </a:rPr>
              <a:t>}(2(n + k) + 1, 2n + 1) = \</a:t>
            </a:r>
            <a:r>
              <a:rPr lang="en-US" sz="800" dirty="0" err="1" smtClean="0">
                <a:solidFill>
                  <a:srgbClr val="A6A6A6"/>
                </a:solidFill>
              </a:rPr>
              <a:t>mathrm</a:t>
            </a:r>
            <a:r>
              <a:rPr lang="en-US" sz="800" dirty="0" smtClean="0">
                <a:solidFill>
                  <a:srgbClr val="A6A6A6"/>
                </a:solidFill>
              </a:rPr>
              <a:t>{</a:t>
            </a:r>
            <a:r>
              <a:rPr lang="en-US" sz="800" dirty="0" err="1" smtClean="0">
                <a:solidFill>
                  <a:srgbClr val="A6A6A6"/>
                </a:solidFill>
              </a:rPr>
              <a:t>gcd</a:t>
            </a:r>
            <a:r>
              <a:rPr lang="en-US" sz="800" dirty="0" smtClean="0">
                <a:solidFill>
                  <a:srgbClr val="A6A6A6"/>
                </a:solidFill>
              </a:rPr>
              <a:t>}(2n + 1, k)</a:t>
            </a:r>
          </a:p>
          <a:p>
            <a:r>
              <a:rPr lang="en-US" sz="800" dirty="0" smtClean="0">
                <a:solidFill>
                  <a:srgbClr val="A6A6A6"/>
                </a:solidFill>
              </a:rPr>
              <a:t>\end{align*}</a:t>
            </a:r>
          </a:p>
          <a:p>
            <a:endParaRPr lang="en-US" sz="800" dirty="0">
              <a:solidFill>
                <a:srgbClr val="A6A6A6"/>
              </a:solidFill>
            </a:endParaRPr>
          </a:p>
        </p:txBody>
      </p:sp>
      <p:sp>
        <p:nvSpPr>
          <p:cNvPr id="4" name="Slide Number Placeholder 3"/>
          <p:cNvSpPr>
            <a:spLocks noGrp="1"/>
          </p:cNvSpPr>
          <p:nvPr>
            <p:ph type="sldNum" sz="quarter" idx="10"/>
          </p:nvPr>
        </p:nvSpPr>
        <p:spPr/>
        <p:txBody>
          <a:bodyPr/>
          <a:lstStyle/>
          <a:p>
            <a:fld id="{BB903D15-16D1-154E-92E8-B3734D63BFC4}" type="slidenum">
              <a:rPr lang="en-US" smtClean="0"/>
              <a:t>138</a:t>
            </a:fld>
            <a:endParaRPr lang="en-US"/>
          </a:p>
        </p:txBody>
      </p:sp>
    </p:spTree>
    <p:extLst>
      <p:ext uri="{BB962C8B-B14F-4D97-AF65-F5344CB8AC3E}">
        <p14:creationId xmlns:p14="http://schemas.microsoft.com/office/powerpoint/2010/main" val="3946519584"/>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133654-6FDD-814B-B926-FC4687C51274}" type="slidenum">
              <a:rPr lang="en-US"/>
              <a:pPr/>
              <a:t>139</a:t>
            </a:fld>
            <a:endParaRPr lang="en-US"/>
          </a:p>
        </p:txBody>
      </p:sp>
      <p:sp>
        <p:nvSpPr>
          <p:cNvPr id="1382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8243" name="Rectangle 3"/>
          <p:cNvSpPr>
            <a:spLocks noGrp="1" noChangeArrowheads="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Using these observations, Stein created this GCD algorithm.  It is now called “Stein’s Algorithm” or the “Binary GCD Algorithm.”  Here’s the first part…</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The function takes two </a:t>
            </a:r>
            <a:r>
              <a:rPr lang="en-US" baseline="0" dirty="0" err="1" smtClean="0"/>
              <a:t>BinaryIntegers</a:t>
            </a:r>
            <a:r>
              <a:rPr lang="en-US" baseline="0" dirty="0" smtClean="0"/>
              <a:t> (integers that support fast shift and even/odd testing, like typical computer integers).</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First it eliminates the easy cases where one argument is zero, and inverts the sign if an argument is negative, so we have two positive integers.</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Next it removes factors of 2 from even arguments, keeping track of how many times it shifted.  So now it has two odd numbers.</a:t>
            </a: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133654-6FDD-814B-B926-FC4687C51274}" type="slidenum">
              <a:rPr lang="en-US"/>
              <a:pPr/>
              <a:t>140</a:t>
            </a:fld>
            <a:endParaRPr lang="en-US"/>
          </a:p>
        </p:txBody>
      </p:sp>
      <p:sp>
        <p:nvSpPr>
          <p:cNvPr id="1382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8243" name="Rectangle 3"/>
          <p:cNvSpPr>
            <a:spLocks noGrp="1" noChangeArrowheads="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Here’s the second part…</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In the main loop, it repeatedly subtracts the smaller from the larger and (since the difference of two odd numbers is even), again uses shifts to remove additional powers of 2 from the result.  When we’re done, our two numbers will be equal.</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Finally, it returns the result, using a shift to multiply the number by 2 for each of the 2s we factored out at the beginning.  (We don’t have to worry about the 2s from the main loop, because by that point we reduced the problem to GCD of two odd numbers; this GCD does not have 2 as a factor.</a:t>
            </a: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sz="800" dirty="0" smtClean="0">
                <a:solidFill>
                  <a:srgbClr val="A6A6A6"/>
                </a:solidFill>
              </a:rPr>
              <a:t>\</a:t>
            </a:r>
            <a:r>
              <a:rPr lang="en-US" sz="800" dirty="0" smtClean="0">
                <a:solidFill>
                  <a:srgbClr val="A6A6A6"/>
                </a:solidFill>
              </a:rPr>
              <a:t>begin{align*}</a:t>
            </a:r>
          </a:p>
          <a:p>
            <a:r>
              <a:rPr lang="en-US" sz="800" dirty="0" smtClean="0">
                <a:solidFill>
                  <a:srgbClr val="A6A6A6"/>
                </a:solidFill>
              </a:rPr>
              <a:t>m &amp; ~~n &amp; </a:t>
            </a:r>
            <a:r>
              <a:rPr lang="en-US" sz="800" dirty="0" err="1" smtClean="0">
                <a:solidFill>
                  <a:srgbClr val="A6A6A6"/>
                </a:solidFill>
              </a:rPr>
              <a:t>d_m</a:t>
            </a:r>
            <a:r>
              <a:rPr lang="en-US" sz="800" dirty="0" smtClean="0">
                <a:solidFill>
                  <a:srgbClr val="A6A6A6"/>
                </a:solidFill>
              </a:rPr>
              <a:t> &amp; ~~</a:t>
            </a:r>
            <a:r>
              <a:rPr lang="en-US" sz="800" dirty="0" err="1" smtClean="0">
                <a:solidFill>
                  <a:srgbClr val="A6A6A6"/>
                </a:solidFill>
              </a:rPr>
              <a:t>d_n</a:t>
            </a:r>
            <a:r>
              <a:rPr lang="en-US" sz="800" dirty="0" smtClean="0">
                <a:solidFill>
                  <a:srgbClr val="A6A6A6"/>
                </a:solidFill>
              </a:rPr>
              <a:t> \\</a:t>
            </a:r>
          </a:p>
          <a:p>
            <a:r>
              <a:rPr lang="en-US" sz="800" dirty="0" smtClean="0">
                <a:solidFill>
                  <a:srgbClr val="A6A6A6"/>
                </a:solidFill>
              </a:rPr>
              <a:t>\text{factor~out~2s:}\\</a:t>
            </a:r>
          </a:p>
          <a:p>
            <a:r>
              <a:rPr lang="en-US" sz="800" dirty="0" smtClean="0">
                <a:solidFill>
                  <a:srgbClr val="A6A6A6"/>
                </a:solidFill>
              </a:rPr>
              <a:t>196 &amp; ~~42 &amp; 0 &amp; ~~0 \\</a:t>
            </a:r>
          </a:p>
          <a:p>
            <a:r>
              <a:rPr lang="en-US" sz="800" dirty="0" smtClean="0">
                <a:solidFill>
                  <a:srgbClr val="A6A6A6"/>
                </a:solidFill>
              </a:rPr>
              <a:t>98 &amp; ~~42 &amp; 1 &amp; ~~0 \\</a:t>
            </a:r>
          </a:p>
          <a:p>
            <a:r>
              <a:rPr lang="en-US" sz="800" dirty="0" smtClean="0">
                <a:solidFill>
                  <a:srgbClr val="A6A6A6"/>
                </a:solidFill>
              </a:rPr>
              <a:t>49 &amp; ~~42 &amp; 2 &amp; ~~0 \\</a:t>
            </a:r>
          </a:p>
          <a:p>
            <a:r>
              <a:rPr lang="en-US" sz="800" dirty="0" smtClean="0">
                <a:solidFill>
                  <a:srgbClr val="A6A6A6"/>
                </a:solidFill>
              </a:rPr>
              <a:t>49 &amp; ~~21 &amp; 2 &amp; ~~1</a:t>
            </a:r>
          </a:p>
          <a:p>
            <a:pPr marL="0" marR="0" indent="0" algn="l" defTabSz="457200" rtl="0" eaLnBrk="1" fontAlgn="auto" latinLnBrk="0" hangingPunct="1">
              <a:lnSpc>
                <a:spcPct val="100000"/>
              </a:lnSpc>
              <a:spcBef>
                <a:spcPts val="0"/>
              </a:spcBef>
              <a:spcAft>
                <a:spcPts val="0"/>
              </a:spcAft>
              <a:buClrTx/>
              <a:buSzTx/>
              <a:buFontTx/>
              <a:buNone/>
              <a:tabLst/>
              <a:defRPr/>
            </a:pPr>
            <a:r>
              <a:rPr lang="en-US" sz="800" dirty="0" smtClean="0">
                <a:solidFill>
                  <a:srgbClr val="A6A6A6"/>
                </a:solidFill>
              </a:rPr>
              <a:t>\end{align*}</a:t>
            </a:r>
            <a:endParaRPr lang="en-US" sz="800" dirty="0">
              <a:solidFill>
                <a:srgbClr val="A6A6A6"/>
              </a:solidFill>
            </a:endParaRPr>
          </a:p>
        </p:txBody>
      </p:sp>
      <p:sp>
        <p:nvSpPr>
          <p:cNvPr id="4" name="Slide Number Placeholder 3"/>
          <p:cNvSpPr>
            <a:spLocks noGrp="1"/>
          </p:cNvSpPr>
          <p:nvPr>
            <p:ph type="sldNum" sz="quarter" idx="10"/>
          </p:nvPr>
        </p:nvSpPr>
        <p:spPr/>
        <p:txBody>
          <a:bodyPr/>
          <a:lstStyle/>
          <a:p>
            <a:fld id="{BB903D15-16D1-154E-92E8-B3734D63BFC4}" type="slidenum">
              <a:rPr lang="en-US" smtClean="0"/>
              <a:t>141</a:t>
            </a:fld>
            <a:endParaRPr lang="en-US"/>
          </a:p>
        </p:txBody>
      </p:sp>
    </p:spTree>
    <p:extLst>
      <p:ext uri="{BB962C8B-B14F-4D97-AF65-F5344CB8AC3E}">
        <p14:creationId xmlns:p14="http://schemas.microsoft.com/office/powerpoint/2010/main" val="10614263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1C91719-781B-7741-8733-4C2563B1431D}" type="datetime1">
              <a:rPr lang="en-US" smtClean="0"/>
              <a:t>9/30/15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857C5A-2FD0-1645-9F69-D79892D8574F}" type="slidenum">
              <a:rPr lang="en-US" smtClean="0"/>
              <a:t>‹#›</a:t>
            </a:fld>
            <a:endParaRPr lang="en-US"/>
          </a:p>
        </p:txBody>
      </p:sp>
    </p:spTree>
    <p:extLst>
      <p:ext uri="{BB962C8B-B14F-4D97-AF65-F5344CB8AC3E}">
        <p14:creationId xmlns:p14="http://schemas.microsoft.com/office/powerpoint/2010/main" val="22944413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1D6922-B751-C64F-8D1E-5AB68A558B10}" type="datetime1">
              <a:rPr lang="en-US" smtClean="0"/>
              <a:t>9/30/15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857C5A-2FD0-1645-9F69-D79892D8574F}" type="slidenum">
              <a:rPr lang="en-US" smtClean="0"/>
              <a:t>‹#›</a:t>
            </a:fld>
            <a:endParaRPr lang="en-US"/>
          </a:p>
        </p:txBody>
      </p:sp>
    </p:spTree>
    <p:extLst>
      <p:ext uri="{BB962C8B-B14F-4D97-AF65-F5344CB8AC3E}">
        <p14:creationId xmlns:p14="http://schemas.microsoft.com/office/powerpoint/2010/main" val="22303246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9BFF29-A029-094B-B477-C1B56AB2F17A}" type="datetime1">
              <a:rPr lang="en-US" smtClean="0"/>
              <a:t>9/30/15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857C5A-2FD0-1645-9F69-D79892D8574F}" type="slidenum">
              <a:rPr lang="en-US" smtClean="0"/>
              <a:t>‹#›</a:t>
            </a:fld>
            <a:endParaRPr lang="en-US"/>
          </a:p>
        </p:txBody>
      </p:sp>
    </p:spTree>
    <p:extLst>
      <p:ext uri="{BB962C8B-B14F-4D97-AF65-F5344CB8AC3E}">
        <p14:creationId xmlns:p14="http://schemas.microsoft.com/office/powerpoint/2010/main" val="2139966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EF3DD7-8C11-FF48-A206-F6AE72F89363}" type="datetime1">
              <a:rPr lang="en-US" smtClean="0"/>
              <a:t>9/30/15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857C5A-2FD0-1645-9F69-D79892D8574F}" type="slidenum">
              <a:rPr lang="en-US" smtClean="0"/>
              <a:t>‹#›</a:t>
            </a:fld>
            <a:endParaRPr lang="en-US"/>
          </a:p>
        </p:txBody>
      </p:sp>
    </p:spTree>
    <p:extLst>
      <p:ext uri="{BB962C8B-B14F-4D97-AF65-F5344CB8AC3E}">
        <p14:creationId xmlns:p14="http://schemas.microsoft.com/office/powerpoint/2010/main" val="598051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49006BC-44A1-F347-BCAB-AC6A8C815437}" type="datetime1">
              <a:rPr lang="en-US" smtClean="0"/>
              <a:t>9/30/15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857C5A-2FD0-1645-9F69-D79892D8574F}" type="slidenum">
              <a:rPr lang="en-US" smtClean="0"/>
              <a:t>‹#›</a:t>
            </a:fld>
            <a:endParaRPr lang="en-US"/>
          </a:p>
        </p:txBody>
      </p:sp>
    </p:spTree>
    <p:extLst>
      <p:ext uri="{BB962C8B-B14F-4D97-AF65-F5344CB8AC3E}">
        <p14:creationId xmlns:p14="http://schemas.microsoft.com/office/powerpoint/2010/main" val="17483189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D0F5F3-9A11-A644-A92E-1E5FE7F783A9}" type="datetime1">
              <a:rPr lang="en-US" smtClean="0"/>
              <a:t>9/30/15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857C5A-2FD0-1645-9F69-D79892D8574F}" type="slidenum">
              <a:rPr lang="en-US" smtClean="0"/>
              <a:t>‹#›</a:t>
            </a:fld>
            <a:endParaRPr lang="en-US"/>
          </a:p>
        </p:txBody>
      </p:sp>
    </p:spTree>
    <p:extLst>
      <p:ext uri="{BB962C8B-B14F-4D97-AF65-F5344CB8AC3E}">
        <p14:creationId xmlns:p14="http://schemas.microsoft.com/office/powerpoint/2010/main" val="654351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23AE705-350F-274F-9618-744FF2BCE8CB}" type="datetime1">
              <a:rPr lang="en-US" smtClean="0"/>
              <a:t>9/30/15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857C5A-2FD0-1645-9F69-D79892D8574F}" type="slidenum">
              <a:rPr lang="en-US" smtClean="0"/>
              <a:t>‹#›</a:t>
            </a:fld>
            <a:endParaRPr lang="en-US"/>
          </a:p>
        </p:txBody>
      </p:sp>
    </p:spTree>
    <p:extLst>
      <p:ext uri="{BB962C8B-B14F-4D97-AF65-F5344CB8AC3E}">
        <p14:creationId xmlns:p14="http://schemas.microsoft.com/office/powerpoint/2010/main" val="4324997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B7A01DD-D369-3148-A284-AF965C44C5F9}" type="datetime1">
              <a:rPr lang="en-US" smtClean="0"/>
              <a:t>9/30/15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857C5A-2FD0-1645-9F69-D79892D8574F}" type="slidenum">
              <a:rPr lang="en-US" smtClean="0"/>
              <a:t>‹#›</a:t>
            </a:fld>
            <a:endParaRPr lang="en-US"/>
          </a:p>
        </p:txBody>
      </p:sp>
    </p:spTree>
    <p:extLst>
      <p:ext uri="{BB962C8B-B14F-4D97-AF65-F5344CB8AC3E}">
        <p14:creationId xmlns:p14="http://schemas.microsoft.com/office/powerpoint/2010/main" val="26143895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E88322-77C9-0341-898E-189B56FDE04C}" type="datetime1">
              <a:rPr lang="en-US" smtClean="0"/>
              <a:t>9/30/15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0857C5A-2FD0-1645-9F69-D79892D8574F}" type="slidenum">
              <a:rPr lang="en-US" smtClean="0"/>
              <a:t>‹#›</a:t>
            </a:fld>
            <a:endParaRPr lang="en-US"/>
          </a:p>
        </p:txBody>
      </p:sp>
    </p:spTree>
    <p:extLst>
      <p:ext uri="{BB962C8B-B14F-4D97-AF65-F5344CB8AC3E}">
        <p14:creationId xmlns:p14="http://schemas.microsoft.com/office/powerpoint/2010/main" val="28581106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D82917-FB3D-3D45-98A6-571DC9724A88}" type="datetime1">
              <a:rPr lang="en-US" smtClean="0"/>
              <a:t>9/30/15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857C5A-2FD0-1645-9F69-D79892D8574F}" type="slidenum">
              <a:rPr lang="en-US" smtClean="0"/>
              <a:t>‹#›</a:t>
            </a:fld>
            <a:endParaRPr lang="en-US"/>
          </a:p>
        </p:txBody>
      </p:sp>
    </p:spTree>
    <p:extLst>
      <p:ext uri="{BB962C8B-B14F-4D97-AF65-F5344CB8AC3E}">
        <p14:creationId xmlns:p14="http://schemas.microsoft.com/office/powerpoint/2010/main" val="33113443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D9C55F-042E-A64A-8695-7956BE1C7EE4}" type="datetime1">
              <a:rPr lang="en-US" smtClean="0"/>
              <a:t>9/30/15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857C5A-2FD0-1645-9F69-D79892D8574F}" type="slidenum">
              <a:rPr lang="en-US" smtClean="0"/>
              <a:t>‹#›</a:t>
            </a:fld>
            <a:endParaRPr lang="en-US"/>
          </a:p>
        </p:txBody>
      </p:sp>
    </p:spTree>
    <p:extLst>
      <p:ext uri="{BB962C8B-B14F-4D97-AF65-F5344CB8AC3E}">
        <p14:creationId xmlns:p14="http://schemas.microsoft.com/office/powerpoint/2010/main" val="349739862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09288E-E5CB-FB48-BFA7-AC6BF002F561}" type="datetime1">
              <a:rPr lang="en-US" smtClean="0"/>
              <a:t>9/30/15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857C5A-2FD0-1645-9F69-D79892D8574F}" type="slidenum">
              <a:rPr lang="en-US" smtClean="0"/>
              <a:t>‹#›</a:t>
            </a:fld>
            <a:endParaRPr lang="en-US"/>
          </a:p>
        </p:txBody>
      </p:sp>
    </p:spTree>
    <p:extLst>
      <p:ext uri="{BB962C8B-B14F-4D97-AF65-F5344CB8AC3E}">
        <p14:creationId xmlns:p14="http://schemas.microsoft.com/office/powerpoint/2010/main" val="18379674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9.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0.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3.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4.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5.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6.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8.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9.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0.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3.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5.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6.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8.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9.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0.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3.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4.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5.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6.xml"/><Relationship Id="rId3" Type="http://schemas.openxmlformats.org/officeDocument/2006/relationships/image" Target="../media/image13.emf"/></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8.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9.xml"/><Relationship Id="rId3" Type="http://schemas.openxmlformats.org/officeDocument/2006/relationships/image" Target="../media/image14.emf"/></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0.xml"/><Relationship Id="rId3" Type="http://schemas.openxmlformats.org/officeDocument/2006/relationships/image" Target="../media/image15.emf"/></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3.xml"/><Relationship Id="rId3" Type="http://schemas.openxmlformats.org/officeDocument/2006/relationships/image" Target="../media/image16.emf"/></Relationships>
</file>

<file path=ppt/slides/_rels/slide147.xml.rels><?xml version="1.0" encoding="UTF-8" standalone="yes"?>
<Relationships xmlns="http://schemas.openxmlformats.org/package/2006/relationships"><Relationship Id="rId3" Type="http://schemas.openxmlformats.org/officeDocument/2006/relationships/image" Target="../media/image17.emf"/><Relationship Id="rId4" Type="http://schemas.openxmlformats.org/officeDocument/2006/relationships/image" Target="../media/image18.emf"/><Relationship Id="rId5" Type="http://schemas.openxmlformats.org/officeDocument/2006/relationships/image" Target="../media/image19.emf"/><Relationship Id="rId1" Type="http://schemas.openxmlformats.org/officeDocument/2006/relationships/slideLayout" Target="../slideLayouts/slideLayout2.xml"/><Relationship Id="rId2" Type="http://schemas.openxmlformats.org/officeDocument/2006/relationships/notesSlide" Target="../notesSlides/notesSlide104.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5.xml"/><Relationship Id="rId3" Type="http://schemas.openxmlformats.org/officeDocument/2006/relationships/image" Target="../media/image20.emf"/></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6.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7.xml"/><Relationship Id="rId3" Type="http://schemas.openxmlformats.org/officeDocument/2006/relationships/image" Target="../media/image21.emf"/></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8.xml"/><Relationship Id="rId3" Type="http://schemas.openxmlformats.org/officeDocument/2006/relationships/image" Target="../media/image22.jpg"/></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9.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0.xml"/><Relationship Id="rId3" Type="http://schemas.openxmlformats.org/officeDocument/2006/relationships/image" Target="../media/image23.emf"/></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2.xml"/><Relationship Id="rId3" Type="http://schemas.openxmlformats.org/officeDocument/2006/relationships/image" Target="../media/image24.emf"/></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3.xml"/><Relationship Id="rId3" Type="http://schemas.openxmlformats.org/officeDocument/2006/relationships/image" Target="../media/image25.emf"/></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3" Type="http://schemas.openxmlformats.org/officeDocument/2006/relationships/image" Target="../media/image26.emf"/><Relationship Id="rId4" Type="http://schemas.openxmlformats.org/officeDocument/2006/relationships/image" Target="../media/image27.emf"/><Relationship Id="rId1" Type="http://schemas.openxmlformats.org/officeDocument/2006/relationships/slideLayout" Target="../slideLayouts/slideLayout2.xml"/><Relationship Id="rId2" Type="http://schemas.openxmlformats.org/officeDocument/2006/relationships/notesSlide" Target="../notesSlides/notesSlide114.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5.xml"/><Relationship Id="rId3" Type="http://schemas.openxmlformats.org/officeDocument/2006/relationships/image" Target="../media/image28.jpg"/></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6.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7.xml"/><Relationship Id="rId3" Type="http://schemas.openxmlformats.org/officeDocument/2006/relationships/image" Target="../media/image29.emf"/></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8.xml"/><Relationship Id="rId3" Type="http://schemas.openxmlformats.org/officeDocument/2006/relationships/image" Target="../media/image30.emf"/></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9.xml"/><Relationship Id="rId3" Type="http://schemas.openxmlformats.org/officeDocument/2006/relationships/image" Target="../media/image31.emf"/></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0.xml"/><Relationship Id="rId3" Type="http://schemas.openxmlformats.org/officeDocument/2006/relationships/image" Target="../media/image32.emf"/></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1.xml"/><Relationship Id="rId3" Type="http://schemas.openxmlformats.org/officeDocument/2006/relationships/image" Target="../media/image33.emf"/></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2.xml"/><Relationship Id="rId3" Type="http://schemas.openxmlformats.org/officeDocument/2006/relationships/image" Target="../media/image34.emf"/></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3.xml"/><Relationship Id="rId3" Type="http://schemas.openxmlformats.org/officeDocument/2006/relationships/image" Target="../media/image35.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4.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5.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6.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7.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8.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9.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0.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3.emf"/></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1.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3.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4.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5.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6.xml"/><Relationship Id="rId3" Type="http://schemas.openxmlformats.org/officeDocument/2006/relationships/image" Target="../media/image36.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7.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8.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9.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0.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1.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2.xml"/><Relationship Id="rId3" Type="http://schemas.openxmlformats.org/officeDocument/2006/relationships/image" Target="../media/image37.emf"/></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3.xml"/><Relationship Id="rId3" Type="http://schemas.openxmlformats.org/officeDocument/2006/relationships/image" Target="../media/image38.emf"/></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4.xml"/><Relationship Id="rId3" Type="http://schemas.openxmlformats.org/officeDocument/2006/relationships/image" Target="../media/image39.emf"/></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6.xml"/><Relationship Id="rId3" Type="http://schemas.openxmlformats.org/officeDocument/2006/relationships/image" Target="../media/image40.emf"/></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7.xml"/><Relationship Id="rId3" Type="http://schemas.openxmlformats.org/officeDocument/2006/relationships/image" Target="../media/image41.emf"/></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8.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9.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0.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1.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4.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5.xml"/><Relationship Id="rId3" Type="http://schemas.openxmlformats.org/officeDocument/2006/relationships/image" Target="../media/image42.emf"/></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6.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7.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8.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9.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4.em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5.emf"/></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6.emf"/></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7.emf"/></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65.xml.rels><?xml version="1.0" encoding="UTF-8" standalone="yes"?>
<Relationships xmlns="http://schemas.openxmlformats.org/package/2006/relationships"><Relationship Id="rId3" Type="http://schemas.openxmlformats.org/officeDocument/2006/relationships/image" Target="../media/image8.emf"/><Relationship Id="rId4" Type="http://schemas.openxmlformats.org/officeDocument/2006/relationships/image" Target="../media/image9.emf"/><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image" Target="../media/image10.emf"/></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 Id="rId3" Type="http://schemas.openxmlformats.org/officeDocument/2006/relationships/image" Target="../media/image12.emf"/></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6.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From Mathematics to</a:t>
            </a:r>
            <a:br>
              <a:rPr lang="en-US" dirty="0" smtClean="0"/>
            </a:br>
            <a:r>
              <a:rPr lang="en-US" dirty="0" smtClean="0"/>
              <a:t>Generic Programming</a:t>
            </a:r>
            <a:endParaRPr lang="en-US" dirty="0"/>
          </a:p>
        </p:txBody>
      </p:sp>
      <p:sp>
        <p:nvSpPr>
          <p:cNvPr id="3" name="Subtitle 2"/>
          <p:cNvSpPr>
            <a:spLocks noGrp="1"/>
          </p:cNvSpPr>
          <p:nvPr>
            <p:ph type="subTitle" idx="1"/>
          </p:nvPr>
        </p:nvSpPr>
        <p:spPr/>
        <p:txBody>
          <a:bodyPr/>
          <a:lstStyle/>
          <a:p>
            <a:r>
              <a:rPr lang="en-US" dirty="0" smtClean="0"/>
              <a:t>Course Slides – Part </a:t>
            </a:r>
            <a:r>
              <a:rPr lang="en-US" dirty="0" smtClean="0"/>
              <a:t>3 of 3</a:t>
            </a:r>
            <a:endParaRPr lang="en-US" dirty="0" smtClean="0"/>
          </a:p>
          <a:p>
            <a:r>
              <a:rPr lang="en-US" dirty="0" smtClean="0"/>
              <a:t>Version 1.0</a:t>
            </a:r>
          </a:p>
          <a:p>
            <a:r>
              <a:rPr lang="en-US" dirty="0" smtClean="0"/>
              <a:t>October 5, </a:t>
            </a:r>
            <a:r>
              <a:rPr lang="en-US" dirty="0" smtClean="0"/>
              <a:t>2015</a:t>
            </a:r>
            <a:endParaRPr lang="en-US" dirty="0"/>
          </a:p>
        </p:txBody>
      </p:sp>
      <p:sp>
        <p:nvSpPr>
          <p:cNvPr id="4" name="TextBox 3"/>
          <p:cNvSpPr txBox="1"/>
          <p:nvPr/>
        </p:nvSpPr>
        <p:spPr>
          <a:xfrm>
            <a:off x="1819474" y="5994400"/>
            <a:ext cx="5661225" cy="646331"/>
          </a:xfrm>
          <a:prstGeom prst="rect">
            <a:avLst/>
          </a:prstGeom>
          <a:noFill/>
        </p:spPr>
        <p:txBody>
          <a:bodyPr wrap="none" rtlCol="0">
            <a:spAutoFit/>
          </a:bodyPr>
          <a:lstStyle/>
          <a:p>
            <a:r>
              <a:rPr lang="en-US" sz="1200" dirty="0" smtClean="0"/>
              <a:t>Copyright © 2015 by Alexander A. </a:t>
            </a:r>
            <a:r>
              <a:rPr lang="en-US" sz="1200" dirty="0" err="1" smtClean="0"/>
              <a:t>Stepanov</a:t>
            </a:r>
            <a:r>
              <a:rPr lang="en-US" sz="1200" dirty="0" smtClean="0"/>
              <a:t> and Daniel E. Rose.</a:t>
            </a:r>
            <a:br>
              <a:rPr lang="en-US" sz="1200" dirty="0" smtClean="0"/>
            </a:br>
            <a:r>
              <a:rPr lang="en-US" sz="1200" dirty="0" smtClean="0"/>
              <a:t>This </a:t>
            </a:r>
            <a:r>
              <a:rPr lang="en-US" sz="1200" dirty="0"/>
              <a:t>work is licensed under the Creative Commons </a:t>
            </a:r>
            <a:r>
              <a:rPr lang="en-US" sz="1200" dirty="0" smtClean="0"/>
              <a:t>Attribution</a:t>
            </a:r>
            <a:r>
              <a:rPr lang="en-US" sz="1200" dirty="0"/>
              <a:t> </a:t>
            </a:r>
            <a:r>
              <a:rPr lang="en-US" sz="1200" dirty="0" smtClean="0"/>
              <a:t>4.0</a:t>
            </a:r>
            <a:r>
              <a:rPr lang="en-US" sz="1200" dirty="0"/>
              <a:t> </a:t>
            </a:r>
            <a:r>
              <a:rPr lang="en-US" sz="1200" dirty="0" smtClean="0"/>
              <a:t>International License.</a:t>
            </a:r>
          </a:p>
          <a:p>
            <a:r>
              <a:rPr lang="en-US" sz="1200" dirty="0" smtClean="0"/>
              <a:t>To </a:t>
            </a:r>
            <a:r>
              <a:rPr lang="en-US" sz="1200" dirty="0"/>
              <a:t>view a copy of this license, visit http://</a:t>
            </a:r>
            <a:r>
              <a:rPr lang="en-US" sz="1200" dirty="0" err="1"/>
              <a:t>creativecommons.org</a:t>
            </a:r>
            <a:r>
              <a:rPr lang="en-US" sz="1200" dirty="0"/>
              <a:t>/licenses/by/4.0</a:t>
            </a:r>
            <a:r>
              <a:rPr lang="en-US" sz="1200" dirty="0" smtClean="0"/>
              <a:t>/.</a:t>
            </a:r>
            <a:endParaRPr lang="en-US" sz="1200" dirty="0"/>
          </a:p>
        </p:txBody>
      </p:sp>
      <p:pic>
        <p:nvPicPr>
          <p:cNvPr id="5" name="Picture 4" descr="CCLicenseLogo88x3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300" y="6145431"/>
            <a:ext cx="1117600" cy="393700"/>
          </a:xfrm>
          <a:prstGeom prst="rect">
            <a:avLst/>
          </a:prstGeom>
        </p:spPr>
      </p:pic>
    </p:spTree>
    <p:extLst>
      <p:ext uri="{BB962C8B-B14F-4D97-AF65-F5344CB8AC3E}">
        <p14:creationId xmlns:p14="http://schemas.microsoft.com/office/powerpoint/2010/main" val="399615826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Equivalent Levels of Abstraction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1286100"/>
              </p:ext>
            </p:extLst>
          </p:nvPr>
        </p:nvGraphicFramePr>
        <p:xfrm>
          <a:off x="457200" y="1600200"/>
          <a:ext cx="8229600" cy="3291840"/>
        </p:xfrm>
        <a:graphic>
          <a:graphicData uri="http://schemas.openxmlformats.org/drawingml/2006/table">
            <a:tbl>
              <a:tblPr firstRow="1" bandRow="1">
                <a:tableStyleId>{5C22544A-7EE6-4342-B048-85BDC9FD1C3A}</a:tableStyleId>
              </a:tblPr>
              <a:tblGrid>
                <a:gridCol w="2057400"/>
                <a:gridCol w="2057400"/>
                <a:gridCol w="2057400"/>
                <a:gridCol w="2057400"/>
              </a:tblGrid>
              <a:tr h="370840">
                <a:tc>
                  <a:txBody>
                    <a:bodyPr/>
                    <a:lstStyle/>
                    <a:p>
                      <a:pPr algn="ctr"/>
                      <a:r>
                        <a:rPr lang="en-US" sz="2400" dirty="0" smtClean="0"/>
                        <a:t>Natural Science</a:t>
                      </a:r>
                      <a:endParaRPr lang="en-US" sz="2400" dirty="0"/>
                    </a:p>
                  </a:txBody>
                  <a:tcPr anchor="ctr"/>
                </a:tc>
                <a:tc>
                  <a:txBody>
                    <a:bodyPr/>
                    <a:lstStyle/>
                    <a:p>
                      <a:pPr algn="ctr"/>
                      <a:r>
                        <a:rPr lang="en-US" sz="2400" dirty="0" smtClean="0"/>
                        <a:t>Mathematics</a:t>
                      </a:r>
                      <a:endParaRPr lang="en-US" sz="2400" dirty="0"/>
                    </a:p>
                  </a:txBody>
                  <a:tcPr anchor="ctr"/>
                </a:tc>
                <a:tc>
                  <a:txBody>
                    <a:bodyPr/>
                    <a:lstStyle/>
                    <a:p>
                      <a:pPr algn="ctr"/>
                      <a:r>
                        <a:rPr lang="en-US" sz="2400" dirty="0" smtClean="0"/>
                        <a:t>Programming</a:t>
                      </a:r>
                      <a:endParaRPr lang="en-US" sz="2400" dirty="0"/>
                    </a:p>
                  </a:txBody>
                  <a:tcPr anchor="ctr"/>
                </a:tc>
                <a:tc>
                  <a:txBody>
                    <a:bodyPr/>
                    <a:lstStyle/>
                    <a:p>
                      <a:pPr algn="ctr"/>
                      <a:r>
                        <a:rPr lang="en-US" sz="2400" dirty="0" smtClean="0"/>
                        <a:t>Programming</a:t>
                      </a:r>
                    </a:p>
                    <a:p>
                      <a:pPr algn="ctr"/>
                      <a:r>
                        <a:rPr lang="en-US" sz="2400" dirty="0" smtClean="0"/>
                        <a:t>Examples</a:t>
                      </a:r>
                      <a:endParaRPr lang="en-US" sz="2400" dirty="0"/>
                    </a:p>
                  </a:txBody>
                  <a:tcPr anchor="ctr"/>
                </a:tc>
              </a:tr>
              <a:tr h="370840">
                <a:tc>
                  <a:txBody>
                    <a:bodyPr/>
                    <a:lstStyle/>
                    <a:p>
                      <a:pPr algn="ctr"/>
                      <a:r>
                        <a:rPr lang="en-US" sz="2400" dirty="0" smtClean="0"/>
                        <a:t>Genus</a:t>
                      </a:r>
                      <a:endParaRPr lang="en-US" sz="2400" dirty="0"/>
                    </a:p>
                  </a:txBody>
                  <a:tcPr anchor="ctr"/>
                </a:tc>
                <a:tc>
                  <a:txBody>
                    <a:bodyPr/>
                    <a:lstStyle/>
                    <a:p>
                      <a:pPr algn="ctr"/>
                      <a:r>
                        <a:rPr lang="en-US" sz="2400" dirty="0" smtClean="0"/>
                        <a:t>Theory</a:t>
                      </a:r>
                      <a:endParaRPr lang="en-US" sz="2400" dirty="0"/>
                    </a:p>
                  </a:txBody>
                  <a:tcPr anchor="ctr"/>
                </a:tc>
                <a:tc>
                  <a:txBody>
                    <a:bodyPr/>
                    <a:lstStyle/>
                    <a:p>
                      <a:pPr algn="ctr"/>
                      <a:r>
                        <a:rPr lang="en-US" sz="2400" dirty="0" smtClean="0"/>
                        <a:t>Concept</a:t>
                      </a:r>
                      <a:endParaRPr lang="en-US" sz="2400" dirty="0"/>
                    </a:p>
                  </a:txBody>
                  <a:tcPr anchor="ctr"/>
                </a:tc>
                <a:tc>
                  <a:txBody>
                    <a:bodyPr/>
                    <a:lstStyle/>
                    <a:p>
                      <a:pPr algn="ctr"/>
                      <a:r>
                        <a:rPr lang="en-US" sz="2400" b="1" dirty="0" smtClean="0"/>
                        <a:t>Integral, Character</a:t>
                      </a:r>
                      <a:endParaRPr lang="en-US" sz="2400" b="1" dirty="0"/>
                    </a:p>
                  </a:txBody>
                  <a:tcPr anchor="ctr"/>
                </a:tc>
              </a:tr>
              <a:tr h="370840">
                <a:tc>
                  <a:txBody>
                    <a:bodyPr/>
                    <a:lstStyle/>
                    <a:p>
                      <a:pPr algn="ctr"/>
                      <a:r>
                        <a:rPr lang="en-US" sz="2400" dirty="0" smtClean="0"/>
                        <a:t>Species</a:t>
                      </a:r>
                      <a:endParaRPr lang="en-US" sz="2400" dirty="0"/>
                    </a:p>
                  </a:txBody>
                  <a:tcPr anchor="ctr"/>
                </a:tc>
                <a:tc>
                  <a:txBody>
                    <a:bodyPr/>
                    <a:lstStyle/>
                    <a:p>
                      <a:pPr algn="ctr"/>
                      <a:r>
                        <a:rPr lang="en-US" sz="2400" dirty="0" smtClean="0"/>
                        <a:t>Model</a:t>
                      </a:r>
                      <a:endParaRPr lang="en-US" sz="2400" dirty="0"/>
                    </a:p>
                  </a:txBody>
                  <a:tcPr anchor="ctr"/>
                </a:tc>
                <a:tc>
                  <a:txBody>
                    <a:bodyPr/>
                    <a:lstStyle/>
                    <a:p>
                      <a:pPr algn="ctr"/>
                      <a:r>
                        <a:rPr lang="en-US" sz="2400" dirty="0" smtClean="0"/>
                        <a:t>Type or Class</a:t>
                      </a:r>
                      <a:endParaRPr lang="en-US" sz="2400" dirty="0"/>
                    </a:p>
                  </a:txBody>
                  <a:tcPr anchor="ctr"/>
                </a:tc>
                <a:tc>
                  <a:txBody>
                    <a:bodyPr/>
                    <a:lstStyle/>
                    <a:p>
                      <a:pPr algn="ctr"/>
                      <a:r>
                        <a:rPr lang="en-US" sz="2400" dirty="0" smtClean="0">
                          <a:latin typeface="Lucida Console"/>
                          <a:cs typeface="Lucida Console"/>
                        </a:rPr>
                        <a:t>uint8_t</a:t>
                      </a:r>
                      <a:r>
                        <a:rPr lang="en-US" sz="2400" dirty="0" smtClean="0"/>
                        <a:t>, </a:t>
                      </a:r>
                      <a:r>
                        <a:rPr lang="en-US" sz="2400" dirty="0" smtClean="0">
                          <a:latin typeface="Lucida Console"/>
                          <a:cs typeface="Lucida Console"/>
                        </a:rPr>
                        <a:t>char</a:t>
                      </a:r>
                      <a:endParaRPr lang="en-US" sz="2400" dirty="0">
                        <a:latin typeface="Lucida Console"/>
                        <a:cs typeface="Lucida Console"/>
                      </a:endParaRPr>
                    </a:p>
                  </a:txBody>
                  <a:tcPr anchor="ctr"/>
                </a:tc>
              </a:tr>
              <a:tr h="370840">
                <a:tc>
                  <a:txBody>
                    <a:bodyPr/>
                    <a:lstStyle/>
                    <a:p>
                      <a:pPr algn="ctr"/>
                      <a:r>
                        <a:rPr lang="en-US" sz="2400" dirty="0" smtClean="0"/>
                        <a:t>Individual</a:t>
                      </a:r>
                      <a:endParaRPr lang="en-US" sz="2400" dirty="0"/>
                    </a:p>
                  </a:txBody>
                  <a:tcPr anchor="ctr"/>
                </a:tc>
                <a:tc>
                  <a:txBody>
                    <a:bodyPr/>
                    <a:lstStyle/>
                    <a:p>
                      <a:pPr algn="ctr"/>
                      <a:r>
                        <a:rPr lang="en-US" sz="2400" dirty="0" smtClean="0"/>
                        <a:t>Element</a:t>
                      </a:r>
                      <a:endParaRPr lang="en-US" sz="2400" dirty="0"/>
                    </a:p>
                  </a:txBody>
                  <a:tcPr anchor="ctr"/>
                </a:tc>
                <a:tc>
                  <a:txBody>
                    <a:bodyPr/>
                    <a:lstStyle/>
                    <a:p>
                      <a:pPr algn="ctr"/>
                      <a:r>
                        <a:rPr lang="en-US" sz="2400" dirty="0" smtClean="0"/>
                        <a:t>Instance</a:t>
                      </a:r>
                      <a:endParaRPr lang="en-US" sz="2400" dirty="0"/>
                    </a:p>
                  </a:txBody>
                  <a:tcPr anchor="ctr"/>
                </a:tc>
                <a:tc>
                  <a:txBody>
                    <a:bodyPr/>
                    <a:lstStyle/>
                    <a:p>
                      <a:pPr algn="ctr"/>
                      <a:r>
                        <a:rPr lang="en-US" sz="2400" dirty="0" smtClean="0"/>
                        <a:t>01000001</a:t>
                      </a:r>
                      <a:br>
                        <a:rPr lang="en-US" sz="2400" dirty="0" smtClean="0"/>
                      </a:br>
                      <a:r>
                        <a:rPr lang="en-US" sz="2400" dirty="0" smtClean="0"/>
                        <a:t>(65, ‘A’)</a:t>
                      </a:r>
                      <a:endParaRPr lang="en-US" sz="2400" dirty="0"/>
                    </a:p>
                  </a:txBody>
                  <a:tcPr anchor="ctr"/>
                </a:tc>
              </a:tr>
            </a:tbl>
          </a:graphicData>
        </a:graphic>
      </p:graphicFrame>
      <p:sp>
        <p:nvSpPr>
          <p:cNvPr id="5" name="Slide Number Placeholder 4"/>
          <p:cNvSpPr>
            <a:spLocks noGrp="1"/>
          </p:cNvSpPr>
          <p:nvPr>
            <p:ph type="sldNum" sz="quarter" idx="12"/>
          </p:nvPr>
        </p:nvSpPr>
        <p:spPr/>
        <p:txBody>
          <a:bodyPr/>
          <a:lstStyle/>
          <a:p>
            <a:fld id="{40857C5A-2FD0-1645-9F69-D79892D8574F}" type="slidenum">
              <a:rPr lang="en-US" smtClean="0"/>
              <a:t>10</a:t>
            </a:fld>
            <a:endParaRPr lang="en-US"/>
          </a:p>
        </p:txBody>
      </p:sp>
    </p:spTree>
    <p:extLst>
      <p:ext uri="{BB962C8B-B14F-4D97-AF65-F5344CB8AC3E}">
        <p14:creationId xmlns:p14="http://schemas.microsoft.com/office/powerpoint/2010/main" val="152098392"/>
      </p:ext>
    </p:extLst>
  </p:cSld>
  <p:clrMapOvr>
    <a:masterClrMapping/>
  </p:clrMapOvr>
  <p:timing>
    <p:tnLst>
      <p:par>
        <p:cTn xmlns:p14="http://schemas.microsoft.com/office/powerpoint/2010/mai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t>  </a:t>
            </a:r>
          </a:p>
        </p:txBody>
      </p:sp>
      <p:sp>
        <p:nvSpPr>
          <p:cNvPr id="2" name="Content Placeholder 1"/>
          <p:cNvSpPr>
            <a:spLocks noGrp="1"/>
          </p:cNvSpPr>
          <p:nvPr>
            <p:ph idx="1"/>
          </p:nvPr>
        </p:nvSpPr>
        <p:spPr>
          <a:xfrm>
            <a:off x="457200" y="1600200"/>
            <a:ext cx="8229600" cy="4999193"/>
          </a:xfrm>
        </p:spPr>
        <p:txBody>
          <a:bodyPr>
            <a:normAutofit/>
          </a:bodyPr>
          <a:lstStyle/>
          <a:p>
            <a:endParaRPr lang="en-US" dirty="0" smtClean="0"/>
          </a:p>
          <a:p>
            <a:endParaRPr lang="en-US" dirty="0"/>
          </a:p>
          <a:p>
            <a:endParaRPr lang="en-US" dirty="0" smtClean="0"/>
          </a:p>
          <a:p>
            <a:endParaRPr lang="en-US" dirty="0"/>
          </a:p>
          <a:p>
            <a:endParaRPr lang="en-US" sz="2800" dirty="0" smtClean="0"/>
          </a:p>
          <a:p>
            <a:endParaRPr lang="en-US" sz="2800" dirty="0" smtClean="0"/>
          </a:p>
          <a:p>
            <a:endParaRPr lang="en-US" sz="2800" dirty="0"/>
          </a:p>
          <a:p>
            <a:endParaRPr lang="en-US" sz="2800" dirty="0" smtClean="0"/>
          </a:p>
        </p:txBody>
      </p:sp>
      <p:sp>
        <p:nvSpPr>
          <p:cNvPr id="3" name="Slide Number Placeholder 2"/>
          <p:cNvSpPr>
            <a:spLocks noGrp="1"/>
          </p:cNvSpPr>
          <p:nvPr>
            <p:ph type="sldNum" sz="quarter" idx="12"/>
          </p:nvPr>
        </p:nvSpPr>
        <p:spPr/>
        <p:txBody>
          <a:bodyPr/>
          <a:lstStyle/>
          <a:p>
            <a:fld id="{1390060D-1EE0-AD4D-BE99-A9D595E32993}" type="slidenum">
              <a:rPr lang="en-US" smtClean="0"/>
              <a:pPr/>
              <a:t>100</a:t>
            </a:fld>
            <a:endParaRPr lang="en-US" dirty="0"/>
          </a:p>
        </p:txBody>
      </p:sp>
      <p:sp>
        <p:nvSpPr>
          <p:cNvPr id="20483" name="Text Box 3"/>
          <p:cNvSpPr txBox="1">
            <a:spLocks noChangeArrowheads="1"/>
          </p:cNvSpPr>
          <p:nvPr/>
        </p:nvSpPr>
        <p:spPr bwMode="auto">
          <a:xfrm>
            <a:off x="370587" y="1489274"/>
            <a:ext cx="8734454"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en-US" sz="2400" dirty="0">
                <a:latin typeface="Lucida Console"/>
                <a:cs typeface="Lucida Console"/>
              </a:rPr>
              <a:t>template &lt;</a:t>
            </a:r>
            <a:r>
              <a:rPr lang="en-US" sz="2400" dirty="0" err="1">
                <a:latin typeface="Lucida Console"/>
                <a:cs typeface="Lucida Console"/>
              </a:rPr>
              <a:t>ForwardIterator</a:t>
            </a:r>
            <a:r>
              <a:rPr lang="en-US" sz="2400" dirty="0">
                <a:latin typeface="Lucida Console"/>
                <a:cs typeface="Lucida Console"/>
              </a:rPr>
              <a:t> I&gt;</a:t>
            </a:r>
          </a:p>
          <a:p>
            <a:r>
              <a:rPr lang="en-US" sz="2400" dirty="0">
                <a:latin typeface="Lucida Console"/>
                <a:cs typeface="Lucida Console"/>
              </a:rPr>
              <a:t>void </a:t>
            </a:r>
            <a:r>
              <a:rPr lang="en-US" sz="2400" dirty="0" err="1">
                <a:latin typeface="Lucida Console"/>
                <a:cs typeface="Lucida Console"/>
              </a:rPr>
              <a:t>rotate_unguarded</a:t>
            </a:r>
            <a:r>
              <a:rPr lang="en-US" sz="2400" dirty="0">
                <a:latin typeface="Lucida Console"/>
                <a:cs typeface="Lucida Console"/>
              </a:rPr>
              <a:t>(I f, I m, I l) {</a:t>
            </a:r>
          </a:p>
          <a:p>
            <a:r>
              <a:rPr lang="en-US" sz="2400" dirty="0">
                <a:latin typeface="Lucida Console"/>
                <a:cs typeface="Lucida Console"/>
              </a:rPr>
              <a:t>    // assert(f != m &amp;&amp; m != l)</a:t>
            </a:r>
          </a:p>
          <a:p>
            <a:r>
              <a:rPr lang="en-US" sz="2400" dirty="0">
                <a:latin typeface="Lucida Console"/>
                <a:cs typeface="Lucida Console"/>
              </a:rPr>
              <a:t>    pair&lt;I, I&gt; p = </a:t>
            </a:r>
            <a:r>
              <a:rPr lang="en-US" sz="2400" dirty="0" err="1">
                <a:latin typeface="Lucida Console"/>
                <a:cs typeface="Lucida Console"/>
              </a:rPr>
              <a:t>swap_ranges</a:t>
            </a:r>
            <a:r>
              <a:rPr lang="en-US" sz="2400" dirty="0">
                <a:latin typeface="Lucida Console"/>
                <a:cs typeface="Lucida Console"/>
              </a:rPr>
              <a:t>(f, m, m, l);</a:t>
            </a:r>
          </a:p>
          <a:p>
            <a:r>
              <a:rPr lang="en-US" sz="2400" dirty="0">
                <a:latin typeface="Lucida Console"/>
                <a:cs typeface="Lucida Console"/>
              </a:rPr>
              <a:t>    while (</a:t>
            </a:r>
            <a:r>
              <a:rPr lang="en-US" sz="2400" dirty="0" err="1">
                <a:latin typeface="Lucida Console"/>
                <a:cs typeface="Lucida Console"/>
              </a:rPr>
              <a:t>p.first</a:t>
            </a:r>
            <a:r>
              <a:rPr lang="en-US" sz="2400" dirty="0">
                <a:latin typeface="Lucida Console"/>
                <a:cs typeface="Lucida Console"/>
              </a:rPr>
              <a:t> != m || </a:t>
            </a:r>
            <a:r>
              <a:rPr lang="en-US" sz="2400" dirty="0" err="1">
                <a:latin typeface="Lucida Console"/>
                <a:cs typeface="Lucida Console"/>
              </a:rPr>
              <a:t>p.second</a:t>
            </a:r>
            <a:r>
              <a:rPr lang="en-US" sz="2400" dirty="0">
                <a:latin typeface="Lucida Console"/>
                <a:cs typeface="Lucida Console"/>
              </a:rPr>
              <a:t> != l) {</a:t>
            </a:r>
          </a:p>
          <a:p>
            <a:r>
              <a:rPr lang="en-US" sz="2400" dirty="0">
                <a:latin typeface="Lucida Console"/>
                <a:cs typeface="Lucida Console"/>
              </a:rPr>
              <a:t>        f = </a:t>
            </a:r>
            <a:r>
              <a:rPr lang="en-US" sz="2400" dirty="0" err="1">
                <a:latin typeface="Lucida Console"/>
                <a:cs typeface="Lucida Console"/>
              </a:rPr>
              <a:t>p.first</a:t>
            </a:r>
            <a:r>
              <a:rPr lang="en-US" sz="2400" dirty="0">
                <a:latin typeface="Lucida Console"/>
                <a:cs typeface="Lucida Console"/>
              </a:rPr>
              <a:t>;</a:t>
            </a:r>
          </a:p>
          <a:p>
            <a:r>
              <a:rPr lang="en-US" sz="2400" dirty="0">
                <a:latin typeface="Lucida Console"/>
                <a:cs typeface="Lucida Console"/>
              </a:rPr>
              <a:t>        if (m == f) m = </a:t>
            </a:r>
            <a:r>
              <a:rPr lang="en-US" sz="2400" dirty="0" err="1">
                <a:latin typeface="Lucida Console"/>
                <a:cs typeface="Lucida Console"/>
              </a:rPr>
              <a:t>p.second</a:t>
            </a:r>
            <a:r>
              <a:rPr lang="en-US" sz="2400" dirty="0">
                <a:latin typeface="Lucida Console"/>
                <a:cs typeface="Lucida Console"/>
              </a:rPr>
              <a:t>;</a:t>
            </a:r>
          </a:p>
          <a:p>
            <a:r>
              <a:rPr lang="en-US" sz="2400" dirty="0">
                <a:latin typeface="Lucida Console"/>
                <a:cs typeface="Lucida Console"/>
              </a:rPr>
              <a:t>        p = </a:t>
            </a:r>
            <a:r>
              <a:rPr lang="en-US" sz="2400" dirty="0" err="1">
                <a:latin typeface="Lucida Console"/>
                <a:cs typeface="Lucida Console"/>
              </a:rPr>
              <a:t>swap_ranges</a:t>
            </a:r>
            <a:r>
              <a:rPr lang="en-US" sz="2400" dirty="0">
                <a:latin typeface="Lucida Console"/>
                <a:cs typeface="Lucida Console"/>
              </a:rPr>
              <a:t>(f, m, m, l);</a:t>
            </a:r>
          </a:p>
          <a:p>
            <a:r>
              <a:rPr lang="en-US" sz="2400" dirty="0">
                <a:latin typeface="Lucida Console"/>
                <a:cs typeface="Lucida Console"/>
              </a:rPr>
              <a:t>    }</a:t>
            </a:r>
          </a:p>
          <a:p>
            <a:r>
              <a:rPr lang="en-US" sz="2400" dirty="0" smtClean="0">
                <a:latin typeface="Lucida Console"/>
                <a:cs typeface="Lucida Console"/>
              </a:rPr>
              <a:t>}</a:t>
            </a:r>
          </a:p>
          <a:p>
            <a:endParaRPr lang="en-US" sz="2400" dirty="0">
              <a:latin typeface="Lucida Console"/>
              <a:cs typeface="Lucida Console"/>
            </a:endParaRPr>
          </a:p>
          <a:p>
            <a:r>
              <a:rPr lang="en-US" sz="2400" dirty="0" smtClean="0">
                <a:cs typeface="Lucida Console"/>
              </a:rPr>
              <a:t>This is an “unguarded” version because it assumes the appropriate bounds checks have already been done.</a:t>
            </a:r>
            <a:endParaRPr lang="is-IS" sz="2400" dirty="0" smtClean="0">
              <a:cs typeface="Lucida Console"/>
            </a:endParaRPr>
          </a:p>
        </p:txBody>
      </p:sp>
      <p:sp>
        <p:nvSpPr>
          <p:cNvPr id="5" name="Title 1"/>
          <p:cNvSpPr txBox="1">
            <a:spLocks/>
          </p:cNvSpPr>
          <p:nvPr/>
        </p:nvSpPr>
        <p:spPr bwMode="auto">
          <a:xfrm>
            <a:off x="609600" y="4270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ＭＳ Ｐゴシック" charset="0"/>
              </a:defRPr>
            </a:lvl2pPr>
            <a:lvl3pPr algn="ctr" rtl="0" fontAlgn="base">
              <a:spcBef>
                <a:spcPct val="0"/>
              </a:spcBef>
              <a:spcAft>
                <a:spcPct val="0"/>
              </a:spcAft>
              <a:defRPr sz="4400">
                <a:solidFill>
                  <a:schemeClr val="tx2"/>
                </a:solidFill>
                <a:latin typeface="Arial" charset="0"/>
                <a:ea typeface="ＭＳ Ｐゴシック" charset="0"/>
              </a:defRPr>
            </a:lvl3pPr>
            <a:lvl4pPr algn="ctr" rtl="0" fontAlgn="base">
              <a:spcBef>
                <a:spcPct val="0"/>
              </a:spcBef>
              <a:spcAft>
                <a:spcPct val="0"/>
              </a:spcAft>
              <a:defRPr sz="4400">
                <a:solidFill>
                  <a:schemeClr val="tx2"/>
                </a:solidFill>
                <a:latin typeface="Arial" charset="0"/>
                <a:ea typeface="ＭＳ Ｐゴシック" charset="0"/>
              </a:defRPr>
            </a:lvl4pPr>
            <a:lvl5pPr algn="ctr" rtl="0" fontAlgn="base">
              <a:spcBef>
                <a:spcPct val="0"/>
              </a:spcBef>
              <a:spcAft>
                <a:spcPct val="0"/>
              </a:spcAft>
              <a:defRPr sz="4400">
                <a:solidFill>
                  <a:schemeClr val="tx2"/>
                </a:solidFill>
                <a:latin typeface="Arial" charset="0"/>
                <a:ea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a:lstStyle>
          <a:p>
            <a:r>
              <a:rPr lang="en-US" sz="4000" dirty="0">
                <a:solidFill>
                  <a:srgbClr val="000000"/>
                </a:solidFill>
              </a:rPr>
              <a:t>Auxiliary Rotate</a:t>
            </a:r>
            <a:endParaRPr lang="en-US" sz="4000" dirty="0" smtClean="0">
              <a:solidFill>
                <a:srgbClr val="000000"/>
              </a:solidFill>
              <a:cs typeface="Menlo Regular"/>
            </a:endParaRPr>
          </a:p>
        </p:txBody>
      </p:sp>
      <p:sp>
        <p:nvSpPr>
          <p:cNvPr id="6" name="TextBox 5"/>
          <p:cNvSpPr txBox="1"/>
          <p:nvPr/>
        </p:nvSpPr>
        <p:spPr>
          <a:xfrm>
            <a:off x="3482804" y="6198255"/>
            <a:ext cx="184666" cy="523220"/>
          </a:xfrm>
          <a:prstGeom prst="rect">
            <a:avLst/>
          </a:prstGeom>
          <a:noFill/>
        </p:spPr>
        <p:txBody>
          <a:bodyPr wrap="none" rtlCol="0">
            <a:spAutoFit/>
          </a:bodyPr>
          <a:lstStyle/>
          <a:p>
            <a:endParaRPr lang="en-US" sz="2800" dirty="0"/>
          </a:p>
        </p:txBody>
      </p:sp>
    </p:spTree>
    <p:extLst>
      <p:ext uri="{BB962C8B-B14F-4D97-AF65-F5344CB8AC3E}">
        <p14:creationId xmlns:p14="http://schemas.microsoft.com/office/powerpoint/2010/main" val="4044167282"/>
      </p:ext>
    </p:extLst>
  </p:cSld>
  <p:clrMapOvr>
    <a:masterClrMapping/>
  </p:clrMapOvr>
  <p:timing>
    <p:tnLst>
      <p:par>
        <p:cTn xmlns:p14="http://schemas.microsoft.com/office/powerpoint/2010/mai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t>  </a:t>
            </a:r>
          </a:p>
        </p:txBody>
      </p:sp>
      <p:sp>
        <p:nvSpPr>
          <p:cNvPr id="2" name="Content Placeholder 1"/>
          <p:cNvSpPr>
            <a:spLocks noGrp="1"/>
          </p:cNvSpPr>
          <p:nvPr>
            <p:ph idx="1"/>
          </p:nvPr>
        </p:nvSpPr>
        <p:spPr>
          <a:xfrm>
            <a:off x="457200" y="1600200"/>
            <a:ext cx="8229600" cy="4999193"/>
          </a:xfrm>
        </p:spPr>
        <p:txBody>
          <a:bodyPr>
            <a:normAutofit/>
          </a:bodyPr>
          <a:lstStyle/>
          <a:p>
            <a:endParaRPr lang="en-US" dirty="0" smtClean="0"/>
          </a:p>
          <a:p>
            <a:endParaRPr lang="en-US" dirty="0"/>
          </a:p>
          <a:p>
            <a:endParaRPr lang="en-US" dirty="0" smtClean="0"/>
          </a:p>
          <a:p>
            <a:endParaRPr lang="en-US" dirty="0"/>
          </a:p>
          <a:p>
            <a:endParaRPr lang="en-US" sz="2800" dirty="0" smtClean="0"/>
          </a:p>
          <a:p>
            <a:endParaRPr lang="en-US" sz="2800" dirty="0" smtClean="0"/>
          </a:p>
          <a:p>
            <a:endParaRPr lang="en-US" sz="2800" dirty="0"/>
          </a:p>
          <a:p>
            <a:endParaRPr lang="en-US" sz="2800" dirty="0" smtClean="0"/>
          </a:p>
        </p:txBody>
      </p:sp>
      <p:sp>
        <p:nvSpPr>
          <p:cNvPr id="3" name="Slide Number Placeholder 2"/>
          <p:cNvSpPr>
            <a:spLocks noGrp="1"/>
          </p:cNvSpPr>
          <p:nvPr>
            <p:ph type="sldNum" sz="quarter" idx="12"/>
          </p:nvPr>
        </p:nvSpPr>
        <p:spPr/>
        <p:txBody>
          <a:bodyPr/>
          <a:lstStyle/>
          <a:p>
            <a:fld id="{1390060D-1EE0-AD4D-BE99-A9D595E32993}" type="slidenum">
              <a:rPr lang="en-US" smtClean="0"/>
              <a:pPr/>
              <a:t>101</a:t>
            </a:fld>
            <a:endParaRPr lang="en-US" dirty="0"/>
          </a:p>
        </p:txBody>
      </p:sp>
      <p:sp>
        <p:nvSpPr>
          <p:cNvPr id="20483" name="Text Box 3"/>
          <p:cNvSpPr txBox="1">
            <a:spLocks noChangeArrowheads="1"/>
          </p:cNvSpPr>
          <p:nvPr/>
        </p:nvSpPr>
        <p:spPr bwMode="auto">
          <a:xfrm>
            <a:off x="370587" y="1489274"/>
            <a:ext cx="8734454"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en-US" sz="2000" dirty="0">
                <a:latin typeface="Lucida Console"/>
                <a:cs typeface="Lucida Console"/>
              </a:rPr>
              <a:t>template &lt;</a:t>
            </a:r>
            <a:r>
              <a:rPr lang="en-US" sz="2000" dirty="0" err="1">
                <a:latin typeface="Lucida Console"/>
                <a:cs typeface="Lucida Console"/>
              </a:rPr>
              <a:t>ForwardIterator</a:t>
            </a:r>
            <a:r>
              <a:rPr lang="en-US" sz="2000" dirty="0">
                <a:latin typeface="Lucida Console"/>
                <a:cs typeface="Lucida Console"/>
              </a:rPr>
              <a:t> I&gt;</a:t>
            </a:r>
          </a:p>
          <a:p>
            <a:r>
              <a:rPr lang="en-US" sz="2000" dirty="0" smtClean="0">
                <a:latin typeface="Lucida Console"/>
                <a:cs typeface="Lucida Console"/>
              </a:rPr>
              <a:t>I rotate(I f, I m, I l, </a:t>
            </a:r>
            <a:r>
              <a:rPr lang="en-US" sz="2000" dirty="0" err="1" smtClean="0">
                <a:latin typeface="Lucida Console"/>
                <a:cs typeface="Lucida Console"/>
              </a:rPr>
              <a:t>forward_iterator_tag</a:t>
            </a:r>
            <a:r>
              <a:rPr lang="en-US" sz="2000" dirty="0" smtClean="0">
                <a:latin typeface="Lucida Console"/>
                <a:cs typeface="Lucida Console"/>
              </a:rPr>
              <a:t>) {</a:t>
            </a:r>
          </a:p>
          <a:p>
            <a:r>
              <a:rPr lang="en-US" sz="2000" dirty="0" smtClean="0">
                <a:latin typeface="Lucida Console"/>
                <a:cs typeface="Lucida Console"/>
              </a:rPr>
              <a:t>    if (f == m) return l;</a:t>
            </a:r>
          </a:p>
          <a:p>
            <a:r>
              <a:rPr lang="en-US" sz="2000" dirty="0" smtClean="0">
                <a:latin typeface="Lucida Console"/>
                <a:cs typeface="Lucida Console"/>
              </a:rPr>
              <a:t>    if (m == l) return f;</a:t>
            </a:r>
          </a:p>
          <a:p>
            <a:r>
              <a:rPr lang="en-US" sz="2000" dirty="0" smtClean="0">
                <a:latin typeface="Lucida Console"/>
                <a:cs typeface="Lucida Console"/>
              </a:rPr>
              <a:t>    pair&lt;I, I&gt; p = </a:t>
            </a:r>
            <a:r>
              <a:rPr lang="en-US" sz="2000" dirty="0" err="1" smtClean="0">
                <a:latin typeface="Lucida Console"/>
                <a:cs typeface="Lucida Console"/>
              </a:rPr>
              <a:t>swap_ranges</a:t>
            </a:r>
            <a:r>
              <a:rPr lang="en-US" sz="2000" dirty="0" smtClean="0">
                <a:latin typeface="Lucida Console"/>
                <a:cs typeface="Lucida Console"/>
              </a:rPr>
              <a:t>(f, m, m, l);</a:t>
            </a:r>
          </a:p>
          <a:p>
            <a:r>
              <a:rPr lang="en-US" sz="2000" dirty="0" smtClean="0">
                <a:latin typeface="Lucida Console"/>
                <a:cs typeface="Lucida Console"/>
              </a:rPr>
              <a:t>    while (</a:t>
            </a:r>
            <a:r>
              <a:rPr lang="en-US" sz="2000" dirty="0" err="1" smtClean="0">
                <a:latin typeface="Lucida Console"/>
                <a:cs typeface="Lucida Console"/>
              </a:rPr>
              <a:t>p.first</a:t>
            </a:r>
            <a:r>
              <a:rPr lang="en-US" sz="2000" dirty="0" smtClean="0">
                <a:latin typeface="Lucida Console"/>
                <a:cs typeface="Lucida Console"/>
              </a:rPr>
              <a:t> != m || </a:t>
            </a:r>
            <a:r>
              <a:rPr lang="en-US" sz="2000" dirty="0" err="1" smtClean="0">
                <a:latin typeface="Lucida Console"/>
                <a:cs typeface="Lucida Console"/>
              </a:rPr>
              <a:t>p.second</a:t>
            </a:r>
            <a:r>
              <a:rPr lang="en-US" sz="2000" dirty="0" smtClean="0">
                <a:latin typeface="Lucida Console"/>
                <a:cs typeface="Lucida Console"/>
              </a:rPr>
              <a:t> != l) {</a:t>
            </a:r>
          </a:p>
          <a:p>
            <a:r>
              <a:rPr lang="en-US" sz="2000" dirty="0" smtClean="0">
                <a:latin typeface="Lucida Console"/>
                <a:cs typeface="Lucida Console"/>
              </a:rPr>
              <a:t>        if (</a:t>
            </a:r>
            <a:r>
              <a:rPr lang="en-US" sz="2000" dirty="0" err="1" smtClean="0">
                <a:latin typeface="Lucida Console"/>
                <a:cs typeface="Lucida Console"/>
              </a:rPr>
              <a:t>p.second</a:t>
            </a:r>
            <a:r>
              <a:rPr lang="en-US" sz="2000" dirty="0" smtClean="0">
                <a:latin typeface="Lucida Console"/>
                <a:cs typeface="Lucida Console"/>
              </a:rPr>
              <a:t> == l) {</a:t>
            </a:r>
          </a:p>
          <a:p>
            <a:r>
              <a:rPr lang="en-US" sz="2000" dirty="0" smtClean="0">
                <a:latin typeface="Lucida Console"/>
                <a:cs typeface="Lucida Console"/>
              </a:rPr>
              <a:t>            </a:t>
            </a:r>
            <a:r>
              <a:rPr lang="en-US" sz="2000" dirty="0" err="1" smtClean="0">
                <a:latin typeface="Lucida Console"/>
                <a:cs typeface="Lucida Console"/>
              </a:rPr>
              <a:t>rotate_unguarded</a:t>
            </a:r>
            <a:r>
              <a:rPr lang="en-US" sz="2000" dirty="0" smtClean="0">
                <a:latin typeface="Lucida Console"/>
                <a:cs typeface="Lucida Console"/>
              </a:rPr>
              <a:t>(</a:t>
            </a:r>
            <a:r>
              <a:rPr lang="en-US" sz="2000" dirty="0" err="1" smtClean="0">
                <a:latin typeface="Lucida Console"/>
                <a:cs typeface="Lucida Console"/>
              </a:rPr>
              <a:t>p.first</a:t>
            </a:r>
            <a:r>
              <a:rPr lang="en-US" sz="2000" dirty="0" smtClean="0">
                <a:latin typeface="Lucida Console"/>
                <a:cs typeface="Lucida Console"/>
              </a:rPr>
              <a:t>, m, l);</a:t>
            </a:r>
          </a:p>
          <a:p>
            <a:r>
              <a:rPr lang="en-US" sz="2000" dirty="0" smtClean="0">
                <a:latin typeface="Lucida Console"/>
                <a:cs typeface="Lucida Console"/>
              </a:rPr>
              <a:t>            return </a:t>
            </a:r>
            <a:r>
              <a:rPr lang="en-US" sz="2000" dirty="0" err="1" smtClean="0">
                <a:latin typeface="Lucida Console"/>
                <a:cs typeface="Lucida Console"/>
              </a:rPr>
              <a:t>p.first</a:t>
            </a:r>
            <a:r>
              <a:rPr lang="en-US" sz="2000" dirty="0" smtClean="0">
                <a:latin typeface="Lucida Console"/>
                <a:cs typeface="Lucida Console"/>
              </a:rPr>
              <a:t>;</a:t>
            </a:r>
          </a:p>
          <a:p>
            <a:r>
              <a:rPr lang="en-US" sz="2000" dirty="0" smtClean="0">
                <a:latin typeface="Lucida Console"/>
                <a:cs typeface="Lucida Console"/>
              </a:rPr>
              <a:t>        }</a:t>
            </a:r>
          </a:p>
          <a:p>
            <a:r>
              <a:rPr lang="en-US" sz="2000" dirty="0" smtClean="0">
                <a:latin typeface="Lucida Console"/>
                <a:cs typeface="Lucida Console"/>
              </a:rPr>
              <a:t>        f = m;</a:t>
            </a:r>
          </a:p>
          <a:p>
            <a:r>
              <a:rPr lang="it-IT" sz="2000" dirty="0" smtClean="0">
                <a:latin typeface="Lucida Console"/>
                <a:cs typeface="Lucida Console"/>
              </a:rPr>
              <a:t>        m = </a:t>
            </a:r>
            <a:r>
              <a:rPr lang="it-IT" sz="2000" dirty="0" err="1" smtClean="0">
                <a:latin typeface="Lucida Console"/>
                <a:cs typeface="Lucida Console"/>
              </a:rPr>
              <a:t>p.second</a:t>
            </a:r>
            <a:r>
              <a:rPr lang="it-IT" sz="2000" dirty="0" smtClean="0">
                <a:latin typeface="Lucida Console"/>
                <a:cs typeface="Lucida Console"/>
              </a:rPr>
              <a:t>;</a:t>
            </a:r>
          </a:p>
          <a:p>
            <a:r>
              <a:rPr lang="pl-PL" sz="2000" dirty="0" smtClean="0">
                <a:latin typeface="Lucida Console"/>
                <a:cs typeface="Lucida Console"/>
              </a:rPr>
              <a:t>        p = </a:t>
            </a:r>
            <a:r>
              <a:rPr lang="pl-PL" sz="2000" dirty="0" err="1" smtClean="0">
                <a:latin typeface="Lucida Console"/>
                <a:cs typeface="Lucida Console"/>
              </a:rPr>
              <a:t>swap_ranges</a:t>
            </a:r>
            <a:r>
              <a:rPr lang="pl-PL" sz="2000" dirty="0" smtClean="0">
                <a:latin typeface="Lucida Console"/>
                <a:cs typeface="Lucida Console"/>
              </a:rPr>
              <a:t>(f, m, m, l);</a:t>
            </a:r>
          </a:p>
          <a:p>
            <a:r>
              <a:rPr lang="pl-PL" sz="2000" dirty="0" smtClean="0">
                <a:latin typeface="Lucida Console"/>
                <a:cs typeface="Lucida Console"/>
              </a:rPr>
              <a:t>    }</a:t>
            </a:r>
          </a:p>
          <a:p>
            <a:r>
              <a:rPr lang="is-IS" sz="2000" dirty="0" smtClean="0">
                <a:latin typeface="Lucida Console"/>
                <a:cs typeface="Lucida Console"/>
              </a:rPr>
              <a:t>    return m;</a:t>
            </a:r>
          </a:p>
          <a:p>
            <a:r>
              <a:rPr lang="is-IS" sz="2000" dirty="0" smtClean="0">
                <a:latin typeface="Lucida Console"/>
                <a:cs typeface="Lucida Console"/>
              </a:rPr>
              <a:t>}</a:t>
            </a:r>
            <a:endParaRPr lang="is-IS" sz="2000" dirty="0">
              <a:latin typeface="Lucida Console"/>
              <a:cs typeface="Lucida Console"/>
            </a:endParaRPr>
          </a:p>
        </p:txBody>
      </p:sp>
      <p:sp>
        <p:nvSpPr>
          <p:cNvPr id="5" name="Title 1"/>
          <p:cNvSpPr txBox="1">
            <a:spLocks/>
          </p:cNvSpPr>
          <p:nvPr/>
        </p:nvSpPr>
        <p:spPr bwMode="auto">
          <a:xfrm>
            <a:off x="609600" y="4270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ＭＳ Ｐゴシック" charset="0"/>
              </a:defRPr>
            </a:lvl2pPr>
            <a:lvl3pPr algn="ctr" rtl="0" fontAlgn="base">
              <a:spcBef>
                <a:spcPct val="0"/>
              </a:spcBef>
              <a:spcAft>
                <a:spcPct val="0"/>
              </a:spcAft>
              <a:defRPr sz="4400">
                <a:solidFill>
                  <a:schemeClr val="tx2"/>
                </a:solidFill>
                <a:latin typeface="Arial" charset="0"/>
                <a:ea typeface="ＭＳ Ｐゴシック" charset="0"/>
              </a:defRPr>
            </a:lvl3pPr>
            <a:lvl4pPr algn="ctr" rtl="0" fontAlgn="base">
              <a:spcBef>
                <a:spcPct val="0"/>
              </a:spcBef>
              <a:spcAft>
                <a:spcPct val="0"/>
              </a:spcAft>
              <a:defRPr sz="4400">
                <a:solidFill>
                  <a:schemeClr val="tx2"/>
                </a:solidFill>
                <a:latin typeface="Arial" charset="0"/>
                <a:ea typeface="ＭＳ Ｐゴシック" charset="0"/>
              </a:defRPr>
            </a:lvl4pPr>
            <a:lvl5pPr algn="ctr" rtl="0" fontAlgn="base">
              <a:spcBef>
                <a:spcPct val="0"/>
              </a:spcBef>
              <a:spcAft>
                <a:spcPct val="0"/>
              </a:spcAft>
              <a:defRPr sz="4400">
                <a:solidFill>
                  <a:schemeClr val="tx2"/>
                </a:solidFill>
                <a:latin typeface="Arial" charset="0"/>
                <a:ea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a:lstStyle>
          <a:p>
            <a:r>
              <a:rPr lang="en-US" sz="4000" dirty="0" smtClean="0">
                <a:solidFill>
                  <a:srgbClr val="000000"/>
                </a:solidFill>
              </a:rPr>
              <a:t>Final Rotate for Forward Iterators</a:t>
            </a:r>
            <a:endParaRPr lang="en-US" sz="4000" dirty="0" smtClean="0">
              <a:solidFill>
                <a:srgbClr val="000000"/>
              </a:solidFill>
              <a:cs typeface="Menlo Regular"/>
            </a:endParaRPr>
          </a:p>
        </p:txBody>
      </p:sp>
      <p:sp>
        <p:nvSpPr>
          <p:cNvPr id="6" name="TextBox 5"/>
          <p:cNvSpPr txBox="1"/>
          <p:nvPr/>
        </p:nvSpPr>
        <p:spPr>
          <a:xfrm>
            <a:off x="3482804" y="6198255"/>
            <a:ext cx="184666" cy="523220"/>
          </a:xfrm>
          <a:prstGeom prst="rect">
            <a:avLst/>
          </a:prstGeom>
          <a:noFill/>
        </p:spPr>
        <p:txBody>
          <a:bodyPr wrap="none" rtlCol="0">
            <a:spAutoFit/>
          </a:bodyPr>
          <a:lstStyle/>
          <a:p>
            <a:endParaRPr lang="en-US" sz="2800" dirty="0"/>
          </a:p>
        </p:txBody>
      </p:sp>
    </p:spTree>
    <p:extLst>
      <p:ext uri="{BB962C8B-B14F-4D97-AF65-F5344CB8AC3E}">
        <p14:creationId xmlns:p14="http://schemas.microsoft.com/office/powerpoint/2010/main" val="2749722075"/>
      </p:ext>
    </p:extLst>
  </p:cSld>
  <p:clrMapOvr>
    <a:masterClrMapping/>
  </p:clrMapOvr>
  <p:timing>
    <p:tnLst>
      <p:par>
        <p:cTn xmlns:p14="http://schemas.microsoft.com/office/powerpoint/2010/mai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Much Work Does Algorithm Do?</a:t>
            </a:r>
            <a:endParaRPr lang="en-US" dirty="0"/>
          </a:p>
        </p:txBody>
      </p:sp>
      <p:sp>
        <p:nvSpPr>
          <p:cNvPr id="3" name="Content Placeholder 2"/>
          <p:cNvSpPr>
            <a:spLocks noGrp="1"/>
          </p:cNvSpPr>
          <p:nvPr>
            <p:ph idx="1"/>
          </p:nvPr>
        </p:nvSpPr>
        <p:spPr>
          <a:xfrm>
            <a:off x="457199" y="1600200"/>
            <a:ext cx="8524772" cy="5121275"/>
          </a:xfrm>
        </p:spPr>
        <p:txBody>
          <a:bodyPr>
            <a:normAutofit/>
          </a:bodyPr>
          <a:lstStyle/>
          <a:p>
            <a:r>
              <a:rPr lang="en-US" sz="2800" dirty="0" smtClean="0"/>
              <a:t>Until last iteration of main loop, every swap puts 1 element in right place and moves another out of way.</a:t>
            </a:r>
          </a:p>
          <a:p>
            <a:r>
              <a:rPr lang="en-US" sz="2800" dirty="0" smtClean="0"/>
              <a:t>In final call to </a:t>
            </a:r>
            <a:r>
              <a:rPr lang="en-US" sz="2800" dirty="0" err="1" smtClean="0"/>
              <a:t>swap_ranges</a:t>
            </a:r>
            <a:r>
              <a:rPr lang="en-US" sz="2800" dirty="0" smtClean="0"/>
              <a:t>, both ranges are same length, so every swap puts both elements into their final positions – a free move for every swap.</a:t>
            </a:r>
          </a:p>
          <a:p>
            <a:r>
              <a:rPr lang="en-US" sz="2800" dirty="0" smtClean="0"/>
              <a:t>Total swaps = total elements </a:t>
            </a:r>
            <a:r>
              <a:rPr lang="en-US" sz="2800" i="1" dirty="0" smtClean="0">
                <a:latin typeface="Palatino"/>
                <a:cs typeface="Palatino"/>
              </a:rPr>
              <a:t>n</a:t>
            </a:r>
            <a:r>
              <a:rPr lang="en-US" sz="2800" dirty="0" smtClean="0"/>
              <a:t> minus free swaps saved</a:t>
            </a:r>
          </a:p>
          <a:p>
            <a:pPr lvl="1"/>
            <a:r>
              <a:rPr lang="en-US" sz="2400" dirty="0" smtClean="0"/>
              <a:t>Length of ranges is </a:t>
            </a:r>
            <a:r>
              <a:rPr lang="en-US" sz="2400" dirty="0" err="1" smtClean="0">
                <a:latin typeface="Palatino"/>
                <a:cs typeface="Palatino"/>
              </a:rPr>
              <a:t>gcd</a:t>
            </a:r>
            <a:r>
              <a:rPr lang="en-US" sz="2400" dirty="0" smtClean="0">
                <a:latin typeface="Palatino"/>
                <a:cs typeface="Palatino"/>
              </a:rPr>
              <a:t>(</a:t>
            </a:r>
            <a:r>
              <a:rPr lang="en-US" sz="2400" i="1" dirty="0" smtClean="0">
                <a:latin typeface="Palatino"/>
                <a:cs typeface="Palatino"/>
              </a:rPr>
              <a:t>n</a:t>
            </a:r>
            <a:r>
              <a:rPr lang="en-US" sz="2400" dirty="0" smtClean="0">
                <a:latin typeface="Palatino"/>
                <a:cs typeface="Palatino"/>
              </a:rPr>
              <a:t> – </a:t>
            </a:r>
            <a:r>
              <a:rPr lang="en-US" sz="2400" i="1" dirty="0" smtClean="0">
                <a:latin typeface="Palatino"/>
                <a:cs typeface="Palatino"/>
              </a:rPr>
              <a:t>k</a:t>
            </a:r>
            <a:r>
              <a:rPr lang="en-US" sz="2400" dirty="0" smtClean="0">
                <a:latin typeface="Palatino"/>
                <a:cs typeface="Palatino"/>
              </a:rPr>
              <a:t>, </a:t>
            </a:r>
            <a:r>
              <a:rPr lang="en-US" sz="2400" i="1" dirty="0" smtClean="0">
                <a:latin typeface="Palatino"/>
                <a:cs typeface="Palatino"/>
              </a:rPr>
              <a:t>k</a:t>
            </a:r>
            <a:r>
              <a:rPr lang="en-US" sz="2400" dirty="0" smtClean="0">
                <a:latin typeface="Palatino"/>
                <a:cs typeface="Palatino"/>
              </a:rPr>
              <a:t>) = </a:t>
            </a:r>
            <a:r>
              <a:rPr lang="en-US" sz="2400" dirty="0" err="1" smtClean="0">
                <a:latin typeface="Palatino"/>
                <a:cs typeface="Palatino"/>
              </a:rPr>
              <a:t>gcd</a:t>
            </a:r>
            <a:r>
              <a:rPr lang="en-US" sz="2400" dirty="0" smtClean="0">
                <a:latin typeface="Palatino"/>
                <a:cs typeface="Palatino"/>
              </a:rPr>
              <a:t>(</a:t>
            </a:r>
            <a:r>
              <a:rPr lang="en-US" sz="2400" i="1" dirty="0" smtClean="0">
                <a:latin typeface="Palatino"/>
                <a:cs typeface="Palatino"/>
              </a:rPr>
              <a:t>n</a:t>
            </a:r>
            <a:r>
              <a:rPr lang="en-US" sz="2400" dirty="0" smtClean="0">
                <a:latin typeface="Palatino"/>
                <a:cs typeface="Palatino"/>
              </a:rPr>
              <a:t>, </a:t>
            </a:r>
            <a:r>
              <a:rPr lang="en-US" sz="2400" i="1" dirty="0" smtClean="0">
                <a:latin typeface="Palatino"/>
                <a:cs typeface="Palatino"/>
              </a:rPr>
              <a:t>k</a:t>
            </a:r>
            <a:r>
              <a:rPr lang="en-US" sz="2400" dirty="0" smtClean="0">
                <a:latin typeface="Palatino"/>
                <a:cs typeface="Palatino"/>
              </a:rPr>
              <a:t>) </a:t>
            </a:r>
            <a:r>
              <a:rPr lang="en-US" sz="2400" dirty="0" smtClean="0"/>
              <a:t>where</a:t>
            </a:r>
            <a:br>
              <a:rPr lang="en-US" sz="2400" dirty="0" smtClean="0"/>
            </a:br>
            <a:r>
              <a:rPr lang="en-US" sz="2400" i="1" dirty="0" smtClean="0">
                <a:latin typeface="Palatino"/>
                <a:cs typeface="Palatino"/>
              </a:rPr>
              <a:t>n</a:t>
            </a:r>
            <a:r>
              <a:rPr lang="en-US" sz="2400" dirty="0" smtClean="0">
                <a:latin typeface="Palatino"/>
                <a:cs typeface="Palatino"/>
              </a:rPr>
              <a:t> = distance(</a:t>
            </a:r>
            <a:r>
              <a:rPr lang="en-US" sz="2400" i="1" dirty="0" smtClean="0">
                <a:latin typeface="Palatino"/>
                <a:cs typeface="Palatino"/>
              </a:rPr>
              <a:t>f</a:t>
            </a:r>
            <a:r>
              <a:rPr lang="en-US" sz="2400" dirty="0" smtClean="0">
                <a:latin typeface="Palatino"/>
                <a:cs typeface="Palatino"/>
              </a:rPr>
              <a:t>, </a:t>
            </a:r>
            <a:r>
              <a:rPr lang="en-US" sz="2400" i="1" dirty="0" smtClean="0">
                <a:latin typeface="Palatino"/>
                <a:cs typeface="Palatino"/>
              </a:rPr>
              <a:t>l</a:t>
            </a:r>
            <a:r>
              <a:rPr lang="en-US" sz="2400" dirty="0" smtClean="0">
                <a:latin typeface="Palatino"/>
                <a:cs typeface="Palatino"/>
              </a:rPr>
              <a:t>) </a:t>
            </a:r>
            <a:r>
              <a:rPr lang="en-US" sz="2400" dirty="0" smtClean="0"/>
              <a:t>and </a:t>
            </a:r>
            <a:r>
              <a:rPr lang="en-US" sz="2400" i="1" dirty="0" smtClean="0">
                <a:latin typeface="Palatino"/>
                <a:cs typeface="Palatino"/>
              </a:rPr>
              <a:t>k</a:t>
            </a:r>
            <a:r>
              <a:rPr lang="en-US" sz="2400" dirty="0" smtClean="0">
                <a:latin typeface="Palatino"/>
                <a:cs typeface="Palatino"/>
              </a:rPr>
              <a:t> = distance(</a:t>
            </a:r>
            <a:r>
              <a:rPr lang="en-US" sz="2400" i="1" dirty="0" smtClean="0">
                <a:latin typeface="Palatino"/>
                <a:cs typeface="Palatino"/>
              </a:rPr>
              <a:t>m</a:t>
            </a:r>
            <a:r>
              <a:rPr lang="en-US" sz="2400" dirty="0" smtClean="0">
                <a:latin typeface="Palatino"/>
                <a:cs typeface="Palatino"/>
              </a:rPr>
              <a:t>, </a:t>
            </a:r>
            <a:r>
              <a:rPr lang="en-US" sz="2400" i="1" dirty="0" smtClean="0">
                <a:latin typeface="Palatino"/>
                <a:cs typeface="Palatino"/>
              </a:rPr>
              <a:t>l</a:t>
            </a:r>
            <a:r>
              <a:rPr lang="en-US" sz="2400" dirty="0" smtClean="0">
                <a:latin typeface="Palatino"/>
                <a:cs typeface="Palatino"/>
              </a:rPr>
              <a:t>)</a:t>
            </a:r>
            <a:r>
              <a:rPr lang="en-US" sz="2400" dirty="0" smtClean="0"/>
              <a:t>.</a:t>
            </a:r>
          </a:p>
          <a:p>
            <a:pPr lvl="1"/>
            <a:r>
              <a:rPr lang="en-US" sz="2400" dirty="0" smtClean="0"/>
              <a:t>So total swaps is </a:t>
            </a:r>
            <a:r>
              <a:rPr lang="en-US" sz="2400" i="1" dirty="0" smtClean="0">
                <a:latin typeface="Palatino"/>
                <a:cs typeface="Palatino"/>
              </a:rPr>
              <a:t>n</a:t>
            </a:r>
            <a:r>
              <a:rPr lang="en-US" sz="2400" dirty="0" smtClean="0">
                <a:latin typeface="Palatino"/>
                <a:cs typeface="Palatino"/>
              </a:rPr>
              <a:t> – </a:t>
            </a:r>
            <a:r>
              <a:rPr lang="en-US" sz="2400" dirty="0" err="1" smtClean="0">
                <a:latin typeface="Palatino"/>
                <a:cs typeface="Palatino"/>
              </a:rPr>
              <a:t>gcd</a:t>
            </a:r>
            <a:r>
              <a:rPr lang="en-US" sz="2400" dirty="0" smtClean="0">
                <a:latin typeface="Palatino"/>
                <a:cs typeface="Palatino"/>
              </a:rPr>
              <a:t>(</a:t>
            </a:r>
            <a:r>
              <a:rPr lang="en-US" sz="2400" i="1" dirty="0" smtClean="0">
                <a:latin typeface="Palatino"/>
                <a:cs typeface="Palatino"/>
              </a:rPr>
              <a:t>n</a:t>
            </a:r>
            <a:r>
              <a:rPr lang="en-US" sz="2400" dirty="0" smtClean="0">
                <a:latin typeface="Palatino"/>
                <a:cs typeface="Palatino"/>
              </a:rPr>
              <a:t>, </a:t>
            </a:r>
            <a:r>
              <a:rPr lang="en-US" sz="2400" i="1" dirty="0" smtClean="0">
                <a:latin typeface="Palatino"/>
                <a:cs typeface="Palatino"/>
              </a:rPr>
              <a:t>k</a:t>
            </a:r>
            <a:r>
              <a:rPr lang="en-US" sz="2400" dirty="0" smtClean="0">
                <a:latin typeface="Palatino"/>
                <a:cs typeface="Palatino"/>
              </a:rPr>
              <a:t>)</a:t>
            </a:r>
            <a:r>
              <a:rPr lang="en-US" sz="2400" dirty="0" smtClean="0"/>
              <a:t>.</a:t>
            </a:r>
          </a:p>
          <a:p>
            <a:r>
              <a:rPr lang="en-US" sz="2800" dirty="0" smtClean="0"/>
              <a:t>Each swap takes 3 assignments, so</a:t>
            </a:r>
            <a:br>
              <a:rPr lang="en-US" sz="2800" dirty="0" smtClean="0"/>
            </a:br>
            <a:r>
              <a:rPr lang="en-US" sz="2800" dirty="0" smtClean="0"/>
              <a:t>number of assignments </a:t>
            </a:r>
            <a:r>
              <a:rPr lang="en-US" sz="2800" dirty="0" smtClean="0">
                <a:latin typeface="Palatino"/>
                <a:cs typeface="Palatino"/>
              </a:rPr>
              <a:t>=</a:t>
            </a:r>
            <a:r>
              <a:rPr lang="en-US" sz="2800" dirty="0" smtClean="0"/>
              <a:t> </a:t>
            </a:r>
            <a:r>
              <a:rPr lang="en-US" sz="2800" dirty="0" smtClean="0">
                <a:latin typeface="Palatino"/>
                <a:cs typeface="Palatino"/>
              </a:rPr>
              <a:t>3(</a:t>
            </a:r>
            <a:r>
              <a:rPr lang="en-US" sz="2800" i="1" dirty="0" smtClean="0">
                <a:latin typeface="Palatino"/>
                <a:cs typeface="Palatino"/>
              </a:rPr>
              <a:t>n</a:t>
            </a:r>
            <a:r>
              <a:rPr lang="en-US" sz="2800" dirty="0" smtClean="0">
                <a:latin typeface="Palatino"/>
                <a:cs typeface="Palatino"/>
              </a:rPr>
              <a:t> – </a:t>
            </a:r>
            <a:r>
              <a:rPr lang="en-US" sz="2800" dirty="0" err="1" smtClean="0">
                <a:latin typeface="Palatino"/>
                <a:cs typeface="Palatino"/>
              </a:rPr>
              <a:t>gcd</a:t>
            </a:r>
            <a:r>
              <a:rPr lang="en-US" sz="2800" dirty="0" smtClean="0">
                <a:latin typeface="Palatino"/>
                <a:cs typeface="Palatino"/>
              </a:rPr>
              <a:t>(</a:t>
            </a:r>
            <a:r>
              <a:rPr lang="en-US" sz="2800" i="1" dirty="0" smtClean="0">
                <a:latin typeface="Palatino"/>
                <a:cs typeface="Palatino"/>
              </a:rPr>
              <a:t>n</a:t>
            </a:r>
            <a:r>
              <a:rPr lang="en-US" sz="2800" dirty="0" smtClean="0">
                <a:latin typeface="Palatino"/>
                <a:cs typeface="Palatino"/>
              </a:rPr>
              <a:t>, </a:t>
            </a:r>
            <a:r>
              <a:rPr lang="en-US" sz="2800" i="1" dirty="0" smtClean="0">
                <a:latin typeface="Palatino"/>
                <a:cs typeface="Palatino"/>
              </a:rPr>
              <a:t>k</a:t>
            </a:r>
            <a:r>
              <a:rPr lang="en-US" sz="2800" dirty="0" smtClean="0">
                <a:latin typeface="Palatino"/>
                <a:cs typeface="Palatino"/>
              </a:rPr>
              <a:t>))</a:t>
            </a:r>
            <a:endParaRPr lang="en-US" sz="2800" dirty="0">
              <a:latin typeface="Palatino"/>
              <a:cs typeface="Palatino"/>
            </a:endParaRPr>
          </a:p>
        </p:txBody>
      </p:sp>
      <p:sp>
        <p:nvSpPr>
          <p:cNvPr id="4" name="Slide Number Placeholder 3"/>
          <p:cNvSpPr>
            <a:spLocks noGrp="1"/>
          </p:cNvSpPr>
          <p:nvPr>
            <p:ph type="sldNum" sz="quarter" idx="12"/>
          </p:nvPr>
        </p:nvSpPr>
        <p:spPr/>
        <p:txBody>
          <a:bodyPr/>
          <a:lstStyle/>
          <a:p>
            <a:fld id="{40857C5A-2FD0-1645-9F69-D79892D8574F}" type="slidenum">
              <a:rPr lang="en-US" smtClean="0"/>
              <a:t>102</a:t>
            </a:fld>
            <a:endParaRPr lang="en-US"/>
          </a:p>
        </p:txBody>
      </p:sp>
    </p:spTree>
    <p:extLst>
      <p:ext uri="{BB962C8B-B14F-4D97-AF65-F5344CB8AC3E}">
        <p14:creationId xmlns:p14="http://schemas.microsoft.com/office/powerpoint/2010/main" val="3601377899"/>
      </p:ext>
    </p:extLst>
  </p:cSld>
  <p:clrMapOvr>
    <a:masterClrMapping/>
  </p:clrMapOvr>
  <p:timing>
    <p:tnLst>
      <p:par>
        <p:cTn xmlns:p14="http://schemas.microsoft.com/office/powerpoint/2010/mai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Things to Consider</a:t>
            </a:r>
            <a:endParaRPr lang="en-US" dirty="0"/>
          </a:p>
        </p:txBody>
      </p:sp>
      <p:sp>
        <p:nvSpPr>
          <p:cNvPr id="3" name="Content Placeholder 2"/>
          <p:cNvSpPr>
            <a:spLocks noGrp="1"/>
          </p:cNvSpPr>
          <p:nvPr>
            <p:ph idx="1"/>
          </p:nvPr>
        </p:nvSpPr>
        <p:spPr/>
        <p:txBody>
          <a:bodyPr/>
          <a:lstStyle/>
          <a:p>
            <a:r>
              <a:rPr lang="en-US" dirty="0" smtClean="0"/>
              <a:t>When you’ve designed an algorithm that solves a problem, don’t stop when you’ve found the first solution…</a:t>
            </a:r>
          </a:p>
          <a:p>
            <a:r>
              <a:rPr lang="en-US" dirty="0"/>
              <a:t>Y</a:t>
            </a:r>
            <a:r>
              <a:rPr lang="en-US" dirty="0" smtClean="0"/>
              <a:t>ou may be able to:</a:t>
            </a:r>
          </a:p>
          <a:p>
            <a:pPr lvl="1"/>
            <a:r>
              <a:rPr lang="en-US" dirty="0" smtClean="0"/>
              <a:t>Make it more efficient</a:t>
            </a:r>
          </a:p>
          <a:p>
            <a:pPr lvl="1"/>
            <a:r>
              <a:rPr lang="en-US" dirty="0" smtClean="0"/>
              <a:t>Make it more general</a:t>
            </a:r>
          </a:p>
          <a:p>
            <a:pPr lvl="1"/>
            <a:r>
              <a:rPr lang="en-US" dirty="0" smtClean="0"/>
              <a:t>Allow it to return additional information that would be useful to the caller</a:t>
            </a:r>
            <a:endParaRPr lang="en-US" dirty="0"/>
          </a:p>
        </p:txBody>
      </p:sp>
      <p:sp>
        <p:nvSpPr>
          <p:cNvPr id="4" name="Slide Number Placeholder 3"/>
          <p:cNvSpPr>
            <a:spLocks noGrp="1"/>
          </p:cNvSpPr>
          <p:nvPr>
            <p:ph type="sldNum" sz="quarter" idx="12"/>
          </p:nvPr>
        </p:nvSpPr>
        <p:spPr/>
        <p:txBody>
          <a:bodyPr/>
          <a:lstStyle/>
          <a:p>
            <a:fld id="{40857C5A-2FD0-1645-9F69-D79892D8574F}" type="slidenum">
              <a:rPr lang="en-US" smtClean="0"/>
              <a:t>103</a:t>
            </a:fld>
            <a:endParaRPr lang="en-US"/>
          </a:p>
        </p:txBody>
      </p:sp>
    </p:spTree>
    <p:extLst>
      <p:ext uri="{BB962C8B-B14F-4D97-AF65-F5344CB8AC3E}">
        <p14:creationId xmlns:p14="http://schemas.microsoft.com/office/powerpoint/2010/main" val="859922453"/>
      </p:ext>
    </p:extLst>
  </p:cSld>
  <p:clrMapOvr>
    <a:masterClrMapping/>
  </p:clrMapOvr>
  <p:timing>
    <p:tnLst>
      <p:par>
        <p:cTn xmlns:p14="http://schemas.microsoft.com/office/powerpoint/2010/mai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Lecture 20</a:t>
            </a:r>
            <a:endParaRPr lang="en-US" dirty="0"/>
          </a:p>
        </p:txBody>
      </p:sp>
      <p:sp>
        <p:nvSpPr>
          <p:cNvPr id="3" name="Subtitle 2"/>
          <p:cNvSpPr>
            <a:spLocks noGrp="1"/>
          </p:cNvSpPr>
          <p:nvPr>
            <p:ph type="subTitle" idx="1"/>
          </p:nvPr>
        </p:nvSpPr>
        <p:spPr>
          <a:xfrm>
            <a:off x="575884" y="3886200"/>
            <a:ext cx="8047606" cy="1752600"/>
          </a:xfrm>
        </p:spPr>
        <p:txBody>
          <a:bodyPr/>
          <a:lstStyle/>
          <a:p>
            <a:r>
              <a:rPr lang="en-US" dirty="0" smtClean="0"/>
              <a:t>Reverse</a:t>
            </a:r>
          </a:p>
          <a:p>
            <a:r>
              <a:rPr lang="en-US" dirty="0" smtClean="0"/>
              <a:t>(Covers material from Sec. 11.4-11.8)</a:t>
            </a:r>
            <a:endParaRPr lang="en-US" dirty="0"/>
          </a:p>
        </p:txBody>
      </p:sp>
    </p:spTree>
    <p:extLst>
      <p:ext uri="{BB962C8B-B14F-4D97-AF65-F5344CB8AC3E}">
        <p14:creationId xmlns:p14="http://schemas.microsoft.com/office/powerpoint/2010/main" val="2186624958"/>
      </p:ext>
    </p:extLst>
  </p:cSld>
  <p:clrMapOvr>
    <a:masterClrMapping/>
  </p:clrMapOvr>
  <p:timing>
    <p:tnLst>
      <p:par>
        <p:cTn xmlns:p14="http://schemas.microsoft.com/office/powerpoint/2010/mai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Cycles in Rotation:  Example</a:t>
            </a:r>
            <a:endParaRPr lang="en-US" dirty="0"/>
          </a:p>
        </p:txBody>
      </p:sp>
      <p:sp>
        <p:nvSpPr>
          <p:cNvPr id="3" name="Content Placeholder 2"/>
          <p:cNvSpPr>
            <a:spLocks noGrp="1"/>
          </p:cNvSpPr>
          <p:nvPr>
            <p:ph idx="1"/>
          </p:nvPr>
        </p:nvSpPr>
        <p:spPr>
          <a:xfrm>
            <a:off x="457200" y="1600199"/>
            <a:ext cx="8229600" cy="5121275"/>
          </a:xfrm>
        </p:spPr>
        <p:txBody>
          <a:bodyPr>
            <a:normAutofit/>
          </a:bodyPr>
          <a:lstStyle/>
          <a:p>
            <a:pPr marL="0" indent="0">
              <a:buNone/>
            </a:pPr>
            <a:r>
              <a:rPr lang="en-US" sz="2800" dirty="0" smtClean="0"/>
              <a:t>Consider rotation of </a:t>
            </a:r>
            <a:r>
              <a:rPr lang="en-US" sz="2800" i="1" dirty="0" smtClean="0">
                <a:latin typeface="Palatino"/>
                <a:cs typeface="Palatino"/>
              </a:rPr>
              <a:t>k</a:t>
            </a:r>
            <a:r>
              <a:rPr lang="en-US" sz="2800" dirty="0" smtClean="0">
                <a:latin typeface="Palatino"/>
                <a:cs typeface="Palatino"/>
              </a:rPr>
              <a:t> = 2 </a:t>
            </a:r>
            <a:r>
              <a:rPr lang="en-US" sz="2800" dirty="0" smtClean="0"/>
              <a:t>for </a:t>
            </a:r>
            <a:r>
              <a:rPr lang="en-US" sz="2800" i="1" dirty="0" smtClean="0">
                <a:latin typeface="Palatino"/>
                <a:cs typeface="Palatino"/>
              </a:rPr>
              <a:t>n</a:t>
            </a:r>
            <a:r>
              <a:rPr lang="en-US" sz="2800" dirty="0" smtClean="0">
                <a:latin typeface="Palatino"/>
                <a:cs typeface="Palatino"/>
              </a:rPr>
              <a:t> = 6 </a:t>
            </a:r>
            <a:r>
              <a:rPr lang="en-US" sz="2800" dirty="0" smtClean="0"/>
              <a:t>elements:</a:t>
            </a:r>
          </a:p>
          <a:p>
            <a:pPr marL="0" indent="0" algn="ctr">
              <a:buNone/>
            </a:pPr>
            <a:r>
              <a:rPr lang="en-US" sz="2800" dirty="0" smtClean="0">
                <a:latin typeface="Lucida Console"/>
                <a:cs typeface="Lucida Console"/>
              </a:rPr>
              <a:t>0 1 2 3 4 5</a:t>
            </a:r>
          </a:p>
          <a:p>
            <a:pPr marL="0" indent="0" algn="ctr">
              <a:buNone/>
            </a:pPr>
            <a:r>
              <a:rPr lang="en-US" sz="2800" dirty="0" smtClean="0">
                <a:latin typeface="Lucida Console"/>
                <a:cs typeface="Lucida Console"/>
              </a:rPr>
              <a:t>⇓</a:t>
            </a:r>
            <a:endParaRPr lang="en-US" sz="2800" dirty="0">
              <a:latin typeface="Lucida Console"/>
              <a:cs typeface="Lucida Console"/>
            </a:endParaRPr>
          </a:p>
          <a:p>
            <a:pPr marL="0" indent="0" algn="ctr">
              <a:buNone/>
            </a:pPr>
            <a:r>
              <a:rPr lang="en-US" sz="2800" dirty="0" smtClean="0">
                <a:latin typeface="Lucida Console"/>
                <a:cs typeface="Lucida Console"/>
              </a:rPr>
              <a:t>4 5 0 1 2 3</a:t>
            </a:r>
          </a:p>
          <a:p>
            <a:r>
              <a:rPr lang="en-US" sz="2800" dirty="0" smtClean="0">
                <a:cs typeface="Lucida Console"/>
              </a:rPr>
              <a:t>Two nontrivial cycles</a:t>
            </a:r>
          </a:p>
          <a:p>
            <a:r>
              <a:rPr lang="en-US" sz="2800" dirty="0" smtClean="0">
                <a:cs typeface="Lucida Console"/>
              </a:rPr>
              <a:t>Recall any permutation takes </a:t>
            </a:r>
            <a:r>
              <a:rPr lang="en-US" sz="2800" i="1" dirty="0" smtClean="0">
                <a:latin typeface="Palatino"/>
                <a:cs typeface="Palatino"/>
              </a:rPr>
              <a:t>n</a:t>
            </a:r>
            <a:r>
              <a:rPr lang="en-US" sz="2800" dirty="0" smtClean="0">
                <a:latin typeface="Palatino"/>
                <a:cs typeface="Palatino"/>
              </a:rPr>
              <a:t> – </a:t>
            </a:r>
            <a:r>
              <a:rPr lang="en-US" sz="2800" i="1" dirty="0" smtClean="0">
                <a:latin typeface="Palatino"/>
                <a:cs typeface="Palatino"/>
              </a:rPr>
              <a:t>u</a:t>
            </a:r>
            <a:r>
              <a:rPr lang="en-US" sz="2800" dirty="0" smtClean="0">
                <a:latin typeface="Palatino"/>
                <a:cs typeface="Palatino"/>
              </a:rPr>
              <a:t> + </a:t>
            </a:r>
            <a:r>
              <a:rPr lang="en-US" sz="2800" i="1" dirty="0" smtClean="0">
                <a:latin typeface="Palatino"/>
                <a:cs typeface="Palatino"/>
              </a:rPr>
              <a:t>v</a:t>
            </a:r>
            <a:r>
              <a:rPr lang="en-US" sz="2800" dirty="0" smtClean="0">
                <a:latin typeface="Palatino"/>
                <a:cs typeface="Palatino"/>
              </a:rPr>
              <a:t> </a:t>
            </a:r>
            <a:r>
              <a:rPr lang="en-US" sz="2800" dirty="0" smtClean="0">
                <a:cs typeface="Lucida Console"/>
              </a:rPr>
              <a:t>assignments, where </a:t>
            </a:r>
            <a:r>
              <a:rPr lang="en-US" sz="2800" i="1" dirty="0" smtClean="0">
                <a:latin typeface="Palatino"/>
                <a:cs typeface="Palatino"/>
              </a:rPr>
              <a:t>n</a:t>
            </a:r>
            <a:r>
              <a:rPr lang="en-US" sz="2800" dirty="0" smtClean="0">
                <a:cs typeface="Lucida Console"/>
              </a:rPr>
              <a:t> is number of elements, </a:t>
            </a:r>
            <a:r>
              <a:rPr lang="en-US" sz="2800" i="1" dirty="0" smtClean="0">
                <a:latin typeface="Palatino"/>
                <a:cs typeface="Palatino"/>
              </a:rPr>
              <a:t>u</a:t>
            </a:r>
            <a:r>
              <a:rPr lang="en-US" sz="2800" dirty="0" smtClean="0">
                <a:cs typeface="Lucida Console"/>
              </a:rPr>
              <a:t> is number of trivial cycles, </a:t>
            </a:r>
            <a:r>
              <a:rPr lang="en-US" sz="2800" i="1" dirty="0" smtClean="0">
                <a:latin typeface="Palatino"/>
                <a:cs typeface="Palatino"/>
              </a:rPr>
              <a:t>v</a:t>
            </a:r>
            <a:r>
              <a:rPr lang="en-US" sz="2800" dirty="0" smtClean="0">
                <a:cs typeface="Lucida Console"/>
              </a:rPr>
              <a:t> is number of nontrivial cycles</a:t>
            </a:r>
          </a:p>
          <a:p>
            <a:r>
              <a:rPr lang="en-US" sz="2800" dirty="0" smtClean="0">
                <a:cs typeface="Lucida Console"/>
              </a:rPr>
              <a:t>So, we need </a:t>
            </a:r>
            <a:r>
              <a:rPr lang="en-US" sz="2800" i="1" dirty="0" smtClean="0">
                <a:latin typeface="Palatino"/>
                <a:cs typeface="Palatino"/>
              </a:rPr>
              <a:t>n – u</a:t>
            </a:r>
            <a:r>
              <a:rPr lang="en-US" sz="2800" dirty="0" smtClean="0">
                <a:latin typeface="Palatino"/>
                <a:cs typeface="Palatino"/>
              </a:rPr>
              <a:t> + </a:t>
            </a:r>
            <a:r>
              <a:rPr lang="en-US" sz="2800" i="1" dirty="0" smtClean="0">
                <a:latin typeface="Palatino"/>
                <a:cs typeface="Palatino"/>
              </a:rPr>
              <a:t>v</a:t>
            </a:r>
            <a:r>
              <a:rPr lang="en-US" sz="2800" dirty="0" smtClean="0">
                <a:latin typeface="Palatino"/>
                <a:cs typeface="Palatino"/>
              </a:rPr>
              <a:t> = 6 – 0 + 2 = 8 </a:t>
            </a:r>
            <a:r>
              <a:rPr lang="en-US" sz="2800" dirty="0" smtClean="0">
                <a:cs typeface="Lucida Console"/>
              </a:rPr>
              <a:t>assignments</a:t>
            </a:r>
          </a:p>
          <a:p>
            <a:r>
              <a:rPr lang="en-US" sz="2800" dirty="0" smtClean="0">
                <a:cs typeface="Lucida Console"/>
              </a:rPr>
              <a:t>Better than </a:t>
            </a:r>
            <a:r>
              <a:rPr lang="en-US" sz="2800" dirty="0" smtClean="0">
                <a:latin typeface="Palatino"/>
                <a:cs typeface="Palatino"/>
              </a:rPr>
              <a:t>3(</a:t>
            </a:r>
            <a:r>
              <a:rPr lang="en-US" sz="2800" i="1" dirty="0" smtClean="0">
                <a:latin typeface="Palatino"/>
                <a:cs typeface="Palatino"/>
              </a:rPr>
              <a:t>n</a:t>
            </a:r>
            <a:r>
              <a:rPr lang="en-US" sz="2800" dirty="0" smtClean="0">
                <a:latin typeface="Palatino"/>
                <a:cs typeface="Palatino"/>
              </a:rPr>
              <a:t> – </a:t>
            </a:r>
            <a:r>
              <a:rPr lang="en-US" sz="2800" dirty="0" err="1" smtClean="0">
                <a:latin typeface="Palatino"/>
                <a:cs typeface="Palatino"/>
              </a:rPr>
              <a:t>gcd</a:t>
            </a:r>
            <a:r>
              <a:rPr lang="en-US" sz="2800" dirty="0" smtClean="0">
                <a:latin typeface="Palatino"/>
                <a:cs typeface="Palatino"/>
              </a:rPr>
              <a:t>(</a:t>
            </a:r>
            <a:r>
              <a:rPr lang="en-US" sz="2800" i="1" dirty="0" smtClean="0">
                <a:latin typeface="Palatino"/>
                <a:cs typeface="Palatino"/>
              </a:rPr>
              <a:t>n</a:t>
            </a:r>
            <a:r>
              <a:rPr lang="en-US" sz="2800" dirty="0" smtClean="0">
                <a:latin typeface="Palatino"/>
                <a:cs typeface="Palatino"/>
              </a:rPr>
              <a:t>, </a:t>
            </a:r>
            <a:r>
              <a:rPr lang="en-US" sz="2800" i="1" dirty="0" smtClean="0">
                <a:latin typeface="Palatino"/>
                <a:cs typeface="Palatino"/>
              </a:rPr>
              <a:t>k</a:t>
            </a:r>
            <a:r>
              <a:rPr lang="en-US" sz="2800" dirty="0" smtClean="0">
                <a:latin typeface="Palatino"/>
                <a:cs typeface="Palatino"/>
              </a:rPr>
              <a:t>)) = 3(6 – 2) = 12</a:t>
            </a:r>
            <a:endParaRPr lang="en-US" sz="2800" dirty="0">
              <a:latin typeface="Palatino"/>
              <a:cs typeface="Palatino"/>
            </a:endParaRPr>
          </a:p>
        </p:txBody>
      </p:sp>
      <p:sp>
        <p:nvSpPr>
          <p:cNvPr id="4" name="Slide Number Placeholder 3"/>
          <p:cNvSpPr>
            <a:spLocks noGrp="1"/>
          </p:cNvSpPr>
          <p:nvPr>
            <p:ph type="sldNum" sz="quarter" idx="12"/>
          </p:nvPr>
        </p:nvSpPr>
        <p:spPr/>
        <p:txBody>
          <a:bodyPr/>
          <a:lstStyle/>
          <a:p>
            <a:fld id="{40857C5A-2FD0-1645-9F69-D79892D8574F}" type="slidenum">
              <a:rPr lang="en-US" smtClean="0"/>
              <a:t>105</a:t>
            </a:fld>
            <a:endParaRPr lang="en-US"/>
          </a:p>
        </p:txBody>
      </p:sp>
    </p:spTree>
    <p:extLst>
      <p:ext uri="{BB962C8B-B14F-4D97-AF65-F5344CB8AC3E}">
        <p14:creationId xmlns:p14="http://schemas.microsoft.com/office/powerpoint/2010/main" val="949044681"/>
      </p:ext>
    </p:extLst>
  </p:cSld>
  <p:clrMapOvr>
    <a:masterClrMapping/>
  </p:clrMapOvr>
  <p:timing>
    <p:tnLst>
      <p:par>
        <p:cTn xmlns:p14="http://schemas.microsoft.com/office/powerpoint/2010/mai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Cycles in Rotation:  General Case</a:t>
            </a:r>
            <a:endParaRPr lang="en-US" dirty="0"/>
          </a:p>
        </p:txBody>
      </p:sp>
      <p:sp>
        <p:nvSpPr>
          <p:cNvPr id="3" name="Content Placeholder 2"/>
          <p:cNvSpPr>
            <a:spLocks noGrp="1"/>
          </p:cNvSpPr>
          <p:nvPr>
            <p:ph idx="1"/>
          </p:nvPr>
        </p:nvSpPr>
        <p:spPr/>
        <p:txBody>
          <a:bodyPr/>
          <a:lstStyle/>
          <a:p>
            <a:r>
              <a:rPr lang="en-US" dirty="0" smtClean="0"/>
              <a:t>Number of cycles is </a:t>
            </a:r>
            <a:r>
              <a:rPr lang="en-US" dirty="0" err="1" smtClean="0">
                <a:latin typeface="Palatino"/>
                <a:cs typeface="Palatino"/>
              </a:rPr>
              <a:t>gcd</a:t>
            </a:r>
            <a:r>
              <a:rPr lang="en-US" dirty="0" smtClean="0">
                <a:latin typeface="Palatino"/>
                <a:cs typeface="Palatino"/>
              </a:rPr>
              <a:t>(</a:t>
            </a:r>
            <a:r>
              <a:rPr lang="en-US" i="1" dirty="0" smtClean="0">
                <a:latin typeface="Palatino"/>
                <a:cs typeface="Palatino"/>
              </a:rPr>
              <a:t>k</a:t>
            </a:r>
            <a:r>
              <a:rPr lang="en-US" dirty="0" smtClean="0">
                <a:latin typeface="Palatino"/>
                <a:cs typeface="Palatino"/>
              </a:rPr>
              <a:t>, </a:t>
            </a:r>
            <a:r>
              <a:rPr lang="en-US" i="1" dirty="0" smtClean="0">
                <a:latin typeface="Palatino"/>
                <a:cs typeface="Palatino"/>
              </a:rPr>
              <a:t>n</a:t>
            </a:r>
            <a:r>
              <a:rPr lang="en-US" dirty="0" smtClean="0">
                <a:latin typeface="Palatino"/>
                <a:cs typeface="Palatino"/>
              </a:rPr>
              <a:t>)</a:t>
            </a:r>
          </a:p>
          <a:p>
            <a:r>
              <a:rPr lang="en-US" dirty="0" smtClean="0"/>
              <a:t>So we can do any rotation in </a:t>
            </a:r>
            <a:r>
              <a:rPr lang="en-US" i="1" dirty="0" smtClean="0">
                <a:latin typeface="Palatino"/>
                <a:cs typeface="Palatino"/>
              </a:rPr>
              <a:t>n</a:t>
            </a:r>
            <a:r>
              <a:rPr lang="en-US" dirty="0" smtClean="0">
                <a:latin typeface="Palatino"/>
                <a:cs typeface="Palatino"/>
              </a:rPr>
              <a:t> + </a:t>
            </a:r>
            <a:r>
              <a:rPr lang="en-US" dirty="0" err="1" smtClean="0">
                <a:latin typeface="Palatino"/>
                <a:cs typeface="Palatino"/>
              </a:rPr>
              <a:t>gcd</a:t>
            </a:r>
            <a:r>
              <a:rPr lang="en-US" dirty="0" smtClean="0">
                <a:latin typeface="Palatino"/>
                <a:cs typeface="Palatino"/>
              </a:rPr>
              <a:t>(</a:t>
            </a:r>
            <a:r>
              <a:rPr lang="en-US" i="1" dirty="0" smtClean="0">
                <a:latin typeface="Palatino"/>
                <a:cs typeface="Palatino"/>
              </a:rPr>
              <a:t>k</a:t>
            </a:r>
            <a:r>
              <a:rPr lang="en-US" dirty="0" smtClean="0">
                <a:latin typeface="Palatino"/>
                <a:cs typeface="Palatino"/>
              </a:rPr>
              <a:t>, </a:t>
            </a:r>
            <a:r>
              <a:rPr lang="en-US" i="1" dirty="0" smtClean="0">
                <a:latin typeface="Palatino"/>
                <a:cs typeface="Palatino"/>
              </a:rPr>
              <a:t>n</a:t>
            </a:r>
            <a:r>
              <a:rPr lang="en-US" dirty="0" smtClean="0">
                <a:latin typeface="Palatino"/>
                <a:cs typeface="Palatino"/>
              </a:rPr>
              <a:t>) </a:t>
            </a:r>
            <a:r>
              <a:rPr lang="en-US" dirty="0" smtClean="0"/>
              <a:t>assignments instead of </a:t>
            </a:r>
            <a:r>
              <a:rPr lang="en-US" dirty="0" smtClean="0">
                <a:latin typeface="Palatino"/>
                <a:cs typeface="Palatino"/>
              </a:rPr>
              <a:t>3(</a:t>
            </a:r>
            <a:r>
              <a:rPr lang="en-US" i="1" dirty="0" smtClean="0">
                <a:latin typeface="Palatino"/>
                <a:cs typeface="Palatino"/>
              </a:rPr>
              <a:t>n</a:t>
            </a:r>
            <a:r>
              <a:rPr lang="en-US" dirty="0" smtClean="0">
                <a:latin typeface="Palatino"/>
                <a:cs typeface="Palatino"/>
              </a:rPr>
              <a:t> – </a:t>
            </a:r>
            <a:r>
              <a:rPr lang="en-US" dirty="0" err="1" smtClean="0">
                <a:latin typeface="Palatino"/>
                <a:cs typeface="Palatino"/>
              </a:rPr>
              <a:t>gcd</a:t>
            </a:r>
            <a:r>
              <a:rPr lang="en-US" dirty="0" smtClean="0">
                <a:latin typeface="Palatino"/>
                <a:cs typeface="Palatino"/>
              </a:rPr>
              <a:t>(</a:t>
            </a:r>
            <a:r>
              <a:rPr lang="en-US" i="1" dirty="0" smtClean="0">
                <a:latin typeface="Palatino"/>
                <a:cs typeface="Palatino"/>
              </a:rPr>
              <a:t>n</a:t>
            </a:r>
            <a:r>
              <a:rPr lang="en-US" dirty="0" smtClean="0">
                <a:latin typeface="Palatino"/>
                <a:cs typeface="Palatino"/>
              </a:rPr>
              <a:t>, </a:t>
            </a:r>
            <a:r>
              <a:rPr lang="en-US" i="1" dirty="0" smtClean="0">
                <a:latin typeface="Palatino"/>
                <a:cs typeface="Palatino"/>
              </a:rPr>
              <a:t>k</a:t>
            </a:r>
            <a:r>
              <a:rPr lang="en-US" dirty="0" smtClean="0">
                <a:latin typeface="Palatino"/>
                <a:cs typeface="Palatino"/>
              </a:rPr>
              <a:t>))</a:t>
            </a:r>
          </a:p>
          <a:p>
            <a:r>
              <a:rPr lang="en-US" dirty="0" smtClean="0"/>
              <a:t>In practice, </a:t>
            </a:r>
            <a:r>
              <a:rPr lang="en-US" dirty="0" err="1" smtClean="0">
                <a:latin typeface="Palatino"/>
                <a:cs typeface="Palatino"/>
              </a:rPr>
              <a:t>gcd</a:t>
            </a:r>
            <a:r>
              <a:rPr lang="en-US" dirty="0" smtClean="0">
                <a:latin typeface="Palatino"/>
                <a:cs typeface="Palatino"/>
              </a:rPr>
              <a:t>(</a:t>
            </a:r>
            <a:r>
              <a:rPr lang="en-US" i="1" dirty="0" smtClean="0">
                <a:latin typeface="Palatino"/>
                <a:cs typeface="Palatino"/>
              </a:rPr>
              <a:t>n</a:t>
            </a:r>
            <a:r>
              <a:rPr lang="en-US" dirty="0" smtClean="0">
                <a:latin typeface="Palatino"/>
                <a:cs typeface="Palatino"/>
              </a:rPr>
              <a:t>, </a:t>
            </a:r>
            <a:r>
              <a:rPr lang="en-US" i="1" dirty="0" smtClean="0">
                <a:latin typeface="Palatino"/>
                <a:cs typeface="Palatino"/>
              </a:rPr>
              <a:t>k</a:t>
            </a:r>
            <a:r>
              <a:rPr lang="en-US" dirty="0" smtClean="0">
                <a:latin typeface="Palatino"/>
                <a:cs typeface="Palatino"/>
              </a:rPr>
              <a:t>) </a:t>
            </a:r>
            <a:r>
              <a:rPr lang="en-US" dirty="0" smtClean="0"/>
              <a:t>is very small</a:t>
            </a:r>
          </a:p>
          <a:p>
            <a:pPr lvl="1"/>
            <a:r>
              <a:rPr lang="en-US" dirty="0" smtClean="0"/>
              <a:t>It is 1 (i.e. only one cycle) about 60% of the time</a:t>
            </a:r>
          </a:p>
          <a:p>
            <a:r>
              <a:rPr lang="en-US" dirty="0" smtClean="0"/>
              <a:t>The catch: </a:t>
            </a:r>
            <a:br>
              <a:rPr lang="en-US" dirty="0" smtClean="0"/>
            </a:br>
            <a:r>
              <a:rPr lang="en-US" dirty="0" smtClean="0"/>
              <a:t>To exploit cycles, algorithm needs long jumps</a:t>
            </a:r>
          </a:p>
          <a:p>
            <a:pPr lvl="1"/>
            <a:r>
              <a:rPr lang="en-US" dirty="0" smtClean="0"/>
              <a:t>Requires random access iterator</a:t>
            </a:r>
            <a:endParaRPr lang="en-US" dirty="0"/>
          </a:p>
        </p:txBody>
      </p:sp>
      <p:sp>
        <p:nvSpPr>
          <p:cNvPr id="4" name="Slide Number Placeholder 3"/>
          <p:cNvSpPr>
            <a:spLocks noGrp="1"/>
          </p:cNvSpPr>
          <p:nvPr>
            <p:ph type="sldNum" sz="quarter" idx="12"/>
          </p:nvPr>
        </p:nvSpPr>
        <p:spPr/>
        <p:txBody>
          <a:bodyPr/>
          <a:lstStyle/>
          <a:p>
            <a:fld id="{40857C5A-2FD0-1645-9F69-D79892D8574F}" type="slidenum">
              <a:rPr lang="en-US" smtClean="0"/>
              <a:t>106</a:t>
            </a:fld>
            <a:endParaRPr lang="en-US"/>
          </a:p>
        </p:txBody>
      </p:sp>
    </p:spTree>
    <p:extLst>
      <p:ext uri="{BB962C8B-B14F-4D97-AF65-F5344CB8AC3E}">
        <p14:creationId xmlns:p14="http://schemas.microsoft.com/office/powerpoint/2010/main" val="1956631991"/>
      </p:ext>
    </p:extLst>
  </p:cSld>
  <p:clrMapOvr>
    <a:masterClrMapping/>
  </p:clrMapOvr>
  <p:timing>
    <p:tnLst>
      <p:par>
        <p:cTn xmlns:p14="http://schemas.microsoft.com/office/powerpoint/2010/mai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t>  </a:t>
            </a:r>
          </a:p>
        </p:txBody>
      </p:sp>
      <p:sp>
        <p:nvSpPr>
          <p:cNvPr id="2" name="Content Placeholder 1"/>
          <p:cNvSpPr>
            <a:spLocks noGrp="1"/>
          </p:cNvSpPr>
          <p:nvPr>
            <p:ph idx="1"/>
          </p:nvPr>
        </p:nvSpPr>
        <p:spPr/>
        <p:txBody>
          <a:bodyPr>
            <a:normAutofit/>
          </a:bodyPr>
          <a:lstStyle/>
          <a:p>
            <a:endParaRPr lang="en-US" dirty="0" smtClean="0"/>
          </a:p>
          <a:p>
            <a:endParaRPr lang="en-US" dirty="0"/>
          </a:p>
          <a:p>
            <a:endParaRPr lang="en-US" dirty="0" smtClean="0"/>
          </a:p>
          <a:p>
            <a:endParaRPr lang="en-US" dirty="0"/>
          </a:p>
          <a:p>
            <a:endParaRPr lang="en-US" sz="2800" dirty="0" smtClean="0"/>
          </a:p>
          <a:p>
            <a:endParaRPr lang="en-US" sz="2800" dirty="0" smtClean="0"/>
          </a:p>
          <a:p>
            <a:endParaRPr lang="en-US" sz="2800" dirty="0"/>
          </a:p>
          <a:p>
            <a:endParaRPr lang="en-US" sz="2800" dirty="0" smtClean="0"/>
          </a:p>
        </p:txBody>
      </p:sp>
      <p:sp>
        <p:nvSpPr>
          <p:cNvPr id="3" name="Slide Number Placeholder 2"/>
          <p:cNvSpPr>
            <a:spLocks noGrp="1"/>
          </p:cNvSpPr>
          <p:nvPr>
            <p:ph type="sldNum" sz="quarter" idx="12"/>
          </p:nvPr>
        </p:nvSpPr>
        <p:spPr/>
        <p:txBody>
          <a:bodyPr/>
          <a:lstStyle/>
          <a:p>
            <a:fld id="{1390060D-1EE0-AD4D-BE99-A9D595E32993}" type="slidenum">
              <a:rPr lang="en-US" smtClean="0"/>
              <a:pPr/>
              <a:t>107</a:t>
            </a:fld>
            <a:endParaRPr lang="en-US" dirty="0"/>
          </a:p>
        </p:txBody>
      </p:sp>
      <p:sp>
        <p:nvSpPr>
          <p:cNvPr id="20483" name="Text Box 3"/>
          <p:cNvSpPr txBox="1">
            <a:spLocks noChangeArrowheads="1"/>
          </p:cNvSpPr>
          <p:nvPr/>
        </p:nvSpPr>
        <p:spPr bwMode="auto">
          <a:xfrm>
            <a:off x="370587" y="1489274"/>
            <a:ext cx="8734454" cy="5324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en-US" sz="2000" dirty="0">
                <a:latin typeface="Lucida Console"/>
                <a:cs typeface="Lucida Console"/>
              </a:rPr>
              <a:t>template &lt;</a:t>
            </a:r>
            <a:r>
              <a:rPr lang="en-US" sz="2000" dirty="0" err="1">
                <a:latin typeface="Lucida Console"/>
                <a:cs typeface="Lucida Console"/>
              </a:rPr>
              <a:t>ForwardIterator</a:t>
            </a:r>
            <a:r>
              <a:rPr lang="en-US" sz="2000" dirty="0">
                <a:latin typeface="Lucida Console"/>
                <a:cs typeface="Lucida Console"/>
              </a:rPr>
              <a:t> I, Transformation F&gt;</a:t>
            </a:r>
          </a:p>
          <a:p>
            <a:r>
              <a:rPr lang="en-US" sz="2000" dirty="0">
                <a:latin typeface="Lucida Console"/>
                <a:cs typeface="Lucida Console"/>
              </a:rPr>
              <a:t>void </a:t>
            </a:r>
            <a:r>
              <a:rPr lang="en-US" sz="2000" dirty="0" err="1">
                <a:latin typeface="Lucida Console"/>
                <a:cs typeface="Lucida Console"/>
              </a:rPr>
              <a:t>rotate_cycle_from</a:t>
            </a:r>
            <a:r>
              <a:rPr lang="en-US" sz="2000" dirty="0">
                <a:latin typeface="Lucida Console"/>
                <a:cs typeface="Lucida Console"/>
              </a:rPr>
              <a:t>(I </a:t>
            </a:r>
            <a:r>
              <a:rPr lang="en-US" sz="2000" dirty="0" err="1">
                <a:latin typeface="Lucida Console"/>
                <a:cs typeface="Lucida Console"/>
              </a:rPr>
              <a:t>i</a:t>
            </a:r>
            <a:r>
              <a:rPr lang="en-US" sz="2000" dirty="0">
                <a:latin typeface="Lucida Console"/>
                <a:cs typeface="Lucida Console"/>
              </a:rPr>
              <a:t>, F from) {</a:t>
            </a:r>
          </a:p>
          <a:p>
            <a:r>
              <a:rPr lang="en-US" sz="2000" dirty="0">
                <a:latin typeface="Lucida Console"/>
                <a:cs typeface="Lucida Console"/>
              </a:rPr>
              <a:t>    </a:t>
            </a:r>
            <a:r>
              <a:rPr lang="en-US" sz="2000" dirty="0" err="1">
                <a:latin typeface="Lucida Console"/>
                <a:cs typeface="Lucida Console"/>
              </a:rPr>
              <a:t>ValueType</a:t>
            </a:r>
            <a:r>
              <a:rPr lang="en-US" sz="2000" dirty="0">
                <a:latin typeface="Lucida Console"/>
                <a:cs typeface="Lucida Console"/>
              </a:rPr>
              <a:t>&lt;I&gt; </a:t>
            </a:r>
            <a:r>
              <a:rPr lang="en-US" sz="2000" dirty="0" err="1">
                <a:latin typeface="Lucida Console"/>
                <a:cs typeface="Lucida Console"/>
              </a:rPr>
              <a:t>tmp</a:t>
            </a:r>
            <a:r>
              <a:rPr lang="en-US" sz="2000" dirty="0">
                <a:latin typeface="Lucida Console"/>
                <a:cs typeface="Lucida Console"/>
              </a:rPr>
              <a:t> = *</a:t>
            </a:r>
            <a:r>
              <a:rPr lang="en-US" sz="2000" dirty="0" err="1">
                <a:latin typeface="Lucida Console"/>
                <a:cs typeface="Lucida Console"/>
              </a:rPr>
              <a:t>i</a:t>
            </a:r>
            <a:r>
              <a:rPr lang="en-US" sz="2000" dirty="0">
                <a:latin typeface="Lucida Console"/>
                <a:cs typeface="Lucida Console"/>
              </a:rPr>
              <a:t>;</a:t>
            </a:r>
          </a:p>
          <a:p>
            <a:r>
              <a:rPr lang="en-US" sz="2000" dirty="0">
                <a:latin typeface="Lucida Console"/>
                <a:cs typeface="Lucida Console"/>
              </a:rPr>
              <a:t>    I start = </a:t>
            </a:r>
            <a:r>
              <a:rPr lang="en-US" sz="2000" dirty="0" err="1">
                <a:latin typeface="Lucida Console"/>
                <a:cs typeface="Lucida Console"/>
              </a:rPr>
              <a:t>i</a:t>
            </a:r>
            <a:r>
              <a:rPr lang="en-US" sz="2000" dirty="0">
                <a:latin typeface="Lucida Console"/>
                <a:cs typeface="Lucida Console"/>
              </a:rPr>
              <a:t>;</a:t>
            </a:r>
          </a:p>
          <a:p>
            <a:r>
              <a:rPr lang="en-US" sz="2000" dirty="0">
                <a:latin typeface="Lucida Console"/>
                <a:cs typeface="Lucida Console"/>
              </a:rPr>
              <a:t>    for (I j = from(</a:t>
            </a:r>
            <a:r>
              <a:rPr lang="en-US" sz="2000" dirty="0" err="1">
                <a:latin typeface="Lucida Console"/>
                <a:cs typeface="Lucida Console"/>
              </a:rPr>
              <a:t>i</a:t>
            </a:r>
            <a:r>
              <a:rPr lang="en-US" sz="2000" dirty="0">
                <a:latin typeface="Lucida Console"/>
                <a:cs typeface="Lucida Console"/>
              </a:rPr>
              <a:t>); j != start; j = from(j)) {</a:t>
            </a:r>
          </a:p>
          <a:p>
            <a:r>
              <a:rPr lang="en-US" sz="2000" dirty="0">
                <a:latin typeface="Lucida Console"/>
                <a:cs typeface="Lucida Console"/>
              </a:rPr>
              <a:t>        *</a:t>
            </a:r>
            <a:r>
              <a:rPr lang="en-US" sz="2000" dirty="0" err="1">
                <a:latin typeface="Lucida Console"/>
                <a:cs typeface="Lucida Console"/>
              </a:rPr>
              <a:t>i</a:t>
            </a:r>
            <a:r>
              <a:rPr lang="en-US" sz="2000" dirty="0">
                <a:latin typeface="Lucida Console"/>
                <a:cs typeface="Lucida Console"/>
              </a:rPr>
              <a:t> = *j;</a:t>
            </a:r>
          </a:p>
          <a:p>
            <a:r>
              <a:rPr lang="en-US" sz="2000" dirty="0">
                <a:latin typeface="Lucida Console"/>
                <a:cs typeface="Lucida Console"/>
              </a:rPr>
              <a:t>        </a:t>
            </a:r>
            <a:r>
              <a:rPr lang="en-US" sz="2000" dirty="0" err="1">
                <a:latin typeface="Lucida Console"/>
                <a:cs typeface="Lucida Console"/>
              </a:rPr>
              <a:t>i</a:t>
            </a:r>
            <a:r>
              <a:rPr lang="en-US" sz="2000" dirty="0">
                <a:latin typeface="Lucida Console"/>
                <a:cs typeface="Lucida Console"/>
              </a:rPr>
              <a:t> = j;</a:t>
            </a:r>
          </a:p>
          <a:p>
            <a:r>
              <a:rPr lang="en-US" sz="2000" dirty="0">
                <a:latin typeface="Lucida Console"/>
                <a:cs typeface="Lucida Console"/>
              </a:rPr>
              <a:t>    }</a:t>
            </a:r>
          </a:p>
          <a:p>
            <a:r>
              <a:rPr lang="en-US" sz="2000" dirty="0">
                <a:latin typeface="Lucida Console"/>
                <a:cs typeface="Lucida Console"/>
              </a:rPr>
              <a:t>    *</a:t>
            </a:r>
            <a:r>
              <a:rPr lang="en-US" sz="2000" dirty="0" err="1">
                <a:latin typeface="Lucida Console"/>
                <a:cs typeface="Lucida Console"/>
              </a:rPr>
              <a:t>i</a:t>
            </a:r>
            <a:r>
              <a:rPr lang="en-US" sz="2000" dirty="0">
                <a:latin typeface="Lucida Console"/>
                <a:cs typeface="Lucida Console"/>
              </a:rPr>
              <a:t> = </a:t>
            </a:r>
            <a:r>
              <a:rPr lang="en-US" sz="2000" dirty="0" err="1">
                <a:latin typeface="Lucida Console"/>
                <a:cs typeface="Lucida Console"/>
              </a:rPr>
              <a:t>tmp</a:t>
            </a:r>
            <a:r>
              <a:rPr lang="en-US" sz="2000" dirty="0">
                <a:latin typeface="Lucida Console"/>
                <a:cs typeface="Lucida Console"/>
              </a:rPr>
              <a:t>;</a:t>
            </a:r>
          </a:p>
          <a:p>
            <a:r>
              <a:rPr lang="en-US" sz="2000" dirty="0" smtClean="0">
                <a:latin typeface="Lucida Console"/>
                <a:cs typeface="Lucida Console"/>
              </a:rPr>
              <a:t>}</a:t>
            </a:r>
          </a:p>
          <a:p>
            <a:pPr marL="342900" indent="-342900">
              <a:buFont typeface="Arial"/>
              <a:buChar char="•"/>
            </a:pPr>
            <a:endParaRPr lang="en-US" sz="2800" dirty="0">
              <a:cs typeface="Lucida Console"/>
            </a:endParaRPr>
          </a:p>
          <a:p>
            <a:pPr marL="342900" indent="-342900">
              <a:buFont typeface="Arial"/>
              <a:buChar char="•"/>
            </a:pPr>
            <a:r>
              <a:rPr lang="en-US" sz="2800" dirty="0" smtClean="0">
                <a:cs typeface="Lucida Console"/>
              </a:rPr>
              <a:t>Function computes “in which position is the item that’s going to move to position </a:t>
            </a:r>
            <a:r>
              <a:rPr lang="en-US" sz="2800" i="1" dirty="0" smtClean="0">
                <a:cs typeface="Lucida Console"/>
              </a:rPr>
              <a:t>x</a:t>
            </a:r>
            <a:r>
              <a:rPr lang="en-US" sz="2800" dirty="0" smtClean="0">
                <a:cs typeface="Lucida Console"/>
              </a:rPr>
              <a:t>?”</a:t>
            </a:r>
          </a:p>
          <a:p>
            <a:pPr marL="342900" indent="-342900">
              <a:buFont typeface="Arial"/>
              <a:buChar char="•"/>
            </a:pPr>
            <a:r>
              <a:rPr lang="en-US" sz="2800" dirty="0" smtClean="0">
                <a:cs typeface="Lucida Console"/>
              </a:rPr>
              <a:t>Uses function object </a:t>
            </a:r>
            <a:r>
              <a:rPr lang="en-US" sz="2400" dirty="0" smtClean="0">
                <a:latin typeface="Lucida Console"/>
                <a:cs typeface="Lucida Console"/>
              </a:rPr>
              <a:t>from(</a:t>
            </a:r>
            <a:r>
              <a:rPr lang="en-US" sz="2400" dirty="0" err="1" smtClean="0">
                <a:latin typeface="Lucida Console"/>
                <a:cs typeface="Lucida Console"/>
              </a:rPr>
              <a:t>i</a:t>
            </a:r>
            <a:r>
              <a:rPr lang="en-US" sz="2400" dirty="0" smtClean="0">
                <a:latin typeface="Lucida Console"/>
                <a:cs typeface="Lucida Console"/>
              </a:rPr>
              <a:t>) </a:t>
            </a:r>
            <a:r>
              <a:rPr lang="en-US" sz="2800" dirty="0" smtClean="0">
                <a:cs typeface="Lucida Console"/>
              </a:rPr>
              <a:t>to compute “where element moving into position </a:t>
            </a:r>
            <a:r>
              <a:rPr lang="en-US" sz="2800" i="1" dirty="0" err="1" smtClean="0">
                <a:cs typeface="Lucida Console"/>
              </a:rPr>
              <a:t>i</a:t>
            </a:r>
            <a:r>
              <a:rPr lang="en-US" sz="2800" dirty="0" smtClean="0">
                <a:cs typeface="Lucida Console"/>
              </a:rPr>
              <a:t> comes from”</a:t>
            </a:r>
            <a:endParaRPr lang="is-IS" sz="2800" dirty="0">
              <a:cs typeface="Lucida Console"/>
            </a:endParaRPr>
          </a:p>
        </p:txBody>
      </p:sp>
      <p:sp>
        <p:nvSpPr>
          <p:cNvPr id="5" name="Title 1"/>
          <p:cNvSpPr txBox="1">
            <a:spLocks/>
          </p:cNvSpPr>
          <p:nvPr/>
        </p:nvSpPr>
        <p:spPr bwMode="auto">
          <a:xfrm>
            <a:off x="609600" y="4270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ＭＳ Ｐゴシック" charset="0"/>
              </a:defRPr>
            </a:lvl2pPr>
            <a:lvl3pPr algn="ctr" rtl="0" fontAlgn="base">
              <a:spcBef>
                <a:spcPct val="0"/>
              </a:spcBef>
              <a:spcAft>
                <a:spcPct val="0"/>
              </a:spcAft>
              <a:defRPr sz="4400">
                <a:solidFill>
                  <a:schemeClr val="tx2"/>
                </a:solidFill>
                <a:latin typeface="Arial" charset="0"/>
                <a:ea typeface="ＭＳ Ｐゴシック" charset="0"/>
              </a:defRPr>
            </a:lvl3pPr>
            <a:lvl4pPr algn="ctr" rtl="0" fontAlgn="base">
              <a:spcBef>
                <a:spcPct val="0"/>
              </a:spcBef>
              <a:spcAft>
                <a:spcPct val="0"/>
              </a:spcAft>
              <a:defRPr sz="4400">
                <a:solidFill>
                  <a:schemeClr val="tx2"/>
                </a:solidFill>
                <a:latin typeface="Arial" charset="0"/>
                <a:ea typeface="ＭＳ Ｐゴシック" charset="0"/>
              </a:defRPr>
            </a:lvl4pPr>
            <a:lvl5pPr algn="ctr" rtl="0" fontAlgn="base">
              <a:spcBef>
                <a:spcPct val="0"/>
              </a:spcBef>
              <a:spcAft>
                <a:spcPct val="0"/>
              </a:spcAft>
              <a:defRPr sz="4400">
                <a:solidFill>
                  <a:schemeClr val="tx2"/>
                </a:solidFill>
                <a:latin typeface="Arial" charset="0"/>
                <a:ea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a:lstStyle>
          <a:p>
            <a:r>
              <a:rPr lang="en-US" sz="4000" dirty="0" smtClean="0">
                <a:solidFill>
                  <a:srgbClr val="000000"/>
                </a:solidFill>
              </a:rPr>
              <a:t>Helper Function for Rotate with Cycles</a:t>
            </a:r>
            <a:endParaRPr lang="en-US" sz="4000" dirty="0" smtClean="0">
              <a:solidFill>
                <a:srgbClr val="000000"/>
              </a:solidFill>
              <a:cs typeface="Menlo Regular"/>
            </a:endParaRPr>
          </a:p>
        </p:txBody>
      </p:sp>
      <p:sp>
        <p:nvSpPr>
          <p:cNvPr id="6" name="TextBox 5"/>
          <p:cNvSpPr txBox="1"/>
          <p:nvPr/>
        </p:nvSpPr>
        <p:spPr>
          <a:xfrm>
            <a:off x="3482804" y="6198255"/>
            <a:ext cx="184666" cy="523220"/>
          </a:xfrm>
          <a:prstGeom prst="rect">
            <a:avLst/>
          </a:prstGeom>
          <a:noFill/>
        </p:spPr>
        <p:txBody>
          <a:bodyPr wrap="none" rtlCol="0">
            <a:spAutoFit/>
          </a:bodyPr>
          <a:lstStyle/>
          <a:p>
            <a:endParaRPr lang="en-US" sz="2800" dirty="0"/>
          </a:p>
        </p:txBody>
      </p:sp>
    </p:spTree>
    <p:extLst>
      <p:ext uri="{BB962C8B-B14F-4D97-AF65-F5344CB8AC3E}">
        <p14:creationId xmlns:p14="http://schemas.microsoft.com/office/powerpoint/2010/main" val="615440313"/>
      </p:ext>
    </p:extLst>
  </p:cSld>
  <p:clrMapOvr>
    <a:masterClrMapping/>
  </p:clrMapOvr>
  <p:timing>
    <p:tnLst>
      <p:par>
        <p:cTn xmlns:p14="http://schemas.microsoft.com/office/powerpoint/2010/mai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dirty="0"/>
              <a:t>  </a:t>
            </a:r>
          </a:p>
        </p:txBody>
      </p:sp>
      <p:sp>
        <p:nvSpPr>
          <p:cNvPr id="2" name="Content Placeholder 1"/>
          <p:cNvSpPr>
            <a:spLocks noGrp="1"/>
          </p:cNvSpPr>
          <p:nvPr>
            <p:ph idx="1"/>
          </p:nvPr>
        </p:nvSpPr>
        <p:spPr/>
        <p:txBody>
          <a:bodyPr>
            <a:normAutofit/>
          </a:bodyPr>
          <a:lstStyle/>
          <a:p>
            <a:endParaRPr lang="en-US" dirty="0" smtClean="0"/>
          </a:p>
          <a:p>
            <a:endParaRPr lang="en-US" dirty="0"/>
          </a:p>
          <a:p>
            <a:endParaRPr lang="en-US" dirty="0" smtClean="0"/>
          </a:p>
          <a:p>
            <a:endParaRPr lang="en-US" dirty="0"/>
          </a:p>
          <a:p>
            <a:endParaRPr lang="en-US" sz="2800" dirty="0" smtClean="0"/>
          </a:p>
          <a:p>
            <a:endParaRPr lang="en-US" sz="2800" dirty="0" smtClean="0"/>
          </a:p>
          <a:p>
            <a:endParaRPr lang="en-US" sz="2800" dirty="0"/>
          </a:p>
          <a:p>
            <a:endParaRPr lang="en-US" sz="2800" dirty="0" smtClean="0"/>
          </a:p>
        </p:txBody>
      </p:sp>
      <p:sp>
        <p:nvSpPr>
          <p:cNvPr id="3" name="Slide Number Placeholder 2"/>
          <p:cNvSpPr>
            <a:spLocks noGrp="1"/>
          </p:cNvSpPr>
          <p:nvPr>
            <p:ph type="sldNum" sz="quarter" idx="12"/>
          </p:nvPr>
        </p:nvSpPr>
        <p:spPr/>
        <p:txBody>
          <a:bodyPr/>
          <a:lstStyle/>
          <a:p>
            <a:fld id="{1390060D-1EE0-AD4D-BE99-A9D595E32993}" type="slidenum">
              <a:rPr lang="en-US" smtClean="0"/>
              <a:pPr/>
              <a:t>108</a:t>
            </a:fld>
            <a:endParaRPr lang="en-US" dirty="0"/>
          </a:p>
        </p:txBody>
      </p:sp>
      <p:sp>
        <p:nvSpPr>
          <p:cNvPr id="20483" name="Text Box 3"/>
          <p:cNvSpPr txBox="1">
            <a:spLocks noChangeArrowheads="1"/>
          </p:cNvSpPr>
          <p:nvPr/>
        </p:nvSpPr>
        <p:spPr bwMode="auto">
          <a:xfrm>
            <a:off x="370587" y="1489274"/>
            <a:ext cx="8734454"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en-US" sz="2000" dirty="0">
                <a:latin typeface="Lucida Console"/>
                <a:cs typeface="Lucida Console"/>
              </a:rPr>
              <a:t>template &lt;</a:t>
            </a:r>
            <a:r>
              <a:rPr lang="en-US" sz="2000" dirty="0" err="1">
                <a:latin typeface="Lucida Console"/>
                <a:cs typeface="Lucida Console"/>
              </a:rPr>
              <a:t>RandomAccessIterator</a:t>
            </a:r>
            <a:r>
              <a:rPr lang="en-US" sz="2000" dirty="0">
                <a:latin typeface="Lucida Console"/>
                <a:cs typeface="Lucida Console"/>
              </a:rPr>
              <a:t> I&gt;</a:t>
            </a:r>
          </a:p>
          <a:p>
            <a:r>
              <a:rPr lang="en-US" sz="2000" dirty="0" err="1">
                <a:latin typeface="Lucida Console"/>
                <a:cs typeface="Lucida Console"/>
              </a:rPr>
              <a:t>struct</a:t>
            </a:r>
            <a:r>
              <a:rPr lang="en-US" sz="2000" dirty="0">
                <a:latin typeface="Lucida Console"/>
                <a:cs typeface="Lucida Console"/>
              </a:rPr>
              <a:t> </a:t>
            </a:r>
            <a:r>
              <a:rPr lang="en-US" sz="2000" dirty="0" err="1">
                <a:latin typeface="Lucida Console"/>
                <a:cs typeface="Lucida Console"/>
              </a:rPr>
              <a:t>rotate_transform</a:t>
            </a:r>
            <a:r>
              <a:rPr lang="en-US" sz="2000" dirty="0">
                <a:latin typeface="Lucida Console"/>
                <a:cs typeface="Lucida Console"/>
              </a:rPr>
              <a:t> {</a:t>
            </a:r>
          </a:p>
          <a:p>
            <a:r>
              <a:rPr lang="en-US" sz="2000" dirty="0">
                <a:latin typeface="Lucida Console"/>
                <a:cs typeface="Lucida Console"/>
              </a:rPr>
              <a:t>    </a:t>
            </a:r>
            <a:r>
              <a:rPr lang="en-US" sz="2000" dirty="0" err="1">
                <a:latin typeface="Lucida Console"/>
                <a:cs typeface="Lucida Console"/>
              </a:rPr>
              <a:t>DifferenceType</a:t>
            </a:r>
            <a:r>
              <a:rPr lang="en-US" sz="2000" dirty="0">
                <a:latin typeface="Lucida Console"/>
                <a:cs typeface="Lucida Console"/>
              </a:rPr>
              <a:t>&lt;I&gt; plus;</a:t>
            </a:r>
          </a:p>
          <a:p>
            <a:r>
              <a:rPr lang="en-US" sz="2000" dirty="0">
                <a:latin typeface="Lucida Console"/>
                <a:cs typeface="Lucida Console"/>
              </a:rPr>
              <a:t>    </a:t>
            </a:r>
            <a:r>
              <a:rPr lang="en-US" sz="2000" dirty="0" err="1">
                <a:latin typeface="Lucida Console"/>
                <a:cs typeface="Lucida Console"/>
              </a:rPr>
              <a:t>DifferenceType</a:t>
            </a:r>
            <a:r>
              <a:rPr lang="en-US" sz="2000" dirty="0">
                <a:latin typeface="Lucida Console"/>
                <a:cs typeface="Lucida Console"/>
              </a:rPr>
              <a:t>&lt;I&gt; minus;</a:t>
            </a:r>
          </a:p>
          <a:p>
            <a:r>
              <a:rPr lang="en-US" sz="2000" dirty="0">
                <a:latin typeface="Lucida Console"/>
                <a:cs typeface="Lucida Console"/>
              </a:rPr>
              <a:t>    I m1;</a:t>
            </a:r>
          </a:p>
          <a:p>
            <a:endParaRPr lang="en-US" sz="2000" dirty="0">
              <a:latin typeface="Lucida Console"/>
              <a:cs typeface="Lucida Console"/>
            </a:endParaRPr>
          </a:p>
          <a:p>
            <a:r>
              <a:rPr lang="en-US" sz="2000" dirty="0">
                <a:latin typeface="Lucida Console"/>
                <a:cs typeface="Lucida Console"/>
              </a:rPr>
              <a:t>    </a:t>
            </a:r>
            <a:r>
              <a:rPr lang="en-US" sz="2000" dirty="0" err="1">
                <a:latin typeface="Lucida Console"/>
                <a:cs typeface="Lucida Console"/>
              </a:rPr>
              <a:t>rotate_transform</a:t>
            </a:r>
            <a:r>
              <a:rPr lang="en-US" sz="2000" dirty="0">
                <a:latin typeface="Lucida Console"/>
                <a:cs typeface="Lucida Console"/>
              </a:rPr>
              <a:t>(I f, I m, I l) :</a:t>
            </a:r>
          </a:p>
          <a:p>
            <a:r>
              <a:rPr lang="en-US" sz="2000" dirty="0">
                <a:latin typeface="Lucida Console"/>
                <a:cs typeface="Lucida Console"/>
              </a:rPr>
              <a:t>        plus(m - f), minus(m - l), m1(f + (l - m)) {}</a:t>
            </a:r>
          </a:p>
          <a:p>
            <a:r>
              <a:rPr lang="en-US" sz="2000" dirty="0">
                <a:latin typeface="Lucida Console"/>
                <a:cs typeface="Lucida Console"/>
              </a:rPr>
              <a:t>        // m1 </a:t>
            </a:r>
            <a:r>
              <a:rPr lang="en-US" sz="2000" dirty="0" smtClean="0">
                <a:latin typeface="Lucida Console"/>
                <a:cs typeface="Lucida Console"/>
              </a:rPr>
              <a:t>divides items </a:t>
            </a:r>
            <a:r>
              <a:rPr lang="en-US" sz="2000" dirty="0">
                <a:latin typeface="Lucida Console"/>
                <a:cs typeface="Lucida Console"/>
              </a:rPr>
              <a:t>moving forward and backward</a:t>
            </a:r>
          </a:p>
          <a:p>
            <a:endParaRPr lang="en-US" sz="2000" dirty="0">
              <a:latin typeface="Lucida Console"/>
              <a:cs typeface="Lucida Console"/>
            </a:endParaRPr>
          </a:p>
          <a:p>
            <a:r>
              <a:rPr lang="en-US" sz="2000" dirty="0">
                <a:latin typeface="Lucida Console"/>
                <a:cs typeface="Lucida Console"/>
              </a:rPr>
              <a:t>    I operator()(I </a:t>
            </a:r>
            <a:r>
              <a:rPr lang="en-US" sz="2000" dirty="0" err="1">
                <a:latin typeface="Lucida Console"/>
                <a:cs typeface="Lucida Console"/>
              </a:rPr>
              <a:t>i</a:t>
            </a:r>
            <a:r>
              <a:rPr lang="en-US" sz="2000" dirty="0">
                <a:latin typeface="Lucida Console"/>
                <a:cs typeface="Lucida Console"/>
              </a:rPr>
              <a:t>) </a:t>
            </a:r>
            <a:r>
              <a:rPr lang="en-US" sz="2000" dirty="0" err="1">
                <a:latin typeface="Lucida Console"/>
                <a:cs typeface="Lucida Console"/>
              </a:rPr>
              <a:t>const</a:t>
            </a:r>
            <a:r>
              <a:rPr lang="en-US" sz="2000" dirty="0">
                <a:latin typeface="Lucida Console"/>
                <a:cs typeface="Lucida Console"/>
              </a:rPr>
              <a:t> {</a:t>
            </a:r>
          </a:p>
          <a:p>
            <a:r>
              <a:rPr lang="en-US" sz="2000" dirty="0">
                <a:latin typeface="Lucida Console"/>
                <a:cs typeface="Lucida Console"/>
              </a:rPr>
              <a:t>        return </a:t>
            </a:r>
            <a:r>
              <a:rPr lang="en-US" sz="2000" dirty="0" err="1">
                <a:latin typeface="Lucida Console"/>
                <a:cs typeface="Lucida Console"/>
              </a:rPr>
              <a:t>i</a:t>
            </a:r>
            <a:r>
              <a:rPr lang="en-US" sz="2000" dirty="0">
                <a:latin typeface="Lucida Console"/>
                <a:cs typeface="Lucida Console"/>
              </a:rPr>
              <a:t> + ((</a:t>
            </a:r>
            <a:r>
              <a:rPr lang="en-US" sz="2000" dirty="0" err="1">
                <a:latin typeface="Lucida Console"/>
                <a:cs typeface="Lucida Console"/>
              </a:rPr>
              <a:t>i</a:t>
            </a:r>
            <a:r>
              <a:rPr lang="en-US" sz="2000" dirty="0">
                <a:latin typeface="Lucida Console"/>
                <a:cs typeface="Lucida Console"/>
              </a:rPr>
              <a:t> &lt; m1) ?  plus : minus);</a:t>
            </a:r>
          </a:p>
          <a:p>
            <a:r>
              <a:rPr lang="en-US" sz="2000" dirty="0">
                <a:latin typeface="Lucida Console"/>
                <a:cs typeface="Lucida Console"/>
              </a:rPr>
              <a:t>    }</a:t>
            </a:r>
          </a:p>
          <a:p>
            <a:r>
              <a:rPr lang="en-US" sz="2000" dirty="0">
                <a:latin typeface="Lucida Console"/>
                <a:cs typeface="Lucida Console"/>
              </a:rPr>
              <a:t>};</a:t>
            </a:r>
          </a:p>
          <a:p>
            <a:pPr marL="457200" indent="-457200">
              <a:buFont typeface="Arial"/>
              <a:buChar char="•"/>
            </a:pPr>
            <a:r>
              <a:rPr lang="en-US" sz="2800" dirty="0" smtClean="0">
                <a:cs typeface="Lucida Console"/>
              </a:rPr>
              <a:t>Simulate rotation (including wraparound) by moving some items forward, some backward.</a:t>
            </a:r>
            <a:endParaRPr lang="is-IS" sz="2800" dirty="0">
              <a:cs typeface="Lucida Console"/>
            </a:endParaRPr>
          </a:p>
        </p:txBody>
      </p:sp>
      <p:sp>
        <p:nvSpPr>
          <p:cNvPr id="5" name="Title 1"/>
          <p:cNvSpPr txBox="1">
            <a:spLocks/>
          </p:cNvSpPr>
          <p:nvPr/>
        </p:nvSpPr>
        <p:spPr bwMode="auto">
          <a:xfrm>
            <a:off x="248773" y="427038"/>
            <a:ext cx="8856268"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ＭＳ Ｐゴシック" charset="0"/>
              </a:defRPr>
            </a:lvl2pPr>
            <a:lvl3pPr algn="ctr" rtl="0" fontAlgn="base">
              <a:spcBef>
                <a:spcPct val="0"/>
              </a:spcBef>
              <a:spcAft>
                <a:spcPct val="0"/>
              </a:spcAft>
              <a:defRPr sz="4400">
                <a:solidFill>
                  <a:schemeClr val="tx2"/>
                </a:solidFill>
                <a:latin typeface="Arial" charset="0"/>
                <a:ea typeface="ＭＳ Ｐゴシック" charset="0"/>
              </a:defRPr>
            </a:lvl3pPr>
            <a:lvl4pPr algn="ctr" rtl="0" fontAlgn="base">
              <a:spcBef>
                <a:spcPct val="0"/>
              </a:spcBef>
              <a:spcAft>
                <a:spcPct val="0"/>
              </a:spcAft>
              <a:defRPr sz="4400">
                <a:solidFill>
                  <a:schemeClr val="tx2"/>
                </a:solidFill>
                <a:latin typeface="Arial" charset="0"/>
                <a:ea typeface="ＭＳ Ｐゴシック" charset="0"/>
              </a:defRPr>
            </a:lvl4pPr>
            <a:lvl5pPr algn="ctr" rtl="0" fontAlgn="base">
              <a:spcBef>
                <a:spcPct val="0"/>
              </a:spcBef>
              <a:spcAft>
                <a:spcPct val="0"/>
              </a:spcAft>
              <a:defRPr sz="4400">
                <a:solidFill>
                  <a:schemeClr val="tx2"/>
                </a:solidFill>
                <a:latin typeface="Arial" charset="0"/>
                <a:ea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a:lstStyle>
          <a:p>
            <a:r>
              <a:rPr lang="en-US" sz="3600" dirty="0" smtClean="0">
                <a:solidFill>
                  <a:srgbClr val="000000"/>
                </a:solidFill>
              </a:rPr>
              <a:t>Function Object Passed to </a:t>
            </a:r>
            <a:r>
              <a:rPr lang="en-US" sz="2800" dirty="0" err="1" smtClean="0">
                <a:solidFill>
                  <a:srgbClr val="000000"/>
                </a:solidFill>
                <a:latin typeface="Lucida Console"/>
                <a:cs typeface="Lucida Console"/>
              </a:rPr>
              <a:t>rotate_cycle_from</a:t>
            </a:r>
            <a:endParaRPr lang="en-US" sz="2800" dirty="0" smtClean="0">
              <a:solidFill>
                <a:srgbClr val="000000"/>
              </a:solidFill>
              <a:latin typeface="Lucida Console"/>
              <a:cs typeface="Lucida Console"/>
            </a:endParaRPr>
          </a:p>
        </p:txBody>
      </p:sp>
      <p:sp>
        <p:nvSpPr>
          <p:cNvPr id="6" name="TextBox 5"/>
          <p:cNvSpPr txBox="1"/>
          <p:nvPr/>
        </p:nvSpPr>
        <p:spPr>
          <a:xfrm>
            <a:off x="3482804" y="6198255"/>
            <a:ext cx="184666" cy="523220"/>
          </a:xfrm>
          <a:prstGeom prst="rect">
            <a:avLst/>
          </a:prstGeom>
          <a:noFill/>
        </p:spPr>
        <p:txBody>
          <a:bodyPr wrap="none" rtlCol="0">
            <a:spAutoFit/>
          </a:bodyPr>
          <a:lstStyle/>
          <a:p>
            <a:endParaRPr lang="en-US" sz="2800" dirty="0"/>
          </a:p>
        </p:txBody>
      </p:sp>
    </p:spTree>
    <p:extLst>
      <p:ext uri="{BB962C8B-B14F-4D97-AF65-F5344CB8AC3E}">
        <p14:creationId xmlns:p14="http://schemas.microsoft.com/office/powerpoint/2010/main" val="3184148719"/>
      </p:ext>
    </p:extLst>
  </p:cSld>
  <p:clrMapOvr>
    <a:masterClrMapping/>
  </p:clrMapOvr>
  <p:timing>
    <p:tnLst>
      <p:par>
        <p:cTn xmlns:p14="http://schemas.microsoft.com/office/powerpoint/2010/mai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dirty="0"/>
              <a:t>  </a:t>
            </a:r>
          </a:p>
        </p:txBody>
      </p:sp>
      <p:sp>
        <p:nvSpPr>
          <p:cNvPr id="2" name="Content Placeholder 1"/>
          <p:cNvSpPr>
            <a:spLocks noGrp="1"/>
          </p:cNvSpPr>
          <p:nvPr>
            <p:ph idx="1"/>
          </p:nvPr>
        </p:nvSpPr>
        <p:spPr/>
        <p:txBody>
          <a:bodyPr>
            <a:normAutofit/>
          </a:bodyPr>
          <a:lstStyle/>
          <a:p>
            <a:endParaRPr lang="en-US" dirty="0" smtClean="0"/>
          </a:p>
          <a:p>
            <a:endParaRPr lang="en-US" dirty="0"/>
          </a:p>
          <a:p>
            <a:endParaRPr lang="en-US" dirty="0" smtClean="0"/>
          </a:p>
          <a:p>
            <a:endParaRPr lang="en-US" dirty="0"/>
          </a:p>
          <a:p>
            <a:endParaRPr lang="en-US" sz="2800" dirty="0" smtClean="0"/>
          </a:p>
          <a:p>
            <a:endParaRPr lang="en-US" sz="2800" dirty="0" smtClean="0"/>
          </a:p>
          <a:p>
            <a:endParaRPr lang="en-US" sz="2800" dirty="0"/>
          </a:p>
          <a:p>
            <a:endParaRPr lang="en-US" sz="2800" dirty="0" smtClean="0"/>
          </a:p>
        </p:txBody>
      </p:sp>
      <p:sp>
        <p:nvSpPr>
          <p:cNvPr id="3" name="Slide Number Placeholder 2"/>
          <p:cNvSpPr>
            <a:spLocks noGrp="1"/>
          </p:cNvSpPr>
          <p:nvPr>
            <p:ph type="sldNum" sz="quarter" idx="12"/>
          </p:nvPr>
        </p:nvSpPr>
        <p:spPr/>
        <p:txBody>
          <a:bodyPr/>
          <a:lstStyle/>
          <a:p>
            <a:fld id="{1390060D-1EE0-AD4D-BE99-A9D595E32993}" type="slidenum">
              <a:rPr lang="en-US" smtClean="0"/>
              <a:pPr/>
              <a:t>109</a:t>
            </a:fld>
            <a:endParaRPr lang="en-US" dirty="0"/>
          </a:p>
        </p:txBody>
      </p:sp>
      <p:sp>
        <p:nvSpPr>
          <p:cNvPr id="20483" name="Text Box 3"/>
          <p:cNvSpPr txBox="1">
            <a:spLocks noChangeArrowheads="1"/>
          </p:cNvSpPr>
          <p:nvPr/>
        </p:nvSpPr>
        <p:spPr bwMode="auto">
          <a:xfrm>
            <a:off x="370587" y="1786513"/>
            <a:ext cx="8734454" cy="507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en-US" sz="2000" dirty="0">
                <a:latin typeface="Lucida Console"/>
                <a:cs typeface="Lucida Console"/>
              </a:rPr>
              <a:t>template &lt;</a:t>
            </a:r>
            <a:r>
              <a:rPr lang="en-US" sz="2000" dirty="0" err="1">
                <a:latin typeface="Lucida Console"/>
                <a:cs typeface="Lucida Console"/>
              </a:rPr>
              <a:t>RandomAccessIterator</a:t>
            </a:r>
            <a:r>
              <a:rPr lang="en-US" sz="2000" dirty="0">
                <a:latin typeface="Lucida Console"/>
                <a:cs typeface="Lucida Console"/>
              </a:rPr>
              <a:t> I&gt;</a:t>
            </a:r>
          </a:p>
          <a:p>
            <a:r>
              <a:rPr lang="en-US" sz="2000" dirty="0">
                <a:latin typeface="Lucida Console"/>
                <a:cs typeface="Lucida Console"/>
              </a:rPr>
              <a:t>I rotate(I f, I m, I l</a:t>
            </a:r>
            <a:r>
              <a:rPr lang="en-US" sz="2000" dirty="0" smtClean="0">
                <a:latin typeface="Lucida Console"/>
                <a:cs typeface="Lucida Console"/>
              </a:rPr>
              <a:t>,</a:t>
            </a:r>
            <a:br>
              <a:rPr lang="en-US" sz="2000" dirty="0" smtClean="0">
                <a:latin typeface="Lucida Console"/>
                <a:cs typeface="Lucida Console"/>
              </a:rPr>
            </a:br>
            <a:r>
              <a:rPr lang="en-US" sz="2000" dirty="0" smtClean="0">
                <a:latin typeface="Lucida Console"/>
                <a:cs typeface="Lucida Console"/>
              </a:rPr>
              <a:t>         </a:t>
            </a:r>
            <a:r>
              <a:rPr lang="en-US" sz="2000" dirty="0" err="1" smtClean="0">
                <a:latin typeface="Lucida Console"/>
                <a:cs typeface="Lucida Console"/>
              </a:rPr>
              <a:t>random_access_iterator_tag</a:t>
            </a:r>
            <a:r>
              <a:rPr lang="en-US" sz="2000" dirty="0">
                <a:latin typeface="Lucida Console"/>
                <a:cs typeface="Lucida Console"/>
              </a:rPr>
              <a:t>) {</a:t>
            </a:r>
          </a:p>
          <a:p>
            <a:r>
              <a:rPr lang="en-US" sz="2000" dirty="0">
                <a:latin typeface="Lucida Console"/>
                <a:cs typeface="Lucida Console"/>
              </a:rPr>
              <a:t>    if (f == m) return l;</a:t>
            </a:r>
          </a:p>
          <a:p>
            <a:r>
              <a:rPr lang="en-US" sz="2000" dirty="0">
                <a:latin typeface="Lucida Console"/>
                <a:cs typeface="Lucida Console"/>
              </a:rPr>
              <a:t>    if (m == l) return f;</a:t>
            </a:r>
          </a:p>
          <a:p>
            <a:r>
              <a:rPr lang="en-US" sz="2000" dirty="0">
                <a:latin typeface="Lucida Console"/>
                <a:cs typeface="Lucida Console"/>
              </a:rPr>
              <a:t>    </a:t>
            </a:r>
            <a:r>
              <a:rPr lang="en-US" sz="2000" dirty="0" err="1">
                <a:latin typeface="Lucida Console"/>
                <a:cs typeface="Lucida Console"/>
              </a:rPr>
              <a:t>DifferenceType</a:t>
            </a:r>
            <a:r>
              <a:rPr lang="en-US" sz="2000" dirty="0">
                <a:latin typeface="Lucida Console"/>
                <a:cs typeface="Lucida Console"/>
              </a:rPr>
              <a:t>&lt;I&gt; cycles = </a:t>
            </a:r>
            <a:r>
              <a:rPr lang="en-US" sz="2000" dirty="0" err="1">
                <a:latin typeface="Lucida Console"/>
                <a:cs typeface="Lucida Console"/>
              </a:rPr>
              <a:t>gcd</a:t>
            </a:r>
            <a:r>
              <a:rPr lang="en-US" sz="2000" dirty="0">
                <a:latin typeface="Lucida Console"/>
                <a:cs typeface="Lucida Console"/>
              </a:rPr>
              <a:t>(m - f, l - m);</a:t>
            </a:r>
          </a:p>
          <a:p>
            <a:r>
              <a:rPr lang="en-US" sz="2000" dirty="0">
                <a:latin typeface="Lucida Console"/>
                <a:cs typeface="Lucida Console"/>
              </a:rPr>
              <a:t>    </a:t>
            </a:r>
            <a:r>
              <a:rPr lang="en-US" sz="2000" dirty="0" err="1">
                <a:latin typeface="Lucida Console"/>
                <a:cs typeface="Lucida Console"/>
              </a:rPr>
              <a:t>rotate_transform</a:t>
            </a:r>
            <a:r>
              <a:rPr lang="en-US" sz="2000" dirty="0">
                <a:latin typeface="Lucida Console"/>
                <a:cs typeface="Lucida Console"/>
              </a:rPr>
              <a:t>&lt;I&gt; rotator(f, m, l);</a:t>
            </a:r>
          </a:p>
          <a:p>
            <a:r>
              <a:rPr lang="en-US" sz="2000" dirty="0">
                <a:latin typeface="Lucida Console"/>
                <a:cs typeface="Lucida Console"/>
              </a:rPr>
              <a:t>    while (cycles-- &gt; 0) </a:t>
            </a:r>
            <a:r>
              <a:rPr lang="en-US" sz="2000" dirty="0" smtClean="0">
                <a:latin typeface="Lucida Console"/>
                <a:cs typeface="Lucida Console"/>
              </a:rPr>
              <a:t>{</a:t>
            </a:r>
          </a:p>
          <a:p>
            <a:r>
              <a:rPr lang="en-US" sz="2000" dirty="0">
                <a:latin typeface="Lucida Console"/>
                <a:cs typeface="Lucida Console"/>
              </a:rPr>
              <a:t> </a:t>
            </a:r>
            <a:r>
              <a:rPr lang="en-US" sz="2000" dirty="0" smtClean="0">
                <a:latin typeface="Lucida Console"/>
                <a:cs typeface="Lucida Console"/>
              </a:rPr>
              <a:t>       </a:t>
            </a:r>
            <a:r>
              <a:rPr lang="en-US" sz="2000" dirty="0" err="1" smtClean="0">
                <a:latin typeface="Lucida Console"/>
                <a:cs typeface="Lucida Console"/>
              </a:rPr>
              <a:t>rotate_cycle_from</a:t>
            </a:r>
            <a:r>
              <a:rPr lang="en-US" sz="2000" dirty="0">
                <a:latin typeface="Lucida Console"/>
                <a:cs typeface="Lucida Console"/>
              </a:rPr>
              <a:t>(f + cycles, rotator)</a:t>
            </a:r>
            <a:r>
              <a:rPr lang="en-US" sz="2000" dirty="0" smtClean="0">
                <a:latin typeface="Lucida Console"/>
                <a:cs typeface="Lucida Console"/>
              </a:rPr>
              <a:t>;</a:t>
            </a:r>
          </a:p>
          <a:p>
            <a:r>
              <a:rPr lang="en-US" sz="2000" dirty="0">
                <a:latin typeface="Lucida Console"/>
                <a:cs typeface="Lucida Console"/>
              </a:rPr>
              <a:t> </a:t>
            </a:r>
            <a:r>
              <a:rPr lang="en-US" sz="2000" dirty="0" smtClean="0">
                <a:latin typeface="Lucida Console"/>
                <a:cs typeface="Lucida Console"/>
              </a:rPr>
              <a:t>   }</a:t>
            </a:r>
            <a:endParaRPr lang="en-US" sz="2000" dirty="0">
              <a:latin typeface="Lucida Console"/>
              <a:cs typeface="Lucida Console"/>
            </a:endParaRPr>
          </a:p>
          <a:p>
            <a:r>
              <a:rPr lang="en-US" sz="2000" dirty="0">
                <a:latin typeface="Lucida Console"/>
                <a:cs typeface="Lucida Console"/>
              </a:rPr>
              <a:t>    return rotator.m1;</a:t>
            </a:r>
          </a:p>
          <a:p>
            <a:r>
              <a:rPr lang="en-US" sz="2000" dirty="0" smtClean="0">
                <a:latin typeface="Lucida Console"/>
                <a:cs typeface="Lucida Console"/>
              </a:rPr>
              <a:t>}</a:t>
            </a:r>
          </a:p>
          <a:p>
            <a:pPr marL="457200" indent="-457200">
              <a:buFont typeface="Arial"/>
              <a:buChar char="•"/>
            </a:pPr>
            <a:r>
              <a:rPr lang="en-US" sz="2400" dirty="0" smtClean="0">
                <a:cs typeface="Lucida Console"/>
              </a:rPr>
              <a:t>Computes number of cycles (GCD) and constructs </a:t>
            </a:r>
            <a:r>
              <a:rPr lang="en-US" sz="2000" dirty="0" err="1" smtClean="0">
                <a:latin typeface="Lucida Console"/>
                <a:cs typeface="Lucida Console"/>
              </a:rPr>
              <a:t>rotate_transform</a:t>
            </a:r>
            <a:r>
              <a:rPr lang="en-US" sz="2400" dirty="0" smtClean="0">
                <a:cs typeface="Lucida Console"/>
              </a:rPr>
              <a:t> object</a:t>
            </a:r>
          </a:p>
          <a:p>
            <a:pPr marL="457200" indent="-457200">
              <a:buFont typeface="Arial"/>
              <a:buChar char="•"/>
            </a:pPr>
            <a:r>
              <a:rPr lang="en-US" sz="2400" dirty="0" smtClean="0">
                <a:cs typeface="Lucida Console"/>
              </a:rPr>
              <a:t>Uses </a:t>
            </a:r>
            <a:r>
              <a:rPr lang="en-US" sz="2000" dirty="0" err="1" smtClean="0">
                <a:latin typeface="Lucida Console"/>
                <a:cs typeface="Lucida Console"/>
              </a:rPr>
              <a:t>rotate_cycle_from</a:t>
            </a:r>
            <a:r>
              <a:rPr lang="en-US" sz="2400" dirty="0" smtClean="0">
                <a:cs typeface="Lucida Console"/>
              </a:rPr>
              <a:t> to shift elements in each cycle</a:t>
            </a:r>
            <a:endParaRPr lang="is-IS" sz="2400" dirty="0">
              <a:cs typeface="Lucida Console"/>
            </a:endParaRPr>
          </a:p>
        </p:txBody>
      </p:sp>
      <p:sp>
        <p:nvSpPr>
          <p:cNvPr id="5" name="Title 1"/>
          <p:cNvSpPr txBox="1">
            <a:spLocks/>
          </p:cNvSpPr>
          <p:nvPr/>
        </p:nvSpPr>
        <p:spPr bwMode="auto">
          <a:xfrm>
            <a:off x="609600" y="4270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ＭＳ Ｐゴシック" charset="0"/>
              </a:defRPr>
            </a:lvl2pPr>
            <a:lvl3pPr algn="ctr" rtl="0" fontAlgn="base">
              <a:spcBef>
                <a:spcPct val="0"/>
              </a:spcBef>
              <a:spcAft>
                <a:spcPct val="0"/>
              </a:spcAft>
              <a:defRPr sz="4400">
                <a:solidFill>
                  <a:schemeClr val="tx2"/>
                </a:solidFill>
                <a:latin typeface="Arial" charset="0"/>
                <a:ea typeface="ＭＳ Ｐゴシック" charset="0"/>
              </a:defRPr>
            </a:lvl3pPr>
            <a:lvl4pPr algn="ctr" rtl="0" fontAlgn="base">
              <a:spcBef>
                <a:spcPct val="0"/>
              </a:spcBef>
              <a:spcAft>
                <a:spcPct val="0"/>
              </a:spcAft>
              <a:defRPr sz="4400">
                <a:solidFill>
                  <a:schemeClr val="tx2"/>
                </a:solidFill>
                <a:latin typeface="Arial" charset="0"/>
                <a:ea typeface="ＭＳ Ｐゴシック" charset="0"/>
              </a:defRPr>
            </a:lvl4pPr>
            <a:lvl5pPr algn="ctr" rtl="0" fontAlgn="base">
              <a:spcBef>
                <a:spcPct val="0"/>
              </a:spcBef>
              <a:spcAft>
                <a:spcPct val="0"/>
              </a:spcAft>
              <a:defRPr sz="4400">
                <a:solidFill>
                  <a:schemeClr val="tx2"/>
                </a:solidFill>
                <a:latin typeface="Arial" charset="0"/>
                <a:ea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a:lstStyle>
          <a:p>
            <a:r>
              <a:rPr lang="en-US" sz="4000" dirty="0" smtClean="0">
                <a:solidFill>
                  <a:srgbClr val="000000"/>
                </a:solidFill>
              </a:rPr>
              <a:t>Cycle-Exploiting Rotate</a:t>
            </a:r>
            <a:br>
              <a:rPr lang="en-US" sz="4000" dirty="0" smtClean="0">
                <a:solidFill>
                  <a:srgbClr val="000000"/>
                </a:solidFill>
              </a:rPr>
            </a:br>
            <a:r>
              <a:rPr lang="en-US" sz="4000" dirty="0" smtClean="0">
                <a:solidFill>
                  <a:srgbClr val="000000"/>
                </a:solidFill>
              </a:rPr>
              <a:t>(for Random Access Iterators)</a:t>
            </a:r>
            <a:endParaRPr lang="en-US" sz="3600" dirty="0" smtClean="0">
              <a:solidFill>
                <a:srgbClr val="000000"/>
              </a:solidFill>
              <a:latin typeface="Lucida Console"/>
              <a:cs typeface="Lucida Console"/>
            </a:endParaRPr>
          </a:p>
        </p:txBody>
      </p:sp>
      <p:sp>
        <p:nvSpPr>
          <p:cNvPr id="6" name="TextBox 5"/>
          <p:cNvSpPr txBox="1"/>
          <p:nvPr/>
        </p:nvSpPr>
        <p:spPr>
          <a:xfrm>
            <a:off x="3482804" y="6198255"/>
            <a:ext cx="184666" cy="523220"/>
          </a:xfrm>
          <a:prstGeom prst="rect">
            <a:avLst/>
          </a:prstGeom>
          <a:noFill/>
        </p:spPr>
        <p:txBody>
          <a:bodyPr wrap="none" rtlCol="0">
            <a:spAutoFit/>
          </a:bodyPr>
          <a:lstStyle/>
          <a:p>
            <a:endParaRPr lang="en-US" sz="2800" dirty="0"/>
          </a:p>
        </p:txBody>
      </p:sp>
    </p:spTree>
    <p:extLst>
      <p:ext uri="{BB962C8B-B14F-4D97-AF65-F5344CB8AC3E}">
        <p14:creationId xmlns:p14="http://schemas.microsoft.com/office/powerpoint/2010/main" val="39758498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145" y="274638"/>
            <a:ext cx="8720106" cy="1143000"/>
          </a:xfrm>
        </p:spPr>
        <p:txBody>
          <a:bodyPr>
            <a:normAutofit fontScale="90000"/>
          </a:bodyPr>
          <a:lstStyle/>
          <a:p>
            <a:r>
              <a:rPr lang="en-US" dirty="0" smtClean="0"/>
              <a:t>Concepts and Some of Their Types in C++</a:t>
            </a:r>
            <a:endParaRPr lang="en-US" dirty="0"/>
          </a:p>
        </p:txBody>
      </p:sp>
      <p:sp>
        <p:nvSpPr>
          <p:cNvPr id="3" name="Content Placeholder 2"/>
          <p:cNvSpPr>
            <a:spLocks noGrp="1"/>
          </p:cNvSpPr>
          <p:nvPr>
            <p:ph idx="1"/>
          </p:nvPr>
        </p:nvSpPr>
        <p:spPr/>
        <p:txBody>
          <a:bodyPr/>
          <a:lstStyle/>
          <a:p>
            <a:r>
              <a:rPr lang="en-US" b="1" dirty="0" smtClean="0"/>
              <a:t>Integral </a:t>
            </a:r>
          </a:p>
          <a:p>
            <a:pPr lvl="1"/>
            <a:r>
              <a:rPr lang="en-US" dirty="0" smtClean="0">
                <a:latin typeface="Lucida Console"/>
                <a:cs typeface="Lucida Console"/>
              </a:rPr>
              <a:t>int8_t, uint8_t, int16_t</a:t>
            </a:r>
            <a:r>
              <a:rPr lang="en-US" dirty="0" smtClean="0"/>
              <a:t>,…</a:t>
            </a:r>
          </a:p>
          <a:p>
            <a:r>
              <a:rPr lang="en-US" b="1" dirty="0" err="1" smtClean="0"/>
              <a:t>UnsignedIntegral</a:t>
            </a:r>
            <a:endParaRPr lang="en-US" b="1" dirty="0" smtClean="0"/>
          </a:p>
          <a:p>
            <a:pPr lvl="1"/>
            <a:r>
              <a:rPr lang="en-US" dirty="0" smtClean="0">
                <a:latin typeface="Lucida Console"/>
                <a:cs typeface="Lucida Console"/>
              </a:rPr>
              <a:t>uint8_t, uint16_t</a:t>
            </a:r>
            <a:r>
              <a:rPr lang="en-US" dirty="0" smtClean="0"/>
              <a:t>, … </a:t>
            </a:r>
          </a:p>
          <a:p>
            <a:r>
              <a:rPr lang="en-US" b="1" dirty="0" err="1" smtClean="0"/>
              <a:t>SignedIntegral</a:t>
            </a:r>
            <a:endParaRPr lang="en-US" b="1" dirty="0" smtClean="0"/>
          </a:p>
          <a:p>
            <a:pPr lvl="1"/>
            <a:r>
              <a:rPr lang="en-US" dirty="0" smtClean="0">
                <a:latin typeface="Lucida Console"/>
                <a:cs typeface="Lucida Console"/>
              </a:rPr>
              <a:t>int8_t, int16_t</a:t>
            </a:r>
            <a:r>
              <a:rPr lang="en-US" dirty="0" smtClean="0"/>
              <a:t>, …</a:t>
            </a:r>
          </a:p>
          <a:p>
            <a:endParaRPr lang="en-US" dirty="0"/>
          </a:p>
        </p:txBody>
      </p:sp>
      <p:sp>
        <p:nvSpPr>
          <p:cNvPr id="4" name="Slide Number Placeholder 3"/>
          <p:cNvSpPr>
            <a:spLocks noGrp="1"/>
          </p:cNvSpPr>
          <p:nvPr>
            <p:ph type="sldNum" sz="quarter" idx="12"/>
          </p:nvPr>
        </p:nvSpPr>
        <p:spPr/>
        <p:txBody>
          <a:bodyPr/>
          <a:lstStyle/>
          <a:p>
            <a:fld id="{40857C5A-2FD0-1645-9F69-D79892D8574F}" type="slidenum">
              <a:rPr lang="en-US" smtClean="0"/>
              <a:t>11</a:t>
            </a:fld>
            <a:endParaRPr lang="en-US"/>
          </a:p>
        </p:txBody>
      </p:sp>
    </p:spTree>
    <p:extLst>
      <p:ext uri="{BB962C8B-B14F-4D97-AF65-F5344CB8AC3E}">
        <p14:creationId xmlns:p14="http://schemas.microsoft.com/office/powerpoint/2010/main" val="2424384643"/>
      </p:ext>
    </p:extLst>
  </p:cSld>
  <p:clrMapOvr>
    <a:masterClrMapping/>
  </p:clrMapOvr>
  <p:timing>
    <p:tnLst>
      <p:par>
        <p:cTn xmlns:p14="http://schemas.microsoft.com/office/powerpoint/2010/mai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Cycle-Exploiting Rotate Example, Pt. 1</a:t>
            </a:r>
            <a:br>
              <a:rPr lang="en-US" dirty="0" smtClean="0"/>
            </a:br>
            <a:r>
              <a:rPr lang="en-US" sz="3600" dirty="0" smtClean="0"/>
              <a:t>(rotation </a:t>
            </a:r>
            <a:r>
              <a:rPr lang="en-US" sz="3600" i="1" dirty="0" smtClean="0">
                <a:latin typeface="Palatino"/>
                <a:cs typeface="Palatino"/>
              </a:rPr>
              <a:t>k</a:t>
            </a:r>
            <a:r>
              <a:rPr lang="en-US" sz="3600" dirty="0" smtClean="0">
                <a:latin typeface="Palatino"/>
                <a:cs typeface="Palatino"/>
              </a:rPr>
              <a:t> = 2 </a:t>
            </a:r>
            <a:r>
              <a:rPr lang="en-US" sz="3600" dirty="0" smtClean="0"/>
              <a:t>for </a:t>
            </a:r>
            <a:r>
              <a:rPr lang="en-US" sz="3600" i="1" dirty="0" smtClean="0">
                <a:latin typeface="Palatino"/>
                <a:cs typeface="Palatino"/>
              </a:rPr>
              <a:t>n</a:t>
            </a:r>
            <a:r>
              <a:rPr lang="en-US" sz="3600" dirty="0" smtClean="0">
                <a:latin typeface="Palatino"/>
                <a:cs typeface="Palatino"/>
              </a:rPr>
              <a:t> = 6 </a:t>
            </a:r>
            <a:r>
              <a:rPr lang="en-US" sz="3600" dirty="0" smtClean="0"/>
              <a:t>elements)</a:t>
            </a:r>
            <a:endParaRPr lang="en-US" sz="3600" dirty="0"/>
          </a:p>
        </p:txBody>
      </p:sp>
      <p:sp>
        <p:nvSpPr>
          <p:cNvPr id="3" name="Content Placeholder 2"/>
          <p:cNvSpPr>
            <a:spLocks noGrp="1"/>
          </p:cNvSpPr>
          <p:nvPr>
            <p:ph idx="1"/>
          </p:nvPr>
        </p:nvSpPr>
        <p:spPr>
          <a:xfrm>
            <a:off x="457200" y="1600199"/>
            <a:ext cx="8229600" cy="4986099"/>
          </a:xfrm>
        </p:spPr>
        <p:txBody>
          <a:bodyPr>
            <a:noAutofit/>
          </a:bodyPr>
          <a:lstStyle/>
          <a:p>
            <a:r>
              <a:rPr lang="en-US" sz="2800" dirty="0" smtClean="0"/>
              <a:t>Take three iterators </a:t>
            </a:r>
            <a:r>
              <a:rPr lang="en-US" sz="2800" i="1" dirty="0" smtClean="0">
                <a:latin typeface="Palatino"/>
                <a:cs typeface="Palatino"/>
              </a:rPr>
              <a:t>f</a:t>
            </a:r>
            <a:r>
              <a:rPr lang="en-US" sz="2800" dirty="0" smtClean="0">
                <a:latin typeface="Palatino"/>
                <a:cs typeface="Palatino"/>
              </a:rPr>
              <a:t> = 0</a:t>
            </a:r>
            <a:r>
              <a:rPr lang="en-US" sz="2800" dirty="0" smtClean="0"/>
              <a:t>, </a:t>
            </a:r>
            <a:r>
              <a:rPr lang="en-US" sz="2800" i="1" dirty="0" smtClean="0">
                <a:latin typeface="Palatino"/>
                <a:cs typeface="Palatino"/>
              </a:rPr>
              <a:t>m</a:t>
            </a:r>
            <a:r>
              <a:rPr lang="en-US" sz="2800" dirty="0" smtClean="0">
                <a:latin typeface="Palatino"/>
                <a:cs typeface="Palatino"/>
              </a:rPr>
              <a:t> = 4</a:t>
            </a:r>
            <a:r>
              <a:rPr lang="en-US" sz="2800" dirty="0" smtClean="0"/>
              <a:t>, </a:t>
            </a:r>
            <a:r>
              <a:rPr lang="en-US" sz="2800" i="1" dirty="0" smtClean="0">
                <a:latin typeface="Palatino"/>
                <a:cs typeface="Palatino"/>
              </a:rPr>
              <a:t>l</a:t>
            </a:r>
            <a:r>
              <a:rPr lang="en-US" sz="2800" dirty="0" smtClean="0">
                <a:latin typeface="Palatino"/>
                <a:cs typeface="Palatino"/>
              </a:rPr>
              <a:t> = 6</a:t>
            </a:r>
            <a:r>
              <a:rPr lang="en-US" sz="2800" dirty="0" smtClean="0"/>
              <a:t>:</a:t>
            </a:r>
          </a:p>
          <a:p>
            <a:pPr marL="0" indent="0">
              <a:buNone/>
            </a:pPr>
            <a:r>
              <a:rPr lang="en-US" sz="2800" dirty="0">
                <a:latin typeface="Lucida Console"/>
                <a:cs typeface="Lucida Console"/>
              </a:rPr>
              <a:t> </a:t>
            </a:r>
            <a:r>
              <a:rPr lang="en-US" sz="2800" dirty="0" smtClean="0">
                <a:latin typeface="Lucida Console"/>
                <a:cs typeface="Lucida Console"/>
              </a:rPr>
              <a:t>      </a:t>
            </a:r>
            <a:r>
              <a:rPr lang="en-US" sz="2400" dirty="0" smtClean="0">
                <a:latin typeface="Lucida Console"/>
                <a:cs typeface="Lucida Console"/>
              </a:rPr>
              <a:t>0 1 2 3 4 5</a:t>
            </a:r>
            <a:endParaRPr lang="en-US" sz="2400" dirty="0">
              <a:latin typeface="Lucida Console"/>
              <a:cs typeface="Lucida Console"/>
            </a:endParaRPr>
          </a:p>
          <a:p>
            <a:pPr marL="400050" lvl="1" indent="0">
              <a:buNone/>
            </a:pPr>
            <a:r>
              <a:rPr lang="en-US" sz="2400" dirty="0" smtClean="0">
                <a:latin typeface="Lucida Console"/>
                <a:cs typeface="Lucida Console"/>
              </a:rPr>
              <a:t>      f       m   l</a:t>
            </a:r>
          </a:p>
          <a:p>
            <a:r>
              <a:rPr lang="en-US" sz="2800" dirty="0">
                <a:cs typeface="Lucida Console"/>
              </a:rPr>
              <a:t>C</a:t>
            </a:r>
            <a:r>
              <a:rPr lang="en-US" sz="2800" dirty="0" smtClean="0">
                <a:cs typeface="Lucida Console"/>
              </a:rPr>
              <a:t>ompute number of cycles:</a:t>
            </a:r>
          </a:p>
          <a:p>
            <a:pPr marL="0" indent="0" algn="ctr">
              <a:buNone/>
            </a:pPr>
            <a:r>
              <a:rPr lang="en-US" sz="2400" dirty="0" err="1">
                <a:latin typeface="Palatino"/>
                <a:cs typeface="Palatino"/>
              </a:rPr>
              <a:t>g</a:t>
            </a:r>
            <a:r>
              <a:rPr lang="en-US" sz="2400" dirty="0" err="1" smtClean="0">
                <a:latin typeface="Palatino"/>
                <a:cs typeface="Palatino"/>
              </a:rPr>
              <a:t>cd</a:t>
            </a:r>
            <a:r>
              <a:rPr lang="en-US" sz="2400" dirty="0" smtClean="0">
                <a:latin typeface="Palatino"/>
                <a:cs typeface="Palatino"/>
              </a:rPr>
              <a:t>(</a:t>
            </a:r>
            <a:r>
              <a:rPr lang="en-US" sz="2400" i="1" dirty="0" smtClean="0">
                <a:latin typeface="Palatino"/>
                <a:cs typeface="Palatino"/>
              </a:rPr>
              <a:t>m</a:t>
            </a:r>
            <a:r>
              <a:rPr lang="en-US" sz="2400" dirty="0" smtClean="0">
                <a:latin typeface="Palatino"/>
                <a:cs typeface="Palatino"/>
              </a:rPr>
              <a:t> – </a:t>
            </a:r>
            <a:r>
              <a:rPr lang="en-US" sz="2400" i="1" dirty="0" smtClean="0">
                <a:latin typeface="Palatino"/>
                <a:cs typeface="Palatino"/>
              </a:rPr>
              <a:t>f</a:t>
            </a:r>
            <a:r>
              <a:rPr lang="en-US" sz="2400" dirty="0" smtClean="0">
                <a:latin typeface="Palatino"/>
                <a:cs typeface="Palatino"/>
              </a:rPr>
              <a:t>, </a:t>
            </a:r>
            <a:r>
              <a:rPr lang="en-US" sz="2400" i="1" dirty="0" smtClean="0">
                <a:latin typeface="Palatino"/>
                <a:cs typeface="Palatino"/>
              </a:rPr>
              <a:t>l</a:t>
            </a:r>
            <a:r>
              <a:rPr lang="en-US" sz="2400" dirty="0" smtClean="0">
                <a:latin typeface="Palatino"/>
                <a:cs typeface="Palatino"/>
              </a:rPr>
              <a:t> – </a:t>
            </a:r>
            <a:r>
              <a:rPr lang="en-US" sz="2400" i="1" dirty="0" smtClean="0">
                <a:latin typeface="Palatino"/>
                <a:cs typeface="Palatino"/>
              </a:rPr>
              <a:t>m</a:t>
            </a:r>
            <a:r>
              <a:rPr lang="en-US" sz="2400" dirty="0" smtClean="0">
                <a:latin typeface="Palatino"/>
                <a:cs typeface="Palatino"/>
              </a:rPr>
              <a:t>) = </a:t>
            </a:r>
            <a:r>
              <a:rPr lang="en-US" sz="2400" dirty="0" err="1" smtClean="0">
                <a:latin typeface="Palatino"/>
                <a:cs typeface="Palatino"/>
              </a:rPr>
              <a:t>gcd</a:t>
            </a:r>
            <a:r>
              <a:rPr lang="en-US" sz="2400" dirty="0" smtClean="0">
                <a:latin typeface="Palatino"/>
                <a:cs typeface="Palatino"/>
              </a:rPr>
              <a:t>(4, 2) = 2</a:t>
            </a:r>
          </a:p>
          <a:p>
            <a:r>
              <a:rPr lang="en-US" sz="2800" dirty="0" smtClean="0">
                <a:cs typeface="Lucida Console"/>
              </a:rPr>
              <a:t>Construct rotator object, initializing state variables:</a:t>
            </a:r>
          </a:p>
          <a:p>
            <a:pPr marL="457200" lvl="1" indent="0">
              <a:buNone/>
            </a:pPr>
            <a:r>
              <a:rPr lang="en-US" dirty="0" smtClean="0">
                <a:cs typeface="Lucida Console"/>
              </a:rPr>
              <a:t>		</a:t>
            </a:r>
            <a:r>
              <a:rPr lang="en-US" sz="2400" i="1" dirty="0" smtClean="0">
                <a:latin typeface="Palatino"/>
                <a:cs typeface="Palatino"/>
              </a:rPr>
              <a:t>plus</a:t>
            </a:r>
            <a:r>
              <a:rPr lang="en-US" sz="2400" dirty="0" smtClean="0">
                <a:latin typeface="Palatino"/>
                <a:cs typeface="Palatino"/>
              </a:rPr>
              <a:t> ⟵ </a:t>
            </a:r>
            <a:r>
              <a:rPr lang="en-US" sz="2400" i="1" dirty="0" smtClean="0">
                <a:latin typeface="Palatino"/>
                <a:cs typeface="Palatino"/>
              </a:rPr>
              <a:t>m</a:t>
            </a:r>
            <a:r>
              <a:rPr lang="en-US" sz="2400" dirty="0" smtClean="0">
                <a:latin typeface="Palatino"/>
                <a:cs typeface="Palatino"/>
              </a:rPr>
              <a:t> – </a:t>
            </a:r>
            <a:r>
              <a:rPr lang="en-US" sz="2400" i="1" dirty="0" smtClean="0">
                <a:latin typeface="Palatino"/>
                <a:cs typeface="Palatino"/>
              </a:rPr>
              <a:t>f</a:t>
            </a:r>
            <a:r>
              <a:rPr lang="en-US" sz="2400" dirty="0" smtClean="0">
                <a:latin typeface="Palatino"/>
                <a:cs typeface="Palatino"/>
              </a:rPr>
              <a:t> = 4 – 0 = 4</a:t>
            </a:r>
          </a:p>
          <a:p>
            <a:pPr marL="457200" lvl="1" indent="0">
              <a:buNone/>
            </a:pPr>
            <a:r>
              <a:rPr lang="en-US" sz="2400" dirty="0" smtClean="0">
                <a:latin typeface="Palatino"/>
                <a:cs typeface="Palatino"/>
              </a:rPr>
              <a:t>		</a:t>
            </a:r>
            <a:r>
              <a:rPr lang="en-US" sz="2400" i="1" dirty="0" smtClean="0">
                <a:latin typeface="Palatino"/>
                <a:cs typeface="Palatino"/>
              </a:rPr>
              <a:t>minus</a:t>
            </a:r>
            <a:r>
              <a:rPr lang="en-US" sz="2400" dirty="0" smtClean="0">
                <a:latin typeface="Palatino"/>
                <a:cs typeface="Palatino"/>
              </a:rPr>
              <a:t> </a:t>
            </a:r>
            <a:r>
              <a:rPr lang="en-US" sz="2400" dirty="0">
                <a:latin typeface="Palatino"/>
                <a:cs typeface="Palatino"/>
              </a:rPr>
              <a:t>⟵ </a:t>
            </a:r>
            <a:r>
              <a:rPr lang="en-US" sz="2400" i="1" dirty="0" smtClean="0">
                <a:latin typeface="Palatino"/>
                <a:cs typeface="Palatino"/>
              </a:rPr>
              <a:t>m</a:t>
            </a:r>
            <a:r>
              <a:rPr lang="en-US" sz="2400" dirty="0" smtClean="0">
                <a:latin typeface="Palatino"/>
                <a:cs typeface="Palatino"/>
              </a:rPr>
              <a:t> – </a:t>
            </a:r>
            <a:r>
              <a:rPr lang="en-US" sz="2400" i="1" dirty="0" smtClean="0">
                <a:latin typeface="Palatino"/>
                <a:cs typeface="Palatino"/>
              </a:rPr>
              <a:t>l </a:t>
            </a:r>
            <a:r>
              <a:rPr lang="en-US" sz="2400" dirty="0" smtClean="0">
                <a:latin typeface="Palatino"/>
                <a:cs typeface="Palatino"/>
              </a:rPr>
              <a:t>= 4 – 6 = –2</a:t>
            </a:r>
          </a:p>
          <a:p>
            <a:pPr marL="457200" lvl="1" indent="0">
              <a:buNone/>
            </a:pPr>
            <a:r>
              <a:rPr lang="en-US" sz="2400" dirty="0" smtClean="0">
                <a:latin typeface="Palatino"/>
                <a:cs typeface="Palatino"/>
              </a:rPr>
              <a:t>		</a:t>
            </a:r>
            <a:r>
              <a:rPr lang="en-US" sz="2400" i="1" dirty="0" smtClean="0">
                <a:latin typeface="Palatino"/>
                <a:cs typeface="Palatino"/>
              </a:rPr>
              <a:t>m</a:t>
            </a:r>
            <a:r>
              <a:rPr lang="en-US" sz="2400" dirty="0" smtClean="0">
                <a:latin typeface="Palatino"/>
                <a:cs typeface="Palatino"/>
              </a:rPr>
              <a:t>1 </a:t>
            </a:r>
            <a:r>
              <a:rPr lang="en-US" sz="2400" dirty="0">
                <a:latin typeface="Palatino"/>
                <a:cs typeface="Palatino"/>
              </a:rPr>
              <a:t>⟵ </a:t>
            </a:r>
            <a:r>
              <a:rPr lang="en-US" sz="2400" i="1" dirty="0" smtClean="0">
                <a:latin typeface="Palatino"/>
                <a:cs typeface="Palatino"/>
              </a:rPr>
              <a:t>f</a:t>
            </a:r>
            <a:r>
              <a:rPr lang="en-US" sz="2400" dirty="0" smtClean="0">
                <a:latin typeface="Palatino"/>
                <a:cs typeface="Palatino"/>
              </a:rPr>
              <a:t> + (</a:t>
            </a:r>
            <a:r>
              <a:rPr lang="en-US" sz="2400" i="1" dirty="0" smtClean="0">
                <a:latin typeface="Palatino"/>
                <a:cs typeface="Palatino"/>
              </a:rPr>
              <a:t>l</a:t>
            </a:r>
            <a:r>
              <a:rPr lang="en-US" sz="2400" dirty="0" smtClean="0">
                <a:latin typeface="Palatino"/>
                <a:cs typeface="Palatino"/>
              </a:rPr>
              <a:t> – </a:t>
            </a:r>
            <a:r>
              <a:rPr lang="en-US" sz="2400" i="1" dirty="0" smtClean="0">
                <a:latin typeface="Palatino"/>
                <a:cs typeface="Palatino"/>
              </a:rPr>
              <a:t>m</a:t>
            </a:r>
            <a:r>
              <a:rPr lang="en-US" sz="2400" dirty="0" smtClean="0">
                <a:latin typeface="Palatino"/>
                <a:cs typeface="Palatino"/>
              </a:rPr>
              <a:t>) = 0 + (6 – 4) = 2</a:t>
            </a:r>
          </a:p>
          <a:p>
            <a:pPr marL="0" indent="0" algn="ctr">
              <a:buNone/>
            </a:pPr>
            <a:endParaRPr lang="en-US" sz="2800" dirty="0" smtClean="0">
              <a:cs typeface="Lucida Console"/>
            </a:endParaRPr>
          </a:p>
        </p:txBody>
      </p:sp>
      <p:sp>
        <p:nvSpPr>
          <p:cNvPr id="4" name="Slide Number Placeholder 3"/>
          <p:cNvSpPr>
            <a:spLocks noGrp="1"/>
          </p:cNvSpPr>
          <p:nvPr>
            <p:ph type="sldNum" sz="quarter" idx="12"/>
          </p:nvPr>
        </p:nvSpPr>
        <p:spPr/>
        <p:txBody>
          <a:bodyPr/>
          <a:lstStyle/>
          <a:p>
            <a:fld id="{40857C5A-2FD0-1645-9F69-D79892D8574F}" type="slidenum">
              <a:rPr lang="en-US" smtClean="0"/>
              <a:t>110</a:t>
            </a:fld>
            <a:endParaRPr lang="en-US"/>
          </a:p>
        </p:txBody>
      </p:sp>
    </p:spTree>
    <p:extLst>
      <p:ext uri="{BB962C8B-B14F-4D97-AF65-F5344CB8AC3E}">
        <p14:creationId xmlns:p14="http://schemas.microsoft.com/office/powerpoint/2010/main" val="1279266934"/>
      </p:ext>
    </p:extLst>
  </p:cSld>
  <p:clrMapOvr>
    <a:masterClrMapping/>
  </p:clrMapOvr>
  <p:timing>
    <p:tnLst>
      <p:par>
        <p:cTn xmlns:p14="http://schemas.microsoft.com/office/powerpoint/2010/mai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Cycle-Exploiting Rotate Example, Pt. 2:</a:t>
            </a:r>
            <a:br>
              <a:rPr lang="en-US" dirty="0" smtClean="0"/>
            </a:br>
            <a:r>
              <a:rPr lang="en-US" sz="3600" dirty="0" smtClean="0"/>
              <a:t>what happens when </a:t>
            </a:r>
            <a:r>
              <a:rPr lang="en-US" sz="3600" dirty="0" err="1" smtClean="0"/>
              <a:t>rotate_cycle</a:t>
            </a:r>
            <a:r>
              <a:rPr lang="en-US" sz="3600" dirty="0" smtClean="0"/>
              <a:t> is called</a:t>
            </a:r>
            <a:endParaRPr lang="en-US" sz="3600" dirty="0"/>
          </a:p>
        </p:txBody>
      </p:sp>
      <p:sp>
        <p:nvSpPr>
          <p:cNvPr id="3" name="Content Placeholder 2"/>
          <p:cNvSpPr>
            <a:spLocks noGrp="1"/>
          </p:cNvSpPr>
          <p:nvPr>
            <p:ph idx="1"/>
          </p:nvPr>
        </p:nvSpPr>
        <p:spPr>
          <a:xfrm>
            <a:off x="457199" y="1600199"/>
            <a:ext cx="8511679" cy="4986099"/>
          </a:xfrm>
        </p:spPr>
        <p:txBody>
          <a:bodyPr>
            <a:noAutofit/>
          </a:bodyPr>
          <a:lstStyle/>
          <a:p>
            <a:r>
              <a:rPr lang="en-US" sz="2800" dirty="0"/>
              <a:t>P</a:t>
            </a:r>
            <a:r>
              <a:rPr lang="en-US" sz="2800" dirty="0" smtClean="0"/>
              <a:t>ass </a:t>
            </a:r>
            <a:r>
              <a:rPr lang="en-US" sz="2800" i="1" dirty="0" smtClean="0">
                <a:latin typeface="Palatino"/>
                <a:cs typeface="Palatino"/>
              </a:rPr>
              <a:t>f</a:t>
            </a:r>
            <a:r>
              <a:rPr lang="en-US" sz="2800" dirty="0" smtClean="0">
                <a:latin typeface="Palatino"/>
                <a:cs typeface="Palatino"/>
              </a:rPr>
              <a:t> + </a:t>
            </a:r>
            <a:r>
              <a:rPr lang="en-US" sz="2800" i="1" dirty="0" smtClean="0">
                <a:latin typeface="Palatino"/>
                <a:cs typeface="Palatino"/>
              </a:rPr>
              <a:t>d</a:t>
            </a:r>
            <a:r>
              <a:rPr lang="en-US" sz="2800" dirty="0" smtClean="0">
                <a:latin typeface="Palatino"/>
                <a:cs typeface="Palatino"/>
              </a:rPr>
              <a:t> = 0 + 2 = 2 </a:t>
            </a:r>
            <a:r>
              <a:rPr lang="en-US" sz="2800" dirty="0" smtClean="0">
                <a:cs typeface="Palatino"/>
              </a:rPr>
              <a:t>as first argument.</a:t>
            </a:r>
          </a:p>
          <a:p>
            <a:pPr lvl="1"/>
            <a:r>
              <a:rPr lang="en-US" sz="2400" dirty="0" smtClean="0">
                <a:cs typeface="Palatino"/>
              </a:rPr>
              <a:t>So inside function</a:t>
            </a:r>
            <a:r>
              <a:rPr lang="en-US" sz="2400" dirty="0" smtClean="0">
                <a:latin typeface="Palatino"/>
                <a:cs typeface="Palatino"/>
              </a:rPr>
              <a:t>, </a:t>
            </a:r>
            <a:r>
              <a:rPr lang="en-US" sz="2400" i="1" dirty="0" err="1" smtClean="0">
                <a:latin typeface="Palatino"/>
                <a:cs typeface="Palatino"/>
              </a:rPr>
              <a:t>i</a:t>
            </a:r>
            <a:r>
              <a:rPr lang="en-US" sz="2400" dirty="0" smtClean="0">
                <a:latin typeface="Palatino"/>
                <a:cs typeface="Palatino"/>
              </a:rPr>
              <a:t> = 2</a:t>
            </a:r>
            <a:r>
              <a:rPr lang="en-US" sz="2400" dirty="0" smtClean="0">
                <a:cs typeface="Palatino"/>
              </a:rPr>
              <a:t>.</a:t>
            </a:r>
          </a:p>
          <a:p>
            <a:r>
              <a:rPr lang="en-US" sz="2800" dirty="0" smtClean="0">
                <a:cs typeface="Palatino"/>
              </a:rPr>
              <a:t>Save value at position 2 (which is also 2) to </a:t>
            </a:r>
            <a:r>
              <a:rPr lang="en-US" sz="2400" dirty="0" err="1" smtClean="0">
                <a:latin typeface="Lucida Console"/>
                <a:cs typeface="Lucida Console"/>
              </a:rPr>
              <a:t>tmp</a:t>
            </a:r>
            <a:r>
              <a:rPr lang="en-US" sz="2800" dirty="0" smtClean="0">
                <a:cs typeface="Palatino"/>
              </a:rPr>
              <a:t>.</a:t>
            </a:r>
          </a:p>
          <a:p>
            <a:r>
              <a:rPr lang="en-US" sz="2800" dirty="0" smtClean="0">
                <a:cs typeface="Palatino"/>
              </a:rPr>
              <a:t>Set </a:t>
            </a:r>
            <a:r>
              <a:rPr lang="en-US" sz="2400" dirty="0" smtClean="0">
                <a:latin typeface="Lucida Console"/>
                <a:cs typeface="Lucida Console"/>
              </a:rPr>
              <a:t>start</a:t>
            </a:r>
            <a:r>
              <a:rPr lang="en-US" sz="2800" dirty="0" smtClean="0">
                <a:cs typeface="Palatino"/>
              </a:rPr>
              <a:t> to starting position of 2.</a:t>
            </a:r>
          </a:p>
          <a:p>
            <a:r>
              <a:rPr lang="en-US" sz="2800" dirty="0" smtClean="0">
                <a:cs typeface="Palatino"/>
              </a:rPr>
              <a:t>Now loop as long as </a:t>
            </a:r>
            <a:r>
              <a:rPr lang="en-US" sz="2800" i="1" dirty="0" smtClean="0">
                <a:latin typeface="Palatino"/>
                <a:cs typeface="Palatino"/>
              </a:rPr>
              <a:t>j</a:t>
            </a:r>
            <a:r>
              <a:rPr lang="en-US" sz="2800" dirty="0" smtClean="0">
                <a:cs typeface="Palatino"/>
              </a:rPr>
              <a:t> is not equal to </a:t>
            </a:r>
            <a:r>
              <a:rPr lang="en-US" sz="2400" dirty="0" smtClean="0">
                <a:latin typeface="Lucida Console"/>
                <a:cs typeface="Lucida Console"/>
              </a:rPr>
              <a:t>start</a:t>
            </a:r>
            <a:r>
              <a:rPr lang="en-US" sz="2800" dirty="0">
                <a:cs typeface="Palatino"/>
              </a:rPr>
              <a:t>:</a:t>
            </a:r>
            <a:endParaRPr lang="en-US" sz="2800" dirty="0" smtClean="0">
              <a:cs typeface="Palatino"/>
            </a:endParaRPr>
          </a:p>
          <a:p>
            <a:pPr lvl="1"/>
            <a:r>
              <a:rPr lang="en-US" dirty="0" smtClean="0">
                <a:cs typeface="Palatino"/>
              </a:rPr>
              <a:t>Each time through loop, set </a:t>
            </a:r>
            <a:r>
              <a:rPr lang="en-US" i="1" dirty="0" smtClean="0">
                <a:latin typeface="Palatino"/>
                <a:cs typeface="Palatino"/>
              </a:rPr>
              <a:t>j</a:t>
            </a:r>
            <a:r>
              <a:rPr lang="en-US" dirty="0" smtClean="0">
                <a:cs typeface="Palatino"/>
              </a:rPr>
              <a:t> </a:t>
            </a:r>
            <a:r>
              <a:rPr lang="en-US" dirty="0" smtClean="0">
                <a:latin typeface="Palatino"/>
                <a:cs typeface="Palatino"/>
              </a:rPr>
              <a:t>⟵ </a:t>
            </a:r>
            <a:r>
              <a:rPr lang="en-US" i="1" dirty="0" smtClean="0">
                <a:latin typeface="Palatino"/>
                <a:cs typeface="Palatino"/>
              </a:rPr>
              <a:t>from</a:t>
            </a:r>
            <a:r>
              <a:rPr lang="en-US" dirty="0" smtClean="0">
                <a:latin typeface="Palatino"/>
                <a:cs typeface="Palatino"/>
              </a:rPr>
              <a:t>(</a:t>
            </a:r>
            <a:r>
              <a:rPr lang="en-US" i="1" dirty="0" smtClean="0">
                <a:latin typeface="Palatino"/>
                <a:cs typeface="Palatino"/>
              </a:rPr>
              <a:t>j</a:t>
            </a:r>
            <a:r>
              <a:rPr lang="en-US" dirty="0" smtClean="0">
                <a:latin typeface="Palatino"/>
                <a:cs typeface="Palatino"/>
              </a:rPr>
              <a:t>)</a:t>
            </a:r>
          </a:p>
          <a:p>
            <a:pPr lvl="2"/>
            <a:r>
              <a:rPr lang="en-US" i="1" dirty="0">
                <a:latin typeface="Palatino"/>
                <a:cs typeface="Palatino"/>
              </a:rPr>
              <a:t>f</a:t>
            </a:r>
            <a:r>
              <a:rPr lang="en-US" i="1" dirty="0" smtClean="0">
                <a:latin typeface="Palatino"/>
                <a:cs typeface="Palatino"/>
              </a:rPr>
              <a:t>rom</a:t>
            </a:r>
            <a:r>
              <a:rPr lang="en-US" dirty="0" smtClean="0">
                <a:cs typeface="Palatino"/>
              </a:rPr>
              <a:t> is the rotator function object</a:t>
            </a:r>
            <a:endParaRPr lang="en-US" sz="2000" dirty="0" smtClean="0">
              <a:latin typeface="Lucida Console"/>
              <a:cs typeface="Lucida Console"/>
            </a:endParaRPr>
          </a:p>
          <a:p>
            <a:pPr lvl="2"/>
            <a:r>
              <a:rPr lang="en-US" dirty="0" smtClean="0">
                <a:cs typeface="Palatino"/>
              </a:rPr>
              <a:t>This adds stored values </a:t>
            </a:r>
            <a:r>
              <a:rPr lang="en-US" sz="2000" dirty="0" smtClean="0">
                <a:latin typeface="Lucida Console"/>
                <a:cs typeface="Lucida Console"/>
              </a:rPr>
              <a:t>plus</a:t>
            </a:r>
            <a:r>
              <a:rPr lang="en-US" dirty="0" smtClean="0">
                <a:cs typeface="Palatino"/>
              </a:rPr>
              <a:t> or </a:t>
            </a:r>
            <a:r>
              <a:rPr lang="en-US" sz="2000" dirty="0" smtClean="0">
                <a:latin typeface="Lucida Console"/>
                <a:cs typeface="Lucida Console"/>
              </a:rPr>
              <a:t>minus</a:t>
            </a:r>
            <a:r>
              <a:rPr lang="en-US" dirty="0" smtClean="0">
                <a:cs typeface="Palatino"/>
              </a:rPr>
              <a:t> to argument,</a:t>
            </a:r>
            <a:br>
              <a:rPr lang="en-US" dirty="0" smtClean="0">
                <a:cs typeface="Palatino"/>
              </a:rPr>
            </a:br>
            <a:r>
              <a:rPr lang="en-US" dirty="0" smtClean="0">
                <a:cs typeface="Palatino"/>
              </a:rPr>
              <a:t>depending on whether argument is less than </a:t>
            </a:r>
            <a:r>
              <a:rPr lang="en-US" i="1" dirty="0" smtClean="0">
                <a:latin typeface="Palatino"/>
                <a:cs typeface="Palatino"/>
              </a:rPr>
              <a:t>m</a:t>
            </a:r>
            <a:r>
              <a:rPr lang="en-US" dirty="0" smtClean="0">
                <a:latin typeface="Palatino"/>
                <a:cs typeface="Palatino"/>
              </a:rPr>
              <a:t>1</a:t>
            </a:r>
            <a:r>
              <a:rPr lang="en-US" dirty="0" smtClean="0">
                <a:cs typeface="Palatino"/>
              </a:rPr>
              <a:t>.</a:t>
            </a:r>
            <a:endParaRPr lang="en-US" dirty="0" smtClean="0"/>
          </a:p>
          <a:p>
            <a:pPr marL="400050" lvl="1" indent="0">
              <a:buNone/>
            </a:pPr>
            <a:r>
              <a:rPr lang="en-US" dirty="0">
                <a:latin typeface="Lucida Console"/>
                <a:cs typeface="Lucida Console"/>
              </a:rPr>
              <a:t> </a:t>
            </a:r>
            <a:r>
              <a:rPr lang="en-US" dirty="0" smtClean="0">
                <a:latin typeface="Lucida Console"/>
                <a:cs typeface="Lucida Console"/>
              </a:rPr>
              <a:t>    </a:t>
            </a:r>
            <a:endParaRPr lang="en-US" sz="2800" dirty="0" smtClean="0">
              <a:cs typeface="Lucida Console"/>
            </a:endParaRPr>
          </a:p>
        </p:txBody>
      </p:sp>
      <p:sp>
        <p:nvSpPr>
          <p:cNvPr id="4" name="Slide Number Placeholder 3"/>
          <p:cNvSpPr>
            <a:spLocks noGrp="1"/>
          </p:cNvSpPr>
          <p:nvPr>
            <p:ph type="sldNum" sz="quarter" idx="12"/>
          </p:nvPr>
        </p:nvSpPr>
        <p:spPr/>
        <p:txBody>
          <a:bodyPr/>
          <a:lstStyle/>
          <a:p>
            <a:fld id="{40857C5A-2FD0-1645-9F69-D79892D8574F}" type="slidenum">
              <a:rPr lang="en-US" smtClean="0"/>
              <a:t>111</a:t>
            </a:fld>
            <a:endParaRPr lang="en-US"/>
          </a:p>
        </p:txBody>
      </p:sp>
    </p:spTree>
    <p:extLst>
      <p:ext uri="{BB962C8B-B14F-4D97-AF65-F5344CB8AC3E}">
        <p14:creationId xmlns:p14="http://schemas.microsoft.com/office/powerpoint/2010/main" val="2403502822"/>
      </p:ext>
    </p:extLst>
  </p:cSld>
  <p:clrMapOvr>
    <a:masterClrMapping/>
  </p:clrMapOvr>
  <p:timing>
    <p:tnLst>
      <p:par>
        <p:cTn xmlns:p14="http://schemas.microsoft.com/office/powerpoint/2010/mai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237" y="274638"/>
            <a:ext cx="8424935" cy="1143000"/>
          </a:xfrm>
        </p:spPr>
        <p:txBody>
          <a:bodyPr>
            <a:normAutofit fontScale="90000"/>
          </a:bodyPr>
          <a:lstStyle/>
          <a:p>
            <a:r>
              <a:rPr lang="en-US" dirty="0" smtClean="0"/>
              <a:t>Cycle-Exploiting Rotate Example, Pt. 3:</a:t>
            </a:r>
            <a:br>
              <a:rPr lang="en-US" dirty="0" smtClean="0"/>
            </a:br>
            <a:r>
              <a:rPr lang="en-US" sz="3600" dirty="0" smtClean="0"/>
              <a:t>how array changes in </a:t>
            </a:r>
            <a:r>
              <a:rPr lang="en-US" sz="3100" dirty="0" err="1" smtClean="0">
                <a:latin typeface="Lucida Console"/>
                <a:cs typeface="Lucida Console"/>
              </a:rPr>
              <a:t>rotate_cycle_from</a:t>
            </a:r>
            <a:r>
              <a:rPr lang="en-US" sz="3600" dirty="0" smtClean="0"/>
              <a:t> loop</a:t>
            </a:r>
            <a:endParaRPr lang="en-US" sz="3600" dirty="0"/>
          </a:p>
        </p:txBody>
      </p:sp>
      <p:sp>
        <p:nvSpPr>
          <p:cNvPr id="5" name="Content Placeholder 4"/>
          <p:cNvSpPr>
            <a:spLocks noGrp="1"/>
          </p:cNvSpPr>
          <p:nvPr>
            <p:ph sz="half" idx="1"/>
          </p:nvPr>
        </p:nvSpPr>
        <p:spPr>
          <a:xfrm>
            <a:off x="457200" y="1600200"/>
            <a:ext cx="4038600" cy="4756150"/>
          </a:xfrm>
        </p:spPr>
        <p:txBody>
          <a:bodyPr>
            <a:normAutofit fontScale="85000" lnSpcReduction="10000"/>
          </a:bodyPr>
          <a:lstStyle/>
          <a:p>
            <a:pPr marL="0" indent="0">
              <a:lnSpc>
                <a:spcPct val="120000"/>
              </a:lnSpc>
              <a:buNone/>
            </a:pPr>
            <a:r>
              <a:rPr lang="en-US" sz="2400" i="1" dirty="0" err="1" smtClean="0">
                <a:latin typeface="Palatino"/>
                <a:cs typeface="Palatino"/>
              </a:rPr>
              <a:t>i</a:t>
            </a:r>
            <a:r>
              <a:rPr lang="en-US" sz="2400" dirty="0" smtClean="0">
                <a:latin typeface="Palatino"/>
                <a:cs typeface="Palatino"/>
              </a:rPr>
              <a:t> ⟵ 2,   </a:t>
            </a:r>
            <a:r>
              <a:rPr lang="en-US" sz="2400" i="1" dirty="0" smtClean="0">
                <a:latin typeface="Palatino"/>
                <a:cs typeface="Palatino"/>
              </a:rPr>
              <a:t>j</a:t>
            </a:r>
            <a:r>
              <a:rPr lang="en-US" sz="2400" dirty="0" smtClean="0">
                <a:latin typeface="Palatino"/>
                <a:cs typeface="Palatino"/>
              </a:rPr>
              <a:t> ⟵ </a:t>
            </a:r>
            <a:r>
              <a:rPr lang="en-US" sz="2400" i="1" dirty="0" smtClean="0">
                <a:latin typeface="Palatino"/>
                <a:cs typeface="Palatino"/>
              </a:rPr>
              <a:t>from</a:t>
            </a:r>
            <a:r>
              <a:rPr lang="en-US" sz="2400" dirty="0" smtClean="0">
                <a:latin typeface="Palatino"/>
                <a:cs typeface="Palatino"/>
              </a:rPr>
              <a:t>(2) = 0</a:t>
            </a:r>
          </a:p>
          <a:p>
            <a:pPr marL="0" indent="0">
              <a:lnSpc>
                <a:spcPct val="120000"/>
              </a:lnSpc>
              <a:buNone/>
            </a:pPr>
            <a:endParaRPr lang="en-US" sz="2400" dirty="0" smtClean="0">
              <a:latin typeface="Palatino"/>
              <a:cs typeface="Palatino"/>
            </a:endParaRPr>
          </a:p>
          <a:p>
            <a:pPr marL="0" indent="0">
              <a:lnSpc>
                <a:spcPct val="120000"/>
              </a:lnSpc>
              <a:buNone/>
            </a:pPr>
            <a:r>
              <a:rPr lang="en-US" sz="2400" dirty="0" smtClean="0">
                <a:latin typeface="Palatino"/>
                <a:cs typeface="Palatino"/>
              </a:rPr>
              <a:t>*</a:t>
            </a:r>
            <a:r>
              <a:rPr lang="en-US" sz="2400" i="1" dirty="0" err="1" smtClean="0">
                <a:latin typeface="Palatino"/>
                <a:cs typeface="Palatino"/>
              </a:rPr>
              <a:t>i</a:t>
            </a:r>
            <a:r>
              <a:rPr lang="en-US" sz="2400" i="1" dirty="0" smtClean="0">
                <a:latin typeface="Palatino"/>
                <a:cs typeface="Palatino"/>
              </a:rPr>
              <a:t> </a:t>
            </a:r>
            <a:r>
              <a:rPr lang="en-US" sz="2400" dirty="0" smtClean="0">
                <a:latin typeface="Palatino"/>
                <a:cs typeface="Palatino"/>
              </a:rPr>
              <a:t>⟵ *</a:t>
            </a:r>
            <a:r>
              <a:rPr lang="en-US" sz="2400" i="1" dirty="0" smtClean="0">
                <a:latin typeface="Palatino"/>
                <a:cs typeface="Palatino"/>
              </a:rPr>
              <a:t>j</a:t>
            </a:r>
          </a:p>
          <a:p>
            <a:pPr marL="0" indent="0">
              <a:lnSpc>
                <a:spcPct val="120000"/>
              </a:lnSpc>
              <a:buNone/>
            </a:pPr>
            <a:endParaRPr lang="en-US" sz="2400" i="1" dirty="0">
              <a:latin typeface="Palatino"/>
              <a:cs typeface="Palatino"/>
            </a:endParaRPr>
          </a:p>
          <a:p>
            <a:pPr marL="0" indent="0">
              <a:lnSpc>
                <a:spcPct val="120000"/>
              </a:lnSpc>
              <a:buNone/>
            </a:pPr>
            <a:r>
              <a:rPr lang="en-US" sz="2400" i="1" dirty="0" err="1" smtClean="0">
                <a:latin typeface="Palatino"/>
                <a:cs typeface="Palatino"/>
              </a:rPr>
              <a:t>i</a:t>
            </a:r>
            <a:r>
              <a:rPr lang="en-US" sz="2400" i="1" dirty="0" smtClean="0">
                <a:latin typeface="Palatino"/>
                <a:cs typeface="Palatino"/>
              </a:rPr>
              <a:t> </a:t>
            </a:r>
            <a:r>
              <a:rPr lang="en-US" sz="2400" dirty="0" smtClean="0">
                <a:latin typeface="Palatino"/>
                <a:cs typeface="Palatino"/>
              </a:rPr>
              <a:t>⟵ </a:t>
            </a:r>
            <a:r>
              <a:rPr lang="en-US" sz="2400" i="1" dirty="0" smtClean="0">
                <a:latin typeface="Palatino"/>
                <a:cs typeface="Palatino"/>
              </a:rPr>
              <a:t>j</a:t>
            </a:r>
            <a:r>
              <a:rPr lang="en-US" sz="2400" dirty="0" smtClean="0">
                <a:latin typeface="Palatino"/>
                <a:cs typeface="Palatino"/>
              </a:rPr>
              <a:t> = 0,   </a:t>
            </a:r>
            <a:r>
              <a:rPr lang="en-US" sz="2400" i="1" dirty="0" smtClean="0">
                <a:latin typeface="Palatino"/>
                <a:cs typeface="Palatino"/>
              </a:rPr>
              <a:t>j</a:t>
            </a:r>
            <a:r>
              <a:rPr lang="en-US" sz="2400" dirty="0" smtClean="0">
                <a:latin typeface="Palatino"/>
                <a:cs typeface="Palatino"/>
              </a:rPr>
              <a:t> ⟵ </a:t>
            </a:r>
            <a:r>
              <a:rPr lang="en-US" sz="2400" i="1" dirty="0" smtClean="0">
                <a:latin typeface="Palatino"/>
                <a:cs typeface="Palatino"/>
              </a:rPr>
              <a:t>from</a:t>
            </a:r>
            <a:r>
              <a:rPr lang="en-US" sz="2400" dirty="0" smtClean="0">
                <a:latin typeface="Palatino"/>
                <a:cs typeface="Palatino"/>
              </a:rPr>
              <a:t>(0) = 4</a:t>
            </a:r>
          </a:p>
          <a:p>
            <a:pPr marL="0" indent="0">
              <a:lnSpc>
                <a:spcPct val="120000"/>
              </a:lnSpc>
              <a:buNone/>
            </a:pPr>
            <a:endParaRPr lang="en-US" sz="2400" i="1" dirty="0">
              <a:latin typeface="Palatino"/>
              <a:cs typeface="Palatino"/>
            </a:endParaRPr>
          </a:p>
          <a:p>
            <a:pPr marL="0" indent="0">
              <a:lnSpc>
                <a:spcPct val="120000"/>
              </a:lnSpc>
              <a:buNone/>
            </a:pPr>
            <a:r>
              <a:rPr lang="en-US" sz="2400" dirty="0">
                <a:latin typeface="Palatino"/>
                <a:cs typeface="Palatino"/>
              </a:rPr>
              <a:t>*</a:t>
            </a:r>
            <a:r>
              <a:rPr lang="en-US" sz="2400" i="1" dirty="0" err="1">
                <a:latin typeface="Palatino"/>
                <a:cs typeface="Palatino"/>
              </a:rPr>
              <a:t>i</a:t>
            </a:r>
            <a:r>
              <a:rPr lang="en-US" sz="2400" i="1" dirty="0">
                <a:latin typeface="Palatino"/>
                <a:cs typeface="Palatino"/>
              </a:rPr>
              <a:t> </a:t>
            </a:r>
            <a:r>
              <a:rPr lang="en-US" sz="2400" dirty="0">
                <a:latin typeface="Palatino"/>
                <a:cs typeface="Palatino"/>
              </a:rPr>
              <a:t>⟵ *</a:t>
            </a:r>
            <a:r>
              <a:rPr lang="en-US" sz="2400" i="1" dirty="0">
                <a:latin typeface="Palatino"/>
                <a:cs typeface="Palatino"/>
              </a:rPr>
              <a:t>j</a:t>
            </a:r>
          </a:p>
          <a:p>
            <a:pPr marL="0" indent="0">
              <a:lnSpc>
                <a:spcPct val="120000"/>
              </a:lnSpc>
              <a:buNone/>
            </a:pPr>
            <a:endParaRPr lang="en-US" sz="2400" i="1" dirty="0" smtClean="0">
              <a:latin typeface="Palatino"/>
              <a:cs typeface="Palatino"/>
            </a:endParaRPr>
          </a:p>
          <a:p>
            <a:pPr marL="0" indent="0">
              <a:lnSpc>
                <a:spcPct val="120000"/>
              </a:lnSpc>
              <a:buNone/>
            </a:pPr>
            <a:r>
              <a:rPr lang="en-US" sz="2400" i="1" dirty="0" err="1">
                <a:latin typeface="Palatino"/>
                <a:cs typeface="Palatino"/>
              </a:rPr>
              <a:t>i</a:t>
            </a:r>
            <a:r>
              <a:rPr lang="en-US" sz="2400" i="1" dirty="0">
                <a:latin typeface="Palatino"/>
                <a:cs typeface="Palatino"/>
              </a:rPr>
              <a:t> </a:t>
            </a:r>
            <a:r>
              <a:rPr lang="en-US" sz="2400" dirty="0">
                <a:latin typeface="Palatino"/>
                <a:cs typeface="Palatino"/>
              </a:rPr>
              <a:t>⟵ </a:t>
            </a:r>
            <a:r>
              <a:rPr lang="en-US" sz="2400" i="1" dirty="0">
                <a:latin typeface="Palatino"/>
                <a:cs typeface="Palatino"/>
              </a:rPr>
              <a:t>j</a:t>
            </a:r>
            <a:r>
              <a:rPr lang="en-US" sz="2400" dirty="0">
                <a:latin typeface="Palatino"/>
                <a:cs typeface="Palatino"/>
              </a:rPr>
              <a:t> = </a:t>
            </a:r>
            <a:r>
              <a:rPr lang="en-US" sz="2400" dirty="0" smtClean="0">
                <a:latin typeface="Palatino"/>
                <a:cs typeface="Palatino"/>
              </a:rPr>
              <a:t>4,   </a:t>
            </a:r>
            <a:r>
              <a:rPr lang="en-US" sz="2400" i="1" dirty="0">
                <a:latin typeface="Palatino"/>
                <a:cs typeface="Palatino"/>
              </a:rPr>
              <a:t>j</a:t>
            </a:r>
            <a:r>
              <a:rPr lang="en-US" sz="2400" dirty="0">
                <a:latin typeface="Palatino"/>
                <a:cs typeface="Palatino"/>
              </a:rPr>
              <a:t> ⟵ </a:t>
            </a:r>
            <a:r>
              <a:rPr lang="en-US" sz="2400" i="1" dirty="0">
                <a:latin typeface="Palatino"/>
                <a:cs typeface="Palatino"/>
              </a:rPr>
              <a:t>from</a:t>
            </a:r>
            <a:r>
              <a:rPr lang="en-US" sz="2400" dirty="0" smtClean="0">
                <a:latin typeface="Palatino"/>
                <a:cs typeface="Palatino"/>
              </a:rPr>
              <a:t>(4) </a:t>
            </a:r>
            <a:r>
              <a:rPr lang="en-US" sz="2400" dirty="0">
                <a:latin typeface="Palatino"/>
                <a:cs typeface="Palatino"/>
              </a:rPr>
              <a:t>= </a:t>
            </a:r>
            <a:r>
              <a:rPr lang="en-US" sz="2400" dirty="0" smtClean="0">
                <a:latin typeface="Palatino"/>
                <a:cs typeface="Palatino"/>
              </a:rPr>
              <a:t>2</a:t>
            </a:r>
            <a:r>
              <a:rPr lang="en-US" sz="2400" dirty="0">
                <a:latin typeface="Palatino"/>
                <a:cs typeface="Palatino"/>
              </a:rPr>
              <a:t/>
            </a:r>
            <a:br>
              <a:rPr lang="en-US" sz="2400" dirty="0">
                <a:latin typeface="Palatino"/>
                <a:cs typeface="Palatino"/>
              </a:rPr>
            </a:br>
            <a:r>
              <a:rPr lang="en-US" sz="2400" dirty="0" smtClean="0">
                <a:latin typeface="Palatino"/>
                <a:cs typeface="Palatino"/>
              </a:rPr>
              <a:t>which is </a:t>
            </a:r>
            <a:r>
              <a:rPr lang="en-US" sz="2200" dirty="0" smtClean="0">
                <a:latin typeface="Lucida Console"/>
                <a:cs typeface="Lucida Console"/>
              </a:rPr>
              <a:t>start</a:t>
            </a:r>
            <a:r>
              <a:rPr lang="en-US" sz="2400" dirty="0" smtClean="0">
                <a:latin typeface="Palatino"/>
                <a:cs typeface="Palatino"/>
              </a:rPr>
              <a:t>, so loop ends</a:t>
            </a:r>
          </a:p>
          <a:p>
            <a:pPr marL="0" indent="0">
              <a:lnSpc>
                <a:spcPct val="120000"/>
              </a:lnSpc>
              <a:buNone/>
            </a:pPr>
            <a:endParaRPr lang="en-US" sz="2400" dirty="0">
              <a:latin typeface="Palatino"/>
              <a:cs typeface="Palatino"/>
            </a:endParaRPr>
          </a:p>
          <a:p>
            <a:pPr marL="0" indent="0">
              <a:lnSpc>
                <a:spcPct val="120000"/>
              </a:lnSpc>
              <a:buNone/>
            </a:pPr>
            <a:r>
              <a:rPr lang="en-US" sz="2400" dirty="0">
                <a:latin typeface="Palatino"/>
                <a:cs typeface="Palatino"/>
              </a:rPr>
              <a:t>*</a:t>
            </a:r>
            <a:r>
              <a:rPr lang="en-US" sz="2400" i="1" dirty="0" err="1">
                <a:latin typeface="Palatino"/>
                <a:cs typeface="Palatino"/>
              </a:rPr>
              <a:t>i</a:t>
            </a:r>
            <a:r>
              <a:rPr lang="en-US" sz="2400" i="1" dirty="0">
                <a:latin typeface="Palatino"/>
                <a:cs typeface="Palatino"/>
              </a:rPr>
              <a:t> </a:t>
            </a:r>
            <a:r>
              <a:rPr lang="en-US" sz="2400" dirty="0">
                <a:latin typeface="Palatino"/>
                <a:cs typeface="Palatino"/>
              </a:rPr>
              <a:t>⟵ </a:t>
            </a:r>
            <a:r>
              <a:rPr lang="en-US" sz="2400" i="1" dirty="0" err="1" smtClean="0">
                <a:latin typeface="Palatino"/>
                <a:cs typeface="Palatino"/>
              </a:rPr>
              <a:t>tmp</a:t>
            </a:r>
            <a:endParaRPr lang="en-US" sz="2400" i="1" dirty="0">
              <a:latin typeface="Palatino"/>
              <a:cs typeface="Palatino"/>
            </a:endParaRPr>
          </a:p>
          <a:p>
            <a:pPr marL="0" indent="0">
              <a:buNone/>
            </a:pPr>
            <a:endParaRPr lang="en-US" sz="2400" dirty="0">
              <a:latin typeface="Palatino"/>
              <a:cs typeface="Palatino"/>
            </a:endParaRPr>
          </a:p>
        </p:txBody>
      </p:sp>
      <p:sp>
        <p:nvSpPr>
          <p:cNvPr id="6" name="Content Placeholder 5"/>
          <p:cNvSpPr>
            <a:spLocks noGrp="1"/>
          </p:cNvSpPr>
          <p:nvPr>
            <p:ph sz="half" idx="2"/>
          </p:nvPr>
        </p:nvSpPr>
        <p:spPr>
          <a:xfrm>
            <a:off x="4648200" y="1600200"/>
            <a:ext cx="4038600" cy="5352732"/>
          </a:xfrm>
        </p:spPr>
        <p:txBody>
          <a:bodyPr>
            <a:normAutofit fontScale="85000" lnSpcReduction="10000"/>
          </a:bodyPr>
          <a:lstStyle/>
          <a:p>
            <a:pPr marL="0" indent="0">
              <a:spcAft>
                <a:spcPts val="1200"/>
              </a:spcAft>
              <a:buNone/>
            </a:pPr>
            <a:r>
              <a:rPr lang="en-US" dirty="0" smtClean="0">
                <a:latin typeface="Lucida Console"/>
                <a:cs typeface="Lucida Console"/>
              </a:rPr>
              <a:t>0 1 2 3 4 5</a:t>
            </a:r>
            <a:br>
              <a:rPr lang="en-US" dirty="0" smtClean="0">
                <a:latin typeface="Lucida Console"/>
                <a:cs typeface="Lucida Console"/>
              </a:rPr>
            </a:br>
            <a:r>
              <a:rPr lang="en-US" dirty="0" smtClean="0">
                <a:latin typeface="Lucida Console"/>
                <a:cs typeface="Lucida Console"/>
              </a:rPr>
              <a:t>j   </a:t>
            </a:r>
            <a:r>
              <a:rPr lang="en-US" dirty="0" err="1" smtClean="0">
                <a:latin typeface="Lucida Console"/>
                <a:cs typeface="Lucida Console"/>
              </a:rPr>
              <a:t>i</a:t>
            </a:r>
            <a:endParaRPr lang="en-US" dirty="0" smtClean="0">
              <a:latin typeface="Lucida Console"/>
              <a:cs typeface="Lucida Console"/>
            </a:endParaRPr>
          </a:p>
          <a:p>
            <a:pPr marL="0" indent="0">
              <a:spcAft>
                <a:spcPts val="1200"/>
              </a:spcAft>
              <a:buNone/>
            </a:pPr>
            <a:r>
              <a:rPr lang="en-US" dirty="0" smtClean="0">
                <a:latin typeface="Lucida Console"/>
                <a:cs typeface="Lucida Console"/>
              </a:rPr>
              <a:t>0 1 0 3 4 5</a:t>
            </a:r>
            <a:br>
              <a:rPr lang="en-US" dirty="0" smtClean="0">
                <a:latin typeface="Lucida Console"/>
                <a:cs typeface="Lucida Console"/>
              </a:rPr>
            </a:br>
            <a:r>
              <a:rPr lang="en-US" dirty="0" smtClean="0">
                <a:latin typeface="Lucida Console"/>
                <a:cs typeface="Lucida Console"/>
              </a:rPr>
              <a:t>j   </a:t>
            </a:r>
            <a:r>
              <a:rPr lang="en-US" dirty="0" err="1" smtClean="0">
                <a:latin typeface="Lucida Console"/>
                <a:cs typeface="Lucida Console"/>
              </a:rPr>
              <a:t>i</a:t>
            </a:r>
            <a:endParaRPr lang="en-US" dirty="0" smtClean="0">
              <a:latin typeface="Lucida Console"/>
              <a:cs typeface="Lucida Console"/>
            </a:endParaRPr>
          </a:p>
          <a:p>
            <a:pPr marL="0" indent="0">
              <a:spcAft>
                <a:spcPts val="1200"/>
              </a:spcAft>
              <a:buNone/>
            </a:pPr>
            <a:r>
              <a:rPr lang="en-US" dirty="0" smtClean="0">
                <a:latin typeface="Lucida Console"/>
                <a:cs typeface="Lucida Console"/>
              </a:rPr>
              <a:t>0 1 0 3 4 5</a:t>
            </a:r>
            <a:r>
              <a:rPr lang="en-US" dirty="0">
                <a:latin typeface="Lucida Console"/>
                <a:cs typeface="Lucida Console"/>
              </a:rPr>
              <a:t/>
            </a:r>
            <a:br>
              <a:rPr lang="en-US" dirty="0">
                <a:latin typeface="Lucida Console"/>
                <a:cs typeface="Lucida Console"/>
              </a:rPr>
            </a:br>
            <a:r>
              <a:rPr lang="en-US" dirty="0" err="1" smtClean="0">
                <a:latin typeface="Lucida Console"/>
                <a:cs typeface="Lucida Console"/>
              </a:rPr>
              <a:t>i</a:t>
            </a:r>
            <a:r>
              <a:rPr lang="en-US" dirty="0" smtClean="0">
                <a:latin typeface="Lucida Console"/>
                <a:cs typeface="Lucida Console"/>
              </a:rPr>
              <a:t>       j</a:t>
            </a:r>
          </a:p>
          <a:p>
            <a:pPr marL="0" indent="0">
              <a:spcAft>
                <a:spcPts val="1200"/>
              </a:spcAft>
              <a:buNone/>
            </a:pPr>
            <a:r>
              <a:rPr lang="en-US" dirty="0" smtClean="0">
                <a:latin typeface="Lucida Console"/>
                <a:cs typeface="Lucida Console"/>
              </a:rPr>
              <a:t>4 1 0 3 4 5</a:t>
            </a:r>
            <a:r>
              <a:rPr lang="en-US" dirty="0">
                <a:latin typeface="Lucida Console"/>
                <a:cs typeface="Lucida Console"/>
              </a:rPr>
              <a:t/>
            </a:r>
            <a:br>
              <a:rPr lang="en-US" dirty="0">
                <a:latin typeface="Lucida Console"/>
                <a:cs typeface="Lucida Console"/>
              </a:rPr>
            </a:br>
            <a:r>
              <a:rPr lang="en-US" dirty="0" err="1" smtClean="0">
                <a:latin typeface="Lucida Console"/>
                <a:cs typeface="Lucida Console"/>
              </a:rPr>
              <a:t>i</a:t>
            </a:r>
            <a:r>
              <a:rPr lang="en-US" dirty="0" smtClean="0">
                <a:latin typeface="Lucida Console"/>
                <a:cs typeface="Lucida Console"/>
              </a:rPr>
              <a:t>       j</a:t>
            </a:r>
          </a:p>
          <a:p>
            <a:pPr marL="0" indent="0">
              <a:spcAft>
                <a:spcPts val="1200"/>
              </a:spcAft>
              <a:buNone/>
            </a:pPr>
            <a:r>
              <a:rPr lang="en-US" dirty="0" smtClean="0">
                <a:latin typeface="Lucida Console"/>
                <a:cs typeface="Lucida Console"/>
              </a:rPr>
              <a:t>4 1 0 3 4 5</a:t>
            </a:r>
            <a:r>
              <a:rPr lang="en-US" dirty="0">
                <a:latin typeface="Lucida Console"/>
                <a:cs typeface="Lucida Console"/>
              </a:rPr>
              <a:t/>
            </a:r>
            <a:br>
              <a:rPr lang="en-US" dirty="0">
                <a:latin typeface="Lucida Console"/>
                <a:cs typeface="Lucida Console"/>
              </a:rPr>
            </a:br>
            <a:r>
              <a:rPr lang="en-US" dirty="0" smtClean="0">
                <a:latin typeface="Lucida Console"/>
                <a:cs typeface="Lucida Console"/>
              </a:rPr>
              <a:t>    j   </a:t>
            </a:r>
            <a:r>
              <a:rPr lang="en-US" dirty="0" err="1" smtClean="0">
                <a:latin typeface="Lucida Console"/>
                <a:cs typeface="Lucida Console"/>
              </a:rPr>
              <a:t>i</a:t>
            </a:r>
            <a:endParaRPr lang="en-US" dirty="0" smtClean="0">
              <a:latin typeface="Lucida Console"/>
              <a:cs typeface="Lucida Console"/>
            </a:endParaRPr>
          </a:p>
          <a:p>
            <a:pPr marL="0" indent="0">
              <a:spcAft>
                <a:spcPts val="1200"/>
              </a:spcAft>
              <a:buNone/>
            </a:pPr>
            <a:r>
              <a:rPr lang="en-US" dirty="0" smtClean="0">
                <a:latin typeface="Lucida Console"/>
                <a:cs typeface="Lucida Console"/>
              </a:rPr>
              <a:t>4 1 0 3 2 5</a:t>
            </a:r>
            <a:br>
              <a:rPr lang="en-US" dirty="0" smtClean="0">
                <a:latin typeface="Lucida Console"/>
                <a:cs typeface="Lucida Console"/>
              </a:rPr>
            </a:br>
            <a:r>
              <a:rPr lang="en-US" dirty="0" smtClean="0">
                <a:latin typeface="Lucida Console"/>
                <a:cs typeface="Lucida Console"/>
              </a:rPr>
              <a:t>    j   </a:t>
            </a:r>
            <a:r>
              <a:rPr lang="en-US" dirty="0" err="1" smtClean="0">
                <a:latin typeface="Lucida Console"/>
                <a:cs typeface="Lucida Console"/>
              </a:rPr>
              <a:t>i</a:t>
            </a:r>
            <a:endParaRPr lang="en-US" dirty="0" smtClean="0">
              <a:latin typeface="Lucida Console"/>
              <a:cs typeface="Lucida Console"/>
            </a:endParaRPr>
          </a:p>
        </p:txBody>
      </p:sp>
      <p:sp>
        <p:nvSpPr>
          <p:cNvPr id="4" name="Slide Number Placeholder 3"/>
          <p:cNvSpPr>
            <a:spLocks noGrp="1"/>
          </p:cNvSpPr>
          <p:nvPr>
            <p:ph type="sldNum" sz="quarter" idx="12"/>
          </p:nvPr>
        </p:nvSpPr>
        <p:spPr/>
        <p:txBody>
          <a:bodyPr/>
          <a:lstStyle/>
          <a:p>
            <a:fld id="{40857C5A-2FD0-1645-9F69-D79892D8574F}" type="slidenum">
              <a:rPr lang="en-US" smtClean="0"/>
              <a:t>112</a:t>
            </a:fld>
            <a:endParaRPr lang="en-US"/>
          </a:p>
        </p:txBody>
      </p:sp>
    </p:spTree>
    <p:extLst>
      <p:ext uri="{BB962C8B-B14F-4D97-AF65-F5344CB8AC3E}">
        <p14:creationId xmlns:p14="http://schemas.microsoft.com/office/powerpoint/2010/main" val="3889622803"/>
      </p:ext>
    </p:extLst>
  </p:cSld>
  <p:clrMapOvr>
    <a:masterClrMapping/>
  </p:clrMapOvr>
  <p:timing>
    <p:tnLst>
      <p:par>
        <p:cTn xmlns:p14="http://schemas.microsoft.com/office/powerpoint/2010/mai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When Is an Algorithm Faster in Practice?</a:t>
            </a:r>
            <a:endParaRPr lang="en-US" sz="3600" dirty="0"/>
          </a:p>
        </p:txBody>
      </p:sp>
      <p:sp>
        <p:nvSpPr>
          <p:cNvPr id="3" name="Content Placeholder 2"/>
          <p:cNvSpPr>
            <a:spLocks noGrp="1"/>
          </p:cNvSpPr>
          <p:nvPr>
            <p:ph idx="1"/>
          </p:nvPr>
        </p:nvSpPr>
        <p:spPr/>
        <p:txBody>
          <a:bodyPr/>
          <a:lstStyle/>
          <a:p>
            <a:r>
              <a:rPr lang="en-US" dirty="0" smtClean="0"/>
              <a:t>Fewer assignments does not always mean faster running time</a:t>
            </a:r>
          </a:p>
          <a:p>
            <a:r>
              <a:rPr lang="en-US" dirty="0" smtClean="0"/>
              <a:t>Ability to fit relevant data in cache is often much more significant</a:t>
            </a:r>
          </a:p>
          <a:p>
            <a:pPr lvl="1"/>
            <a:r>
              <a:rPr lang="en-US" dirty="0" smtClean="0"/>
              <a:t>An algorithm that must make long jumps in memory may be slower than one that requires more assignments but has better </a:t>
            </a:r>
            <a:r>
              <a:rPr lang="en-US" i="1" dirty="0" smtClean="0"/>
              <a:t>locality of reference</a:t>
            </a:r>
            <a:r>
              <a:rPr lang="en-US" dirty="0" smtClean="0"/>
              <a:t>.</a:t>
            </a:r>
          </a:p>
          <a:p>
            <a:pPr lvl="1"/>
            <a:endParaRPr lang="en-US" dirty="0"/>
          </a:p>
        </p:txBody>
      </p:sp>
      <p:sp>
        <p:nvSpPr>
          <p:cNvPr id="4" name="Slide Number Placeholder 3"/>
          <p:cNvSpPr>
            <a:spLocks noGrp="1"/>
          </p:cNvSpPr>
          <p:nvPr>
            <p:ph type="sldNum" sz="quarter" idx="12"/>
          </p:nvPr>
        </p:nvSpPr>
        <p:spPr/>
        <p:txBody>
          <a:bodyPr/>
          <a:lstStyle/>
          <a:p>
            <a:fld id="{40857C5A-2FD0-1645-9F69-D79892D8574F}" type="slidenum">
              <a:rPr lang="en-US" smtClean="0"/>
              <a:t>113</a:t>
            </a:fld>
            <a:endParaRPr lang="en-US"/>
          </a:p>
        </p:txBody>
      </p:sp>
    </p:spTree>
    <p:extLst>
      <p:ext uri="{BB962C8B-B14F-4D97-AF65-F5344CB8AC3E}">
        <p14:creationId xmlns:p14="http://schemas.microsoft.com/office/powerpoint/2010/main" val="797132411"/>
      </p:ext>
    </p:extLst>
  </p:cSld>
  <p:clrMapOvr>
    <a:masterClrMapping/>
  </p:clrMapOvr>
  <p:timing>
    <p:tnLst>
      <p:par>
        <p:cTn xmlns:p14="http://schemas.microsoft.com/office/powerpoint/2010/mai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Reverse</a:t>
            </a:r>
            <a:endParaRPr lang="en-US" dirty="0"/>
          </a:p>
        </p:txBody>
      </p:sp>
      <p:sp>
        <p:nvSpPr>
          <p:cNvPr id="3" name="Content Placeholder 2"/>
          <p:cNvSpPr>
            <a:spLocks noGrp="1"/>
          </p:cNvSpPr>
          <p:nvPr>
            <p:ph idx="1"/>
          </p:nvPr>
        </p:nvSpPr>
        <p:spPr/>
        <p:txBody>
          <a:bodyPr/>
          <a:lstStyle/>
          <a:p>
            <a:r>
              <a:rPr lang="en-US" dirty="0" smtClean="0"/>
              <a:t>Informally:</a:t>
            </a:r>
          </a:p>
          <a:p>
            <a:pPr lvl="1"/>
            <a:r>
              <a:rPr lang="en-US" dirty="0" smtClean="0"/>
              <a:t>Reverses order of elements in a sequence</a:t>
            </a:r>
          </a:p>
          <a:p>
            <a:r>
              <a:rPr lang="en-US" dirty="0" smtClean="0"/>
              <a:t>Formally:</a:t>
            </a:r>
          </a:p>
          <a:p>
            <a:pPr lvl="1"/>
            <a:r>
              <a:rPr lang="en-US" dirty="0" smtClean="0"/>
              <a:t>Permutes a </a:t>
            </a:r>
            <a:r>
              <a:rPr lang="en-US" i="1" dirty="0" smtClean="0">
                <a:latin typeface="Palatino"/>
                <a:cs typeface="Palatino"/>
              </a:rPr>
              <a:t>k</a:t>
            </a:r>
            <a:r>
              <a:rPr lang="en-US" dirty="0" smtClean="0"/>
              <a:t>-element list such that</a:t>
            </a:r>
          </a:p>
          <a:p>
            <a:pPr marL="457200" lvl="1" indent="0">
              <a:buNone/>
            </a:pPr>
            <a:r>
              <a:rPr lang="en-US" dirty="0"/>
              <a:t>	</a:t>
            </a:r>
            <a:r>
              <a:rPr lang="en-US" dirty="0" smtClean="0"/>
              <a:t>item </a:t>
            </a:r>
            <a:r>
              <a:rPr lang="en-US" dirty="0" smtClean="0">
                <a:latin typeface="Palatino"/>
                <a:cs typeface="Palatino"/>
              </a:rPr>
              <a:t>0</a:t>
            </a:r>
            <a:r>
              <a:rPr lang="en-US" dirty="0" smtClean="0"/>
              <a:t> and item </a:t>
            </a:r>
            <a:r>
              <a:rPr lang="en-US" i="1" dirty="0" smtClean="0">
                <a:latin typeface="Palatino"/>
                <a:cs typeface="Palatino"/>
              </a:rPr>
              <a:t>k</a:t>
            </a:r>
            <a:r>
              <a:rPr lang="en-US" dirty="0" smtClean="0">
                <a:latin typeface="Palatino"/>
                <a:cs typeface="Palatino"/>
              </a:rPr>
              <a:t> – 1 </a:t>
            </a:r>
            <a:r>
              <a:rPr lang="en-US" dirty="0" smtClean="0"/>
              <a:t>are swapped</a:t>
            </a:r>
            <a:br>
              <a:rPr lang="en-US" dirty="0" smtClean="0"/>
            </a:br>
            <a:r>
              <a:rPr lang="en-US" dirty="0" smtClean="0"/>
              <a:t>	item </a:t>
            </a:r>
            <a:r>
              <a:rPr lang="en-US" dirty="0" smtClean="0">
                <a:latin typeface="Palatino"/>
                <a:cs typeface="Palatino"/>
              </a:rPr>
              <a:t>1</a:t>
            </a:r>
            <a:r>
              <a:rPr lang="en-US" dirty="0" smtClean="0"/>
              <a:t> and item </a:t>
            </a:r>
            <a:r>
              <a:rPr lang="en-US" i="1" dirty="0" smtClean="0">
                <a:latin typeface="Palatino"/>
                <a:cs typeface="Palatino"/>
              </a:rPr>
              <a:t>k</a:t>
            </a:r>
            <a:r>
              <a:rPr lang="en-US" dirty="0" smtClean="0">
                <a:latin typeface="Palatino"/>
                <a:cs typeface="Palatino"/>
              </a:rPr>
              <a:t> – 2 </a:t>
            </a:r>
            <a:r>
              <a:rPr lang="en-US" dirty="0" smtClean="0"/>
              <a:t>are swapped</a:t>
            </a:r>
            <a:br>
              <a:rPr lang="en-US" dirty="0" smtClean="0"/>
            </a:br>
            <a:r>
              <a:rPr lang="en-US" dirty="0" smtClean="0"/>
              <a:t>						…</a:t>
            </a:r>
            <a:br>
              <a:rPr lang="en-US" dirty="0" smtClean="0"/>
            </a:br>
            <a:r>
              <a:rPr lang="en-US" dirty="0" smtClean="0"/>
              <a:t>	</a:t>
            </a:r>
            <a:r>
              <a:rPr lang="en-US" dirty="0"/>
              <a:t>item </a:t>
            </a:r>
            <a:r>
              <a:rPr lang="en-US" i="1" dirty="0" err="1" smtClean="0">
                <a:latin typeface="Palatino"/>
                <a:cs typeface="Palatino"/>
              </a:rPr>
              <a:t>i</a:t>
            </a:r>
            <a:r>
              <a:rPr lang="en-US" dirty="0" smtClean="0"/>
              <a:t> </a:t>
            </a:r>
            <a:r>
              <a:rPr lang="en-US" dirty="0"/>
              <a:t>and item </a:t>
            </a:r>
            <a:r>
              <a:rPr lang="en-US" i="1" dirty="0">
                <a:latin typeface="Palatino"/>
                <a:cs typeface="Palatino"/>
              </a:rPr>
              <a:t>k</a:t>
            </a:r>
            <a:r>
              <a:rPr lang="en-US" dirty="0">
                <a:latin typeface="Palatino"/>
                <a:cs typeface="Palatino"/>
              </a:rPr>
              <a:t> – </a:t>
            </a:r>
            <a:r>
              <a:rPr lang="en-US" dirty="0" smtClean="0">
                <a:latin typeface="Palatino"/>
                <a:cs typeface="Palatino"/>
              </a:rPr>
              <a:t>(</a:t>
            </a:r>
            <a:r>
              <a:rPr lang="en-US" i="1" dirty="0" err="1" smtClean="0">
                <a:latin typeface="Palatino"/>
                <a:cs typeface="Palatino"/>
              </a:rPr>
              <a:t>i</a:t>
            </a:r>
            <a:r>
              <a:rPr lang="en-US" dirty="0" smtClean="0">
                <a:latin typeface="Palatino"/>
                <a:cs typeface="Palatino"/>
              </a:rPr>
              <a:t> + 1) </a:t>
            </a:r>
            <a:r>
              <a:rPr lang="en-US" dirty="0"/>
              <a:t>are swapped</a:t>
            </a:r>
            <a:r>
              <a:rPr lang="en-US" dirty="0" smtClean="0"/>
              <a:t> </a:t>
            </a:r>
            <a:endParaRPr lang="en-US" dirty="0"/>
          </a:p>
        </p:txBody>
      </p:sp>
      <p:sp>
        <p:nvSpPr>
          <p:cNvPr id="4" name="Slide Number Placeholder 3"/>
          <p:cNvSpPr>
            <a:spLocks noGrp="1"/>
          </p:cNvSpPr>
          <p:nvPr>
            <p:ph type="sldNum" sz="quarter" idx="12"/>
          </p:nvPr>
        </p:nvSpPr>
        <p:spPr/>
        <p:txBody>
          <a:bodyPr/>
          <a:lstStyle/>
          <a:p>
            <a:fld id="{40857C5A-2FD0-1645-9F69-D79892D8574F}" type="slidenum">
              <a:rPr lang="en-US" smtClean="0"/>
              <a:t>114</a:t>
            </a:fld>
            <a:endParaRPr lang="en-US"/>
          </a:p>
        </p:txBody>
      </p:sp>
    </p:spTree>
    <p:extLst>
      <p:ext uri="{BB962C8B-B14F-4D97-AF65-F5344CB8AC3E}">
        <p14:creationId xmlns:p14="http://schemas.microsoft.com/office/powerpoint/2010/main" val="3255185861"/>
      </p:ext>
    </p:extLst>
  </p:cSld>
  <p:clrMapOvr>
    <a:masterClrMapping/>
  </p:clrMapOvr>
  <p:timing>
    <p:tnLst>
      <p:par>
        <p:cTn xmlns:p14="http://schemas.microsoft.com/office/powerpoint/2010/mai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t>  </a:t>
            </a:r>
          </a:p>
        </p:txBody>
      </p:sp>
      <p:sp>
        <p:nvSpPr>
          <p:cNvPr id="2" name="Content Placeholder 1"/>
          <p:cNvSpPr>
            <a:spLocks noGrp="1"/>
          </p:cNvSpPr>
          <p:nvPr>
            <p:ph idx="1"/>
          </p:nvPr>
        </p:nvSpPr>
        <p:spPr/>
        <p:txBody>
          <a:bodyPr>
            <a:normAutofit/>
          </a:bodyPr>
          <a:lstStyle/>
          <a:p>
            <a:endParaRPr lang="en-US" dirty="0" smtClean="0"/>
          </a:p>
          <a:p>
            <a:endParaRPr lang="en-US" dirty="0"/>
          </a:p>
          <a:p>
            <a:endParaRPr lang="en-US" dirty="0" smtClean="0"/>
          </a:p>
          <a:p>
            <a:endParaRPr lang="en-US" dirty="0"/>
          </a:p>
          <a:p>
            <a:endParaRPr lang="en-US" sz="2800" dirty="0" smtClean="0"/>
          </a:p>
          <a:p>
            <a:endParaRPr lang="en-US" sz="2800" dirty="0" smtClean="0"/>
          </a:p>
          <a:p>
            <a:endParaRPr lang="en-US" sz="2800" dirty="0"/>
          </a:p>
          <a:p>
            <a:endParaRPr lang="en-US" sz="2800" dirty="0" smtClean="0"/>
          </a:p>
        </p:txBody>
      </p:sp>
      <p:sp>
        <p:nvSpPr>
          <p:cNvPr id="3" name="Slide Number Placeholder 2"/>
          <p:cNvSpPr>
            <a:spLocks noGrp="1"/>
          </p:cNvSpPr>
          <p:nvPr>
            <p:ph type="sldNum" sz="quarter" idx="12"/>
          </p:nvPr>
        </p:nvSpPr>
        <p:spPr/>
        <p:txBody>
          <a:bodyPr/>
          <a:lstStyle/>
          <a:p>
            <a:fld id="{1390060D-1EE0-AD4D-BE99-A9D595E32993}" type="slidenum">
              <a:rPr lang="en-US" smtClean="0"/>
              <a:pPr/>
              <a:t>115</a:t>
            </a:fld>
            <a:endParaRPr lang="en-US" dirty="0"/>
          </a:p>
        </p:txBody>
      </p:sp>
      <p:sp>
        <p:nvSpPr>
          <p:cNvPr id="20483" name="Text Box 3"/>
          <p:cNvSpPr txBox="1">
            <a:spLocks noChangeArrowheads="1"/>
          </p:cNvSpPr>
          <p:nvPr/>
        </p:nvSpPr>
        <p:spPr bwMode="auto">
          <a:xfrm>
            <a:off x="370587" y="1724966"/>
            <a:ext cx="8734454" cy="3231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en-US" sz="2000" dirty="0">
                <a:latin typeface="Lucida Console"/>
                <a:cs typeface="Lucida Console"/>
              </a:rPr>
              <a:t>template &lt;</a:t>
            </a:r>
            <a:r>
              <a:rPr lang="en-US" sz="2000" dirty="0" err="1">
                <a:latin typeface="Lucida Console"/>
                <a:cs typeface="Lucida Console"/>
              </a:rPr>
              <a:t>BidirectionalIterator</a:t>
            </a:r>
            <a:r>
              <a:rPr lang="en-US" sz="2000" dirty="0">
                <a:latin typeface="Lucida Console"/>
                <a:cs typeface="Lucida Console"/>
              </a:rPr>
              <a:t> I&gt;</a:t>
            </a:r>
          </a:p>
          <a:p>
            <a:r>
              <a:rPr lang="en-US" sz="2000" dirty="0">
                <a:latin typeface="Lucida Console"/>
                <a:cs typeface="Lucida Console"/>
              </a:rPr>
              <a:t>void </a:t>
            </a:r>
            <a:r>
              <a:rPr lang="en-US" sz="2000" dirty="0" err="1">
                <a:latin typeface="Lucida Console"/>
                <a:cs typeface="Lucida Console"/>
              </a:rPr>
              <a:t>three_reverse_rotate</a:t>
            </a:r>
            <a:r>
              <a:rPr lang="en-US" sz="2000" dirty="0">
                <a:latin typeface="Lucida Console"/>
                <a:cs typeface="Lucida Console"/>
              </a:rPr>
              <a:t>(I f, I m, I l) {</a:t>
            </a:r>
          </a:p>
          <a:p>
            <a:r>
              <a:rPr lang="en-US" sz="2000" dirty="0">
                <a:latin typeface="Lucida Console"/>
                <a:cs typeface="Lucida Console"/>
              </a:rPr>
              <a:t>   </a:t>
            </a:r>
            <a:r>
              <a:rPr lang="en-US" sz="2000" dirty="0" smtClean="0">
                <a:latin typeface="Lucida Console"/>
                <a:cs typeface="Lucida Console"/>
              </a:rPr>
              <a:t> reverse</a:t>
            </a:r>
            <a:r>
              <a:rPr lang="en-US" sz="2000" dirty="0">
                <a:latin typeface="Lucida Console"/>
                <a:cs typeface="Lucida Console"/>
              </a:rPr>
              <a:t>(f, m);</a:t>
            </a:r>
          </a:p>
          <a:p>
            <a:r>
              <a:rPr lang="en-US" sz="2000" dirty="0">
                <a:latin typeface="Lucida Console"/>
                <a:cs typeface="Lucida Console"/>
              </a:rPr>
              <a:t>  </a:t>
            </a:r>
            <a:r>
              <a:rPr lang="en-US" sz="2000" dirty="0" smtClean="0">
                <a:latin typeface="Lucida Console"/>
                <a:cs typeface="Lucida Console"/>
              </a:rPr>
              <a:t>  reverse</a:t>
            </a:r>
            <a:r>
              <a:rPr lang="en-US" sz="2000" dirty="0">
                <a:latin typeface="Lucida Console"/>
                <a:cs typeface="Lucida Console"/>
              </a:rPr>
              <a:t>(m, l);</a:t>
            </a:r>
          </a:p>
          <a:p>
            <a:r>
              <a:rPr lang="en-US" sz="2000" dirty="0">
                <a:latin typeface="Lucida Console"/>
                <a:cs typeface="Lucida Console"/>
              </a:rPr>
              <a:t>  </a:t>
            </a:r>
            <a:r>
              <a:rPr lang="en-US" sz="2000" dirty="0" smtClean="0">
                <a:latin typeface="Lucida Console"/>
                <a:cs typeface="Lucida Console"/>
              </a:rPr>
              <a:t>  reverse</a:t>
            </a:r>
            <a:r>
              <a:rPr lang="en-US" sz="2000" dirty="0">
                <a:latin typeface="Lucida Console"/>
                <a:cs typeface="Lucida Console"/>
              </a:rPr>
              <a:t>(f, l);</a:t>
            </a:r>
          </a:p>
          <a:p>
            <a:r>
              <a:rPr lang="en-US" sz="2000" dirty="0" smtClean="0">
                <a:latin typeface="Lucida Console"/>
                <a:cs typeface="Lucida Console"/>
              </a:rPr>
              <a:t>}</a:t>
            </a:r>
          </a:p>
          <a:p>
            <a:endParaRPr lang="en-US" sz="2800" dirty="0" smtClean="0">
              <a:cs typeface="Lucida Console"/>
            </a:endParaRPr>
          </a:p>
          <a:p>
            <a:pPr marL="457200" indent="-457200">
              <a:buFont typeface="Arial"/>
              <a:buChar char="•"/>
            </a:pPr>
            <a:r>
              <a:rPr lang="en-US" sz="2800" dirty="0" smtClean="0">
                <a:cs typeface="Lucida Console"/>
              </a:rPr>
              <a:t>Requires bidirectional iterators</a:t>
            </a:r>
          </a:p>
          <a:p>
            <a:pPr marL="457200" indent="-457200">
              <a:buFont typeface="Arial"/>
              <a:buChar char="•"/>
            </a:pPr>
            <a:r>
              <a:rPr lang="en-US" sz="2800" dirty="0" smtClean="0">
                <a:cs typeface="Lucida Console"/>
              </a:rPr>
              <a:t>Does not return new middle position</a:t>
            </a:r>
            <a:endParaRPr lang="en-US" sz="2800" dirty="0">
              <a:cs typeface="Lucida Console"/>
            </a:endParaRPr>
          </a:p>
        </p:txBody>
      </p:sp>
      <p:sp>
        <p:nvSpPr>
          <p:cNvPr id="5" name="Title 1"/>
          <p:cNvSpPr txBox="1">
            <a:spLocks/>
          </p:cNvSpPr>
          <p:nvPr/>
        </p:nvSpPr>
        <p:spPr bwMode="auto">
          <a:xfrm>
            <a:off x="609600" y="4270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ＭＳ Ｐゴシック" charset="0"/>
              </a:defRPr>
            </a:lvl2pPr>
            <a:lvl3pPr algn="ctr" rtl="0" fontAlgn="base">
              <a:spcBef>
                <a:spcPct val="0"/>
              </a:spcBef>
              <a:spcAft>
                <a:spcPct val="0"/>
              </a:spcAft>
              <a:defRPr sz="4400">
                <a:solidFill>
                  <a:schemeClr val="tx2"/>
                </a:solidFill>
                <a:latin typeface="Arial" charset="0"/>
                <a:ea typeface="ＭＳ Ｐゴシック" charset="0"/>
              </a:defRPr>
            </a:lvl3pPr>
            <a:lvl4pPr algn="ctr" rtl="0" fontAlgn="base">
              <a:spcBef>
                <a:spcPct val="0"/>
              </a:spcBef>
              <a:spcAft>
                <a:spcPct val="0"/>
              </a:spcAft>
              <a:defRPr sz="4400">
                <a:solidFill>
                  <a:schemeClr val="tx2"/>
                </a:solidFill>
                <a:latin typeface="Arial" charset="0"/>
                <a:ea typeface="ＭＳ Ｐゴシック" charset="0"/>
              </a:defRPr>
            </a:lvl4pPr>
            <a:lvl5pPr algn="ctr" rtl="0" fontAlgn="base">
              <a:spcBef>
                <a:spcPct val="0"/>
              </a:spcBef>
              <a:spcAft>
                <a:spcPct val="0"/>
              </a:spcAft>
              <a:defRPr sz="4400">
                <a:solidFill>
                  <a:schemeClr val="tx2"/>
                </a:solidFill>
                <a:latin typeface="Arial" charset="0"/>
                <a:ea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a:lstStyle>
          <a:p>
            <a:r>
              <a:rPr lang="en-US" sz="4000" dirty="0" smtClean="0">
                <a:solidFill>
                  <a:srgbClr val="000000"/>
                </a:solidFill>
              </a:rPr>
              <a:t>Simple Rotate Using Reverse</a:t>
            </a:r>
            <a:endParaRPr lang="en-US" sz="4000" dirty="0" smtClean="0">
              <a:solidFill>
                <a:srgbClr val="000000"/>
              </a:solidFill>
              <a:cs typeface="Menlo Regular"/>
            </a:endParaRPr>
          </a:p>
        </p:txBody>
      </p:sp>
      <p:sp>
        <p:nvSpPr>
          <p:cNvPr id="6" name="TextBox 5"/>
          <p:cNvSpPr txBox="1"/>
          <p:nvPr/>
        </p:nvSpPr>
        <p:spPr>
          <a:xfrm>
            <a:off x="3482804" y="6198255"/>
            <a:ext cx="184666" cy="523220"/>
          </a:xfrm>
          <a:prstGeom prst="rect">
            <a:avLst/>
          </a:prstGeom>
          <a:noFill/>
        </p:spPr>
        <p:txBody>
          <a:bodyPr wrap="none" rtlCol="0">
            <a:spAutoFit/>
          </a:bodyPr>
          <a:lstStyle/>
          <a:p>
            <a:endParaRPr lang="en-US" sz="2800" dirty="0"/>
          </a:p>
        </p:txBody>
      </p:sp>
    </p:spTree>
    <p:extLst>
      <p:ext uri="{BB962C8B-B14F-4D97-AF65-F5344CB8AC3E}">
        <p14:creationId xmlns:p14="http://schemas.microsoft.com/office/powerpoint/2010/main" val="3608191783"/>
      </p:ext>
    </p:extLst>
  </p:cSld>
  <p:clrMapOvr>
    <a:masterClrMapping/>
  </p:clrMapOvr>
  <p:timing>
    <p:tnLst>
      <p:par>
        <p:cTn xmlns:p14="http://schemas.microsoft.com/office/powerpoint/2010/mai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p:txBody>
          <a:bodyPr>
            <a:normAutofit/>
          </a:bodyPr>
          <a:lstStyle/>
          <a:p>
            <a:pPr marL="0" indent="0">
              <a:buNone/>
            </a:pPr>
            <a:r>
              <a:rPr lang="en-US" sz="2800" dirty="0" smtClean="0"/>
              <a:t>Perform </a:t>
            </a:r>
            <a:r>
              <a:rPr lang="en-US" sz="2800" i="1" dirty="0" smtClean="0">
                <a:latin typeface="Palatino"/>
                <a:cs typeface="Palatino"/>
              </a:rPr>
              <a:t>k</a:t>
            </a:r>
            <a:r>
              <a:rPr lang="en-US" sz="2800" dirty="0" smtClean="0"/>
              <a:t> = 2 rotation on sequence 0 1 2 3 4 5:</a:t>
            </a:r>
          </a:p>
          <a:p>
            <a:pPr marL="0" indent="0">
              <a:buNone/>
            </a:pPr>
            <a:endParaRPr lang="en-US" sz="2800" dirty="0"/>
          </a:p>
          <a:p>
            <a:pPr marL="0" indent="0">
              <a:buNone/>
            </a:pPr>
            <a:r>
              <a:rPr lang="en-US" sz="2800" dirty="0" smtClean="0">
                <a:latin typeface="Lucida Console"/>
                <a:cs typeface="Lucida Console"/>
              </a:rPr>
              <a:t>             	f       m   l</a:t>
            </a:r>
          </a:p>
          <a:p>
            <a:pPr marL="0" indent="0">
              <a:buNone/>
            </a:pPr>
            <a:r>
              <a:rPr lang="en-US" sz="2800" dirty="0">
                <a:latin typeface="Lucida Console"/>
                <a:cs typeface="Lucida Console"/>
              </a:rPr>
              <a:t>start        	0 1 2 3 4 </a:t>
            </a:r>
            <a:r>
              <a:rPr lang="en-US" sz="2800" dirty="0" smtClean="0">
                <a:latin typeface="Lucida Console"/>
                <a:cs typeface="Lucida Console"/>
              </a:rPr>
              <a:t>5</a:t>
            </a:r>
          </a:p>
          <a:p>
            <a:pPr marL="0" indent="0">
              <a:buNone/>
            </a:pPr>
            <a:r>
              <a:rPr lang="en-US" sz="2800" dirty="0" smtClean="0">
                <a:latin typeface="Lucida Console"/>
                <a:cs typeface="Lucida Console"/>
              </a:rPr>
              <a:t>reverse(f, m)	3 2 1 0 4 5</a:t>
            </a:r>
          </a:p>
          <a:p>
            <a:pPr marL="0" indent="0">
              <a:buNone/>
            </a:pPr>
            <a:r>
              <a:rPr lang="en-US" sz="2800" dirty="0">
                <a:latin typeface="Lucida Console"/>
                <a:cs typeface="Lucida Console"/>
              </a:rPr>
              <a:t>r</a:t>
            </a:r>
            <a:r>
              <a:rPr lang="en-US" sz="2800" dirty="0" smtClean="0">
                <a:latin typeface="Lucida Console"/>
                <a:cs typeface="Lucida Console"/>
              </a:rPr>
              <a:t>everse(m, l)	3 2 1 0 5 4</a:t>
            </a:r>
          </a:p>
          <a:p>
            <a:pPr marL="0" indent="0">
              <a:buNone/>
            </a:pPr>
            <a:r>
              <a:rPr lang="en-US" sz="2800" dirty="0">
                <a:latin typeface="Lucida Console"/>
                <a:cs typeface="Lucida Console"/>
              </a:rPr>
              <a:t>r</a:t>
            </a:r>
            <a:r>
              <a:rPr lang="en-US" sz="2800" dirty="0" smtClean="0">
                <a:latin typeface="Lucida Console"/>
                <a:cs typeface="Lucida Console"/>
              </a:rPr>
              <a:t>everse(f, l)	4 5 0 1 2 3</a:t>
            </a:r>
            <a:endParaRPr lang="en-US" sz="2800" dirty="0">
              <a:latin typeface="Lucida Console"/>
              <a:cs typeface="Lucida Console"/>
            </a:endParaRPr>
          </a:p>
        </p:txBody>
      </p:sp>
      <p:sp>
        <p:nvSpPr>
          <p:cNvPr id="4" name="Slide Number Placeholder 3"/>
          <p:cNvSpPr>
            <a:spLocks noGrp="1"/>
          </p:cNvSpPr>
          <p:nvPr>
            <p:ph type="sldNum" sz="quarter" idx="12"/>
          </p:nvPr>
        </p:nvSpPr>
        <p:spPr/>
        <p:txBody>
          <a:bodyPr/>
          <a:lstStyle/>
          <a:p>
            <a:fld id="{40857C5A-2FD0-1645-9F69-D79892D8574F}" type="slidenum">
              <a:rPr lang="en-US" smtClean="0"/>
              <a:t>116</a:t>
            </a:fld>
            <a:endParaRPr lang="en-US"/>
          </a:p>
        </p:txBody>
      </p:sp>
    </p:spTree>
    <p:extLst>
      <p:ext uri="{BB962C8B-B14F-4D97-AF65-F5344CB8AC3E}">
        <p14:creationId xmlns:p14="http://schemas.microsoft.com/office/powerpoint/2010/main" val="1561557057"/>
      </p:ext>
    </p:extLst>
  </p:cSld>
  <p:clrMapOvr>
    <a:masterClrMapping/>
  </p:clrMapOvr>
  <p:timing>
    <p:tnLst>
      <p:par>
        <p:cTn xmlns:p14="http://schemas.microsoft.com/office/powerpoint/2010/mai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t>  </a:t>
            </a:r>
          </a:p>
        </p:txBody>
      </p:sp>
      <p:sp>
        <p:nvSpPr>
          <p:cNvPr id="2" name="Content Placeholder 1"/>
          <p:cNvSpPr>
            <a:spLocks noGrp="1"/>
          </p:cNvSpPr>
          <p:nvPr>
            <p:ph idx="1"/>
          </p:nvPr>
        </p:nvSpPr>
        <p:spPr/>
        <p:txBody>
          <a:bodyPr>
            <a:normAutofit/>
          </a:bodyPr>
          <a:lstStyle/>
          <a:p>
            <a:endParaRPr lang="en-US" dirty="0" smtClean="0"/>
          </a:p>
          <a:p>
            <a:endParaRPr lang="en-US" dirty="0"/>
          </a:p>
          <a:p>
            <a:endParaRPr lang="en-US" dirty="0" smtClean="0"/>
          </a:p>
          <a:p>
            <a:endParaRPr lang="en-US" dirty="0"/>
          </a:p>
          <a:p>
            <a:endParaRPr lang="en-US" sz="2800" dirty="0" smtClean="0"/>
          </a:p>
          <a:p>
            <a:endParaRPr lang="en-US" sz="2800" dirty="0" smtClean="0"/>
          </a:p>
          <a:p>
            <a:endParaRPr lang="en-US" sz="2800" dirty="0"/>
          </a:p>
          <a:p>
            <a:endParaRPr lang="en-US" sz="2800" dirty="0" smtClean="0"/>
          </a:p>
        </p:txBody>
      </p:sp>
      <p:sp>
        <p:nvSpPr>
          <p:cNvPr id="3" name="Slide Number Placeholder 2"/>
          <p:cNvSpPr>
            <a:spLocks noGrp="1"/>
          </p:cNvSpPr>
          <p:nvPr>
            <p:ph type="sldNum" sz="quarter" idx="12"/>
          </p:nvPr>
        </p:nvSpPr>
        <p:spPr/>
        <p:txBody>
          <a:bodyPr/>
          <a:lstStyle/>
          <a:p>
            <a:fld id="{1390060D-1EE0-AD4D-BE99-A9D595E32993}" type="slidenum">
              <a:rPr lang="en-US" smtClean="0"/>
              <a:pPr/>
              <a:t>117</a:t>
            </a:fld>
            <a:endParaRPr lang="en-US" dirty="0"/>
          </a:p>
        </p:txBody>
      </p:sp>
      <p:sp>
        <p:nvSpPr>
          <p:cNvPr id="20483" name="Text Box 3"/>
          <p:cNvSpPr txBox="1">
            <a:spLocks noChangeArrowheads="1"/>
          </p:cNvSpPr>
          <p:nvPr/>
        </p:nvSpPr>
        <p:spPr bwMode="auto">
          <a:xfrm>
            <a:off x="370587" y="1724966"/>
            <a:ext cx="8734454"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en-US" sz="2000" dirty="0">
                <a:latin typeface="Lucida Console"/>
                <a:cs typeface="Lucida Console"/>
              </a:rPr>
              <a:t>template &lt;</a:t>
            </a:r>
            <a:r>
              <a:rPr lang="en-US" sz="2000" dirty="0" err="1">
                <a:latin typeface="Lucida Console"/>
                <a:cs typeface="Lucida Console"/>
              </a:rPr>
              <a:t>BidirectionalIterator</a:t>
            </a:r>
            <a:r>
              <a:rPr lang="en-US" sz="2000" dirty="0">
                <a:latin typeface="Lucida Console"/>
                <a:cs typeface="Lucida Console"/>
              </a:rPr>
              <a:t> I&gt;</a:t>
            </a:r>
          </a:p>
          <a:p>
            <a:r>
              <a:rPr lang="en-US" sz="2000" dirty="0">
                <a:latin typeface="Lucida Console"/>
                <a:cs typeface="Lucida Console"/>
              </a:rPr>
              <a:t>pair&lt;I, I&gt; </a:t>
            </a:r>
            <a:r>
              <a:rPr lang="en-US" sz="2000" dirty="0" err="1">
                <a:latin typeface="Lucida Console"/>
                <a:cs typeface="Lucida Console"/>
              </a:rPr>
              <a:t>reverse_until</a:t>
            </a:r>
            <a:r>
              <a:rPr lang="en-US" sz="2000" dirty="0">
                <a:latin typeface="Lucida Console"/>
                <a:cs typeface="Lucida Console"/>
              </a:rPr>
              <a:t>(I f, I m, I l) {</a:t>
            </a:r>
          </a:p>
          <a:p>
            <a:r>
              <a:rPr lang="en-US" sz="2000" dirty="0">
                <a:latin typeface="Lucida Console"/>
                <a:cs typeface="Lucida Console"/>
              </a:rPr>
              <a:t>    while (f != m &amp;&amp; m != l) </a:t>
            </a:r>
            <a:r>
              <a:rPr lang="en-US" sz="2000" dirty="0" smtClean="0">
                <a:latin typeface="Lucida Console"/>
                <a:cs typeface="Lucida Console"/>
              </a:rPr>
              <a:t>swap</a:t>
            </a:r>
            <a:r>
              <a:rPr lang="en-US" sz="2000" dirty="0">
                <a:latin typeface="Lucida Console"/>
                <a:cs typeface="Lucida Console"/>
              </a:rPr>
              <a:t>(*f++, *--l);</a:t>
            </a:r>
          </a:p>
          <a:p>
            <a:r>
              <a:rPr lang="en-US" sz="2000" dirty="0">
                <a:latin typeface="Lucida Console"/>
                <a:cs typeface="Lucida Console"/>
              </a:rPr>
              <a:t>    return {f, l};</a:t>
            </a:r>
          </a:p>
          <a:p>
            <a:r>
              <a:rPr lang="en-US" sz="2000" dirty="0">
                <a:latin typeface="Lucida Console"/>
                <a:cs typeface="Lucida Console"/>
              </a:rPr>
              <a:t>}</a:t>
            </a:r>
            <a:endParaRPr lang="en-US" sz="2800" dirty="0" smtClean="0">
              <a:cs typeface="Lucida Console"/>
            </a:endParaRPr>
          </a:p>
          <a:p>
            <a:pPr marL="457200" indent="-457200">
              <a:buFont typeface="Arial"/>
              <a:buChar char="•"/>
            </a:pPr>
            <a:endParaRPr lang="en-US" sz="2800" dirty="0" smtClean="0">
              <a:cs typeface="Lucida Console"/>
            </a:endParaRPr>
          </a:p>
          <a:p>
            <a:pPr marL="457200" indent="-457200">
              <a:buFont typeface="Arial"/>
              <a:buChar char="•"/>
            </a:pPr>
            <a:r>
              <a:rPr lang="en-US" sz="2800" dirty="0" smtClean="0">
                <a:cs typeface="Lucida Console"/>
              </a:rPr>
              <a:t>Reverses the elements until one of the iterators reaches the end</a:t>
            </a:r>
          </a:p>
          <a:p>
            <a:pPr marL="457200" indent="-457200">
              <a:buFont typeface="Arial"/>
              <a:buChar char="•"/>
            </a:pPr>
            <a:r>
              <a:rPr lang="en-US" sz="2800" dirty="0" smtClean="0">
                <a:cs typeface="Lucida Console"/>
              </a:rPr>
              <a:t>The iterator that didn’t hit the end will be pointing to the new middle</a:t>
            </a:r>
            <a:endParaRPr lang="en-US" sz="2800" dirty="0">
              <a:cs typeface="Lucida Console"/>
            </a:endParaRPr>
          </a:p>
        </p:txBody>
      </p:sp>
      <p:sp>
        <p:nvSpPr>
          <p:cNvPr id="5" name="Title 1"/>
          <p:cNvSpPr txBox="1">
            <a:spLocks/>
          </p:cNvSpPr>
          <p:nvPr/>
        </p:nvSpPr>
        <p:spPr bwMode="auto">
          <a:xfrm>
            <a:off x="609600" y="4270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ＭＳ Ｐゴシック" charset="0"/>
              </a:defRPr>
            </a:lvl2pPr>
            <a:lvl3pPr algn="ctr" rtl="0" fontAlgn="base">
              <a:spcBef>
                <a:spcPct val="0"/>
              </a:spcBef>
              <a:spcAft>
                <a:spcPct val="0"/>
              </a:spcAft>
              <a:defRPr sz="4400">
                <a:solidFill>
                  <a:schemeClr val="tx2"/>
                </a:solidFill>
                <a:latin typeface="Arial" charset="0"/>
                <a:ea typeface="ＭＳ Ｐゴシック" charset="0"/>
              </a:defRPr>
            </a:lvl3pPr>
            <a:lvl4pPr algn="ctr" rtl="0" fontAlgn="base">
              <a:spcBef>
                <a:spcPct val="0"/>
              </a:spcBef>
              <a:spcAft>
                <a:spcPct val="0"/>
              </a:spcAft>
              <a:defRPr sz="4400">
                <a:solidFill>
                  <a:schemeClr val="tx2"/>
                </a:solidFill>
                <a:latin typeface="Arial" charset="0"/>
                <a:ea typeface="ＭＳ Ｐゴシック" charset="0"/>
              </a:defRPr>
            </a:lvl4pPr>
            <a:lvl5pPr algn="ctr" rtl="0" fontAlgn="base">
              <a:spcBef>
                <a:spcPct val="0"/>
              </a:spcBef>
              <a:spcAft>
                <a:spcPct val="0"/>
              </a:spcAft>
              <a:defRPr sz="4400">
                <a:solidFill>
                  <a:schemeClr val="tx2"/>
                </a:solidFill>
                <a:latin typeface="Arial" charset="0"/>
                <a:ea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a:lstStyle>
          <a:p>
            <a:r>
              <a:rPr lang="en-US" sz="4000" dirty="0">
                <a:solidFill>
                  <a:srgbClr val="000000"/>
                </a:solidFill>
              </a:rPr>
              <a:t>Helper Function to Get New Middle</a:t>
            </a:r>
            <a:endParaRPr lang="en-US" sz="4000" dirty="0" smtClean="0">
              <a:solidFill>
                <a:srgbClr val="000000"/>
              </a:solidFill>
              <a:cs typeface="Menlo Regular"/>
            </a:endParaRPr>
          </a:p>
        </p:txBody>
      </p:sp>
      <p:sp>
        <p:nvSpPr>
          <p:cNvPr id="6" name="TextBox 5"/>
          <p:cNvSpPr txBox="1"/>
          <p:nvPr/>
        </p:nvSpPr>
        <p:spPr>
          <a:xfrm>
            <a:off x="3482804" y="6198255"/>
            <a:ext cx="184666" cy="523220"/>
          </a:xfrm>
          <a:prstGeom prst="rect">
            <a:avLst/>
          </a:prstGeom>
          <a:noFill/>
        </p:spPr>
        <p:txBody>
          <a:bodyPr wrap="none" rtlCol="0">
            <a:spAutoFit/>
          </a:bodyPr>
          <a:lstStyle/>
          <a:p>
            <a:endParaRPr lang="en-US" sz="2800" dirty="0"/>
          </a:p>
        </p:txBody>
      </p:sp>
    </p:spTree>
    <p:extLst>
      <p:ext uri="{BB962C8B-B14F-4D97-AF65-F5344CB8AC3E}">
        <p14:creationId xmlns:p14="http://schemas.microsoft.com/office/powerpoint/2010/main" val="574547800"/>
      </p:ext>
    </p:extLst>
  </p:cSld>
  <p:clrMapOvr>
    <a:masterClrMapping/>
  </p:clrMapOvr>
  <p:timing>
    <p:tnLst>
      <p:par>
        <p:cTn xmlns:p14="http://schemas.microsoft.com/office/powerpoint/2010/mai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t>  </a:t>
            </a:r>
          </a:p>
        </p:txBody>
      </p:sp>
      <p:sp>
        <p:nvSpPr>
          <p:cNvPr id="2" name="Content Placeholder 1"/>
          <p:cNvSpPr>
            <a:spLocks noGrp="1"/>
          </p:cNvSpPr>
          <p:nvPr>
            <p:ph idx="1"/>
          </p:nvPr>
        </p:nvSpPr>
        <p:spPr/>
        <p:txBody>
          <a:bodyPr>
            <a:normAutofit/>
          </a:bodyPr>
          <a:lstStyle/>
          <a:p>
            <a:endParaRPr lang="en-US" dirty="0" smtClean="0"/>
          </a:p>
          <a:p>
            <a:endParaRPr lang="en-US" dirty="0"/>
          </a:p>
          <a:p>
            <a:endParaRPr lang="en-US" dirty="0" smtClean="0"/>
          </a:p>
          <a:p>
            <a:endParaRPr lang="en-US" dirty="0"/>
          </a:p>
          <a:p>
            <a:endParaRPr lang="en-US" sz="2800" dirty="0" smtClean="0"/>
          </a:p>
          <a:p>
            <a:endParaRPr lang="en-US" sz="2800" dirty="0" smtClean="0"/>
          </a:p>
          <a:p>
            <a:endParaRPr lang="en-US" sz="2800" dirty="0"/>
          </a:p>
          <a:p>
            <a:endParaRPr lang="en-US" sz="2800" dirty="0" smtClean="0"/>
          </a:p>
        </p:txBody>
      </p:sp>
      <p:sp>
        <p:nvSpPr>
          <p:cNvPr id="3" name="Slide Number Placeholder 2"/>
          <p:cNvSpPr>
            <a:spLocks noGrp="1"/>
          </p:cNvSpPr>
          <p:nvPr>
            <p:ph type="sldNum" sz="quarter" idx="12"/>
          </p:nvPr>
        </p:nvSpPr>
        <p:spPr/>
        <p:txBody>
          <a:bodyPr/>
          <a:lstStyle/>
          <a:p>
            <a:fld id="{1390060D-1EE0-AD4D-BE99-A9D595E32993}" type="slidenum">
              <a:rPr lang="en-US" smtClean="0"/>
              <a:pPr/>
              <a:t>118</a:t>
            </a:fld>
            <a:endParaRPr lang="en-US" dirty="0"/>
          </a:p>
        </p:txBody>
      </p:sp>
      <p:sp>
        <p:nvSpPr>
          <p:cNvPr id="20483" name="Text Box 3"/>
          <p:cNvSpPr txBox="1">
            <a:spLocks noChangeArrowheads="1"/>
          </p:cNvSpPr>
          <p:nvPr/>
        </p:nvSpPr>
        <p:spPr bwMode="auto">
          <a:xfrm>
            <a:off x="213468" y="1724966"/>
            <a:ext cx="8930532" cy="4462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en-US" sz="2000" dirty="0">
                <a:latin typeface="Lucida Console"/>
                <a:cs typeface="Lucida Console"/>
              </a:rPr>
              <a:t>template &lt;</a:t>
            </a:r>
            <a:r>
              <a:rPr lang="en-US" sz="2000" dirty="0" err="1">
                <a:latin typeface="Lucida Console"/>
                <a:cs typeface="Lucida Console"/>
              </a:rPr>
              <a:t>BidirectionalIterator</a:t>
            </a:r>
            <a:r>
              <a:rPr lang="en-US" sz="2000" dirty="0">
                <a:latin typeface="Lucida Console"/>
                <a:cs typeface="Lucida Console"/>
              </a:rPr>
              <a:t> I&gt;</a:t>
            </a:r>
          </a:p>
          <a:p>
            <a:r>
              <a:rPr lang="en-US" sz="2000" dirty="0">
                <a:latin typeface="Lucida Console"/>
                <a:cs typeface="Lucida Console"/>
              </a:rPr>
              <a:t>I rotate(I f, I m, I l, </a:t>
            </a:r>
            <a:r>
              <a:rPr lang="en-US" sz="2000" dirty="0" err="1" smtClean="0">
                <a:latin typeface="Lucida Console"/>
                <a:cs typeface="Lucida Console"/>
              </a:rPr>
              <a:t>std</a:t>
            </a:r>
            <a:r>
              <a:rPr lang="en-US" sz="2000" dirty="0" smtClean="0">
                <a:latin typeface="Lucida Console"/>
                <a:cs typeface="Lucida Console"/>
              </a:rPr>
              <a:t>::</a:t>
            </a:r>
            <a:r>
              <a:rPr lang="en-US" sz="2000" dirty="0" err="1" smtClean="0">
                <a:latin typeface="Lucida Console"/>
                <a:cs typeface="Lucida Console"/>
              </a:rPr>
              <a:t>bidirectional_iterator_tag</a:t>
            </a:r>
            <a:r>
              <a:rPr lang="en-US" sz="2000" dirty="0">
                <a:latin typeface="Lucida Console"/>
                <a:cs typeface="Lucida Console"/>
              </a:rPr>
              <a:t>) {</a:t>
            </a:r>
          </a:p>
          <a:p>
            <a:r>
              <a:rPr lang="en-US" sz="2000" dirty="0" smtClean="0">
                <a:latin typeface="Lucida Console"/>
                <a:cs typeface="Lucida Console"/>
              </a:rPr>
              <a:t>    reverse</a:t>
            </a:r>
            <a:r>
              <a:rPr lang="en-US" sz="2000" dirty="0">
                <a:latin typeface="Lucida Console"/>
                <a:cs typeface="Lucida Console"/>
              </a:rPr>
              <a:t>(f, m);</a:t>
            </a:r>
          </a:p>
          <a:p>
            <a:r>
              <a:rPr lang="en-US" sz="2000" dirty="0">
                <a:latin typeface="Lucida Console"/>
                <a:cs typeface="Lucida Console"/>
              </a:rPr>
              <a:t>  </a:t>
            </a:r>
            <a:r>
              <a:rPr lang="en-US" sz="2000" dirty="0" smtClean="0">
                <a:latin typeface="Lucida Console"/>
                <a:cs typeface="Lucida Console"/>
              </a:rPr>
              <a:t>  reverse</a:t>
            </a:r>
            <a:r>
              <a:rPr lang="en-US" sz="2000" dirty="0">
                <a:latin typeface="Lucida Console"/>
                <a:cs typeface="Lucida Console"/>
              </a:rPr>
              <a:t>(m, l);</a:t>
            </a:r>
          </a:p>
          <a:p>
            <a:r>
              <a:rPr lang="en-US" sz="2000" dirty="0">
                <a:latin typeface="Lucida Console"/>
                <a:cs typeface="Lucida Console"/>
              </a:rPr>
              <a:t>    </a:t>
            </a:r>
            <a:r>
              <a:rPr lang="en-US" sz="2000" dirty="0" smtClean="0">
                <a:latin typeface="Lucida Console"/>
                <a:cs typeface="Lucida Console"/>
              </a:rPr>
              <a:t>pair</a:t>
            </a:r>
            <a:r>
              <a:rPr lang="en-US" sz="2000" dirty="0">
                <a:latin typeface="Lucida Console"/>
                <a:cs typeface="Lucida Console"/>
              </a:rPr>
              <a:t>&lt;I, I&gt; p = </a:t>
            </a:r>
            <a:r>
              <a:rPr lang="en-US" sz="2000" dirty="0" err="1">
                <a:latin typeface="Lucida Console"/>
                <a:cs typeface="Lucida Console"/>
              </a:rPr>
              <a:t>reverse_until</a:t>
            </a:r>
            <a:r>
              <a:rPr lang="en-US" sz="2000" dirty="0">
                <a:latin typeface="Lucida Console"/>
                <a:cs typeface="Lucida Console"/>
              </a:rPr>
              <a:t>(f, m, l);</a:t>
            </a:r>
          </a:p>
          <a:p>
            <a:r>
              <a:rPr lang="en-US" sz="2000" dirty="0">
                <a:latin typeface="Lucida Console"/>
                <a:cs typeface="Lucida Console"/>
              </a:rPr>
              <a:t>    </a:t>
            </a:r>
            <a:r>
              <a:rPr lang="en-US" sz="2000" dirty="0" smtClean="0">
                <a:latin typeface="Lucida Console"/>
                <a:cs typeface="Lucida Console"/>
              </a:rPr>
              <a:t>reverse</a:t>
            </a:r>
            <a:r>
              <a:rPr lang="en-US" sz="2000" dirty="0">
                <a:latin typeface="Lucida Console"/>
                <a:cs typeface="Lucida Console"/>
              </a:rPr>
              <a:t>(</a:t>
            </a:r>
            <a:r>
              <a:rPr lang="en-US" sz="2000" dirty="0" err="1">
                <a:latin typeface="Lucida Console"/>
                <a:cs typeface="Lucida Console"/>
              </a:rPr>
              <a:t>p.first</a:t>
            </a:r>
            <a:r>
              <a:rPr lang="en-US" sz="2000" dirty="0">
                <a:latin typeface="Lucida Console"/>
                <a:cs typeface="Lucida Console"/>
              </a:rPr>
              <a:t>, </a:t>
            </a:r>
            <a:r>
              <a:rPr lang="en-US" sz="2000" dirty="0" err="1">
                <a:latin typeface="Lucida Console"/>
                <a:cs typeface="Lucida Console"/>
              </a:rPr>
              <a:t>p.second</a:t>
            </a:r>
            <a:r>
              <a:rPr lang="en-US" sz="2000" dirty="0">
                <a:latin typeface="Lucida Console"/>
                <a:cs typeface="Lucida Console"/>
              </a:rPr>
              <a:t>);</a:t>
            </a:r>
          </a:p>
          <a:p>
            <a:r>
              <a:rPr lang="en-US" sz="2000" dirty="0">
                <a:latin typeface="Lucida Console"/>
                <a:cs typeface="Lucida Console"/>
              </a:rPr>
              <a:t>    </a:t>
            </a:r>
            <a:r>
              <a:rPr lang="en-US" sz="2000" dirty="0" smtClean="0">
                <a:latin typeface="Lucida Console"/>
                <a:cs typeface="Lucida Console"/>
              </a:rPr>
              <a:t>if </a:t>
            </a:r>
            <a:r>
              <a:rPr lang="en-US" sz="2000" dirty="0">
                <a:latin typeface="Lucida Console"/>
                <a:cs typeface="Lucida Console"/>
              </a:rPr>
              <a:t>(m == </a:t>
            </a:r>
            <a:r>
              <a:rPr lang="en-US" sz="2000" dirty="0" err="1">
                <a:latin typeface="Lucida Console"/>
                <a:cs typeface="Lucida Console"/>
              </a:rPr>
              <a:t>p.first</a:t>
            </a:r>
            <a:r>
              <a:rPr lang="en-US" sz="2000" dirty="0">
                <a:latin typeface="Lucida Console"/>
                <a:cs typeface="Lucida Console"/>
              </a:rPr>
              <a:t>) return </a:t>
            </a:r>
            <a:r>
              <a:rPr lang="en-US" sz="2000" dirty="0" err="1">
                <a:latin typeface="Lucida Console"/>
                <a:cs typeface="Lucida Console"/>
              </a:rPr>
              <a:t>p.second</a:t>
            </a:r>
            <a:r>
              <a:rPr lang="en-US" sz="2000" dirty="0">
                <a:latin typeface="Lucida Console"/>
                <a:cs typeface="Lucida Console"/>
              </a:rPr>
              <a:t>;</a:t>
            </a:r>
          </a:p>
          <a:p>
            <a:r>
              <a:rPr lang="en-US" sz="2000" dirty="0">
                <a:latin typeface="Lucida Console"/>
                <a:cs typeface="Lucida Console"/>
              </a:rPr>
              <a:t>    </a:t>
            </a:r>
            <a:r>
              <a:rPr lang="en-US" sz="2000" dirty="0" smtClean="0">
                <a:latin typeface="Lucida Console"/>
                <a:cs typeface="Lucida Console"/>
              </a:rPr>
              <a:t>return </a:t>
            </a:r>
            <a:r>
              <a:rPr lang="en-US" sz="2000" dirty="0" err="1">
                <a:latin typeface="Lucida Console"/>
                <a:cs typeface="Lucida Console"/>
              </a:rPr>
              <a:t>p.first</a:t>
            </a:r>
            <a:r>
              <a:rPr lang="en-US" sz="2000" dirty="0">
                <a:latin typeface="Lucida Console"/>
                <a:cs typeface="Lucida Console"/>
              </a:rPr>
              <a:t>;</a:t>
            </a:r>
          </a:p>
          <a:p>
            <a:r>
              <a:rPr lang="en-US" sz="2000" dirty="0">
                <a:latin typeface="Lucida Console"/>
                <a:cs typeface="Lucida Console"/>
              </a:rPr>
              <a:t>}</a:t>
            </a:r>
            <a:endParaRPr lang="en-US" sz="2800" dirty="0" smtClean="0">
              <a:cs typeface="Lucida Console"/>
            </a:endParaRPr>
          </a:p>
          <a:p>
            <a:pPr marL="457200" indent="-457200">
              <a:buFont typeface="Arial"/>
              <a:buChar char="•"/>
            </a:pPr>
            <a:endParaRPr lang="en-US" sz="2800" dirty="0" smtClean="0">
              <a:cs typeface="Lucida Console"/>
            </a:endParaRPr>
          </a:p>
          <a:p>
            <a:pPr marL="457200" indent="-457200">
              <a:buFont typeface="Arial"/>
              <a:buChar char="•"/>
            </a:pPr>
            <a:r>
              <a:rPr lang="en-US" sz="2800" dirty="0" smtClean="0">
                <a:cs typeface="Lucida Console"/>
              </a:rPr>
              <a:t>Like 3-reverse version, but splits 3</a:t>
            </a:r>
            <a:r>
              <a:rPr lang="en-US" sz="2800" baseline="30000" dirty="0" smtClean="0">
                <a:cs typeface="Lucida Console"/>
              </a:rPr>
              <a:t>rd</a:t>
            </a:r>
            <a:r>
              <a:rPr lang="en-US" sz="2800" dirty="0" smtClean="0">
                <a:cs typeface="Lucida Console"/>
              </a:rPr>
              <a:t> reverse into two parts, saving new middle in between</a:t>
            </a:r>
          </a:p>
        </p:txBody>
      </p:sp>
      <p:sp>
        <p:nvSpPr>
          <p:cNvPr id="5" name="Title 1"/>
          <p:cNvSpPr txBox="1">
            <a:spLocks/>
          </p:cNvSpPr>
          <p:nvPr/>
        </p:nvSpPr>
        <p:spPr bwMode="auto">
          <a:xfrm>
            <a:off x="609600" y="4270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ＭＳ Ｐゴシック" charset="0"/>
              </a:defRPr>
            </a:lvl2pPr>
            <a:lvl3pPr algn="ctr" rtl="0" fontAlgn="base">
              <a:spcBef>
                <a:spcPct val="0"/>
              </a:spcBef>
              <a:spcAft>
                <a:spcPct val="0"/>
              </a:spcAft>
              <a:defRPr sz="4400">
                <a:solidFill>
                  <a:schemeClr val="tx2"/>
                </a:solidFill>
                <a:latin typeface="Arial" charset="0"/>
                <a:ea typeface="ＭＳ Ｐゴシック" charset="0"/>
              </a:defRPr>
            </a:lvl3pPr>
            <a:lvl4pPr algn="ctr" rtl="0" fontAlgn="base">
              <a:spcBef>
                <a:spcPct val="0"/>
              </a:spcBef>
              <a:spcAft>
                <a:spcPct val="0"/>
              </a:spcAft>
              <a:defRPr sz="4400">
                <a:solidFill>
                  <a:schemeClr val="tx2"/>
                </a:solidFill>
                <a:latin typeface="Arial" charset="0"/>
                <a:ea typeface="ＭＳ Ｐゴシック" charset="0"/>
              </a:defRPr>
            </a:lvl4pPr>
            <a:lvl5pPr algn="ctr" rtl="0" fontAlgn="base">
              <a:spcBef>
                <a:spcPct val="0"/>
              </a:spcBef>
              <a:spcAft>
                <a:spcPct val="0"/>
              </a:spcAft>
              <a:defRPr sz="4400">
                <a:solidFill>
                  <a:schemeClr val="tx2"/>
                </a:solidFill>
                <a:latin typeface="Arial" charset="0"/>
                <a:ea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a:lstStyle>
          <a:p>
            <a:r>
              <a:rPr lang="en-US" dirty="0" smtClean="0">
                <a:solidFill>
                  <a:srgbClr val="000000"/>
                </a:solidFill>
              </a:rPr>
              <a:t>Rotate for Bidirectional Iterators</a:t>
            </a:r>
            <a:endParaRPr lang="en-US" dirty="0" smtClean="0">
              <a:solidFill>
                <a:srgbClr val="000000"/>
              </a:solidFill>
              <a:cs typeface="Menlo Regular"/>
            </a:endParaRPr>
          </a:p>
        </p:txBody>
      </p:sp>
      <p:sp>
        <p:nvSpPr>
          <p:cNvPr id="6" name="TextBox 5"/>
          <p:cNvSpPr txBox="1"/>
          <p:nvPr/>
        </p:nvSpPr>
        <p:spPr>
          <a:xfrm>
            <a:off x="3482804" y="6198255"/>
            <a:ext cx="184666" cy="523220"/>
          </a:xfrm>
          <a:prstGeom prst="rect">
            <a:avLst/>
          </a:prstGeom>
          <a:noFill/>
        </p:spPr>
        <p:txBody>
          <a:bodyPr wrap="none" rtlCol="0">
            <a:spAutoFit/>
          </a:bodyPr>
          <a:lstStyle/>
          <a:p>
            <a:endParaRPr lang="en-US" sz="2800" dirty="0"/>
          </a:p>
        </p:txBody>
      </p:sp>
    </p:spTree>
    <p:extLst>
      <p:ext uri="{BB962C8B-B14F-4D97-AF65-F5344CB8AC3E}">
        <p14:creationId xmlns:p14="http://schemas.microsoft.com/office/powerpoint/2010/main" val="1139199990"/>
      </p:ext>
    </p:extLst>
  </p:cSld>
  <p:clrMapOvr>
    <a:masterClrMapping/>
  </p:clrMapOvr>
  <p:timing>
    <p:tnLst>
      <p:par>
        <p:cTn xmlns:p14="http://schemas.microsoft.com/office/powerpoint/2010/mai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t>  </a:t>
            </a:r>
          </a:p>
        </p:txBody>
      </p:sp>
      <p:sp>
        <p:nvSpPr>
          <p:cNvPr id="2" name="Content Placeholder 1"/>
          <p:cNvSpPr>
            <a:spLocks noGrp="1"/>
          </p:cNvSpPr>
          <p:nvPr>
            <p:ph idx="1"/>
          </p:nvPr>
        </p:nvSpPr>
        <p:spPr/>
        <p:txBody>
          <a:bodyPr>
            <a:normAutofit/>
          </a:bodyPr>
          <a:lstStyle/>
          <a:p>
            <a:endParaRPr lang="en-US" dirty="0" smtClean="0"/>
          </a:p>
          <a:p>
            <a:endParaRPr lang="en-US" dirty="0"/>
          </a:p>
          <a:p>
            <a:endParaRPr lang="en-US" dirty="0" smtClean="0"/>
          </a:p>
          <a:p>
            <a:endParaRPr lang="en-US" dirty="0"/>
          </a:p>
          <a:p>
            <a:endParaRPr lang="en-US" sz="2800" dirty="0" smtClean="0"/>
          </a:p>
          <a:p>
            <a:endParaRPr lang="en-US" sz="2800" dirty="0" smtClean="0"/>
          </a:p>
          <a:p>
            <a:endParaRPr lang="en-US" sz="2800" dirty="0"/>
          </a:p>
          <a:p>
            <a:endParaRPr lang="en-US" sz="2800" dirty="0" smtClean="0"/>
          </a:p>
        </p:txBody>
      </p:sp>
      <p:sp>
        <p:nvSpPr>
          <p:cNvPr id="3" name="Slide Number Placeholder 2"/>
          <p:cNvSpPr>
            <a:spLocks noGrp="1"/>
          </p:cNvSpPr>
          <p:nvPr>
            <p:ph type="sldNum" sz="quarter" idx="12"/>
          </p:nvPr>
        </p:nvSpPr>
        <p:spPr/>
        <p:txBody>
          <a:bodyPr/>
          <a:lstStyle/>
          <a:p>
            <a:fld id="{1390060D-1EE0-AD4D-BE99-A9D595E32993}" type="slidenum">
              <a:rPr lang="en-US" smtClean="0"/>
              <a:pPr/>
              <a:t>119</a:t>
            </a:fld>
            <a:endParaRPr lang="en-US" dirty="0"/>
          </a:p>
        </p:txBody>
      </p:sp>
      <p:sp>
        <p:nvSpPr>
          <p:cNvPr id="20483" name="Text Box 3"/>
          <p:cNvSpPr txBox="1">
            <a:spLocks noChangeArrowheads="1"/>
          </p:cNvSpPr>
          <p:nvPr/>
        </p:nvSpPr>
        <p:spPr bwMode="auto">
          <a:xfrm>
            <a:off x="370587" y="1724966"/>
            <a:ext cx="8734454" cy="3477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en-US" sz="2000" dirty="0">
                <a:latin typeface="Lucida Console"/>
                <a:cs typeface="Lucida Console"/>
              </a:rPr>
              <a:t>template &lt;</a:t>
            </a:r>
            <a:r>
              <a:rPr lang="en-US" sz="2000" dirty="0" err="1">
                <a:latin typeface="Lucida Console"/>
                <a:cs typeface="Lucida Console"/>
              </a:rPr>
              <a:t>ForwardIterator</a:t>
            </a:r>
            <a:r>
              <a:rPr lang="en-US" sz="2000" dirty="0">
                <a:latin typeface="Lucida Console"/>
                <a:cs typeface="Lucida Console"/>
              </a:rPr>
              <a:t> I&gt;</a:t>
            </a:r>
          </a:p>
          <a:p>
            <a:r>
              <a:rPr lang="en-US" sz="2000" dirty="0">
                <a:latin typeface="Lucida Console"/>
                <a:cs typeface="Lucida Console"/>
              </a:rPr>
              <a:t>I rotate(I f, I m, I l) {</a:t>
            </a:r>
          </a:p>
          <a:p>
            <a:r>
              <a:rPr lang="en-US" sz="2000" dirty="0">
                <a:latin typeface="Lucida Console"/>
                <a:cs typeface="Lucida Console"/>
              </a:rPr>
              <a:t>    return rotate(f, m, l, </a:t>
            </a:r>
            <a:r>
              <a:rPr lang="en-US" sz="2000" dirty="0" err="1">
                <a:latin typeface="Lucida Console"/>
                <a:cs typeface="Lucida Console"/>
              </a:rPr>
              <a:t>IteratorCategory</a:t>
            </a:r>
            <a:r>
              <a:rPr lang="en-US" sz="2000" dirty="0">
                <a:latin typeface="Lucida Console"/>
                <a:cs typeface="Lucida Console"/>
              </a:rPr>
              <a:t>&lt;I&gt;());</a:t>
            </a:r>
          </a:p>
          <a:p>
            <a:r>
              <a:rPr lang="en-US" sz="2000" dirty="0">
                <a:latin typeface="Lucida Console"/>
                <a:cs typeface="Lucida Console"/>
              </a:rPr>
              <a:t>}</a:t>
            </a:r>
            <a:endParaRPr lang="en-US" sz="2800" dirty="0" smtClean="0">
              <a:cs typeface="Lucida Console"/>
            </a:endParaRPr>
          </a:p>
          <a:p>
            <a:pPr marL="457200" indent="-457200">
              <a:buFont typeface="Arial"/>
              <a:buChar char="•"/>
            </a:pPr>
            <a:endParaRPr lang="en-US" sz="2800" dirty="0" smtClean="0">
              <a:cs typeface="Lucida Console"/>
            </a:endParaRPr>
          </a:p>
          <a:p>
            <a:pPr marL="457200" indent="-457200">
              <a:buFont typeface="Arial"/>
              <a:buChar char="•"/>
            </a:pPr>
            <a:r>
              <a:rPr lang="en-US" sz="2800" dirty="0" smtClean="0">
                <a:cs typeface="Lucida Console"/>
              </a:rPr>
              <a:t>Works for any iterator type</a:t>
            </a:r>
          </a:p>
          <a:p>
            <a:pPr marL="457200" indent="-457200">
              <a:buFont typeface="Arial"/>
              <a:buChar char="•"/>
            </a:pPr>
            <a:r>
              <a:rPr lang="en-US" sz="2800" dirty="0" smtClean="0">
                <a:cs typeface="Lucida Console"/>
              </a:rPr>
              <a:t>Use category dispatch</a:t>
            </a:r>
          </a:p>
          <a:p>
            <a:pPr marL="457200" indent="-457200">
              <a:buFont typeface="Arial"/>
              <a:buChar char="•"/>
            </a:pPr>
            <a:r>
              <a:rPr lang="en-US" sz="2800" dirty="0" smtClean="0">
                <a:cs typeface="Lucida Console"/>
              </a:rPr>
              <a:t>Compiler chooses which of our three implementations to execute</a:t>
            </a:r>
          </a:p>
        </p:txBody>
      </p:sp>
      <p:sp>
        <p:nvSpPr>
          <p:cNvPr id="5" name="Title 1"/>
          <p:cNvSpPr txBox="1">
            <a:spLocks/>
          </p:cNvSpPr>
          <p:nvPr/>
        </p:nvSpPr>
        <p:spPr bwMode="auto">
          <a:xfrm>
            <a:off x="609600" y="4270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ＭＳ Ｐゴシック" charset="0"/>
              </a:defRPr>
            </a:lvl2pPr>
            <a:lvl3pPr algn="ctr" rtl="0" fontAlgn="base">
              <a:spcBef>
                <a:spcPct val="0"/>
              </a:spcBef>
              <a:spcAft>
                <a:spcPct val="0"/>
              </a:spcAft>
              <a:defRPr sz="4400">
                <a:solidFill>
                  <a:schemeClr val="tx2"/>
                </a:solidFill>
                <a:latin typeface="Arial" charset="0"/>
                <a:ea typeface="ＭＳ Ｐゴシック" charset="0"/>
              </a:defRPr>
            </a:lvl3pPr>
            <a:lvl4pPr algn="ctr" rtl="0" fontAlgn="base">
              <a:spcBef>
                <a:spcPct val="0"/>
              </a:spcBef>
              <a:spcAft>
                <a:spcPct val="0"/>
              </a:spcAft>
              <a:defRPr sz="4400">
                <a:solidFill>
                  <a:schemeClr val="tx2"/>
                </a:solidFill>
                <a:latin typeface="Arial" charset="0"/>
                <a:ea typeface="ＭＳ Ｐゴシック" charset="0"/>
              </a:defRPr>
            </a:lvl4pPr>
            <a:lvl5pPr algn="ctr" rtl="0" fontAlgn="base">
              <a:spcBef>
                <a:spcPct val="0"/>
              </a:spcBef>
              <a:spcAft>
                <a:spcPct val="0"/>
              </a:spcAft>
              <a:defRPr sz="4400">
                <a:solidFill>
                  <a:schemeClr val="tx2"/>
                </a:solidFill>
                <a:latin typeface="Arial" charset="0"/>
                <a:ea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a:lstStyle>
          <a:p>
            <a:r>
              <a:rPr lang="en-US" sz="4000" dirty="0" smtClean="0">
                <a:solidFill>
                  <a:srgbClr val="000000"/>
                </a:solidFill>
              </a:rPr>
              <a:t>Generic Rotate</a:t>
            </a:r>
            <a:endParaRPr lang="en-US" sz="4000" dirty="0" smtClean="0">
              <a:solidFill>
                <a:srgbClr val="000000"/>
              </a:solidFill>
              <a:cs typeface="Menlo Regular"/>
            </a:endParaRPr>
          </a:p>
        </p:txBody>
      </p:sp>
      <p:sp>
        <p:nvSpPr>
          <p:cNvPr id="6" name="TextBox 5"/>
          <p:cNvSpPr txBox="1"/>
          <p:nvPr/>
        </p:nvSpPr>
        <p:spPr>
          <a:xfrm>
            <a:off x="3482804" y="6198255"/>
            <a:ext cx="184666" cy="523220"/>
          </a:xfrm>
          <a:prstGeom prst="rect">
            <a:avLst/>
          </a:prstGeom>
          <a:noFill/>
        </p:spPr>
        <p:txBody>
          <a:bodyPr wrap="none" rtlCol="0">
            <a:spAutoFit/>
          </a:bodyPr>
          <a:lstStyle/>
          <a:p>
            <a:endParaRPr lang="en-US" sz="2800" dirty="0"/>
          </a:p>
        </p:txBody>
      </p:sp>
    </p:spTree>
    <p:extLst>
      <p:ext uri="{BB962C8B-B14F-4D97-AF65-F5344CB8AC3E}">
        <p14:creationId xmlns:p14="http://schemas.microsoft.com/office/powerpoint/2010/main" val="278244980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Support for Concepts</a:t>
            </a:r>
            <a:endParaRPr lang="en-US" dirty="0"/>
          </a:p>
        </p:txBody>
      </p:sp>
      <p:sp>
        <p:nvSpPr>
          <p:cNvPr id="3" name="Content Placeholder 2"/>
          <p:cNvSpPr>
            <a:spLocks noGrp="1"/>
          </p:cNvSpPr>
          <p:nvPr>
            <p:ph idx="1"/>
          </p:nvPr>
        </p:nvSpPr>
        <p:spPr/>
        <p:txBody>
          <a:bodyPr/>
          <a:lstStyle/>
          <a:p>
            <a:r>
              <a:rPr lang="en-US" dirty="0" smtClean="0"/>
              <a:t>Most programming languages do not yet have support for concepts</a:t>
            </a:r>
          </a:p>
          <a:p>
            <a:pPr lvl="1"/>
            <a:r>
              <a:rPr lang="en-US" dirty="0" smtClean="0"/>
              <a:t>i.e. the compiler cannot check concepts the way it checks types</a:t>
            </a:r>
          </a:p>
          <a:p>
            <a:r>
              <a:rPr lang="en-US" dirty="0" smtClean="0"/>
              <a:t>There have been proposals to include support for concepts in C++</a:t>
            </a:r>
          </a:p>
          <a:p>
            <a:pPr lvl="1"/>
            <a:r>
              <a:rPr lang="en-US" dirty="0"/>
              <a:t>e</a:t>
            </a:r>
            <a:r>
              <a:rPr lang="en-US" dirty="0" smtClean="0"/>
              <a:t>.g. “Concepts Lite,” which checks some constraints on templates</a:t>
            </a:r>
            <a:endParaRPr lang="en-US" dirty="0"/>
          </a:p>
        </p:txBody>
      </p:sp>
      <p:sp>
        <p:nvSpPr>
          <p:cNvPr id="4" name="Slide Number Placeholder 3"/>
          <p:cNvSpPr>
            <a:spLocks noGrp="1"/>
          </p:cNvSpPr>
          <p:nvPr>
            <p:ph type="sldNum" sz="quarter" idx="12"/>
          </p:nvPr>
        </p:nvSpPr>
        <p:spPr/>
        <p:txBody>
          <a:bodyPr/>
          <a:lstStyle/>
          <a:p>
            <a:fld id="{40857C5A-2FD0-1645-9F69-D79892D8574F}" type="slidenum">
              <a:rPr lang="en-US" smtClean="0"/>
              <a:t>12</a:t>
            </a:fld>
            <a:endParaRPr lang="en-US"/>
          </a:p>
        </p:txBody>
      </p:sp>
    </p:spTree>
    <p:extLst>
      <p:ext uri="{BB962C8B-B14F-4D97-AF65-F5344CB8AC3E}">
        <p14:creationId xmlns:p14="http://schemas.microsoft.com/office/powerpoint/2010/main" val="1588591909"/>
      </p:ext>
    </p:extLst>
  </p:cSld>
  <p:clrMapOvr>
    <a:masterClrMapping/>
  </p:clrMapOvr>
  <p:timing>
    <p:tnLst>
      <p:par>
        <p:cTn xmlns:p14="http://schemas.microsoft.com/office/powerpoint/2010/mai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t>  </a:t>
            </a:r>
          </a:p>
        </p:txBody>
      </p:sp>
      <p:sp>
        <p:nvSpPr>
          <p:cNvPr id="2" name="Content Placeholder 1"/>
          <p:cNvSpPr>
            <a:spLocks noGrp="1"/>
          </p:cNvSpPr>
          <p:nvPr>
            <p:ph idx="1"/>
          </p:nvPr>
        </p:nvSpPr>
        <p:spPr/>
        <p:txBody>
          <a:bodyPr>
            <a:normAutofit/>
          </a:bodyPr>
          <a:lstStyle/>
          <a:p>
            <a:endParaRPr lang="en-US" dirty="0" smtClean="0"/>
          </a:p>
          <a:p>
            <a:endParaRPr lang="en-US" dirty="0"/>
          </a:p>
          <a:p>
            <a:endParaRPr lang="en-US" dirty="0" smtClean="0"/>
          </a:p>
          <a:p>
            <a:endParaRPr lang="en-US" dirty="0"/>
          </a:p>
          <a:p>
            <a:endParaRPr lang="en-US" sz="2800" dirty="0" smtClean="0"/>
          </a:p>
          <a:p>
            <a:endParaRPr lang="en-US" sz="2800" dirty="0" smtClean="0"/>
          </a:p>
          <a:p>
            <a:endParaRPr lang="en-US" sz="2800" dirty="0"/>
          </a:p>
          <a:p>
            <a:endParaRPr lang="en-US" sz="2800" dirty="0" smtClean="0"/>
          </a:p>
        </p:txBody>
      </p:sp>
      <p:sp>
        <p:nvSpPr>
          <p:cNvPr id="3" name="Slide Number Placeholder 2"/>
          <p:cNvSpPr>
            <a:spLocks noGrp="1"/>
          </p:cNvSpPr>
          <p:nvPr>
            <p:ph type="sldNum" sz="quarter" idx="12"/>
          </p:nvPr>
        </p:nvSpPr>
        <p:spPr/>
        <p:txBody>
          <a:bodyPr/>
          <a:lstStyle/>
          <a:p>
            <a:fld id="{1390060D-1EE0-AD4D-BE99-A9D595E32993}" type="slidenum">
              <a:rPr lang="en-US" smtClean="0"/>
              <a:pPr/>
              <a:t>120</a:t>
            </a:fld>
            <a:endParaRPr lang="en-US" dirty="0"/>
          </a:p>
        </p:txBody>
      </p:sp>
      <p:sp>
        <p:nvSpPr>
          <p:cNvPr id="20483" name="Text Box 3"/>
          <p:cNvSpPr txBox="1">
            <a:spLocks noChangeArrowheads="1"/>
          </p:cNvSpPr>
          <p:nvPr/>
        </p:nvSpPr>
        <p:spPr bwMode="auto">
          <a:xfrm>
            <a:off x="261864" y="1724966"/>
            <a:ext cx="8995065" cy="433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en-US" sz="2000" dirty="0">
                <a:latin typeface="Lucida Console"/>
                <a:cs typeface="Lucida Console"/>
              </a:rPr>
              <a:t>template &lt;</a:t>
            </a:r>
            <a:r>
              <a:rPr lang="en-US" sz="2000" dirty="0" err="1">
                <a:latin typeface="Lucida Console"/>
                <a:cs typeface="Lucida Console"/>
              </a:rPr>
              <a:t>BidirectionalIterator</a:t>
            </a:r>
            <a:r>
              <a:rPr lang="en-US" sz="2000" dirty="0">
                <a:latin typeface="Lucida Console"/>
                <a:cs typeface="Lucida Console"/>
              </a:rPr>
              <a:t> I&gt;</a:t>
            </a:r>
          </a:p>
          <a:p>
            <a:r>
              <a:rPr lang="en-US" sz="2000" dirty="0">
                <a:latin typeface="Lucida Console"/>
                <a:cs typeface="Lucida Console"/>
              </a:rPr>
              <a:t>void reverse(I f, I l, </a:t>
            </a:r>
            <a:r>
              <a:rPr lang="en-US" sz="2000" dirty="0" err="1" smtClean="0">
                <a:latin typeface="Lucida Console"/>
                <a:cs typeface="Lucida Console"/>
              </a:rPr>
              <a:t>std</a:t>
            </a:r>
            <a:r>
              <a:rPr lang="en-US" sz="2000" dirty="0" smtClean="0">
                <a:latin typeface="Lucida Console"/>
                <a:cs typeface="Lucida Console"/>
              </a:rPr>
              <a:t>::</a:t>
            </a:r>
            <a:r>
              <a:rPr lang="en-US" sz="2000" dirty="0" err="1" smtClean="0">
                <a:latin typeface="Lucida Console"/>
                <a:cs typeface="Lucida Console"/>
              </a:rPr>
              <a:t>bidirectional_iterator_tag</a:t>
            </a:r>
            <a:r>
              <a:rPr lang="en-US" sz="2000" dirty="0">
                <a:latin typeface="Lucida Console"/>
                <a:cs typeface="Lucida Console"/>
              </a:rPr>
              <a:t>) {</a:t>
            </a:r>
          </a:p>
          <a:p>
            <a:r>
              <a:rPr lang="en-US" sz="2000" dirty="0">
                <a:latin typeface="Lucida Console"/>
                <a:cs typeface="Lucida Console"/>
              </a:rPr>
              <a:t>    while (f != l &amp;&amp; f != --l) </a:t>
            </a:r>
            <a:r>
              <a:rPr lang="en-US" sz="2000" dirty="0" smtClean="0">
                <a:latin typeface="Lucida Console"/>
                <a:cs typeface="Lucida Console"/>
              </a:rPr>
              <a:t>swap</a:t>
            </a:r>
            <a:r>
              <a:rPr lang="en-US" sz="2000" dirty="0">
                <a:latin typeface="Lucida Console"/>
                <a:cs typeface="Lucida Console"/>
              </a:rPr>
              <a:t>(*f++, *l);</a:t>
            </a:r>
          </a:p>
          <a:p>
            <a:r>
              <a:rPr lang="en-US" sz="2000" dirty="0">
                <a:latin typeface="Lucida Console"/>
                <a:cs typeface="Lucida Console"/>
              </a:rPr>
              <a:t>}</a:t>
            </a:r>
          </a:p>
          <a:p>
            <a:pPr marL="457200" indent="-457200">
              <a:buFont typeface="Arial"/>
              <a:buChar char="•"/>
            </a:pPr>
            <a:endParaRPr lang="en-US" sz="2800" dirty="0" smtClean="0">
              <a:cs typeface="Lucida Console"/>
            </a:endParaRPr>
          </a:p>
          <a:p>
            <a:pPr marL="457200" indent="-457200">
              <a:buFont typeface="Arial"/>
              <a:buChar char="•"/>
            </a:pPr>
            <a:r>
              <a:rPr lang="en-US" sz="2800" dirty="0" smtClean="0">
                <a:cs typeface="Lucida Console"/>
              </a:rPr>
              <a:t>Why do we need two comparisons each time?</a:t>
            </a:r>
            <a:br>
              <a:rPr lang="en-US" sz="2800" dirty="0" smtClean="0">
                <a:cs typeface="Lucida Console"/>
              </a:rPr>
            </a:br>
            <a:r>
              <a:rPr lang="en-US" sz="2800" dirty="0" smtClean="0">
                <a:cs typeface="Lucida Console"/>
              </a:rPr>
              <a:t>i.e. why not:  </a:t>
            </a:r>
            <a:r>
              <a:rPr lang="en-US" sz="2000" dirty="0">
                <a:latin typeface="Lucida Console"/>
                <a:cs typeface="Lucida Console"/>
              </a:rPr>
              <a:t>while (f != </a:t>
            </a:r>
            <a:r>
              <a:rPr lang="en-US" sz="2000" dirty="0" smtClean="0">
                <a:latin typeface="Lucida Console"/>
                <a:cs typeface="Lucida Console"/>
              </a:rPr>
              <a:t>l) </a:t>
            </a:r>
            <a:r>
              <a:rPr lang="en-US" sz="2000" dirty="0">
                <a:latin typeface="Lucida Console"/>
                <a:cs typeface="Lucida Console"/>
              </a:rPr>
              <a:t>swap(*f++, </a:t>
            </a:r>
            <a:r>
              <a:rPr lang="en-US" sz="2000" dirty="0" smtClean="0">
                <a:latin typeface="Lucida Console"/>
                <a:cs typeface="Lucida Console"/>
              </a:rPr>
              <a:t>*--l</a:t>
            </a:r>
            <a:r>
              <a:rPr lang="en-US" sz="2000" dirty="0">
                <a:latin typeface="Lucida Console"/>
                <a:cs typeface="Lucida Console"/>
              </a:rPr>
              <a:t>)</a:t>
            </a:r>
            <a:r>
              <a:rPr lang="en-US" sz="2000" dirty="0" smtClean="0">
                <a:latin typeface="Lucida Console"/>
                <a:cs typeface="Lucida Console"/>
              </a:rPr>
              <a:t>;</a:t>
            </a:r>
            <a:endParaRPr lang="en-US" sz="2800" dirty="0" smtClean="0">
              <a:cs typeface="Lucida Console"/>
            </a:endParaRPr>
          </a:p>
          <a:p>
            <a:pPr lvl="1"/>
            <a:r>
              <a:rPr lang="en-US" sz="2800" dirty="0" smtClean="0">
                <a:cs typeface="Lucida Console"/>
              </a:rPr>
              <a:t>– </a:t>
            </a:r>
            <a:r>
              <a:rPr lang="en-US" sz="2400" dirty="0" smtClean="0">
                <a:cs typeface="Lucida Console"/>
              </a:rPr>
              <a:t>Think about what happens if even number of items</a:t>
            </a:r>
          </a:p>
          <a:p>
            <a:pPr marL="914400" lvl="1" indent="-457200">
              <a:buFont typeface="Arial"/>
              <a:buChar char="•"/>
            </a:pPr>
            <a:endParaRPr lang="en-US" sz="2800" dirty="0" smtClean="0">
              <a:cs typeface="Lucida Console"/>
            </a:endParaRPr>
          </a:p>
          <a:p>
            <a:pPr marL="457200" indent="-457200">
              <a:buFont typeface="Arial"/>
              <a:buChar char="•"/>
            </a:pPr>
            <a:r>
              <a:rPr lang="en-US" sz="2800" dirty="0" smtClean="0">
                <a:cs typeface="Lucida Console"/>
              </a:rPr>
              <a:t>If we already knew how many times to execute loop</a:t>
            </a:r>
            <a:br>
              <a:rPr lang="en-US" sz="2800" dirty="0" smtClean="0">
                <a:cs typeface="Lucida Console"/>
              </a:rPr>
            </a:br>
            <a:r>
              <a:rPr lang="en-US" sz="2800" dirty="0" smtClean="0">
                <a:cs typeface="Lucida Console"/>
              </a:rPr>
              <a:t>(the </a:t>
            </a:r>
            <a:r>
              <a:rPr lang="en-US" sz="2800" i="1" dirty="0" smtClean="0">
                <a:cs typeface="Lucida Console"/>
              </a:rPr>
              <a:t>trip count</a:t>
            </a:r>
            <a:r>
              <a:rPr lang="en-US" sz="2800" dirty="0" smtClean="0">
                <a:cs typeface="Lucida Console"/>
              </a:rPr>
              <a:t>), we wouldn’t need two comparisons…</a:t>
            </a:r>
          </a:p>
        </p:txBody>
      </p:sp>
      <p:sp>
        <p:nvSpPr>
          <p:cNvPr id="5" name="Title 1"/>
          <p:cNvSpPr txBox="1">
            <a:spLocks/>
          </p:cNvSpPr>
          <p:nvPr/>
        </p:nvSpPr>
        <p:spPr bwMode="auto">
          <a:xfrm>
            <a:off x="609600" y="4270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ＭＳ Ｐゴシック" charset="0"/>
              </a:defRPr>
            </a:lvl2pPr>
            <a:lvl3pPr algn="ctr" rtl="0" fontAlgn="base">
              <a:spcBef>
                <a:spcPct val="0"/>
              </a:spcBef>
              <a:spcAft>
                <a:spcPct val="0"/>
              </a:spcAft>
              <a:defRPr sz="4400">
                <a:solidFill>
                  <a:schemeClr val="tx2"/>
                </a:solidFill>
                <a:latin typeface="Arial" charset="0"/>
                <a:ea typeface="ＭＳ Ｐゴシック" charset="0"/>
              </a:defRPr>
            </a:lvl3pPr>
            <a:lvl4pPr algn="ctr" rtl="0" fontAlgn="base">
              <a:spcBef>
                <a:spcPct val="0"/>
              </a:spcBef>
              <a:spcAft>
                <a:spcPct val="0"/>
              </a:spcAft>
              <a:defRPr sz="4400">
                <a:solidFill>
                  <a:schemeClr val="tx2"/>
                </a:solidFill>
                <a:latin typeface="Arial" charset="0"/>
                <a:ea typeface="ＭＳ Ｐゴシック" charset="0"/>
              </a:defRPr>
            </a:lvl4pPr>
            <a:lvl5pPr algn="ctr" rtl="0" fontAlgn="base">
              <a:spcBef>
                <a:spcPct val="0"/>
              </a:spcBef>
              <a:spcAft>
                <a:spcPct val="0"/>
              </a:spcAft>
              <a:defRPr sz="4400">
                <a:solidFill>
                  <a:schemeClr val="tx2"/>
                </a:solidFill>
                <a:latin typeface="Arial" charset="0"/>
                <a:ea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a:lstStyle>
          <a:p>
            <a:r>
              <a:rPr lang="en-US" sz="4000" dirty="0" smtClean="0">
                <a:solidFill>
                  <a:srgbClr val="000000"/>
                </a:solidFill>
              </a:rPr>
              <a:t>Implementing Reverse</a:t>
            </a:r>
            <a:br>
              <a:rPr lang="en-US" sz="4000" dirty="0" smtClean="0">
                <a:solidFill>
                  <a:srgbClr val="000000"/>
                </a:solidFill>
              </a:rPr>
            </a:br>
            <a:r>
              <a:rPr lang="en-US" sz="4000" dirty="0" smtClean="0">
                <a:solidFill>
                  <a:srgbClr val="000000"/>
                </a:solidFill>
              </a:rPr>
              <a:t>for Bidirectional Iterators</a:t>
            </a:r>
            <a:endParaRPr lang="en-US" sz="4000" dirty="0" smtClean="0">
              <a:solidFill>
                <a:srgbClr val="000000"/>
              </a:solidFill>
              <a:cs typeface="Menlo Regular"/>
            </a:endParaRPr>
          </a:p>
        </p:txBody>
      </p:sp>
      <p:sp>
        <p:nvSpPr>
          <p:cNvPr id="6" name="TextBox 5"/>
          <p:cNvSpPr txBox="1"/>
          <p:nvPr/>
        </p:nvSpPr>
        <p:spPr>
          <a:xfrm>
            <a:off x="3482804" y="6198255"/>
            <a:ext cx="184666" cy="523220"/>
          </a:xfrm>
          <a:prstGeom prst="rect">
            <a:avLst/>
          </a:prstGeom>
          <a:noFill/>
        </p:spPr>
        <p:txBody>
          <a:bodyPr wrap="none" rtlCol="0">
            <a:spAutoFit/>
          </a:bodyPr>
          <a:lstStyle/>
          <a:p>
            <a:endParaRPr lang="en-US" sz="2800" dirty="0"/>
          </a:p>
        </p:txBody>
      </p:sp>
    </p:spTree>
    <p:extLst>
      <p:ext uri="{BB962C8B-B14F-4D97-AF65-F5344CB8AC3E}">
        <p14:creationId xmlns:p14="http://schemas.microsoft.com/office/powerpoint/2010/main" val="20108786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48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t>  </a:t>
            </a:r>
          </a:p>
        </p:txBody>
      </p:sp>
      <p:sp>
        <p:nvSpPr>
          <p:cNvPr id="2" name="Content Placeholder 1"/>
          <p:cNvSpPr>
            <a:spLocks noGrp="1"/>
          </p:cNvSpPr>
          <p:nvPr>
            <p:ph idx="1"/>
          </p:nvPr>
        </p:nvSpPr>
        <p:spPr/>
        <p:txBody>
          <a:bodyPr>
            <a:normAutofit/>
          </a:bodyPr>
          <a:lstStyle/>
          <a:p>
            <a:endParaRPr lang="en-US" dirty="0" smtClean="0"/>
          </a:p>
          <a:p>
            <a:endParaRPr lang="en-US" dirty="0"/>
          </a:p>
          <a:p>
            <a:endParaRPr lang="en-US" dirty="0" smtClean="0"/>
          </a:p>
          <a:p>
            <a:endParaRPr lang="en-US" dirty="0"/>
          </a:p>
          <a:p>
            <a:endParaRPr lang="en-US" sz="2800" dirty="0" smtClean="0"/>
          </a:p>
          <a:p>
            <a:endParaRPr lang="en-US" sz="2800" dirty="0" smtClean="0"/>
          </a:p>
          <a:p>
            <a:endParaRPr lang="en-US" sz="2800" dirty="0"/>
          </a:p>
          <a:p>
            <a:endParaRPr lang="en-US" sz="2800" dirty="0" smtClean="0"/>
          </a:p>
        </p:txBody>
      </p:sp>
      <p:sp>
        <p:nvSpPr>
          <p:cNvPr id="3" name="Slide Number Placeholder 2"/>
          <p:cNvSpPr>
            <a:spLocks noGrp="1"/>
          </p:cNvSpPr>
          <p:nvPr>
            <p:ph type="sldNum" sz="quarter" idx="12"/>
          </p:nvPr>
        </p:nvSpPr>
        <p:spPr/>
        <p:txBody>
          <a:bodyPr/>
          <a:lstStyle/>
          <a:p>
            <a:fld id="{1390060D-1EE0-AD4D-BE99-A9D595E32993}" type="slidenum">
              <a:rPr lang="en-US" smtClean="0"/>
              <a:pPr/>
              <a:t>121</a:t>
            </a:fld>
            <a:endParaRPr lang="en-US" dirty="0"/>
          </a:p>
        </p:txBody>
      </p:sp>
      <p:sp>
        <p:nvSpPr>
          <p:cNvPr id="20483" name="Text Box 3"/>
          <p:cNvSpPr txBox="1">
            <a:spLocks noChangeArrowheads="1"/>
          </p:cNvSpPr>
          <p:nvPr/>
        </p:nvSpPr>
        <p:spPr bwMode="auto">
          <a:xfrm>
            <a:off x="370587" y="1724966"/>
            <a:ext cx="8734454" cy="3108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en-US" sz="2000" dirty="0">
                <a:latin typeface="Lucida Console"/>
                <a:cs typeface="Lucida Console"/>
              </a:rPr>
              <a:t>template &lt;</a:t>
            </a:r>
            <a:r>
              <a:rPr lang="en-US" sz="2000" dirty="0" err="1">
                <a:latin typeface="Lucida Console"/>
                <a:cs typeface="Lucida Console"/>
              </a:rPr>
              <a:t>BidirectionalIterator</a:t>
            </a:r>
            <a:r>
              <a:rPr lang="en-US" sz="2000" dirty="0">
                <a:latin typeface="Lucida Console"/>
                <a:cs typeface="Lucida Console"/>
              </a:rPr>
              <a:t> I, Integer N&gt;</a:t>
            </a:r>
          </a:p>
          <a:p>
            <a:r>
              <a:rPr lang="en-US" sz="2000" dirty="0">
                <a:latin typeface="Lucida Console"/>
                <a:cs typeface="Lucida Console"/>
              </a:rPr>
              <a:t>void </a:t>
            </a:r>
            <a:r>
              <a:rPr lang="en-US" sz="2000" dirty="0" err="1">
                <a:latin typeface="Lucida Console"/>
                <a:cs typeface="Lucida Console"/>
              </a:rPr>
              <a:t>reverse_n</a:t>
            </a:r>
            <a:r>
              <a:rPr lang="en-US" sz="2000" dirty="0">
                <a:latin typeface="Lucida Console"/>
                <a:cs typeface="Lucida Console"/>
              </a:rPr>
              <a:t>(I f, I l, N n) {</a:t>
            </a:r>
          </a:p>
          <a:p>
            <a:r>
              <a:rPr lang="en-US" sz="2000" dirty="0">
                <a:latin typeface="Lucida Console"/>
                <a:cs typeface="Lucida Console"/>
              </a:rPr>
              <a:t>    n &gt;&gt;= 1;</a:t>
            </a:r>
          </a:p>
          <a:p>
            <a:r>
              <a:rPr lang="en-US" sz="2000" dirty="0">
                <a:latin typeface="Lucida Console"/>
                <a:cs typeface="Lucida Console"/>
              </a:rPr>
              <a:t>    while (n-- &gt; N(0)) {</a:t>
            </a:r>
          </a:p>
          <a:p>
            <a:r>
              <a:rPr lang="en-US" sz="2000" dirty="0">
                <a:latin typeface="Lucida Console"/>
                <a:cs typeface="Lucida Console"/>
              </a:rPr>
              <a:t>       </a:t>
            </a:r>
            <a:r>
              <a:rPr lang="en-US" sz="2000" dirty="0" smtClean="0">
                <a:latin typeface="Lucida Console"/>
                <a:cs typeface="Lucida Console"/>
              </a:rPr>
              <a:t> swap</a:t>
            </a:r>
            <a:r>
              <a:rPr lang="en-US" sz="2000" dirty="0">
                <a:latin typeface="Lucida Console"/>
                <a:cs typeface="Lucida Console"/>
              </a:rPr>
              <a:t>(*f++, *--l);</a:t>
            </a:r>
          </a:p>
          <a:p>
            <a:r>
              <a:rPr lang="en-US" sz="2000" dirty="0">
                <a:latin typeface="Lucida Console"/>
                <a:cs typeface="Lucida Console"/>
              </a:rPr>
              <a:t>    }</a:t>
            </a:r>
          </a:p>
          <a:p>
            <a:r>
              <a:rPr lang="en-US" sz="2000" dirty="0">
                <a:latin typeface="Lucida Console"/>
                <a:cs typeface="Lucida Console"/>
              </a:rPr>
              <a:t>}</a:t>
            </a:r>
            <a:endParaRPr lang="en-US" sz="2800" dirty="0" smtClean="0">
              <a:cs typeface="Lucida Console"/>
            </a:endParaRPr>
          </a:p>
          <a:p>
            <a:pPr marL="457200" indent="-457200">
              <a:buFont typeface="Arial"/>
              <a:buChar char="•"/>
            </a:pPr>
            <a:endParaRPr lang="en-US" sz="2800" dirty="0" smtClean="0">
              <a:cs typeface="Lucida Console"/>
            </a:endParaRPr>
          </a:p>
          <a:p>
            <a:pPr marL="457200" indent="-457200">
              <a:buFont typeface="Arial"/>
              <a:buChar char="•"/>
            </a:pPr>
            <a:r>
              <a:rPr lang="en-US" sz="2800" dirty="0" smtClean="0">
                <a:cs typeface="Lucida Console"/>
              </a:rPr>
              <a:t>Now only </a:t>
            </a:r>
            <a:r>
              <a:rPr lang="en-US" sz="2800" i="1" dirty="0" smtClean="0">
                <a:latin typeface="Palatino"/>
                <a:cs typeface="Palatino"/>
              </a:rPr>
              <a:t>n</a:t>
            </a:r>
            <a:r>
              <a:rPr lang="en-US" sz="2800" dirty="0" smtClean="0">
                <a:latin typeface="Palatino"/>
                <a:cs typeface="Palatino"/>
              </a:rPr>
              <a:t>/2</a:t>
            </a:r>
            <a:r>
              <a:rPr lang="en-US" sz="2800" dirty="0" smtClean="0">
                <a:cs typeface="Lucida Console"/>
              </a:rPr>
              <a:t> comparisons</a:t>
            </a:r>
          </a:p>
        </p:txBody>
      </p:sp>
      <p:sp>
        <p:nvSpPr>
          <p:cNvPr id="5" name="Title 1"/>
          <p:cNvSpPr txBox="1">
            <a:spLocks/>
          </p:cNvSpPr>
          <p:nvPr/>
        </p:nvSpPr>
        <p:spPr bwMode="auto">
          <a:xfrm>
            <a:off x="457200" y="427038"/>
            <a:ext cx="8382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ＭＳ Ｐゴシック" charset="0"/>
              </a:defRPr>
            </a:lvl2pPr>
            <a:lvl3pPr algn="ctr" rtl="0" fontAlgn="base">
              <a:spcBef>
                <a:spcPct val="0"/>
              </a:spcBef>
              <a:spcAft>
                <a:spcPct val="0"/>
              </a:spcAft>
              <a:defRPr sz="4400">
                <a:solidFill>
                  <a:schemeClr val="tx2"/>
                </a:solidFill>
                <a:latin typeface="Arial" charset="0"/>
                <a:ea typeface="ＭＳ Ｐゴシック" charset="0"/>
              </a:defRPr>
            </a:lvl3pPr>
            <a:lvl4pPr algn="ctr" rtl="0" fontAlgn="base">
              <a:spcBef>
                <a:spcPct val="0"/>
              </a:spcBef>
              <a:spcAft>
                <a:spcPct val="0"/>
              </a:spcAft>
              <a:defRPr sz="4400">
                <a:solidFill>
                  <a:schemeClr val="tx2"/>
                </a:solidFill>
                <a:latin typeface="Arial" charset="0"/>
                <a:ea typeface="ＭＳ Ｐゴシック" charset="0"/>
              </a:defRPr>
            </a:lvl4pPr>
            <a:lvl5pPr algn="ctr" rtl="0" fontAlgn="base">
              <a:spcBef>
                <a:spcPct val="0"/>
              </a:spcBef>
              <a:spcAft>
                <a:spcPct val="0"/>
              </a:spcAft>
              <a:defRPr sz="4400">
                <a:solidFill>
                  <a:schemeClr val="tx2"/>
                </a:solidFill>
                <a:latin typeface="Arial" charset="0"/>
                <a:ea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a:lstStyle>
          <a:p>
            <a:r>
              <a:rPr lang="en-US" sz="3600" dirty="0" smtClean="0">
                <a:solidFill>
                  <a:srgbClr val="000000"/>
                </a:solidFill>
              </a:rPr>
              <a:t>Implementing Reverse</a:t>
            </a:r>
            <a:br>
              <a:rPr lang="en-US" sz="3600" dirty="0" smtClean="0">
                <a:solidFill>
                  <a:srgbClr val="000000"/>
                </a:solidFill>
              </a:rPr>
            </a:br>
            <a:r>
              <a:rPr lang="en-US" sz="3600" dirty="0" smtClean="0">
                <a:solidFill>
                  <a:srgbClr val="000000"/>
                </a:solidFill>
              </a:rPr>
              <a:t>for Bidirectional Iterators, using trip count </a:t>
            </a:r>
            <a:r>
              <a:rPr lang="en-US" sz="3600" i="1" dirty="0" smtClean="0">
                <a:solidFill>
                  <a:srgbClr val="000000"/>
                </a:solidFill>
                <a:latin typeface="Palatino"/>
                <a:cs typeface="Palatino"/>
              </a:rPr>
              <a:t>n</a:t>
            </a:r>
          </a:p>
        </p:txBody>
      </p:sp>
      <p:sp>
        <p:nvSpPr>
          <p:cNvPr id="6" name="TextBox 5"/>
          <p:cNvSpPr txBox="1"/>
          <p:nvPr/>
        </p:nvSpPr>
        <p:spPr>
          <a:xfrm>
            <a:off x="3482804" y="6198255"/>
            <a:ext cx="184666" cy="523220"/>
          </a:xfrm>
          <a:prstGeom prst="rect">
            <a:avLst/>
          </a:prstGeom>
          <a:noFill/>
        </p:spPr>
        <p:txBody>
          <a:bodyPr wrap="none" rtlCol="0">
            <a:spAutoFit/>
          </a:bodyPr>
          <a:lstStyle/>
          <a:p>
            <a:endParaRPr lang="en-US" sz="2800" dirty="0"/>
          </a:p>
        </p:txBody>
      </p:sp>
    </p:spTree>
    <p:extLst>
      <p:ext uri="{BB962C8B-B14F-4D97-AF65-F5344CB8AC3E}">
        <p14:creationId xmlns:p14="http://schemas.microsoft.com/office/powerpoint/2010/main" val="3669471953"/>
      </p:ext>
    </p:extLst>
  </p:cSld>
  <p:clrMapOvr>
    <a:masterClrMapping/>
  </p:clrMapOvr>
  <p:timing>
    <p:tnLst>
      <p:par>
        <p:cTn xmlns:p14="http://schemas.microsoft.com/office/powerpoint/2010/mai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t>  </a:t>
            </a:r>
          </a:p>
        </p:txBody>
      </p:sp>
      <p:sp>
        <p:nvSpPr>
          <p:cNvPr id="2" name="Content Placeholder 1"/>
          <p:cNvSpPr>
            <a:spLocks noGrp="1"/>
          </p:cNvSpPr>
          <p:nvPr>
            <p:ph idx="1"/>
          </p:nvPr>
        </p:nvSpPr>
        <p:spPr/>
        <p:txBody>
          <a:bodyPr>
            <a:normAutofit/>
          </a:bodyPr>
          <a:lstStyle/>
          <a:p>
            <a:endParaRPr lang="en-US" dirty="0" smtClean="0"/>
          </a:p>
          <a:p>
            <a:endParaRPr lang="en-US" dirty="0"/>
          </a:p>
          <a:p>
            <a:endParaRPr lang="en-US" dirty="0" smtClean="0"/>
          </a:p>
          <a:p>
            <a:endParaRPr lang="en-US" dirty="0"/>
          </a:p>
          <a:p>
            <a:endParaRPr lang="en-US" sz="2800" dirty="0" smtClean="0"/>
          </a:p>
          <a:p>
            <a:endParaRPr lang="en-US" sz="2800" dirty="0" smtClean="0"/>
          </a:p>
          <a:p>
            <a:endParaRPr lang="en-US" sz="2800" dirty="0" smtClean="0"/>
          </a:p>
          <a:p>
            <a:endParaRPr lang="en-US" sz="2800" dirty="0" smtClean="0"/>
          </a:p>
        </p:txBody>
      </p:sp>
      <p:sp>
        <p:nvSpPr>
          <p:cNvPr id="3" name="Slide Number Placeholder 2"/>
          <p:cNvSpPr>
            <a:spLocks noGrp="1"/>
          </p:cNvSpPr>
          <p:nvPr>
            <p:ph type="sldNum" sz="quarter" idx="12"/>
          </p:nvPr>
        </p:nvSpPr>
        <p:spPr/>
        <p:txBody>
          <a:bodyPr/>
          <a:lstStyle/>
          <a:p>
            <a:fld id="{1390060D-1EE0-AD4D-BE99-A9D595E32993}" type="slidenum">
              <a:rPr lang="en-US" smtClean="0"/>
              <a:pPr/>
              <a:t>122</a:t>
            </a:fld>
            <a:endParaRPr lang="en-US" dirty="0"/>
          </a:p>
        </p:txBody>
      </p:sp>
      <p:sp>
        <p:nvSpPr>
          <p:cNvPr id="20483" name="Text Box 3"/>
          <p:cNvSpPr txBox="1">
            <a:spLocks noChangeArrowheads="1"/>
          </p:cNvSpPr>
          <p:nvPr/>
        </p:nvSpPr>
        <p:spPr bwMode="auto">
          <a:xfrm>
            <a:off x="244563" y="1724966"/>
            <a:ext cx="9025459" cy="2616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en-US" sz="2000" dirty="0">
                <a:latin typeface="Lucida Console"/>
                <a:cs typeface="Lucida Console"/>
              </a:rPr>
              <a:t>template &lt;</a:t>
            </a:r>
            <a:r>
              <a:rPr lang="en-US" sz="2000" dirty="0" err="1">
                <a:latin typeface="Lucida Console"/>
                <a:cs typeface="Lucida Console"/>
              </a:rPr>
              <a:t>RandomAccessIterator</a:t>
            </a:r>
            <a:r>
              <a:rPr lang="en-US" sz="2000" dirty="0">
                <a:latin typeface="Lucida Console"/>
                <a:cs typeface="Lucida Console"/>
              </a:rPr>
              <a:t> I&gt;</a:t>
            </a:r>
          </a:p>
          <a:p>
            <a:r>
              <a:rPr lang="en-US" sz="2000" dirty="0">
                <a:latin typeface="Lucida Console"/>
                <a:cs typeface="Lucida Console"/>
              </a:rPr>
              <a:t>void reverse(I f, I l, </a:t>
            </a:r>
            <a:r>
              <a:rPr lang="en-US" sz="2000" dirty="0" err="1" smtClean="0">
                <a:latin typeface="Lucida Console"/>
                <a:cs typeface="Lucida Console"/>
              </a:rPr>
              <a:t>std</a:t>
            </a:r>
            <a:r>
              <a:rPr lang="en-US" sz="2000" dirty="0" smtClean="0">
                <a:latin typeface="Lucida Console"/>
                <a:cs typeface="Lucida Console"/>
              </a:rPr>
              <a:t>::</a:t>
            </a:r>
            <a:r>
              <a:rPr lang="en-US" sz="2000" dirty="0" err="1" smtClean="0">
                <a:latin typeface="Lucida Console"/>
                <a:cs typeface="Lucida Console"/>
              </a:rPr>
              <a:t>random_access_iterator_tag</a:t>
            </a:r>
            <a:r>
              <a:rPr lang="en-US" sz="2000" dirty="0">
                <a:latin typeface="Lucida Console"/>
                <a:cs typeface="Lucida Console"/>
              </a:rPr>
              <a:t>) {</a:t>
            </a:r>
          </a:p>
          <a:p>
            <a:r>
              <a:rPr lang="en-US" sz="2000" dirty="0">
                <a:latin typeface="Lucida Console"/>
                <a:cs typeface="Lucida Console"/>
              </a:rPr>
              <a:t>    </a:t>
            </a:r>
            <a:r>
              <a:rPr lang="en-US" sz="2000" dirty="0" err="1">
                <a:latin typeface="Lucida Console"/>
                <a:cs typeface="Lucida Console"/>
              </a:rPr>
              <a:t>reverse_n</a:t>
            </a:r>
            <a:r>
              <a:rPr lang="en-US" sz="2000" dirty="0">
                <a:latin typeface="Lucida Console"/>
                <a:cs typeface="Lucida Console"/>
              </a:rPr>
              <a:t>(f, l, l - f);</a:t>
            </a:r>
          </a:p>
          <a:p>
            <a:r>
              <a:rPr lang="en-US" sz="2000" dirty="0">
                <a:latin typeface="Lucida Console"/>
                <a:cs typeface="Lucida Console"/>
              </a:rPr>
              <a:t>}</a:t>
            </a:r>
            <a:endParaRPr lang="en-US" sz="2800" dirty="0" smtClean="0">
              <a:cs typeface="Lucida Console"/>
            </a:endParaRPr>
          </a:p>
          <a:p>
            <a:pPr marL="457200" indent="-457200">
              <a:buFont typeface="Arial"/>
              <a:buChar char="•"/>
            </a:pPr>
            <a:endParaRPr lang="en-US" sz="2800" dirty="0" smtClean="0">
              <a:cs typeface="Lucida Console"/>
            </a:endParaRPr>
          </a:p>
          <a:p>
            <a:pPr marL="457200" indent="-457200">
              <a:buFont typeface="Arial"/>
              <a:buChar char="•"/>
            </a:pPr>
            <a:r>
              <a:rPr lang="en-US" sz="2800" dirty="0" smtClean="0">
                <a:cs typeface="Lucida Console"/>
              </a:rPr>
              <a:t>Note how we </a:t>
            </a:r>
            <a:r>
              <a:rPr lang="en-US" sz="2800" dirty="0" err="1" smtClean="0">
                <a:cs typeface="Lucida Console"/>
              </a:rPr>
              <a:t>precompute</a:t>
            </a:r>
            <a:r>
              <a:rPr lang="en-US" sz="2800" dirty="0" smtClean="0">
                <a:cs typeface="Lucida Console"/>
              </a:rPr>
              <a:t> trip count,</a:t>
            </a:r>
            <a:br>
              <a:rPr lang="en-US" sz="2800" dirty="0" smtClean="0">
                <a:cs typeface="Lucida Console"/>
              </a:rPr>
            </a:br>
            <a:r>
              <a:rPr lang="en-US" sz="2800" dirty="0" smtClean="0">
                <a:cs typeface="Lucida Console"/>
              </a:rPr>
              <a:t>then call previous implementation</a:t>
            </a:r>
          </a:p>
        </p:txBody>
      </p:sp>
      <p:sp>
        <p:nvSpPr>
          <p:cNvPr id="5" name="Title 1"/>
          <p:cNvSpPr txBox="1">
            <a:spLocks/>
          </p:cNvSpPr>
          <p:nvPr/>
        </p:nvSpPr>
        <p:spPr bwMode="auto">
          <a:xfrm>
            <a:off x="457200" y="427038"/>
            <a:ext cx="8382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ＭＳ Ｐゴシック" charset="0"/>
              </a:defRPr>
            </a:lvl2pPr>
            <a:lvl3pPr algn="ctr" rtl="0" fontAlgn="base">
              <a:spcBef>
                <a:spcPct val="0"/>
              </a:spcBef>
              <a:spcAft>
                <a:spcPct val="0"/>
              </a:spcAft>
              <a:defRPr sz="4400">
                <a:solidFill>
                  <a:schemeClr val="tx2"/>
                </a:solidFill>
                <a:latin typeface="Arial" charset="0"/>
                <a:ea typeface="ＭＳ Ｐゴシック" charset="0"/>
              </a:defRPr>
            </a:lvl3pPr>
            <a:lvl4pPr algn="ctr" rtl="0" fontAlgn="base">
              <a:spcBef>
                <a:spcPct val="0"/>
              </a:spcBef>
              <a:spcAft>
                <a:spcPct val="0"/>
              </a:spcAft>
              <a:defRPr sz="4400">
                <a:solidFill>
                  <a:schemeClr val="tx2"/>
                </a:solidFill>
                <a:latin typeface="Arial" charset="0"/>
                <a:ea typeface="ＭＳ Ｐゴシック" charset="0"/>
              </a:defRPr>
            </a:lvl4pPr>
            <a:lvl5pPr algn="ctr" rtl="0" fontAlgn="base">
              <a:spcBef>
                <a:spcPct val="0"/>
              </a:spcBef>
              <a:spcAft>
                <a:spcPct val="0"/>
              </a:spcAft>
              <a:defRPr sz="4400">
                <a:solidFill>
                  <a:schemeClr val="tx2"/>
                </a:solidFill>
                <a:latin typeface="Arial" charset="0"/>
                <a:ea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a:lstStyle>
          <a:p>
            <a:r>
              <a:rPr lang="en-US" sz="4000" dirty="0" smtClean="0">
                <a:solidFill>
                  <a:srgbClr val="000000"/>
                </a:solidFill>
              </a:rPr>
              <a:t>Implementing Reverse</a:t>
            </a:r>
            <a:br>
              <a:rPr lang="en-US" sz="4000" dirty="0" smtClean="0">
                <a:solidFill>
                  <a:srgbClr val="000000"/>
                </a:solidFill>
              </a:rPr>
            </a:br>
            <a:r>
              <a:rPr lang="en-US" sz="4000" dirty="0" smtClean="0">
                <a:solidFill>
                  <a:srgbClr val="000000"/>
                </a:solidFill>
              </a:rPr>
              <a:t>for Random Access Iterators</a:t>
            </a:r>
            <a:endParaRPr lang="en-US" sz="4000" i="1" dirty="0" smtClean="0">
              <a:solidFill>
                <a:srgbClr val="000000"/>
              </a:solidFill>
              <a:latin typeface="Palatino"/>
              <a:cs typeface="Palatino"/>
            </a:endParaRPr>
          </a:p>
        </p:txBody>
      </p:sp>
      <p:sp>
        <p:nvSpPr>
          <p:cNvPr id="6" name="TextBox 5"/>
          <p:cNvSpPr txBox="1"/>
          <p:nvPr/>
        </p:nvSpPr>
        <p:spPr>
          <a:xfrm>
            <a:off x="3482804" y="6198255"/>
            <a:ext cx="184666" cy="523220"/>
          </a:xfrm>
          <a:prstGeom prst="rect">
            <a:avLst/>
          </a:prstGeom>
          <a:noFill/>
        </p:spPr>
        <p:txBody>
          <a:bodyPr wrap="none" rtlCol="0">
            <a:spAutoFit/>
          </a:bodyPr>
          <a:lstStyle/>
          <a:p>
            <a:endParaRPr lang="en-US" sz="2800" dirty="0"/>
          </a:p>
        </p:txBody>
      </p:sp>
    </p:spTree>
    <p:extLst>
      <p:ext uri="{BB962C8B-B14F-4D97-AF65-F5344CB8AC3E}">
        <p14:creationId xmlns:p14="http://schemas.microsoft.com/office/powerpoint/2010/main" val="3625268113"/>
      </p:ext>
    </p:extLst>
  </p:cSld>
  <p:clrMapOvr>
    <a:masterClrMapping/>
  </p:clrMapOvr>
  <p:timing>
    <p:tnLst>
      <p:par>
        <p:cTn xmlns:p14="http://schemas.microsoft.com/office/powerpoint/2010/mai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t>  </a:t>
            </a:r>
          </a:p>
        </p:txBody>
      </p:sp>
      <p:sp>
        <p:nvSpPr>
          <p:cNvPr id="2" name="Content Placeholder 1"/>
          <p:cNvSpPr>
            <a:spLocks noGrp="1"/>
          </p:cNvSpPr>
          <p:nvPr>
            <p:ph idx="1"/>
          </p:nvPr>
        </p:nvSpPr>
        <p:spPr/>
        <p:txBody>
          <a:bodyPr>
            <a:normAutofit/>
          </a:bodyPr>
          <a:lstStyle/>
          <a:p>
            <a:endParaRPr lang="en-US" dirty="0" smtClean="0"/>
          </a:p>
          <a:p>
            <a:endParaRPr lang="en-US" dirty="0"/>
          </a:p>
          <a:p>
            <a:endParaRPr lang="en-US" dirty="0" smtClean="0"/>
          </a:p>
          <a:p>
            <a:endParaRPr lang="en-US" dirty="0"/>
          </a:p>
          <a:p>
            <a:endParaRPr lang="en-US" sz="2800" dirty="0" smtClean="0"/>
          </a:p>
          <a:p>
            <a:endParaRPr lang="en-US" sz="2800" dirty="0" smtClean="0"/>
          </a:p>
          <a:p>
            <a:endParaRPr lang="en-US" sz="2800" dirty="0"/>
          </a:p>
          <a:p>
            <a:endParaRPr lang="en-US" sz="2800" dirty="0" smtClean="0"/>
          </a:p>
        </p:txBody>
      </p:sp>
      <p:sp>
        <p:nvSpPr>
          <p:cNvPr id="3" name="Slide Number Placeholder 2"/>
          <p:cNvSpPr>
            <a:spLocks noGrp="1"/>
          </p:cNvSpPr>
          <p:nvPr>
            <p:ph type="sldNum" sz="quarter" idx="12"/>
          </p:nvPr>
        </p:nvSpPr>
        <p:spPr/>
        <p:txBody>
          <a:bodyPr/>
          <a:lstStyle/>
          <a:p>
            <a:fld id="{1390060D-1EE0-AD4D-BE99-A9D595E32993}" type="slidenum">
              <a:rPr lang="en-US" smtClean="0"/>
              <a:pPr/>
              <a:t>123</a:t>
            </a:fld>
            <a:endParaRPr lang="en-US" dirty="0"/>
          </a:p>
        </p:txBody>
      </p:sp>
      <p:sp>
        <p:nvSpPr>
          <p:cNvPr id="20483" name="Text Box 3"/>
          <p:cNvSpPr txBox="1">
            <a:spLocks noChangeArrowheads="1"/>
          </p:cNvSpPr>
          <p:nvPr/>
        </p:nvSpPr>
        <p:spPr bwMode="auto">
          <a:xfrm>
            <a:off x="370587" y="1724966"/>
            <a:ext cx="8734454" cy="4585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en-US" sz="2000" dirty="0">
                <a:latin typeface="Lucida Console"/>
                <a:cs typeface="Lucida Console"/>
              </a:rPr>
              <a:t>template &lt;</a:t>
            </a:r>
            <a:r>
              <a:rPr lang="en-US" sz="2000" dirty="0" err="1">
                <a:latin typeface="Lucida Console"/>
                <a:cs typeface="Lucida Console"/>
              </a:rPr>
              <a:t>ForwardIterator</a:t>
            </a:r>
            <a:r>
              <a:rPr lang="en-US" sz="2000" dirty="0">
                <a:latin typeface="Lucida Console"/>
                <a:cs typeface="Lucida Console"/>
              </a:rPr>
              <a:t> I, </a:t>
            </a:r>
            <a:r>
              <a:rPr lang="en-US" sz="2000" dirty="0" err="1">
                <a:latin typeface="Lucida Console"/>
                <a:cs typeface="Lucida Console"/>
              </a:rPr>
              <a:t>BinaryInteger</a:t>
            </a:r>
            <a:r>
              <a:rPr lang="en-US" sz="2000" dirty="0">
                <a:latin typeface="Lucida Console"/>
                <a:cs typeface="Lucida Console"/>
              </a:rPr>
              <a:t> N&gt;</a:t>
            </a:r>
          </a:p>
          <a:p>
            <a:r>
              <a:rPr lang="en-US" sz="2000" dirty="0">
                <a:latin typeface="Lucida Console"/>
                <a:cs typeface="Lucida Console"/>
              </a:rPr>
              <a:t>I </a:t>
            </a:r>
            <a:r>
              <a:rPr lang="en-US" sz="2000" dirty="0" err="1">
                <a:latin typeface="Lucida Console"/>
                <a:cs typeface="Lucida Console"/>
              </a:rPr>
              <a:t>reverse_recursive</a:t>
            </a:r>
            <a:r>
              <a:rPr lang="en-US" sz="2000" dirty="0">
                <a:latin typeface="Lucida Console"/>
                <a:cs typeface="Lucida Console"/>
              </a:rPr>
              <a:t>(I f, N n) {</a:t>
            </a:r>
          </a:p>
          <a:p>
            <a:r>
              <a:rPr lang="en-US" sz="2000" dirty="0">
                <a:latin typeface="Lucida Console"/>
                <a:cs typeface="Lucida Console"/>
              </a:rPr>
              <a:t>    if (n == 0) return f;</a:t>
            </a:r>
          </a:p>
          <a:p>
            <a:r>
              <a:rPr lang="en-US" sz="2000" dirty="0">
                <a:latin typeface="Lucida Console"/>
                <a:cs typeface="Lucida Console"/>
              </a:rPr>
              <a:t>    if (n == 1) return ++f;</a:t>
            </a:r>
          </a:p>
          <a:p>
            <a:r>
              <a:rPr lang="en-US" sz="2000" dirty="0">
                <a:latin typeface="Lucida Console"/>
                <a:cs typeface="Lucida Console"/>
              </a:rPr>
              <a:t>    N h = n &gt;&gt; 1;</a:t>
            </a:r>
          </a:p>
          <a:p>
            <a:r>
              <a:rPr lang="en-US" sz="2000" dirty="0">
                <a:latin typeface="Lucida Console"/>
                <a:cs typeface="Lucida Console"/>
              </a:rPr>
              <a:t>    I m = </a:t>
            </a:r>
            <a:r>
              <a:rPr lang="en-US" sz="2000" dirty="0" err="1">
                <a:latin typeface="Lucida Console"/>
                <a:cs typeface="Lucida Console"/>
              </a:rPr>
              <a:t>reverse_recursive</a:t>
            </a:r>
            <a:r>
              <a:rPr lang="en-US" sz="2000" dirty="0">
                <a:latin typeface="Lucida Console"/>
                <a:cs typeface="Lucida Console"/>
              </a:rPr>
              <a:t>(f, h);</a:t>
            </a:r>
          </a:p>
          <a:p>
            <a:r>
              <a:rPr lang="en-US" sz="2000" dirty="0">
                <a:latin typeface="Lucida Console"/>
                <a:cs typeface="Lucida Console"/>
              </a:rPr>
              <a:t>    if (odd(n)) ++m;</a:t>
            </a:r>
          </a:p>
          <a:p>
            <a:r>
              <a:rPr lang="en-US" sz="2000" dirty="0">
                <a:latin typeface="Lucida Console"/>
                <a:cs typeface="Lucida Console"/>
              </a:rPr>
              <a:t>    I l = </a:t>
            </a:r>
            <a:r>
              <a:rPr lang="en-US" sz="2000" dirty="0" err="1">
                <a:latin typeface="Lucida Console"/>
                <a:cs typeface="Lucida Console"/>
              </a:rPr>
              <a:t>reverse_recursive</a:t>
            </a:r>
            <a:r>
              <a:rPr lang="en-US" sz="2000" dirty="0">
                <a:latin typeface="Lucida Console"/>
                <a:cs typeface="Lucida Console"/>
              </a:rPr>
              <a:t>(m, h);</a:t>
            </a:r>
          </a:p>
          <a:p>
            <a:r>
              <a:rPr lang="en-US" sz="2000" dirty="0">
                <a:latin typeface="Lucida Console"/>
                <a:cs typeface="Lucida Console"/>
              </a:rPr>
              <a:t>    </a:t>
            </a:r>
            <a:r>
              <a:rPr lang="en-US" sz="2000" dirty="0" err="1">
                <a:latin typeface="Lucida Console"/>
                <a:cs typeface="Lucida Console"/>
              </a:rPr>
              <a:t>swap_ranges_n</a:t>
            </a:r>
            <a:r>
              <a:rPr lang="en-US" sz="2000" dirty="0">
                <a:latin typeface="Lucida Console"/>
                <a:cs typeface="Lucida Console"/>
              </a:rPr>
              <a:t>(f, m, h);</a:t>
            </a:r>
          </a:p>
          <a:p>
            <a:r>
              <a:rPr lang="en-US" sz="2000" dirty="0">
                <a:latin typeface="Lucida Console"/>
                <a:cs typeface="Lucida Console"/>
              </a:rPr>
              <a:t>    return l;</a:t>
            </a:r>
          </a:p>
          <a:p>
            <a:r>
              <a:rPr lang="en-US" sz="2000" dirty="0">
                <a:latin typeface="Lucida Console"/>
                <a:cs typeface="Lucida Console"/>
              </a:rPr>
              <a:t>}</a:t>
            </a:r>
            <a:endParaRPr lang="en-US" sz="2800" dirty="0" smtClean="0">
              <a:cs typeface="Lucida Console"/>
            </a:endParaRPr>
          </a:p>
          <a:p>
            <a:pPr marL="457200" indent="-457200">
              <a:buFont typeface="Arial"/>
              <a:buChar char="•"/>
            </a:pPr>
            <a:endParaRPr lang="en-US" sz="2400" dirty="0" smtClean="0">
              <a:cs typeface="Lucida Console"/>
            </a:endParaRPr>
          </a:p>
          <a:p>
            <a:pPr marL="457200" indent="-457200">
              <a:buFont typeface="Arial"/>
              <a:buChar char="•"/>
            </a:pPr>
            <a:r>
              <a:rPr lang="en-US" sz="2400" dirty="0" smtClean="0">
                <a:cs typeface="Lucida Console"/>
              </a:rPr>
              <a:t>Keep partitioning range in half (h)</a:t>
            </a:r>
          </a:p>
          <a:p>
            <a:pPr marL="457200" indent="-457200">
              <a:buFont typeface="Arial"/>
              <a:buChar char="•"/>
            </a:pPr>
            <a:r>
              <a:rPr lang="en-US" sz="2400" dirty="0" smtClean="0">
                <a:cs typeface="Lucida Console"/>
              </a:rPr>
              <a:t>Argument n keeps track of length of sequence being reversed</a:t>
            </a:r>
          </a:p>
        </p:txBody>
      </p:sp>
      <p:sp>
        <p:nvSpPr>
          <p:cNvPr id="5" name="Title 1"/>
          <p:cNvSpPr txBox="1">
            <a:spLocks/>
          </p:cNvSpPr>
          <p:nvPr/>
        </p:nvSpPr>
        <p:spPr bwMode="auto">
          <a:xfrm>
            <a:off x="457200" y="427038"/>
            <a:ext cx="8382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ＭＳ Ｐゴシック" charset="0"/>
              </a:defRPr>
            </a:lvl2pPr>
            <a:lvl3pPr algn="ctr" rtl="0" fontAlgn="base">
              <a:spcBef>
                <a:spcPct val="0"/>
              </a:spcBef>
              <a:spcAft>
                <a:spcPct val="0"/>
              </a:spcAft>
              <a:defRPr sz="4400">
                <a:solidFill>
                  <a:schemeClr val="tx2"/>
                </a:solidFill>
                <a:latin typeface="Arial" charset="0"/>
                <a:ea typeface="ＭＳ Ｐゴシック" charset="0"/>
              </a:defRPr>
            </a:lvl3pPr>
            <a:lvl4pPr algn="ctr" rtl="0" fontAlgn="base">
              <a:spcBef>
                <a:spcPct val="0"/>
              </a:spcBef>
              <a:spcAft>
                <a:spcPct val="0"/>
              </a:spcAft>
              <a:defRPr sz="4400">
                <a:solidFill>
                  <a:schemeClr val="tx2"/>
                </a:solidFill>
                <a:latin typeface="Arial" charset="0"/>
                <a:ea typeface="ＭＳ Ｐゴシック" charset="0"/>
              </a:defRPr>
            </a:lvl4pPr>
            <a:lvl5pPr algn="ctr" rtl="0" fontAlgn="base">
              <a:spcBef>
                <a:spcPct val="0"/>
              </a:spcBef>
              <a:spcAft>
                <a:spcPct val="0"/>
              </a:spcAft>
              <a:defRPr sz="4400">
                <a:solidFill>
                  <a:schemeClr val="tx2"/>
                </a:solidFill>
                <a:latin typeface="Arial" charset="0"/>
                <a:ea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a:lstStyle>
          <a:p>
            <a:r>
              <a:rPr lang="en-US" sz="4000" dirty="0" smtClean="0">
                <a:solidFill>
                  <a:srgbClr val="000000"/>
                </a:solidFill>
              </a:rPr>
              <a:t>Helper Function when only have</a:t>
            </a:r>
            <a:br>
              <a:rPr lang="en-US" sz="4000" dirty="0" smtClean="0">
                <a:solidFill>
                  <a:srgbClr val="000000"/>
                </a:solidFill>
              </a:rPr>
            </a:br>
            <a:r>
              <a:rPr lang="en-US" sz="4000" dirty="0" smtClean="0">
                <a:solidFill>
                  <a:srgbClr val="000000"/>
                </a:solidFill>
              </a:rPr>
              <a:t>Forward Iterators</a:t>
            </a:r>
            <a:endParaRPr lang="en-US" sz="4000" i="1" dirty="0" smtClean="0">
              <a:solidFill>
                <a:srgbClr val="000000"/>
              </a:solidFill>
              <a:latin typeface="Palatino"/>
              <a:cs typeface="Palatino"/>
            </a:endParaRPr>
          </a:p>
        </p:txBody>
      </p:sp>
      <p:sp>
        <p:nvSpPr>
          <p:cNvPr id="6" name="TextBox 5"/>
          <p:cNvSpPr txBox="1"/>
          <p:nvPr/>
        </p:nvSpPr>
        <p:spPr>
          <a:xfrm>
            <a:off x="3482804" y="6198255"/>
            <a:ext cx="184666" cy="523220"/>
          </a:xfrm>
          <a:prstGeom prst="rect">
            <a:avLst/>
          </a:prstGeom>
          <a:noFill/>
        </p:spPr>
        <p:txBody>
          <a:bodyPr wrap="none" rtlCol="0">
            <a:spAutoFit/>
          </a:bodyPr>
          <a:lstStyle/>
          <a:p>
            <a:endParaRPr lang="en-US" sz="2800" dirty="0"/>
          </a:p>
        </p:txBody>
      </p:sp>
    </p:spTree>
    <p:extLst>
      <p:ext uri="{BB962C8B-B14F-4D97-AF65-F5344CB8AC3E}">
        <p14:creationId xmlns:p14="http://schemas.microsoft.com/office/powerpoint/2010/main" val="17142893"/>
      </p:ext>
    </p:extLst>
  </p:cSld>
  <p:clrMapOvr>
    <a:masterClrMapping/>
  </p:clrMapOvr>
  <p:timing>
    <p:tnLst>
      <p:par>
        <p:cTn xmlns:p14="http://schemas.microsoft.com/office/powerpoint/2010/mai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t>  </a:t>
            </a:r>
          </a:p>
        </p:txBody>
      </p:sp>
      <p:sp>
        <p:nvSpPr>
          <p:cNvPr id="2" name="Content Placeholder 1"/>
          <p:cNvSpPr>
            <a:spLocks noGrp="1"/>
          </p:cNvSpPr>
          <p:nvPr>
            <p:ph idx="1"/>
          </p:nvPr>
        </p:nvSpPr>
        <p:spPr/>
        <p:txBody>
          <a:bodyPr>
            <a:normAutofit/>
          </a:bodyPr>
          <a:lstStyle/>
          <a:p>
            <a:endParaRPr lang="en-US" dirty="0" smtClean="0"/>
          </a:p>
          <a:p>
            <a:endParaRPr lang="en-US" dirty="0"/>
          </a:p>
          <a:p>
            <a:endParaRPr lang="en-US" dirty="0" smtClean="0"/>
          </a:p>
          <a:p>
            <a:endParaRPr lang="en-US" dirty="0"/>
          </a:p>
          <a:p>
            <a:endParaRPr lang="en-US" sz="2800" dirty="0" smtClean="0"/>
          </a:p>
          <a:p>
            <a:endParaRPr lang="en-US" sz="2800" dirty="0" smtClean="0"/>
          </a:p>
          <a:p>
            <a:endParaRPr lang="en-US" sz="2800" dirty="0"/>
          </a:p>
          <a:p>
            <a:endParaRPr lang="en-US" sz="2800" dirty="0" smtClean="0"/>
          </a:p>
        </p:txBody>
      </p:sp>
      <p:sp>
        <p:nvSpPr>
          <p:cNvPr id="3" name="Slide Number Placeholder 2"/>
          <p:cNvSpPr>
            <a:spLocks noGrp="1"/>
          </p:cNvSpPr>
          <p:nvPr>
            <p:ph type="sldNum" sz="quarter" idx="12"/>
          </p:nvPr>
        </p:nvSpPr>
        <p:spPr/>
        <p:txBody>
          <a:bodyPr/>
          <a:lstStyle/>
          <a:p>
            <a:fld id="{1390060D-1EE0-AD4D-BE99-A9D595E32993}" type="slidenum">
              <a:rPr lang="en-US" smtClean="0"/>
              <a:pPr/>
              <a:t>124</a:t>
            </a:fld>
            <a:endParaRPr lang="en-US" dirty="0"/>
          </a:p>
        </p:txBody>
      </p:sp>
      <p:sp>
        <p:nvSpPr>
          <p:cNvPr id="20483" name="Text Box 3"/>
          <p:cNvSpPr txBox="1">
            <a:spLocks noChangeArrowheads="1"/>
          </p:cNvSpPr>
          <p:nvPr/>
        </p:nvSpPr>
        <p:spPr bwMode="auto">
          <a:xfrm>
            <a:off x="370587" y="1934471"/>
            <a:ext cx="8734454" cy="1754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en-US" sz="2000" dirty="0">
                <a:latin typeface="Lucida Console"/>
                <a:cs typeface="Lucida Console"/>
              </a:rPr>
              <a:t>template &lt;</a:t>
            </a:r>
            <a:r>
              <a:rPr lang="en-US" sz="2000" dirty="0" err="1">
                <a:latin typeface="Lucida Console"/>
                <a:cs typeface="Lucida Console"/>
              </a:rPr>
              <a:t>ForwardIterator</a:t>
            </a:r>
            <a:r>
              <a:rPr lang="en-US" sz="2000" dirty="0">
                <a:latin typeface="Lucida Console"/>
                <a:cs typeface="Lucida Console"/>
              </a:rPr>
              <a:t> I&gt;</a:t>
            </a:r>
          </a:p>
          <a:p>
            <a:r>
              <a:rPr lang="en-US" sz="2000" dirty="0">
                <a:latin typeface="Lucida Console"/>
                <a:cs typeface="Lucida Console"/>
              </a:rPr>
              <a:t>void reverse(I f, I l, </a:t>
            </a:r>
            <a:r>
              <a:rPr lang="en-US" sz="2000" dirty="0" err="1" smtClean="0">
                <a:latin typeface="Lucida Console"/>
                <a:cs typeface="Lucida Console"/>
              </a:rPr>
              <a:t>std</a:t>
            </a:r>
            <a:r>
              <a:rPr lang="en-US" sz="2000" dirty="0" smtClean="0">
                <a:latin typeface="Lucida Console"/>
                <a:cs typeface="Lucida Console"/>
              </a:rPr>
              <a:t>::</a:t>
            </a:r>
            <a:r>
              <a:rPr lang="en-US" sz="2000" dirty="0" err="1" smtClean="0">
                <a:latin typeface="Lucida Console"/>
                <a:cs typeface="Lucida Console"/>
              </a:rPr>
              <a:t>forward_iterator_tag</a:t>
            </a:r>
            <a:r>
              <a:rPr lang="en-US" sz="2000" dirty="0">
                <a:latin typeface="Lucida Console"/>
                <a:cs typeface="Lucida Console"/>
              </a:rPr>
              <a:t>) {</a:t>
            </a:r>
          </a:p>
          <a:p>
            <a:r>
              <a:rPr lang="en-US" sz="2000" dirty="0">
                <a:latin typeface="Lucida Console"/>
                <a:cs typeface="Lucida Console"/>
              </a:rPr>
              <a:t>    </a:t>
            </a:r>
            <a:r>
              <a:rPr lang="en-US" sz="2000" dirty="0" err="1">
                <a:latin typeface="Lucida Console"/>
                <a:cs typeface="Lucida Console"/>
              </a:rPr>
              <a:t>reverse_recursive</a:t>
            </a:r>
            <a:r>
              <a:rPr lang="en-US" sz="2000" dirty="0">
                <a:latin typeface="Lucida Console"/>
                <a:cs typeface="Lucida Console"/>
              </a:rPr>
              <a:t>(f, distance(f, l));</a:t>
            </a:r>
          </a:p>
          <a:p>
            <a:r>
              <a:rPr lang="en-US" sz="2000" dirty="0">
                <a:latin typeface="Lucida Console"/>
                <a:cs typeface="Lucida Console"/>
              </a:rPr>
              <a:t>}</a:t>
            </a:r>
            <a:endParaRPr lang="en-US" sz="2400" dirty="0" smtClean="0">
              <a:cs typeface="Lucida Console"/>
            </a:endParaRPr>
          </a:p>
          <a:p>
            <a:endParaRPr lang="en-US" sz="2400" dirty="0" smtClean="0">
              <a:cs typeface="Lucida Console"/>
            </a:endParaRPr>
          </a:p>
        </p:txBody>
      </p:sp>
      <p:sp>
        <p:nvSpPr>
          <p:cNvPr id="5" name="Title 1"/>
          <p:cNvSpPr txBox="1">
            <a:spLocks/>
          </p:cNvSpPr>
          <p:nvPr/>
        </p:nvSpPr>
        <p:spPr bwMode="auto">
          <a:xfrm>
            <a:off x="457200" y="427038"/>
            <a:ext cx="8382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ＭＳ Ｐゴシック" charset="0"/>
              </a:defRPr>
            </a:lvl2pPr>
            <a:lvl3pPr algn="ctr" rtl="0" fontAlgn="base">
              <a:spcBef>
                <a:spcPct val="0"/>
              </a:spcBef>
              <a:spcAft>
                <a:spcPct val="0"/>
              </a:spcAft>
              <a:defRPr sz="4400">
                <a:solidFill>
                  <a:schemeClr val="tx2"/>
                </a:solidFill>
                <a:latin typeface="Arial" charset="0"/>
                <a:ea typeface="ＭＳ Ｐゴシック" charset="0"/>
              </a:defRPr>
            </a:lvl3pPr>
            <a:lvl4pPr algn="ctr" rtl="0" fontAlgn="base">
              <a:spcBef>
                <a:spcPct val="0"/>
              </a:spcBef>
              <a:spcAft>
                <a:spcPct val="0"/>
              </a:spcAft>
              <a:defRPr sz="4400">
                <a:solidFill>
                  <a:schemeClr val="tx2"/>
                </a:solidFill>
                <a:latin typeface="Arial" charset="0"/>
                <a:ea typeface="ＭＳ Ｐゴシック" charset="0"/>
              </a:defRPr>
            </a:lvl4pPr>
            <a:lvl5pPr algn="ctr" rtl="0" fontAlgn="base">
              <a:spcBef>
                <a:spcPct val="0"/>
              </a:spcBef>
              <a:spcAft>
                <a:spcPct val="0"/>
              </a:spcAft>
              <a:defRPr sz="4400">
                <a:solidFill>
                  <a:schemeClr val="tx2"/>
                </a:solidFill>
                <a:latin typeface="Arial" charset="0"/>
                <a:ea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a:lstStyle>
          <a:p>
            <a:r>
              <a:rPr lang="en-US" sz="4000" dirty="0" smtClean="0">
                <a:solidFill>
                  <a:srgbClr val="000000"/>
                </a:solidFill>
              </a:rPr>
              <a:t>Implementing Reverse</a:t>
            </a:r>
            <a:br>
              <a:rPr lang="en-US" sz="4000" dirty="0" smtClean="0">
                <a:solidFill>
                  <a:srgbClr val="000000"/>
                </a:solidFill>
              </a:rPr>
            </a:br>
            <a:r>
              <a:rPr lang="en-US" sz="4000" dirty="0" smtClean="0">
                <a:solidFill>
                  <a:srgbClr val="000000"/>
                </a:solidFill>
              </a:rPr>
              <a:t>for Forward Iterators</a:t>
            </a:r>
            <a:endParaRPr lang="en-US" sz="4000" i="1" dirty="0" smtClean="0">
              <a:solidFill>
                <a:srgbClr val="000000"/>
              </a:solidFill>
              <a:latin typeface="Palatino"/>
              <a:cs typeface="Palatino"/>
            </a:endParaRPr>
          </a:p>
        </p:txBody>
      </p:sp>
      <p:sp>
        <p:nvSpPr>
          <p:cNvPr id="6" name="TextBox 5"/>
          <p:cNvSpPr txBox="1"/>
          <p:nvPr/>
        </p:nvSpPr>
        <p:spPr>
          <a:xfrm>
            <a:off x="3482804" y="6198255"/>
            <a:ext cx="184666" cy="523220"/>
          </a:xfrm>
          <a:prstGeom prst="rect">
            <a:avLst/>
          </a:prstGeom>
          <a:noFill/>
        </p:spPr>
        <p:txBody>
          <a:bodyPr wrap="none" rtlCol="0">
            <a:spAutoFit/>
          </a:bodyPr>
          <a:lstStyle/>
          <a:p>
            <a:endParaRPr lang="en-US" sz="2800" dirty="0"/>
          </a:p>
        </p:txBody>
      </p:sp>
    </p:spTree>
    <p:extLst>
      <p:ext uri="{BB962C8B-B14F-4D97-AF65-F5344CB8AC3E}">
        <p14:creationId xmlns:p14="http://schemas.microsoft.com/office/powerpoint/2010/main" val="1602623064"/>
      </p:ext>
    </p:extLst>
  </p:cSld>
  <p:clrMapOvr>
    <a:masterClrMapping/>
  </p:clrMapOvr>
  <p:timing>
    <p:tnLst>
      <p:par>
        <p:cTn xmlns:p14="http://schemas.microsoft.com/office/powerpoint/2010/mai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t>  </a:t>
            </a:r>
          </a:p>
        </p:txBody>
      </p:sp>
      <p:sp>
        <p:nvSpPr>
          <p:cNvPr id="2" name="Content Placeholder 1"/>
          <p:cNvSpPr>
            <a:spLocks noGrp="1"/>
          </p:cNvSpPr>
          <p:nvPr>
            <p:ph idx="1"/>
          </p:nvPr>
        </p:nvSpPr>
        <p:spPr/>
        <p:txBody>
          <a:bodyPr>
            <a:normAutofit/>
          </a:bodyPr>
          <a:lstStyle/>
          <a:p>
            <a:endParaRPr lang="en-US" dirty="0" smtClean="0"/>
          </a:p>
          <a:p>
            <a:endParaRPr lang="en-US" dirty="0"/>
          </a:p>
          <a:p>
            <a:endParaRPr lang="en-US" dirty="0" smtClean="0"/>
          </a:p>
          <a:p>
            <a:endParaRPr lang="en-US" dirty="0"/>
          </a:p>
          <a:p>
            <a:endParaRPr lang="en-US" sz="2800" dirty="0" smtClean="0"/>
          </a:p>
          <a:p>
            <a:endParaRPr lang="en-US" sz="2800" dirty="0" smtClean="0"/>
          </a:p>
          <a:p>
            <a:endParaRPr lang="en-US" sz="2800" dirty="0"/>
          </a:p>
          <a:p>
            <a:endParaRPr lang="en-US" sz="2800" dirty="0" smtClean="0"/>
          </a:p>
        </p:txBody>
      </p:sp>
      <p:sp>
        <p:nvSpPr>
          <p:cNvPr id="3" name="Slide Number Placeholder 2"/>
          <p:cNvSpPr>
            <a:spLocks noGrp="1"/>
          </p:cNvSpPr>
          <p:nvPr>
            <p:ph type="sldNum" sz="quarter" idx="12"/>
          </p:nvPr>
        </p:nvSpPr>
        <p:spPr/>
        <p:txBody>
          <a:bodyPr/>
          <a:lstStyle/>
          <a:p>
            <a:fld id="{1390060D-1EE0-AD4D-BE99-A9D595E32993}" type="slidenum">
              <a:rPr lang="en-US" smtClean="0"/>
              <a:pPr/>
              <a:t>125</a:t>
            </a:fld>
            <a:endParaRPr lang="en-US" dirty="0"/>
          </a:p>
        </p:txBody>
      </p:sp>
      <p:sp>
        <p:nvSpPr>
          <p:cNvPr id="20483" name="Text Box 3"/>
          <p:cNvSpPr txBox="1">
            <a:spLocks noChangeArrowheads="1"/>
          </p:cNvSpPr>
          <p:nvPr/>
        </p:nvSpPr>
        <p:spPr bwMode="auto">
          <a:xfrm>
            <a:off x="370587" y="1934471"/>
            <a:ext cx="8734454"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en-US" sz="2000" dirty="0">
                <a:latin typeface="Lucida Console"/>
                <a:cs typeface="Lucida Console"/>
              </a:rPr>
              <a:t>template &lt;</a:t>
            </a:r>
            <a:r>
              <a:rPr lang="en-US" sz="2000" dirty="0" err="1">
                <a:latin typeface="Lucida Console"/>
                <a:cs typeface="Lucida Console"/>
              </a:rPr>
              <a:t>ForwardIterator</a:t>
            </a:r>
            <a:r>
              <a:rPr lang="en-US" sz="2000" dirty="0">
                <a:latin typeface="Lucida Console"/>
                <a:cs typeface="Lucida Console"/>
              </a:rPr>
              <a:t> I&gt;</a:t>
            </a:r>
          </a:p>
          <a:p>
            <a:r>
              <a:rPr lang="en-US" sz="2000" dirty="0">
                <a:latin typeface="Lucida Console"/>
                <a:cs typeface="Lucida Console"/>
              </a:rPr>
              <a:t>void reverse(I f, I l) {</a:t>
            </a:r>
          </a:p>
          <a:p>
            <a:r>
              <a:rPr lang="en-US" sz="2000" dirty="0">
                <a:latin typeface="Lucida Console"/>
                <a:cs typeface="Lucida Console"/>
              </a:rPr>
              <a:t>    reverse(f, l, </a:t>
            </a:r>
            <a:r>
              <a:rPr lang="en-US" sz="2000" dirty="0" err="1">
                <a:latin typeface="Lucida Console"/>
                <a:cs typeface="Lucida Console"/>
              </a:rPr>
              <a:t>IteratorCategory</a:t>
            </a:r>
            <a:r>
              <a:rPr lang="en-US" sz="2000" dirty="0">
                <a:latin typeface="Lucida Console"/>
                <a:cs typeface="Lucida Console"/>
              </a:rPr>
              <a:t>&lt;I&gt;());</a:t>
            </a:r>
          </a:p>
          <a:p>
            <a:r>
              <a:rPr lang="en-US" sz="2000" dirty="0">
                <a:latin typeface="Lucida Console"/>
                <a:cs typeface="Lucida Console"/>
              </a:rPr>
              <a:t>}</a:t>
            </a:r>
            <a:endParaRPr lang="en-US" sz="2400" dirty="0" smtClean="0">
              <a:cs typeface="Lucida Console"/>
            </a:endParaRPr>
          </a:p>
        </p:txBody>
      </p:sp>
      <p:sp>
        <p:nvSpPr>
          <p:cNvPr id="5" name="Title 1"/>
          <p:cNvSpPr txBox="1">
            <a:spLocks/>
          </p:cNvSpPr>
          <p:nvPr/>
        </p:nvSpPr>
        <p:spPr bwMode="auto">
          <a:xfrm>
            <a:off x="457200" y="427038"/>
            <a:ext cx="8382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ＭＳ Ｐゴシック" charset="0"/>
              </a:defRPr>
            </a:lvl2pPr>
            <a:lvl3pPr algn="ctr" rtl="0" fontAlgn="base">
              <a:spcBef>
                <a:spcPct val="0"/>
              </a:spcBef>
              <a:spcAft>
                <a:spcPct val="0"/>
              </a:spcAft>
              <a:defRPr sz="4400">
                <a:solidFill>
                  <a:schemeClr val="tx2"/>
                </a:solidFill>
                <a:latin typeface="Arial" charset="0"/>
                <a:ea typeface="ＭＳ Ｐゴシック" charset="0"/>
              </a:defRPr>
            </a:lvl3pPr>
            <a:lvl4pPr algn="ctr" rtl="0" fontAlgn="base">
              <a:spcBef>
                <a:spcPct val="0"/>
              </a:spcBef>
              <a:spcAft>
                <a:spcPct val="0"/>
              </a:spcAft>
              <a:defRPr sz="4400">
                <a:solidFill>
                  <a:schemeClr val="tx2"/>
                </a:solidFill>
                <a:latin typeface="Arial" charset="0"/>
                <a:ea typeface="ＭＳ Ｐゴシック" charset="0"/>
              </a:defRPr>
            </a:lvl4pPr>
            <a:lvl5pPr algn="ctr" rtl="0" fontAlgn="base">
              <a:spcBef>
                <a:spcPct val="0"/>
              </a:spcBef>
              <a:spcAft>
                <a:spcPct val="0"/>
              </a:spcAft>
              <a:defRPr sz="4400">
                <a:solidFill>
                  <a:schemeClr val="tx2"/>
                </a:solidFill>
                <a:latin typeface="Arial" charset="0"/>
                <a:ea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a:lstStyle>
          <a:p>
            <a:r>
              <a:rPr lang="en-US" dirty="0" smtClean="0">
                <a:solidFill>
                  <a:srgbClr val="000000"/>
                </a:solidFill>
              </a:rPr>
              <a:t>Generic Reverse</a:t>
            </a:r>
            <a:endParaRPr lang="en-US" i="1" dirty="0" smtClean="0">
              <a:solidFill>
                <a:srgbClr val="000000"/>
              </a:solidFill>
              <a:latin typeface="Palatino"/>
              <a:cs typeface="Palatino"/>
            </a:endParaRPr>
          </a:p>
        </p:txBody>
      </p:sp>
      <p:sp>
        <p:nvSpPr>
          <p:cNvPr id="6" name="TextBox 5"/>
          <p:cNvSpPr txBox="1"/>
          <p:nvPr/>
        </p:nvSpPr>
        <p:spPr>
          <a:xfrm>
            <a:off x="3482804" y="6198255"/>
            <a:ext cx="184666" cy="523220"/>
          </a:xfrm>
          <a:prstGeom prst="rect">
            <a:avLst/>
          </a:prstGeom>
          <a:noFill/>
        </p:spPr>
        <p:txBody>
          <a:bodyPr wrap="none" rtlCol="0">
            <a:spAutoFit/>
          </a:bodyPr>
          <a:lstStyle/>
          <a:p>
            <a:endParaRPr lang="en-US" sz="2800" dirty="0"/>
          </a:p>
        </p:txBody>
      </p:sp>
    </p:spTree>
    <p:extLst>
      <p:ext uri="{BB962C8B-B14F-4D97-AF65-F5344CB8AC3E}">
        <p14:creationId xmlns:p14="http://schemas.microsoft.com/office/powerpoint/2010/main" val="535161555"/>
      </p:ext>
    </p:extLst>
  </p:cSld>
  <p:clrMapOvr>
    <a:masterClrMapping/>
  </p:clrMapOvr>
  <p:timing>
    <p:tnLst>
      <p:par>
        <p:cTn xmlns:p14="http://schemas.microsoft.com/office/powerpoint/2010/mai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Law of Interface Refinement</a:t>
            </a:r>
            <a:endParaRPr lang="en-US" dirty="0"/>
          </a:p>
        </p:txBody>
      </p:sp>
      <p:sp>
        <p:nvSpPr>
          <p:cNvPr id="3" name="Content Placeholder 2"/>
          <p:cNvSpPr>
            <a:spLocks noGrp="1"/>
          </p:cNvSpPr>
          <p:nvPr>
            <p:ph idx="1"/>
          </p:nvPr>
        </p:nvSpPr>
        <p:spPr>
          <a:xfrm>
            <a:off x="457200" y="1600200"/>
            <a:ext cx="8229600" cy="4756150"/>
          </a:xfrm>
        </p:spPr>
        <p:txBody>
          <a:bodyPr>
            <a:normAutofit fontScale="92500"/>
          </a:bodyPr>
          <a:lstStyle/>
          <a:p>
            <a:pPr marL="0" indent="0" algn="ctr">
              <a:buNone/>
            </a:pPr>
            <a:r>
              <a:rPr lang="en-US" i="1" dirty="0" smtClean="0"/>
              <a:t>Designing interfaces, like designing programs,</a:t>
            </a:r>
            <a:br>
              <a:rPr lang="en-US" i="1" dirty="0" smtClean="0"/>
            </a:br>
            <a:r>
              <a:rPr lang="en-US" i="1" dirty="0" smtClean="0"/>
              <a:t>is a multi-pass activity.</a:t>
            </a:r>
          </a:p>
          <a:p>
            <a:pPr marL="0" indent="0" algn="ctr">
              <a:buNone/>
            </a:pPr>
            <a:endParaRPr lang="en-US" i="1" dirty="0"/>
          </a:p>
          <a:p>
            <a:r>
              <a:rPr lang="en-US" dirty="0" smtClean="0"/>
              <a:t>We can’t design an ideal interface until we have seen how the algorithm will be used</a:t>
            </a:r>
          </a:p>
          <a:p>
            <a:r>
              <a:rPr lang="en-US" dirty="0" smtClean="0"/>
              <a:t>Not all uses are immediately apparent</a:t>
            </a:r>
          </a:p>
          <a:p>
            <a:r>
              <a:rPr lang="en-US" dirty="0" smtClean="0"/>
              <a:t>Example:  </a:t>
            </a:r>
            <a:r>
              <a:rPr lang="en-US" sz="2600" dirty="0" err="1" smtClean="0">
                <a:latin typeface="Lucida Console"/>
                <a:cs typeface="Lucida Console"/>
              </a:rPr>
              <a:t>std</a:t>
            </a:r>
            <a:r>
              <a:rPr lang="en-US" sz="2600" dirty="0" smtClean="0">
                <a:latin typeface="Lucida Console"/>
                <a:cs typeface="Lucida Console"/>
              </a:rPr>
              <a:t>::rotate</a:t>
            </a:r>
          </a:p>
          <a:p>
            <a:pPr lvl="1"/>
            <a:r>
              <a:rPr lang="en-US" dirty="0" smtClean="0"/>
              <a:t>Originally returned </a:t>
            </a:r>
            <a:r>
              <a:rPr lang="en-US" sz="2600" dirty="0" smtClean="0">
                <a:latin typeface="Lucida Console"/>
                <a:cs typeface="Lucida Console"/>
              </a:rPr>
              <a:t>void</a:t>
            </a:r>
          </a:p>
          <a:p>
            <a:pPr lvl="1"/>
            <a:r>
              <a:rPr lang="en-US" dirty="0" smtClean="0"/>
              <a:t>10 years to change C++ standard to return new middle</a:t>
            </a:r>
            <a:endParaRPr lang="en-US" dirty="0"/>
          </a:p>
        </p:txBody>
      </p:sp>
      <p:sp>
        <p:nvSpPr>
          <p:cNvPr id="4" name="Slide Number Placeholder 3"/>
          <p:cNvSpPr>
            <a:spLocks noGrp="1"/>
          </p:cNvSpPr>
          <p:nvPr>
            <p:ph type="sldNum" sz="quarter" idx="12"/>
          </p:nvPr>
        </p:nvSpPr>
        <p:spPr/>
        <p:txBody>
          <a:bodyPr/>
          <a:lstStyle/>
          <a:p>
            <a:fld id="{40857C5A-2FD0-1645-9F69-D79892D8574F}" type="slidenum">
              <a:rPr lang="en-US" smtClean="0"/>
              <a:t>126</a:t>
            </a:fld>
            <a:endParaRPr lang="en-US"/>
          </a:p>
        </p:txBody>
      </p:sp>
    </p:spTree>
    <p:extLst>
      <p:ext uri="{BB962C8B-B14F-4D97-AF65-F5344CB8AC3E}">
        <p14:creationId xmlns:p14="http://schemas.microsoft.com/office/powerpoint/2010/main" val="1773437840"/>
      </p:ext>
    </p:extLst>
  </p:cSld>
  <p:clrMapOvr>
    <a:masterClrMapping/>
  </p:clrMapOvr>
  <p:timing>
    <p:tnLst>
      <p:par>
        <p:cTn xmlns:p14="http://schemas.microsoft.com/office/powerpoint/2010/mai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Computational Complexity</a:t>
            </a:r>
            <a:endParaRPr lang="en-US" dirty="0"/>
          </a:p>
        </p:txBody>
      </p:sp>
      <p:sp>
        <p:nvSpPr>
          <p:cNvPr id="3" name="Content Placeholder 2"/>
          <p:cNvSpPr>
            <a:spLocks noGrp="1"/>
          </p:cNvSpPr>
          <p:nvPr>
            <p:ph idx="1"/>
          </p:nvPr>
        </p:nvSpPr>
        <p:spPr/>
        <p:txBody>
          <a:bodyPr/>
          <a:lstStyle/>
          <a:p>
            <a:r>
              <a:rPr lang="en-US" dirty="0" smtClean="0"/>
              <a:t>Time complexity</a:t>
            </a:r>
          </a:p>
          <a:p>
            <a:pPr lvl="1"/>
            <a:r>
              <a:rPr lang="en-US" dirty="0" smtClean="0"/>
              <a:t>Constant, logarithmic, quadratic, etc.</a:t>
            </a:r>
          </a:p>
          <a:p>
            <a:r>
              <a:rPr lang="en-US" dirty="0" smtClean="0"/>
              <a:t>Space complexity</a:t>
            </a:r>
          </a:p>
          <a:p>
            <a:pPr lvl="1"/>
            <a:r>
              <a:rPr lang="en-US" dirty="0" smtClean="0"/>
              <a:t>In-place vs. not</a:t>
            </a:r>
          </a:p>
          <a:p>
            <a:pPr marL="457200" lvl="1" indent="0" algn="ctr">
              <a:buNone/>
            </a:pPr>
            <a:endParaRPr lang="en-US" dirty="0" smtClean="0"/>
          </a:p>
          <a:p>
            <a:pPr marL="457200" lvl="1" indent="0" algn="ctr">
              <a:buNone/>
            </a:pPr>
            <a:r>
              <a:rPr lang="en-US" i="1" dirty="0" smtClean="0"/>
              <a:t>Space complexity is often overlooked.</a:t>
            </a:r>
            <a:endParaRPr lang="en-US" i="1" dirty="0"/>
          </a:p>
        </p:txBody>
      </p:sp>
      <p:sp>
        <p:nvSpPr>
          <p:cNvPr id="4" name="Slide Number Placeholder 3"/>
          <p:cNvSpPr>
            <a:spLocks noGrp="1"/>
          </p:cNvSpPr>
          <p:nvPr>
            <p:ph type="sldNum" sz="quarter" idx="12"/>
          </p:nvPr>
        </p:nvSpPr>
        <p:spPr/>
        <p:txBody>
          <a:bodyPr/>
          <a:lstStyle/>
          <a:p>
            <a:fld id="{40857C5A-2FD0-1645-9F69-D79892D8574F}" type="slidenum">
              <a:rPr lang="en-US" smtClean="0"/>
              <a:t>127</a:t>
            </a:fld>
            <a:endParaRPr lang="en-US"/>
          </a:p>
        </p:txBody>
      </p:sp>
    </p:spTree>
    <p:extLst>
      <p:ext uri="{BB962C8B-B14F-4D97-AF65-F5344CB8AC3E}">
        <p14:creationId xmlns:p14="http://schemas.microsoft.com/office/powerpoint/2010/main" val="3958213963"/>
      </p:ext>
    </p:extLst>
  </p:cSld>
  <p:clrMapOvr>
    <a:masterClrMapping/>
  </p:clrMapOvr>
  <p:timing>
    <p:tnLst>
      <p:par>
        <p:cTn xmlns:p14="http://schemas.microsoft.com/office/powerpoint/2010/mai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Space Complexity Definition</a:t>
            </a:r>
            <a:endParaRPr lang="en-US" dirty="0"/>
          </a:p>
        </p:txBody>
      </p:sp>
      <p:sp>
        <p:nvSpPr>
          <p:cNvPr id="3" name="Content Placeholder 2"/>
          <p:cNvSpPr>
            <a:spLocks noGrp="1"/>
          </p:cNvSpPr>
          <p:nvPr>
            <p:ph idx="1"/>
          </p:nvPr>
        </p:nvSpPr>
        <p:spPr>
          <a:xfrm>
            <a:off x="457200" y="1600200"/>
            <a:ext cx="8229600" cy="5003800"/>
          </a:xfrm>
        </p:spPr>
        <p:txBody>
          <a:bodyPr>
            <a:normAutofit lnSpcReduction="10000"/>
          </a:bodyPr>
          <a:lstStyle/>
          <a:p>
            <a:pPr marL="0" indent="0">
              <a:spcAft>
                <a:spcPts val="600"/>
              </a:spcAft>
              <a:buNone/>
            </a:pPr>
            <a:r>
              <a:rPr lang="en-US" dirty="0" smtClean="0"/>
              <a:t>An algorithm is </a:t>
            </a:r>
            <a:r>
              <a:rPr lang="en-US" i="1" dirty="0" smtClean="0"/>
              <a:t>in-place </a:t>
            </a:r>
            <a:r>
              <a:rPr lang="en-US" dirty="0" smtClean="0"/>
              <a:t>(aka </a:t>
            </a:r>
            <a:r>
              <a:rPr lang="en-US" i="1" dirty="0" err="1" smtClean="0"/>
              <a:t>polylog</a:t>
            </a:r>
            <a:r>
              <a:rPr lang="en-US" i="1" dirty="0" smtClean="0"/>
              <a:t> space</a:t>
            </a:r>
            <a:r>
              <a:rPr lang="en-US" dirty="0" smtClean="0"/>
              <a:t>)</a:t>
            </a:r>
            <a:br>
              <a:rPr lang="en-US" dirty="0" smtClean="0"/>
            </a:br>
            <a:r>
              <a:rPr lang="en-US" dirty="0" smtClean="0"/>
              <a:t>if for an input of length </a:t>
            </a:r>
            <a:r>
              <a:rPr lang="en-US" i="1" dirty="0" smtClean="0">
                <a:latin typeface="Palatino"/>
                <a:cs typeface="Palatino"/>
              </a:rPr>
              <a:t>n</a:t>
            </a:r>
            <a:r>
              <a:rPr lang="en-US" dirty="0" smtClean="0"/>
              <a:t> it uses </a:t>
            </a:r>
            <a:r>
              <a:rPr lang="en-US" dirty="0" smtClean="0">
                <a:latin typeface="Palatino"/>
                <a:cs typeface="Palatino"/>
              </a:rPr>
              <a:t>O((log </a:t>
            </a:r>
            <a:r>
              <a:rPr lang="en-US" i="1" dirty="0" smtClean="0">
                <a:latin typeface="Palatino"/>
                <a:cs typeface="Palatino"/>
              </a:rPr>
              <a:t>n</a:t>
            </a:r>
            <a:r>
              <a:rPr lang="en-US" dirty="0" smtClean="0">
                <a:latin typeface="Palatino"/>
                <a:cs typeface="Palatino"/>
              </a:rPr>
              <a:t>)</a:t>
            </a:r>
            <a:r>
              <a:rPr lang="en-US" i="1" baseline="30000" dirty="0" smtClean="0">
                <a:latin typeface="Palatino"/>
                <a:cs typeface="Palatino"/>
              </a:rPr>
              <a:t>k</a:t>
            </a:r>
            <a:r>
              <a:rPr lang="en-US" dirty="0" smtClean="0">
                <a:latin typeface="Palatino"/>
                <a:cs typeface="Palatino"/>
              </a:rPr>
              <a:t>)</a:t>
            </a:r>
            <a:r>
              <a:rPr lang="en-US" dirty="0" smtClean="0"/>
              <a:t> additional space, where </a:t>
            </a:r>
            <a:r>
              <a:rPr lang="en-US" i="1" dirty="0" smtClean="0">
                <a:latin typeface="Palatino"/>
                <a:cs typeface="Palatino"/>
              </a:rPr>
              <a:t>k</a:t>
            </a:r>
            <a:r>
              <a:rPr lang="en-US" dirty="0" smtClean="0"/>
              <a:t> is a constant.</a:t>
            </a:r>
          </a:p>
          <a:p>
            <a:pPr>
              <a:spcAft>
                <a:spcPts val="600"/>
              </a:spcAft>
            </a:pPr>
            <a:r>
              <a:rPr lang="en-US" sz="2800" dirty="0" smtClean="0"/>
              <a:t>In-place algorithms include divide-and-conquer techniques (e.g. quicksort) that use logarithmic extra space on stack.</a:t>
            </a:r>
            <a:endParaRPr lang="en-US" sz="2800" dirty="0"/>
          </a:p>
          <a:p>
            <a:pPr>
              <a:spcAft>
                <a:spcPts val="600"/>
              </a:spcAft>
            </a:pPr>
            <a:r>
              <a:rPr lang="en-US" sz="2800" dirty="0" smtClean="0"/>
              <a:t>Algorithms that are not in-place usually make copy of their data.</a:t>
            </a:r>
          </a:p>
          <a:p>
            <a:pPr>
              <a:spcAft>
                <a:spcPts val="600"/>
              </a:spcAft>
            </a:pPr>
            <a:r>
              <a:rPr lang="en-US" sz="2800" dirty="0"/>
              <a:t>C</a:t>
            </a:r>
            <a:r>
              <a:rPr lang="en-US" sz="2800" dirty="0" smtClean="0"/>
              <a:t>an often speed up an algorithm a lot if can use extra (more than </a:t>
            </a:r>
            <a:r>
              <a:rPr lang="en-US" sz="2800" dirty="0" err="1" smtClean="0"/>
              <a:t>polylog</a:t>
            </a:r>
            <a:r>
              <a:rPr lang="en-US" sz="2800" dirty="0" smtClean="0"/>
              <a:t>) space.</a:t>
            </a:r>
          </a:p>
          <a:p>
            <a:pPr marL="0" indent="0">
              <a:buNone/>
            </a:pPr>
            <a:endParaRPr lang="en-US" dirty="0"/>
          </a:p>
        </p:txBody>
      </p:sp>
      <p:sp>
        <p:nvSpPr>
          <p:cNvPr id="4" name="Slide Number Placeholder 3"/>
          <p:cNvSpPr>
            <a:spLocks noGrp="1"/>
          </p:cNvSpPr>
          <p:nvPr>
            <p:ph type="sldNum" sz="quarter" idx="12"/>
          </p:nvPr>
        </p:nvSpPr>
        <p:spPr/>
        <p:txBody>
          <a:bodyPr/>
          <a:lstStyle/>
          <a:p>
            <a:fld id="{40857C5A-2FD0-1645-9F69-D79892D8574F}" type="slidenum">
              <a:rPr lang="en-US" smtClean="0"/>
              <a:t>128</a:t>
            </a:fld>
            <a:endParaRPr lang="en-US"/>
          </a:p>
        </p:txBody>
      </p:sp>
    </p:spTree>
    <p:extLst>
      <p:ext uri="{BB962C8B-B14F-4D97-AF65-F5344CB8AC3E}">
        <p14:creationId xmlns:p14="http://schemas.microsoft.com/office/powerpoint/2010/main" val="1932533796"/>
      </p:ext>
    </p:extLst>
  </p:cSld>
  <p:clrMapOvr>
    <a:masterClrMapping/>
  </p:clrMapOvr>
  <p:timing>
    <p:tnLst>
      <p:par>
        <p:cTn xmlns:p14="http://schemas.microsoft.com/office/powerpoint/2010/mai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t>  </a:t>
            </a:r>
          </a:p>
        </p:txBody>
      </p:sp>
      <p:sp>
        <p:nvSpPr>
          <p:cNvPr id="2" name="Content Placeholder 1"/>
          <p:cNvSpPr>
            <a:spLocks noGrp="1"/>
          </p:cNvSpPr>
          <p:nvPr>
            <p:ph idx="1"/>
          </p:nvPr>
        </p:nvSpPr>
        <p:spPr/>
        <p:txBody>
          <a:bodyPr>
            <a:normAutofit/>
          </a:bodyPr>
          <a:lstStyle/>
          <a:p>
            <a:endParaRPr lang="en-US" dirty="0" smtClean="0"/>
          </a:p>
          <a:p>
            <a:endParaRPr lang="en-US" dirty="0"/>
          </a:p>
          <a:p>
            <a:endParaRPr lang="en-US" dirty="0" smtClean="0"/>
          </a:p>
          <a:p>
            <a:endParaRPr lang="en-US" dirty="0"/>
          </a:p>
          <a:p>
            <a:endParaRPr lang="en-US" sz="2800" dirty="0" smtClean="0"/>
          </a:p>
          <a:p>
            <a:endParaRPr lang="en-US" sz="2800" dirty="0" smtClean="0"/>
          </a:p>
          <a:p>
            <a:endParaRPr lang="en-US" sz="2800" dirty="0"/>
          </a:p>
          <a:p>
            <a:endParaRPr lang="en-US" sz="2800" dirty="0" smtClean="0"/>
          </a:p>
        </p:txBody>
      </p:sp>
      <p:sp>
        <p:nvSpPr>
          <p:cNvPr id="3" name="Slide Number Placeholder 2"/>
          <p:cNvSpPr>
            <a:spLocks noGrp="1"/>
          </p:cNvSpPr>
          <p:nvPr>
            <p:ph type="sldNum" sz="quarter" idx="12"/>
          </p:nvPr>
        </p:nvSpPr>
        <p:spPr/>
        <p:txBody>
          <a:bodyPr/>
          <a:lstStyle/>
          <a:p>
            <a:fld id="{1390060D-1EE0-AD4D-BE99-A9D595E32993}" type="slidenum">
              <a:rPr lang="en-US" smtClean="0"/>
              <a:pPr/>
              <a:t>129</a:t>
            </a:fld>
            <a:endParaRPr lang="en-US" dirty="0"/>
          </a:p>
        </p:txBody>
      </p:sp>
      <p:sp>
        <p:nvSpPr>
          <p:cNvPr id="20483" name="Text Box 3"/>
          <p:cNvSpPr txBox="1">
            <a:spLocks noChangeArrowheads="1"/>
          </p:cNvSpPr>
          <p:nvPr/>
        </p:nvSpPr>
        <p:spPr bwMode="auto">
          <a:xfrm>
            <a:off x="370587" y="1724966"/>
            <a:ext cx="8734454" cy="2431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en-US" sz="2000" dirty="0">
                <a:latin typeface="Lucida Console"/>
                <a:cs typeface="Lucida Console"/>
              </a:rPr>
              <a:t>template &lt;</a:t>
            </a:r>
            <a:r>
              <a:rPr lang="en-US" sz="2000" dirty="0" err="1">
                <a:latin typeface="Lucida Console"/>
                <a:cs typeface="Lucida Console"/>
              </a:rPr>
              <a:t>BidirectionalIterator</a:t>
            </a:r>
            <a:r>
              <a:rPr lang="en-US" sz="2000" dirty="0">
                <a:latin typeface="Lucida Console"/>
                <a:cs typeface="Lucida Console"/>
              </a:rPr>
              <a:t> I, </a:t>
            </a:r>
            <a:r>
              <a:rPr lang="en-US" sz="2000" dirty="0" err="1">
                <a:latin typeface="Lucida Console"/>
                <a:cs typeface="Lucida Console"/>
              </a:rPr>
              <a:t>OutputIterator</a:t>
            </a:r>
            <a:r>
              <a:rPr lang="en-US" sz="2000" dirty="0">
                <a:latin typeface="Lucida Console"/>
                <a:cs typeface="Lucida Console"/>
              </a:rPr>
              <a:t> O&gt;</a:t>
            </a:r>
          </a:p>
          <a:p>
            <a:r>
              <a:rPr lang="en-US" sz="2000" dirty="0">
                <a:latin typeface="Lucida Console"/>
                <a:cs typeface="Lucida Console"/>
              </a:rPr>
              <a:t>O </a:t>
            </a:r>
            <a:r>
              <a:rPr lang="en-US" sz="2000" dirty="0" err="1">
                <a:latin typeface="Lucida Console"/>
                <a:cs typeface="Lucida Console"/>
              </a:rPr>
              <a:t>reverse_copy</a:t>
            </a:r>
            <a:r>
              <a:rPr lang="en-US" sz="2000" dirty="0">
                <a:latin typeface="Lucida Console"/>
                <a:cs typeface="Lucida Console"/>
              </a:rPr>
              <a:t>(I f, I l, O result) {</a:t>
            </a:r>
          </a:p>
          <a:p>
            <a:r>
              <a:rPr lang="en-US" sz="2000" dirty="0">
                <a:latin typeface="Lucida Console"/>
                <a:cs typeface="Lucida Console"/>
              </a:rPr>
              <a:t>    while (f != l) *result++ = *--l;</a:t>
            </a:r>
          </a:p>
          <a:p>
            <a:r>
              <a:rPr lang="en-US" sz="2000" dirty="0">
                <a:latin typeface="Lucida Console"/>
                <a:cs typeface="Lucida Console"/>
              </a:rPr>
              <a:t>    return result;</a:t>
            </a:r>
          </a:p>
          <a:p>
            <a:r>
              <a:rPr lang="en-US" sz="2000" dirty="0">
                <a:latin typeface="Lucida Console"/>
                <a:cs typeface="Lucida Console"/>
              </a:rPr>
              <a:t>}</a:t>
            </a:r>
            <a:endParaRPr lang="en-US" sz="2400" dirty="0" smtClean="0">
              <a:cs typeface="Lucida Console"/>
            </a:endParaRPr>
          </a:p>
          <a:p>
            <a:pPr marL="457200" indent="-457200">
              <a:buFont typeface="Arial"/>
              <a:buChar char="•"/>
            </a:pPr>
            <a:endParaRPr lang="en-US" sz="2400" dirty="0" smtClean="0">
              <a:cs typeface="Lucida Console"/>
            </a:endParaRPr>
          </a:p>
          <a:p>
            <a:pPr marL="457200" indent="-457200">
              <a:buFont typeface="Arial"/>
              <a:buChar char="•"/>
            </a:pPr>
            <a:r>
              <a:rPr lang="en-US" sz="2800" dirty="0" smtClean="0">
                <a:cs typeface="Lucida Console"/>
              </a:rPr>
              <a:t>Copies all elements in reverse order, from back to front</a:t>
            </a:r>
          </a:p>
        </p:txBody>
      </p:sp>
      <p:sp>
        <p:nvSpPr>
          <p:cNvPr id="5" name="Title 1"/>
          <p:cNvSpPr txBox="1">
            <a:spLocks/>
          </p:cNvSpPr>
          <p:nvPr/>
        </p:nvSpPr>
        <p:spPr bwMode="auto">
          <a:xfrm>
            <a:off x="457200" y="427038"/>
            <a:ext cx="8382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ＭＳ Ｐゴシック" charset="0"/>
              </a:defRPr>
            </a:lvl2pPr>
            <a:lvl3pPr algn="ctr" rtl="0" fontAlgn="base">
              <a:spcBef>
                <a:spcPct val="0"/>
              </a:spcBef>
              <a:spcAft>
                <a:spcPct val="0"/>
              </a:spcAft>
              <a:defRPr sz="4400">
                <a:solidFill>
                  <a:schemeClr val="tx2"/>
                </a:solidFill>
                <a:latin typeface="Arial" charset="0"/>
                <a:ea typeface="ＭＳ Ｐゴシック" charset="0"/>
              </a:defRPr>
            </a:lvl3pPr>
            <a:lvl4pPr algn="ctr" rtl="0" fontAlgn="base">
              <a:spcBef>
                <a:spcPct val="0"/>
              </a:spcBef>
              <a:spcAft>
                <a:spcPct val="0"/>
              </a:spcAft>
              <a:defRPr sz="4400">
                <a:solidFill>
                  <a:schemeClr val="tx2"/>
                </a:solidFill>
                <a:latin typeface="Arial" charset="0"/>
                <a:ea typeface="ＭＳ Ｐゴシック" charset="0"/>
              </a:defRPr>
            </a:lvl4pPr>
            <a:lvl5pPr algn="ctr" rtl="0" fontAlgn="base">
              <a:spcBef>
                <a:spcPct val="0"/>
              </a:spcBef>
              <a:spcAft>
                <a:spcPct val="0"/>
              </a:spcAft>
              <a:defRPr sz="4400">
                <a:solidFill>
                  <a:schemeClr val="tx2"/>
                </a:solidFill>
                <a:latin typeface="Arial" charset="0"/>
                <a:ea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a:lstStyle>
          <a:p>
            <a:r>
              <a:rPr lang="en-US" sz="3600" dirty="0">
                <a:solidFill>
                  <a:srgbClr val="000000"/>
                </a:solidFill>
              </a:rPr>
              <a:t>Helper Function for Non-in-place Reverse</a:t>
            </a:r>
            <a:endParaRPr lang="en-US" sz="3600" i="1" dirty="0" smtClean="0">
              <a:solidFill>
                <a:srgbClr val="000000"/>
              </a:solidFill>
              <a:latin typeface="Palatino"/>
              <a:cs typeface="Palatino"/>
            </a:endParaRPr>
          </a:p>
        </p:txBody>
      </p:sp>
      <p:sp>
        <p:nvSpPr>
          <p:cNvPr id="6" name="TextBox 5"/>
          <p:cNvSpPr txBox="1"/>
          <p:nvPr/>
        </p:nvSpPr>
        <p:spPr>
          <a:xfrm>
            <a:off x="3482804" y="6198255"/>
            <a:ext cx="184666" cy="523220"/>
          </a:xfrm>
          <a:prstGeom prst="rect">
            <a:avLst/>
          </a:prstGeom>
          <a:noFill/>
        </p:spPr>
        <p:txBody>
          <a:bodyPr wrap="none" rtlCol="0">
            <a:spAutoFit/>
          </a:bodyPr>
          <a:lstStyle/>
          <a:p>
            <a:endParaRPr lang="en-US" sz="2800" dirty="0"/>
          </a:p>
        </p:txBody>
      </p:sp>
    </p:spTree>
    <p:extLst>
      <p:ext uri="{BB962C8B-B14F-4D97-AF65-F5344CB8AC3E}">
        <p14:creationId xmlns:p14="http://schemas.microsoft.com/office/powerpoint/2010/main" val="62169173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Concepts vs.</a:t>
            </a:r>
            <a:br>
              <a:rPr lang="en-US" dirty="0" smtClean="0"/>
            </a:br>
            <a:r>
              <a:rPr lang="en-US" dirty="0" smtClean="0"/>
              <a:t>Other Abstraction Mechanisms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Many languages have a way to specify interface of a type to be implemented later:</a:t>
            </a:r>
          </a:p>
          <a:p>
            <a:pPr lvl="1"/>
            <a:r>
              <a:rPr lang="en-US" dirty="0"/>
              <a:t>a</a:t>
            </a:r>
            <a:r>
              <a:rPr lang="en-US" dirty="0" smtClean="0"/>
              <a:t>bstract classes in C++</a:t>
            </a:r>
          </a:p>
          <a:p>
            <a:pPr lvl="1"/>
            <a:r>
              <a:rPr lang="en-US" dirty="0"/>
              <a:t>i</a:t>
            </a:r>
            <a:r>
              <a:rPr lang="en-US" dirty="0" smtClean="0"/>
              <a:t>nterfaces in Java</a:t>
            </a:r>
          </a:p>
          <a:p>
            <a:pPr lvl="1"/>
            <a:r>
              <a:rPr lang="en-US" dirty="0"/>
              <a:t>e</a:t>
            </a:r>
            <a:r>
              <a:rPr lang="en-US" dirty="0" smtClean="0"/>
              <a:t>tc.</a:t>
            </a:r>
          </a:p>
          <a:p>
            <a:r>
              <a:rPr lang="en-US" dirty="0" smtClean="0"/>
              <a:t>However, these mechanisms impose complete type specification on argument and return types of individual methods</a:t>
            </a:r>
          </a:p>
          <a:p>
            <a:r>
              <a:rPr lang="en-US" dirty="0" smtClean="0"/>
              <a:t>Concepts allow interfaces to specify any type that meets requirements</a:t>
            </a:r>
          </a:p>
        </p:txBody>
      </p:sp>
      <p:sp>
        <p:nvSpPr>
          <p:cNvPr id="4" name="Slide Number Placeholder 3"/>
          <p:cNvSpPr>
            <a:spLocks noGrp="1"/>
          </p:cNvSpPr>
          <p:nvPr>
            <p:ph type="sldNum" sz="quarter" idx="12"/>
          </p:nvPr>
        </p:nvSpPr>
        <p:spPr/>
        <p:txBody>
          <a:bodyPr/>
          <a:lstStyle/>
          <a:p>
            <a:fld id="{40857C5A-2FD0-1645-9F69-D79892D8574F}" type="slidenum">
              <a:rPr lang="en-US" smtClean="0"/>
              <a:t>13</a:t>
            </a:fld>
            <a:endParaRPr lang="en-US"/>
          </a:p>
        </p:txBody>
      </p:sp>
    </p:spTree>
    <p:extLst>
      <p:ext uri="{BB962C8B-B14F-4D97-AF65-F5344CB8AC3E}">
        <p14:creationId xmlns:p14="http://schemas.microsoft.com/office/powerpoint/2010/main" val="3280412660"/>
      </p:ext>
    </p:extLst>
  </p:cSld>
  <p:clrMapOvr>
    <a:masterClrMapping/>
  </p:clrMapOvr>
  <p:timing>
    <p:tnLst>
      <p:par>
        <p:cTn xmlns:p14="http://schemas.microsoft.com/office/powerpoint/2010/mai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t>  </a:t>
            </a:r>
          </a:p>
        </p:txBody>
      </p:sp>
      <p:sp>
        <p:nvSpPr>
          <p:cNvPr id="2" name="Content Placeholder 1"/>
          <p:cNvSpPr>
            <a:spLocks noGrp="1"/>
          </p:cNvSpPr>
          <p:nvPr>
            <p:ph idx="1"/>
          </p:nvPr>
        </p:nvSpPr>
        <p:spPr/>
        <p:txBody>
          <a:bodyPr>
            <a:normAutofit/>
          </a:bodyPr>
          <a:lstStyle/>
          <a:p>
            <a:endParaRPr lang="en-US" dirty="0" smtClean="0"/>
          </a:p>
          <a:p>
            <a:endParaRPr lang="en-US" dirty="0"/>
          </a:p>
          <a:p>
            <a:endParaRPr lang="en-US" dirty="0" smtClean="0"/>
          </a:p>
          <a:p>
            <a:endParaRPr lang="en-US" dirty="0"/>
          </a:p>
          <a:p>
            <a:endParaRPr lang="en-US" sz="2800" dirty="0" smtClean="0"/>
          </a:p>
          <a:p>
            <a:endParaRPr lang="en-US" sz="2800" dirty="0" smtClean="0"/>
          </a:p>
          <a:p>
            <a:endParaRPr lang="en-US" sz="2800" dirty="0"/>
          </a:p>
          <a:p>
            <a:endParaRPr lang="en-US" sz="2800" dirty="0" smtClean="0"/>
          </a:p>
        </p:txBody>
      </p:sp>
      <p:sp>
        <p:nvSpPr>
          <p:cNvPr id="3" name="Slide Number Placeholder 2"/>
          <p:cNvSpPr>
            <a:spLocks noGrp="1"/>
          </p:cNvSpPr>
          <p:nvPr>
            <p:ph type="sldNum" sz="quarter" idx="12"/>
          </p:nvPr>
        </p:nvSpPr>
        <p:spPr/>
        <p:txBody>
          <a:bodyPr/>
          <a:lstStyle/>
          <a:p>
            <a:fld id="{1390060D-1EE0-AD4D-BE99-A9D595E32993}" type="slidenum">
              <a:rPr lang="en-US" smtClean="0"/>
              <a:pPr/>
              <a:t>130</a:t>
            </a:fld>
            <a:endParaRPr lang="en-US" dirty="0"/>
          </a:p>
        </p:txBody>
      </p:sp>
      <p:sp>
        <p:nvSpPr>
          <p:cNvPr id="20483" name="Text Box 3"/>
          <p:cNvSpPr txBox="1">
            <a:spLocks noChangeArrowheads="1"/>
          </p:cNvSpPr>
          <p:nvPr/>
        </p:nvSpPr>
        <p:spPr bwMode="auto">
          <a:xfrm>
            <a:off x="370587" y="1724966"/>
            <a:ext cx="8316213" cy="3108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en-US" sz="2000" dirty="0">
                <a:latin typeface="Lucida Console"/>
                <a:cs typeface="Lucida Console"/>
              </a:rPr>
              <a:t>template &lt;</a:t>
            </a:r>
            <a:r>
              <a:rPr lang="en-US" sz="2000" dirty="0" err="1">
                <a:latin typeface="Lucida Console"/>
                <a:cs typeface="Lucida Console"/>
              </a:rPr>
              <a:t>ForwardIterator</a:t>
            </a:r>
            <a:r>
              <a:rPr lang="en-US" sz="2000" dirty="0">
                <a:latin typeface="Lucida Console"/>
                <a:cs typeface="Lucida Console"/>
              </a:rPr>
              <a:t> I, Integer N, </a:t>
            </a:r>
            <a:r>
              <a:rPr lang="en-US" sz="2000" dirty="0" err="1">
                <a:latin typeface="Lucida Console"/>
                <a:cs typeface="Lucida Console"/>
              </a:rPr>
              <a:t>BidirectionalIterator</a:t>
            </a:r>
            <a:r>
              <a:rPr lang="en-US" sz="2000" dirty="0">
                <a:latin typeface="Lucida Console"/>
                <a:cs typeface="Lucida Console"/>
              </a:rPr>
              <a:t> B&gt;</a:t>
            </a:r>
          </a:p>
          <a:p>
            <a:r>
              <a:rPr lang="en-US" sz="2000" dirty="0">
                <a:latin typeface="Lucida Console"/>
                <a:cs typeface="Lucida Console"/>
              </a:rPr>
              <a:t>I </a:t>
            </a:r>
            <a:r>
              <a:rPr lang="en-US" sz="2000" dirty="0" err="1">
                <a:latin typeface="Lucida Console"/>
                <a:cs typeface="Lucida Console"/>
              </a:rPr>
              <a:t>reverse_n_with_buffer</a:t>
            </a:r>
            <a:r>
              <a:rPr lang="en-US" sz="2000" dirty="0">
                <a:latin typeface="Lucida Console"/>
                <a:cs typeface="Lucida Console"/>
              </a:rPr>
              <a:t>(I f, N n, B buffer) {</a:t>
            </a:r>
          </a:p>
          <a:p>
            <a:r>
              <a:rPr lang="en-US" sz="2000" dirty="0">
                <a:latin typeface="Lucida Console"/>
                <a:cs typeface="Lucida Console"/>
              </a:rPr>
              <a:t>    B </a:t>
            </a:r>
            <a:r>
              <a:rPr lang="en-US" sz="2000" dirty="0" err="1">
                <a:latin typeface="Lucida Console"/>
                <a:cs typeface="Lucida Console"/>
              </a:rPr>
              <a:t>buffer_end</a:t>
            </a:r>
            <a:r>
              <a:rPr lang="en-US" sz="2000" dirty="0">
                <a:latin typeface="Lucida Console"/>
                <a:cs typeface="Lucida Console"/>
              </a:rPr>
              <a:t> = </a:t>
            </a:r>
            <a:r>
              <a:rPr lang="en-US" sz="2000" dirty="0" err="1">
                <a:latin typeface="Lucida Console"/>
                <a:cs typeface="Lucida Console"/>
              </a:rPr>
              <a:t>copy_n</a:t>
            </a:r>
            <a:r>
              <a:rPr lang="en-US" sz="2000" dirty="0">
                <a:latin typeface="Lucida Console"/>
                <a:cs typeface="Lucida Console"/>
              </a:rPr>
              <a:t>(f, n, buffer);</a:t>
            </a:r>
          </a:p>
          <a:p>
            <a:r>
              <a:rPr lang="en-US" sz="2000" dirty="0">
                <a:latin typeface="Lucida Console"/>
                <a:cs typeface="Lucida Console"/>
              </a:rPr>
              <a:t>    return </a:t>
            </a:r>
            <a:r>
              <a:rPr lang="en-US" sz="2000" dirty="0" err="1" smtClean="0">
                <a:latin typeface="Lucida Console"/>
                <a:cs typeface="Lucida Console"/>
              </a:rPr>
              <a:t>reverse_copy</a:t>
            </a:r>
            <a:r>
              <a:rPr lang="en-US" sz="2000" dirty="0">
                <a:latin typeface="Lucida Console"/>
                <a:cs typeface="Lucida Console"/>
              </a:rPr>
              <a:t>(buffer, </a:t>
            </a:r>
            <a:r>
              <a:rPr lang="en-US" sz="2000" dirty="0" err="1">
                <a:latin typeface="Lucida Console"/>
                <a:cs typeface="Lucida Console"/>
              </a:rPr>
              <a:t>buffer_end</a:t>
            </a:r>
            <a:r>
              <a:rPr lang="en-US" sz="2000" dirty="0">
                <a:latin typeface="Lucida Console"/>
                <a:cs typeface="Lucida Console"/>
              </a:rPr>
              <a:t>, f);</a:t>
            </a:r>
          </a:p>
          <a:p>
            <a:r>
              <a:rPr lang="en-US" sz="2000" dirty="0" smtClean="0">
                <a:latin typeface="Lucida Console"/>
                <a:cs typeface="Lucida Console"/>
              </a:rPr>
              <a:t>}</a:t>
            </a:r>
          </a:p>
          <a:p>
            <a:endParaRPr lang="en-US" sz="2000" dirty="0">
              <a:latin typeface="Lucida Console"/>
              <a:cs typeface="Lucida Console"/>
            </a:endParaRPr>
          </a:p>
          <a:p>
            <a:pPr marL="342900" indent="-342900">
              <a:buFont typeface="Arial"/>
              <a:buChar char="•"/>
            </a:pPr>
            <a:r>
              <a:rPr lang="en-US" sz="2800" dirty="0" smtClean="0">
                <a:cs typeface="Lucida Console"/>
              </a:rPr>
              <a:t>Takes only </a:t>
            </a:r>
            <a:r>
              <a:rPr lang="en-US" sz="2800" dirty="0" smtClean="0">
                <a:latin typeface="Palatino"/>
                <a:cs typeface="Palatino"/>
              </a:rPr>
              <a:t>2</a:t>
            </a:r>
            <a:r>
              <a:rPr lang="en-US" sz="2800" i="1" dirty="0" smtClean="0">
                <a:latin typeface="Palatino"/>
                <a:cs typeface="Palatino"/>
              </a:rPr>
              <a:t>n</a:t>
            </a:r>
            <a:r>
              <a:rPr lang="en-US" sz="2800" dirty="0" smtClean="0">
                <a:cs typeface="Lucida Console"/>
              </a:rPr>
              <a:t> assignments</a:t>
            </a:r>
            <a:br>
              <a:rPr lang="en-US" sz="2800" dirty="0" smtClean="0">
                <a:cs typeface="Lucida Console"/>
              </a:rPr>
            </a:br>
            <a:r>
              <a:rPr lang="en-US" sz="2800" dirty="0" smtClean="0">
                <a:cs typeface="Lucida Console"/>
              </a:rPr>
              <a:t>(instead of </a:t>
            </a:r>
            <a:r>
              <a:rPr lang="en-US" sz="2800" dirty="0" smtClean="0">
                <a:latin typeface="Palatino"/>
                <a:cs typeface="Palatino"/>
              </a:rPr>
              <a:t>3</a:t>
            </a:r>
            <a:r>
              <a:rPr lang="en-US" sz="2800" i="1" dirty="0" smtClean="0">
                <a:latin typeface="Palatino"/>
                <a:cs typeface="Palatino"/>
              </a:rPr>
              <a:t>n</a:t>
            </a:r>
            <a:r>
              <a:rPr lang="en-US" sz="2800" dirty="0" smtClean="0">
                <a:cs typeface="Lucida Console"/>
              </a:rPr>
              <a:t> for swap-based implementations)</a:t>
            </a:r>
          </a:p>
        </p:txBody>
      </p:sp>
      <p:sp>
        <p:nvSpPr>
          <p:cNvPr id="5" name="Title 1"/>
          <p:cNvSpPr txBox="1">
            <a:spLocks/>
          </p:cNvSpPr>
          <p:nvPr/>
        </p:nvSpPr>
        <p:spPr bwMode="auto">
          <a:xfrm>
            <a:off x="457200" y="427038"/>
            <a:ext cx="8382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ＭＳ Ｐゴシック" charset="0"/>
              </a:defRPr>
            </a:lvl2pPr>
            <a:lvl3pPr algn="ctr" rtl="0" fontAlgn="base">
              <a:spcBef>
                <a:spcPct val="0"/>
              </a:spcBef>
              <a:spcAft>
                <a:spcPct val="0"/>
              </a:spcAft>
              <a:defRPr sz="4400">
                <a:solidFill>
                  <a:schemeClr val="tx2"/>
                </a:solidFill>
                <a:latin typeface="Arial" charset="0"/>
                <a:ea typeface="ＭＳ Ｐゴシック" charset="0"/>
              </a:defRPr>
            </a:lvl3pPr>
            <a:lvl4pPr algn="ctr" rtl="0" fontAlgn="base">
              <a:spcBef>
                <a:spcPct val="0"/>
              </a:spcBef>
              <a:spcAft>
                <a:spcPct val="0"/>
              </a:spcAft>
              <a:defRPr sz="4400">
                <a:solidFill>
                  <a:schemeClr val="tx2"/>
                </a:solidFill>
                <a:latin typeface="Arial" charset="0"/>
                <a:ea typeface="ＭＳ Ｐゴシック" charset="0"/>
              </a:defRPr>
            </a:lvl4pPr>
            <a:lvl5pPr algn="ctr" rtl="0" fontAlgn="base">
              <a:spcBef>
                <a:spcPct val="0"/>
              </a:spcBef>
              <a:spcAft>
                <a:spcPct val="0"/>
              </a:spcAft>
              <a:defRPr sz="4400">
                <a:solidFill>
                  <a:schemeClr val="tx2"/>
                </a:solidFill>
                <a:latin typeface="Arial" charset="0"/>
                <a:ea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a:lstStyle>
          <a:p>
            <a:r>
              <a:rPr lang="en-US" dirty="0" smtClean="0">
                <a:solidFill>
                  <a:srgbClr val="000000"/>
                </a:solidFill>
              </a:rPr>
              <a:t>Non</a:t>
            </a:r>
            <a:r>
              <a:rPr lang="en-US" dirty="0">
                <a:solidFill>
                  <a:srgbClr val="000000"/>
                </a:solidFill>
              </a:rPr>
              <a:t>-in-place Reverse</a:t>
            </a:r>
            <a:endParaRPr lang="en-US" i="1" dirty="0" smtClean="0">
              <a:solidFill>
                <a:srgbClr val="000000"/>
              </a:solidFill>
              <a:latin typeface="Palatino"/>
              <a:cs typeface="Palatino"/>
            </a:endParaRPr>
          </a:p>
        </p:txBody>
      </p:sp>
      <p:sp>
        <p:nvSpPr>
          <p:cNvPr id="6" name="TextBox 5"/>
          <p:cNvSpPr txBox="1"/>
          <p:nvPr/>
        </p:nvSpPr>
        <p:spPr>
          <a:xfrm>
            <a:off x="3482804" y="6198255"/>
            <a:ext cx="184666" cy="523220"/>
          </a:xfrm>
          <a:prstGeom prst="rect">
            <a:avLst/>
          </a:prstGeom>
          <a:noFill/>
        </p:spPr>
        <p:txBody>
          <a:bodyPr wrap="none" rtlCol="0">
            <a:spAutoFit/>
          </a:bodyPr>
          <a:lstStyle/>
          <a:p>
            <a:endParaRPr lang="en-US" sz="2800" dirty="0"/>
          </a:p>
        </p:txBody>
      </p:sp>
    </p:spTree>
    <p:extLst>
      <p:ext uri="{BB962C8B-B14F-4D97-AF65-F5344CB8AC3E}">
        <p14:creationId xmlns:p14="http://schemas.microsoft.com/office/powerpoint/2010/main" val="15578991"/>
      </p:ext>
    </p:extLst>
  </p:cSld>
  <p:clrMapOvr>
    <a:masterClrMapping/>
  </p:clrMapOvr>
  <p:timing>
    <p:tnLst>
      <p:par>
        <p:cTn xmlns:p14="http://schemas.microsoft.com/office/powerpoint/2010/mai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Memory-Adaptive Algorithms</a:t>
            </a:r>
            <a:endParaRPr lang="en-US" dirty="0"/>
          </a:p>
        </p:txBody>
      </p:sp>
      <p:sp>
        <p:nvSpPr>
          <p:cNvPr id="3" name="Content Placeholder 2"/>
          <p:cNvSpPr>
            <a:spLocks noGrp="1"/>
          </p:cNvSpPr>
          <p:nvPr>
            <p:ph idx="1"/>
          </p:nvPr>
        </p:nvSpPr>
        <p:spPr/>
        <p:txBody>
          <a:bodyPr>
            <a:normAutofit fontScale="92500" lnSpcReduction="10000"/>
          </a:bodyPr>
          <a:lstStyle/>
          <a:p>
            <a:pPr>
              <a:spcAft>
                <a:spcPts val="600"/>
              </a:spcAft>
            </a:pPr>
            <a:r>
              <a:rPr lang="en-US" dirty="0"/>
              <a:t>In practice, </a:t>
            </a:r>
            <a:r>
              <a:rPr lang="en-US" dirty="0" smtClean="0"/>
              <a:t>dichotomy </a:t>
            </a:r>
            <a:r>
              <a:rPr lang="en-US" dirty="0"/>
              <a:t>of in-place and not in-place algorithms is not very useful.</a:t>
            </a:r>
          </a:p>
          <a:p>
            <a:pPr>
              <a:spcAft>
                <a:spcPts val="600"/>
              </a:spcAft>
            </a:pPr>
            <a:r>
              <a:rPr lang="en-US" dirty="0"/>
              <a:t>While </a:t>
            </a:r>
            <a:r>
              <a:rPr lang="en-US" dirty="0" smtClean="0"/>
              <a:t>assumption </a:t>
            </a:r>
            <a:r>
              <a:rPr lang="en-US" dirty="0"/>
              <a:t>of unlimited memory is not realistic, neither is </a:t>
            </a:r>
            <a:r>
              <a:rPr lang="en-US" dirty="0" smtClean="0"/>
              <a:t>assumption </a:t>
            </a:r>
            <a:r>
              <a:rPr lang="en-US" dirty="0"/>
              <a:t>of only </a:t>
            </a:r>
            <a:r>
              <a:rPr lang="en-US" dirty="0" err="1"/>
              <a:t>polylog</a:t>
            </a:r>
            <a:r>
              <a:rPr lang="en-US" dirty="0"/>
              <a:t> extra memory.</a:t>
            </a:r>
          </a:p>
          <a:p>
            <a:pPr>
              <a:spcAft>
                <a:spcPts val="600"/>
              </a:spcAft>
            </a:pPr>
            <a:r>
              <a:rPr lang="en-US" dirty="0"/>
              <a:t>Usually 25%, 10%, 5</a:t>
            </a:r>
            <a:r>
              <a:rPr lang="en-US" dirty="0" smtClean="0"/>
              <a:t>%, </a:t>
            </a:r>
            <a:r>
              <a:rPr lang="en-US" dirty="0"/>
              <a:t>or at least 1%  of extra memory is available.</a:t>
            </a:r>
          </a:p>
          <a:p>
            <a:pPr>
              <a:spcAft>
                <a:spcPts val="600"/>
              </a:spcAft>
            </a:pPr>
            <a:r>
              <a:rPr lang="en-US" dirty="0"/>
              <a:t>Algorithms need to adapt to however much is available. </a:t>
            </a:r>
          </a:p>
        </p:txBody>
      </p:sp>
      <p:sp>
        <p:nvSpPr>
          <p:cNvPr id="4" name="Slide Number Placeholder 3"/>
          <p:cNvSpPr>
            <a:spLocks noGrp="1"/>
          </p:cNvSpPr>
          <p:nvPr>
            <p:ph type="sldNum" sz="quarter" idx="12"/>
          </p:nvPr>
        </p:nvSpPr>
        <p:spPr/>
        <p:txBody>
          <a:bodyPr/>
          <a:lstStyle/>
          <a:p>
            <a:fld id="{40857C5A-2FD0-1645-9F69-D79892D8574F}" type="slidenum">
              <a:rPr lang="en-US" smtClean="0"/>
              <a:t>131</a:t>
            </a:fld>
            <a:endParaRPr lang="en-US"/>
          </a:p>
        </p:txBody>
      </p:sp>
    </p:spTree>
    <p:extLst>
      <p:ext uri="{BB962C8B-B14F-4D97-AF65-F5344CB8AC3E}">
        <p14:creationId xmlns:p14="http://schemas.microsoft.com/office/powerpoint/2010/main" val="469875384"/>
      </p:ext>
    </p:extLst>
  </p:cSld>
  <p:clrMapOvr>
    <a:masterClrMapping/>
  </p:clrMapOvr>
  <p:timing>
    <p:tnLst>
      <p:par>
        <p:cTn xmlns:p14="http://schemas.microsoft.com/office/powerpoint/2010/mai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Memory-Adaptive Reverse:  Strategy</a:t>
            </a:r>
            <a:endParaRPr lang="en-US" dirty="0"/>
          </a:p>
        </p:txBody>
      </p:sp>
      <p:sp>
        <p:nvSpPr>
          <p:cNvPr id="3" name="Content Placeholder 2"/>
          <p:cNvSpPr>
            <a:spLocks noGrp="1"/>
          </p:cNvSpPr>
          <p:nvPr>
            <p:ph idx="1"/>
          </p:nvPr>
        </p:nvSpPr>
        <p:spPr/>
        <p:txBody>
          <a:bodyPr/>
          <a:lstStyle/>
          <a:p>
            <a:r>
              <a:rPr lang="en-US" dirty="0" smtClean="0"/>
              <a:t>Pass a buffer to be used as temporary space</a:t>
            </a:r>
          </a:p>
          <a:p>
            <a:r>
              <a:rPr lang="en-US" dirty="0" smtClean="0"/>
              <a:t>If buffer is big enough for current data, use data-copying fast reverse</a:t>
            </a:r>
          </a:p>
          <a:p>
            <a:r>
              <a:rPr lang="en-US" dirty="0" smtClean="0"/>
              <a:t>If not, split sequence in half and </a:t>
            </a:r>
            <a:r>
              <a:rPr lang="en-US" dirty="0" err="1" smtClean="0"/>
              <a:t>recurse</a:t>
            </a:r>
            <a:endParaRPr lang="en-US" dirty="0" smtClean="0"/>
          </a:p>
          <a:p>
            <a:pPr lvl="1"/>
            <a:r>
              <a:rPr lang="en-US" dirty="0" smtClean="0"/>
              <a:t>Use outline of </a:t>
            </a:r>
            <a:r>
              <a:rPr lang="en-US" sz="2400" dirty="0" err="1" smtClean="0">
                <a:latin typeface="Lucida Console"/>
                <a:cs typeface="Lucida Console"/>
              </a:rPr>
              <a:t>reverse_recursive</a:t>
            </a:r>
            <a:endParaRPr lang="en-US" sz="2400" dirty="0" smtClean="0">
              <a:latin typeface="Lucida Console"/>
              <a:cs typeface="Lucida Console"/>
            </a:endParaRPr>
          </a:p>
          <a:p>
            <a:pPr lvl="1"/>
            <a:r>
              <a:rPr lang="en-US" dirty="0" smtClean="0"/>
              <a:t>Since we only </a:t>
            </a:r>
            <a:r>
              <a:rPr lang="en-US" dirty="0" err="1" smtClean="0"/>
              <a:t>recurse</a:t>
            </a:r>
            <a:r>
              <a:rPr lang="en-US" dirty="0" smtClean="0"/>
              <a:t> with large chunks, overhead is acceptable</a:t>
            </a:r>
            <a:endParaRPr lang="en-US" dirty="0"/>
          </a:p>
        </p:txBody>
      </p:sp>
      <p:sp>
        <p:nvSpPr>
          <p:cNvPr id="4" name="Slide Number Placeholder 3"/>
          <p:cNvSpPr>
            <a:spLocks noGrp="1"/>
          </p:cNvSpPr>
          <p:nvPr>
            <p:ph type="sldNum" sz="quarter" idx="12"/>
          </p:nvPr>
        </p:nvSpPr>
        <p:spPr/>
        <p:txBody>
          <a:bodyPr/>
          <a:lstStyle/>
          <a:p>
            <a:fld id="{40857C5A-2FD0-1645-9F69-D79892D8574F}" type="slidenum">
              <a:rPr lang="en-US" smtClean="0"/>
              <a:t>132</a:t>
            </a:fld>
            <a:endParaRPr lang="en-US"/>
          </a:p>
        </p:txBody>
      </p:sp>
    </p:spTree>
    <p:extLst>
      <p:ext uri="{BB962C8B-B14F-4D97-AF65-F5344CB8AC3E}">
        <p14:creationId xmlns:p14="http://schemas.microsoft.com/office/powerpoint/2010/main" val="2737612024"/>
      </p:ext>
    </p:extLst>
  </p:cSld>
  <p:clrMapOvr>
    <a:masterClrMapping/>
  </p:clrMapOvr>
  <p:timing>
    <p:tnLst>
      <p:par>
        <p:cTn xmlns:p14="http://schemas.microsoft.com/office/powerpoint/2010/mai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t>  </a:t>
            </a:r>
          </a:p>
        </p:txBody>
      </p:sp>
      <p:sp>
        <p:nvSpPr>
          <p:cNvPr id="2" name="Content Placeholder 1"/>
          <p:cNvSpPr>
            <a:spLocks noGrp="1"/>
          </p:cNvSpPr>
          <p:nvPr>
            <p:ph idx="1"/>
          </p:nvPr>
        </p:nvSpPr>
        <p:spPr/>
        <p:txBody>
          <a:bodyPr>
            <a:normAutofit/>
          </a:bodyPr>
          <a:lstStyle/>
          <a:p>
            <a:endParaRPr lang="en-US" dirty="0" smtClean="0"/>
          </a:p>
          <a:p>
            <a:endParaRPr lang="en-US" dirty="0"/>
          </a:p>
          <a:p>
            <a:endParaRPr lang="en-US" dirty="0" smtClean="0"/>
          </a:p>
          <a:p>
            <a:endParaRPr lang="en-US" dirty="0"/>
          </a:p>
          <a:p>
            <a:endParaRPr lang="en-US" sz="2800" dirty="0" smtClean="0"/>
          </a:p>
          <a:p>
            <a:endParaRPr lang="en-US" sz="2800" dirty="0" smtClean="0"/>
          </a:p>
          <a:p>
            <a:endParaRPr lang="en-US" sz="2800" dirty="0"/>
          </a:p>
          <a:p>
            <a:endParaRPr lang="en-US" sz="2800" dirty="0" smtClean="0"/>
          </a:p>
        </p:txBody>
      </p:sp>
      <p:sp>
        <p:nvSpPr>
          <p:cNvPr id="3" name="Slide Number Placeholder 2"/>
          <p:cNvSpPr>
            <a:spLocks noGrp="1"/>
          </p:cNvSpPr>
          <p:nvPr>
            <p:ph type="sldNum" sz="quarter" idx="12"/>
          </p:nvPr>
        </p:nvSpPr>
        <p:spPr/>
        <p:txBody>
          <a:bodyPr/>
          <a:lstStyle/>
          <a:p>
            <a:fld id="{1390060D-1EE0-AD4D-BE99-A9D595E32993}" type="slidenum">
              <a:rPr lang="en-US" smtClean="0"/>
              <a:pPr/>
              <a:t>133</a:t>
            </a:fld>
            <a:endParaRPr lang="en-US" dirty="0"/>
          </a:p>
        </p:txBody>
      </p:sp>
      <p:sp>
        <p:nvSpPr>
          <p:cNvPr id="20483" name="Text Box 3"/>
          <p:cNvSpPr txBox="1">
            <a:spLocks noChangeArrowheads="1"/>
          </p:cNvSpPr>
          <p:nvPr/>
        </p:nvSpPr>
        <p:spPr bwMode="auto">
          <a:xfrm>
            <a:off x="370587" y="1724966"/>
            <a:ext cx="8316213" cy="4708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en-US" sz="2000" dirty="0">
                <a:latin typeface="Lucida Console"/>
                <a:cs typeface="Lucida Console"/>
              </a:rPr>
              <a:t>template &lt;</a:t>
            </a:r>
            <a:r>
              <a:rPr lang="en-US" sz="2000" dirty="0" err="1">
                <a:latin typeface="Lucida Console"/>
                <a:cs typeface="Lucida Console"/>
              </a:rPr>
              <a:t>ForwardIterator</a:t>
            </a:r>
            <a:r>
              <a:rPr lang="en-US" sz="2000" dirty="0">
                <a:latin typeface="Lucida Console"/>
                <a:cs typeface="Lucida Console"/>
              </a:rPr>
              <a:t> I, Integer N</a:t>
            </a:r>
            <a:r>
              <a:rPr lang="en-US" sz="2000" dirty="0" smtClean="0">
                <a:latin typeface="Lucida Console"/>
                <a:cs typeface="Lucida Console"/>
              </a:rPr>
              <a:t>,</a:t>
            </a:r>
            <a:br>
              <a:rPr lang="en-US" sz="2000" dirty="0" smtClean="0">
                <a:latin typeface="Lucida Console"/>
                <a:cs typeface="Lucida Console"/>
              </a:rPr>
            </a:br>
            <a:r>
              <a:rPr lang="en-US" sz="2000" dirty="0" smtClean="0">
                <a:latin typeface="Lucida Console"/>
                <a:cs typeface="Lucida Console"/>
              </a:rPr>
              <a:t>          </a:t>
            </a:r>
            <a:r>
              <a:rPr lang="en-US" sz="2000" dirty="0" err="1" smtClean="0">
                <a:latin typeface="Lucida Console"/>
                <a:cs typeface="Lucida Console"/>
              </a:rPr>
              <a:t>BidirectionalIterator</a:t>
            </a:r>
            <a:r>
              <a:rPr lang="en-US" sz="2000" dirty="0" smtClean="0">
                <a:latin typeface="Lucida Console"/>
                <a:cs typeface="Lucida Console"/>
              </a:rPr>
              <a:t> </a:t>
            </a:r>
            <a:r>
              <a:rPr lang="en-US" sz="2000" dirty="0">
                <a:latin typeface="Lucida Console"/>
                <a:cs typeface="Lucida Console"/>
              </a:rPr>
              <a:t>B&gt;</a:t>
            </a:r>
          </a:p>
          <a:p>
            <a:r>
              <a:rPr lang="en-US" sz="2000" dirty="0">
                <a:latin typeface="Lucida Console"/>
                <a:cs typeface="Lucida Console"/>
              </a:rPr>
              <a:t>I </a:t>
            </a:r>
            <a:r>
              <a:rPr lang="en-US" sz="2000" dirty="0" err="1">
                <a:latin typeface="Lucida Console"/>
                <a:cs typeface="Lucida Console"/>
              </a:rPr>
              <a:t>reverse_n_adaptive</a:t>
            </a:r>
            <a:r>
              <a:rPr lang="en-US" sz="2000" dirty="0">
                <a:latin typeface="Lucida Console"/>
                <a:cs typeface="Lucida Console"/>
              </a:rPr>
              <a:t>(I f, N n, B buffer, N </a:t>
            </a:r>
            <a:r>
              <a:rPr lang="en-US" sz="2000" dirty="0" err="1">
                <a:latin typeface="Lucida Console"/>
                <a:cs typeface="Lucida Console"/>
              </a:rPr>
              <a:t>bufsize</a:t>
            </a:r>
            <a:r>
              <a:rPr lang="en-US" sz="2000" dirty="0">
                <a:latin typeface="Lucida Console"/>
                <a:cs typeface="Lucida Console"/>
              </a:rPr>
              <a:t>) {</a:t>
            </a:r>
          </a:p>
          <a:p>
            <a:r>
              <a:rPr lang="en-US" sz="2000" dirty="0">
                <a:latin typeface="Lucida Console"/>
                <a:cs typeface="Lucida Console"/>
              </a:rPr>
              <a:t>    if (n == N(0)) return f;</a:t>
            </a:r>
          </a:p>
          <a:p>
            <a:r>
              <a:rPr lang="en-US" sz="2000" dirty="0">
                <a:latin typeface="Lucida Console"/>
                <a:cs typeface="Lucida Console"/>
              </a:rPr>
              <a:t>    if (n == N(1)) return ++f;</a:t>
            </a:r>
          </a:p>
          <a:p>
            <a:r>
              <a:rPr lang="en-US" sz="2000" dirty="0">
                <a:latin typeface="Lucida Console"/>
                <a:cs typeface="Lucida Console"/>
              </a:rPr>
              <a:t>    if (n &lt;= </a:t>
            </a:r>
            <a:r>
              <a:rPr lang="en-US" sz="2000" dirty="0" err="1">
                <a:latin typeface="Lucida Console"/>
                <a:cs typeface="Lucida Console"/>
              </a:rPr>
              <a:t>bufsize</a:t>
            </a:r>
            <a:r>
              <a:rPr lang="en-US" sz="2000" dirty="0">
                <a:latin typeface="Lucida Console"/>
                <a:cs typeface="Lucida Console"/>
              </a:rPr>
              <a:t>) </a:t>
            </a:r>
            <a:r>
              <a:rPr lang="en-US" sz="2000" dirty="0" smtClean="0">
                <a:latin typeface="Lucida Console"/>
                <a:cs typeface="Lucida Console"/>
              </a:rPr>
              <a:t>{</a:t>
            </a:r>
          </a:p>
          <a:p>
            <a:r>
              <a:rPr lang="en-US" sz="2000" dirty="0">
                <a:latin typeface="Lucida Console"/>
                <a:cs typeface="Lucida Console"/>
              </a:rPr>
              <a:t> </a:t>
            </a:r>
            <a:r>
              <a:rPr lang="en-US" sz="2000" dirty="0" smtClean="0">
                <a:latin typeface="Lucida Console"/>
                <a:cs typeface="Lucida Console"/>
              </a:rPr>
              <a:t>       return </a:t>
            </a:r>
            <a:r>
              <a:rPr lang="en-US" sz="2000" dirty="0" err="1">
                <a:latin typeface="Lucida Console"/>
                <a:cs typeface="Lucida Console"/>
              </a:rPr>
              <a:t>reverse_n_with_buffer</a:t>
            </a:r>
            <a:r>
              <a:rPr lang="en-US" sz="2000" dirty="0">
                <a:latin typeface="Lucida Console"/>
                <a:cs typeface="Lucida Console"/>
              </a:rPr>
              <a:t>(f, n, buffer)</a:t>
            </a:r>
            <a:r>
              <a:rPr lang="en-US" sz="2000" dirty="0" smtClean="0">
                <a:latin typeface="Lucida Console"/>
                <a:cs typeface="Lucida Console"/>
              </a:rPr>
              <a:t>;</a:t>
            </a:r>
          </a:p>
          <a:p>
            <a:r>
              <a:rPr lang="en-US" sz="2000" dirty="0">
                <a:latin typeface="Lucida Console"/>
                <a:cs typeface="Lucida Console"/>
              </a:rPr>
              <a:t> </a:t>
            </a:r>
            <a:r>
              <a:rPr lang="en-US" sz="2000" dirty="0" smtClean="0">
                <a:latin typeface="Lucida Console"/>
                <a:cs typeface="Lucida Console"/>
              </a:rPr>
              <a:t>   }</a:t>
            </a:r>
            <a:endParaRPr lang="en-US" sz="2000" dirty="0">
              <a:latin typeface="Lucida Console"/>
              <a:cs typeface="Lucida Console"/>
            </a:endParaRPr>
          </a:p>
          <a:p>
            <a:r>
              <a:rPr lang="en-US" sz="2000" dirty="0">
                <a:latin typeface="Lucida Console"/>
                <a:cs typeface="Lucida Console"/>
              </a:rPr>
              <a:t>    N h = n &gt;&gt; 1;</a:t>
            </a:r>
          </a:p>
          <a:p>
            <a:r>
              <a:rPr lang="en-US" sz="2000" dirty="0">
                <a:latin typeface="Lucida Console"/>
                <a:cs typeface="Lucida Console"/>
              </a:rPr>
              <a:t>    I m = </a:t>
            </a:r>
            <a:r>
              <a:rPr lang="en-US" sz="2000" dirty="0" err="1">
                <a:latin typeface="Lucida Console"/>
                <a:cs typeface="Lucida Console"/>
              </a:rPr>
              <a:t>reverse_n_adaptive</a:t>
            </a:r>
            <a:r>
              <a:rPr lang="en-US" sz="2000" dirty="0">
                <a:latin typeface="Lucida Console"/>
                <a:cs typeface="Lucida Console"/>
              </a:rPr>
              <a:t>(f, h, buffer, </a:t>
            </a:r>
            <a:r>
              <a:rPr lang="en-US" sz="2000" dirty="0" err="1">
                <a:latin typeface="Lucida Console"/>
                <a:cs typeface="Lucida Console"/>
              </a:rPr>
              <a:t>bufsize</a:t>
            </a:r>
            <a:r>
              <a:rPr lang="en-US" sz="2000" dirty="0">
                <a:latin typeface="Lucida Console"/>
                <a:cs typeface="Lucida Console"/>
              </a:rPr>
              <a:t>);</a:t>
            </a:r>
          </a:p>
          <a:p>
            <a:r>
              <a:rPr lang="en-US" sz="2000" dirty="0">
                <a:latin typeface="Lucida Console"/>
                <a:cs typeface="Lucida Console"/>
              </a:rPr>
              <a:t>    advance(m, n &amp; 1);</a:t>
            </a:r>
          </a:p>
          <a:p>
            <a:r>
              <a:rPr lang="en-US" sz="2000" dirty="0">
                <a:latin typeface="Lucida Console"/>
                <a:cs typeface="Lucida Console"/>
              </a:rPr>
              <a:t>    I l = </a:t>
            </a:r>
            <a:r>
              <a:rPr lang="en-US" sz="2000" dirty="0" err="1">
                <a:latin typeface="Lucida Console"/>
                <a:cs typeface="Lucida Console"/>
              </a:rPr>
              <a:t>reverse_n_adaptive</a:t>
            </a:r>
            <a:r>
              <a:rPr lang="en-US" sz="2000" dirty="0">
                <a:latin typeface="Lucida Console"/>
                <a:cs typeface="Lucida Console"/>
              </a:rPr>
              <a:t>(m, h, buffer, </a:t>
            </a:r>
            <a:r>
              <a:rPr lang="en-US" sz="2000" dirty="0" err="1">
                <a:latin typeface="Lucida Console"/>
                <a:cs typeface="Lucida Console"/>
              </a:rPr>
              <a:t>bufsize</a:t>
            </a:r>
            <a:r>
              <a:rPr lang="en-US" sz="2000" dirty="0">
                <a:latin typeface="Lucida Console"/>
                <a:cs typeface="Lucida Console"/>
              </a:rPr>
              <a:t>);</a:t>
            </a:r>
          </a:p>
          <a:p>
            <a:r>
              <a:rPr lang="en-US" sz="2000" dirty="0">
                <a:latin typeface="Lucida Console"/>
                <a:cs typeface="Lucida Console"/>
              </a:rPr>
              <a:t>    </a:t>
            </a:r>
            <a:r>
              <a:rPr lang="en-US" sz="2000" dirty="0" err="1">
                <a:latin typeface="Lucida Console"/>
                <a:cs typeface="Lucida Console"/>
              </a:rPr>
              <a:t>swap_ranges_n</a:t>
            </a:r>
            <a:r>
              <a:rPr lang="en-US" sz="2000" dirty="0">
                <a:latin typeface="Lucida Console"/>
                <a:cs typeface="Lucida Console"/>
              </a:rPr>
              <a:t>(f, m, h);</a:t>
            </a:r>
          </a:p>
          <a:p>
            <a:r>
              <a:rPr lang="en-US" sz="2000" dirty="0">
                <a:latin typeface="Lucida Console"/>
                <a:cs typeface="Lucida Console"/>
              </a:rPr>
              <a:t>    return l;</a:t>
            </a:r>
          </a:p>
          <a:p>
            <a:r>
              <a:rPr lang="en-US" sz="2000" dirty="0" smtClean="0">
                <a:latin typeface="Lucida Console"/>
                <a:cs typeface="Lucida Console"/>
              </a:rPr>
              <a:t>}</a:t>
            </a:r>
            <a:endParaRPr lang="en-US" sz="2000" dirty="0">
              <a:latin typeface="Lucida Console"/>
              <a:cs typeface="Lucida Console"/>
            </a:endParaRPr>
          </a:p>
        </p:txBody>
      </p:sp>
      <p:sp>
        <p:nvSpPr>
          <p:cNvPr id="5" name="Title 1"/>
          <p:cNvSpPr txBox="1">
            <a:spLocks/>
          </p:cNvSpPr>
          <p:nvPr/>
        </p:nvSpPr>
        <p:spPr bwMode="auto">
          <a:xfrm>
            <a:off x="457200" y="427038"/>
            <a:ext cx="8382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ＭＳ Ｐゴシック" charset="0"/>
              </a:defRPr>
            </a:lvl2pPr>
            <a:lvl3pPr algn="ctr" rtl="0" fontAlgn="base">
              <a:spcBef>
                <a:spcPct val="0"/>
              </a:spcBef>
              <a:spcAft>
                <a:spcPct val="0"/>
              </a:spcAft>
              <a:defRPr sz="4400">
                <a:solidFill>
                  <a:schemeClr val="tx2"/>
                </a:solidFill>
                <a:latin typeface="Arial" charset="0"/>
                <a:ea typeface="ＭＳ Ｐゴシック" charset="0"/>
              </a:defRPr>
            </a:lvl3pPr>
            <a:lvl4pPr algn="ctr" rtl="0" fontAlgn="base">
              <a:spcBef>
                <a:spcPct val="0"/>
              </a:spcBef>
              <a:spcAft>
                <a:spcPct val="0"/>
              </a:spcAft>
              <a:defRPr sz="4400">
                <a:solidFill>
                  <a:schemeClr val="tx2"/>
                </a:solidFill>
                <a:latin typeface="Arial" charset="0"/>
                <a:ea typeface="ＭＳ Ｐゴシック" charset="0"/>
              </a:defRPr>
            </a:lvl4pPr>
            <a:lvl5pPr algn="ctr" rtl="0" fontAlgn="base">
              <a:spcBef>
                <a:spcPct val="0"/>
              </a:spcBef>
              <a:spcAft>
                <a:spcPct val="0"/>
              </a:spcAft>
              <a:defRPr sz="4400">
                <a:solidFill>
                  <a:schemeClr val="tx2"/>
                </a:solidFill>
                <a:latin typeface="Arial" charset="0"/>
                <a:ea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a:lstStyle>
          <a:p>
            <a:r>
              <a:rPr lang="en-US" dirty="0">
                <a:solidFill>
                  <a:srgbClr val="000000"/>
                </a:solidFill>
              </a:rPr>
              <a:t>Memory-Adaptive Reverse</a:t>
            </a:r>
            <a:endParaRPr lang="en-US" i="1" dirty="0" smtClean="0">
              <a:solidFill>
                <a:srgbClr val="000000"/>
              </a:solidFill>
              <a:latin typeface="Palatino"/>
              <a:cs typeface="Palatino"/>
            </a:endParaRPr>
          </a:p>
        </p:txBody>
      </p:sp>
      <p:sp>
        <p:nvSpPr>
          <p:cNvPr id="6" name="TextBox 5"/>
          <p:cNvSpPr txBox="1"/>
          <p:nvPr/>
        </p:nvSpPr>
        <p:spPr>
          <a:xfrm>
            <a:off x="3482804" y="6198255"/>
            <a:ext cx="184666" cy="523220"/>
          </a:xfrm>
          <a:prstGeom prst="rect">
            <a:avLst/>
          </a:prstGeom>
          <a:noFill/>
        </p:spPr>
        <p:txBody>
          <a:bodyPr wrap="none" rtlCol="0">
            <a:spAutoFit/>
          </a:bodyPr>
          <a:lstStyle/>
          <a:p>
            <a:endParaRPr lang="en-US" sz="2800" dirty="0"/>
          </a:p>
        </p:txBody>
      </p:sp>
    </p:spTree>
    <p:extLst>
      <p:ext uri="{BB962C8B-B14F-4D97-AF65-F5344CB8AC3E}">
        <p14:creationId xmlns:p14="http://schemas.microsoft.com/office/powerpoint/2010/main" val="2730971060"/>
      </p:ext>
    </p:extLst>
  </p:cSld>
  <p:clrMapOvr>
    <a:masterClrMapping/>
  </p:clrMapOvr>
  <p:timing>
    <p:tnLst>
      <p:par>
        <p:cTn xmlns:p14="http://schemas.microsoft.com/office/powerpoint/2010/mai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latin typeface="+mn-lt"/>
                <a:cs typeface="Lucida Console"/>
              </a:rPr>
              <a:t>A Sad Story of  </a:t>
            </a:r>
            <a:r>
              <a:rPr lang="en-US" sz="3200" dirty="0" err="1" smtClean="0">
                <a:latin typeface="Lucida Console"/>
                <a:cs typeface="Lucida Console"/>
              </a:rPr>
              <a:t>get_temporary_buffer</a:t>
            </a:r>
            <a:endParaRPr lang="en-US" sz="3600" dirty="0">
              <a:latin typeface="+mn-lt"/>
              <a:cs typeface="Lucida Console"/>
            </a:endParaRPr>
          </a:p>
        </p:txBody>
      </p:sp>
      <p:sp>
        <p:nvSpPr>
          <p:cNvPr id="3" name="Content Placeholder 2"/>
          <p:cNvSpPr>
            <a:spLocks noGrp="1"/>
          </p:cNvSpPr>
          <p:nvPr>
            <p:ph idx="1"/>
          </p:nvPr>
        </p:nvSpPr>
        <p:spPr/>
        <p:txBody>
          <a:bodyPr>
            <a:normAutofit fontScale="92500" lnSpcReduction="10000"/>
          </a:bodyPr>
          <a:lstStyle/>
          <a:p>
            <a:r>
              <a:rPr lang="en-US" sz="2600" dirty="0" err="1" smtClean="0">
                <a:latin typeface="Lucida Console"/>
                <a:cs typeface="Lucida Console"/>
              </a:rPr>
              <a:t>get_temporary_buffer</a:t>
            </a:r>
            <a:r>
              <a:rPr lang="en-US" dirty="0" smtClean="0"/>
              <a:t> takes size </a:t>
            </a:r>
            <a:r>
              <a:rPr lang="en-US" i="1" dirty="0" smtClean="0">
                <a:latin typeface="Palatino"/>
                <a:cs typeface="Palatino"/>
              </a:rPr>
              <a:t>n</a:t>
            </a:r>
            <a:r>
              <a:rPr lang="en-US" dirty="0" smtClean="0"/>
              <a:t> and returns largest buffer up to </a:t>
            </a:r>
            <a:r>
              <a:rPr lang="en-US" i="1" dirty="0" smtClean="0">
                <a:latin typeface="Palatino"/>
                <a:cs typeface="Palatino"/>
              </a:rPr>
              <a:t>n</a:t>
            </a:r>
            <a:r>
              <a:rPr lang="en-US" dirty="0" smtClean="0"/>
              <a:t> that fits in physical memory.</a:t>
            </a:r>
          </a:p>
          <a:p>
            <a:r>
              <a:rPr lang="en-US" dirty="0" smtClean="0"/>
              <a:t>As placeholder, STL creator </a:t>
            </a:r>
            <a:r>
              <a:rPr lang="en-US" dirty="0" err="1" smtClean="0"/>
              <a:t>Stepanov</a:t>
            </a:r>
            <a:r>
              <a:rPr lang="en-US" dirty="0" smtClean="0"/>
              <a:t> wrote a simplistic and impractical implementation:</a:t>
            </a:r>
            <a:br>
              <a:rPr lang="en-US" dirty="0" smtClean="0"/>
            </a:br>
            <a:r>
              <a:rPr lang="en-US" dirty="0" smtClean="0"/>
              <a:t>call </a:t>
            </a:r>
            <a:r>
              <a:rPr lang="en-US" sz="2600" dirty="0" err="1" smtClean="0">
                <a:latin typeface="Lucida Console"/>
                <a:cs typeface="Lucida Console"/>
              </a:rPr>
              <a:t>malloc</a:t>
            </a:r>
            <a:r>
              <a:rPr lang="en-US" dirty="0" smtClean="0"/>
              <a:t> initially with </a:t>
            </a:r>
            <a:r>
              <a:rPr lang="en-US" i="1" dirty="0" smtClean="0">
                <a:latin typeface="Palatino"/>
                <a:cs typeface="Palatino"/>
              </a:rPr>
              <a:t>n</a:t>
            </a:r>
            <a:r>
              <a:rPr lang="en-US" dirty="0" smtClean="0"/>
              <a:t>, then halve request repeatedly until it returns valid pointer</a:t>
            </a:r>
          </a:p>
          <a:p>
            <a:r>
              <a:rPr lang="en-US" dirty="0" smtClean="0"/>
              <a:t>Years later, all major STL implementations still use this – but removed comment saying it needed to be replaced</a:t>
            </a:r>
            <a:endParaRPr lang="en-US" dirty="0"/>
          </a:p>
        </p:txBody>
      </p:sp>
      <p:sp>
        <p:nvSpPr>
          <p:cNvPr id="4" name="Slide Number Placeholder 3"/>
          <p:cNvSpPr>
            <a:spLocks noGrp="1"/>
          </p:cNvSpPr>
          <p:nvPr>
            <p:ph type="sldNum" sz="quarter" idx="12"/>
          </p:nvPr>
        </p:nvSpPr>
        <p:spPr/>
        <p:txBody>
          <a:bodyPr/>
          <a:lstStyle/>
          <a:p>
            <a:fld id="{40857C5A-2FD0-1645-9F69-D79892D8574F}" type="slidenum">
              <a:rPr lang="en-US" smtClean="0"/>
              <a:t>134</a:t>
            </a:fld>
            <a:endParaRPr lang="en-US"/>
          </a:p>
        </p:txBody>
      </p:sp>
    </p:spTree>
    <p:extLst>
      <p:ext uri="{BB962C8B-B14F-4D97-AF65-F5344CB8AC3E}">
        <p14:creationId xmlns:p14="http://schemas.microsoft.com/office/powerpoint/2010/main" val="2764570774"/>
      </p:ext>
    </p:extLst>
  </p:cSld>
  <p:clrMapOvr>
    <a:masterClrMapping/>
  </p:clrMapOvr>
  <p:timing>
    <p:tnLst>
      <p:par>
        <p:cTn xmlns:p14="http://schemas.microsoft.com/office/powerpoint/2010/mai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Things to Consider</a:t>
            </a:r>
            <a:endParaRPr lang="en-US" dirty="0"/>
          </a:p>
        </p:txBody>
      </p:sp>
      <p:sp>
        <p:nvSpPr>
          <p:cNvPr id="3" name="Content Placeholder 2"/>
          <p:cNvSpPr>
            <a:spLocks noGrp="1"/>
          </p:cNvSpPr>
          <p:nvPr>
            <p:ph idx="1"/>
          </p:nvPr>
        </p:nvSpPr>
        <p:spPr/>
        <p:txBody>
          <a:bodyPr>
            <a:normAutofit/>
          </a:bodyPr>
          <a:lstStyle/>
          <a:p>
            <a:pPr>
              <a:spcAft>
                <a:spcPts val="600"/>
              </a:spcAft>
            </a:pPr>
            <a:r>
              <a:rPr lang="en-US" sz="2800" dirty="0" smtClean="0"/>
              <a:t>Theoretical results (e.g. cycles in permutations) allow us to come up with more efficient algorithms.</a:t>
            </a:r>
          </a:p>
          <a:p>
            <a:pPr>
              <a:spcAft>
                <a:spcPts val="600"/>
              </a:spcAft>
            </a:pPr>
            <a:r>
              <a:rPr lang="en-US" sz="2800" dirty="0" smtClean="0"/>
              <a:t>Practical observations (e.g. availability of space for buffer in a memory-adaptive algorithm) </a:t>
            </a:r>
            <a:r>
              <a:rPr lang="en-US" sz="2800" i="1" dirty="0" smtClean="0"/>
              <a:t>also</a:t>
            </a:r>
            <a:r>
              <a:rPr lang="en-US" sz="2800" dirty="0" smtClean="0"/>
              <a:t> allow us to come up with more efficient algorithms.</a:t>
            </a:r>
          </a:p>
          <a:p>
            <a:pPr>
              <a:spcAft>
                <a:spcPts val="600"/>
              </a:spcAft>
            </a:pPr>
            <a:r>
              <a:rPr lang="en-US" sz="2800" dirty="0" smtClean="0"/>
              <a:t>Good programmers rely on knowledge of </a:t>
            </a:r>
            <a:r>
              <a:rPr lang="en-US" sz="2800" i="1" dirty="0" smtClean="0"/>
              <a:t>both</a:t>
            </a:r>
            <a:r>
              <a:rPr lang="en-US" sz="2800" dirty="0" smtClean="0"/>
              <a:t> theory and practice.</a:t>
            </a:r>
            <a:endParaRPr lang="en-US" sz="2800" dirty="0"/>
          </a:p>
        </p:txBody>
      </p:sp>
      <p:sp>
        <p:nvSpPr>
          <p:cNvPr id="4" name="Slide Number Placeholder 3"/>
          <p:cNvSpPr>
            <a:spLocks noGrp="1"/>
          </p:cNvSpPr>
          <p:nvPr>
            <p:ph type="sldNum" sz="quarter" idx="12"/>
          </p:nvPr>
        </p:nvSpPr>
        <p:spPr/>
        <p:txBody>
          <a:bodyPr/>
          <a:lstStyle/>
          <a:p>
            <a:fld id="{40857C5A-2FD0-1645-9F69-D79892D8574F}" type="slidenum">
              <a:rPr lang="en-US" smtClean="0"/>
              <a:t>135</a:t>
            </a:fld>
            <a:endParaRPr lang="en-US"/>
          </a:p>
        </p:txBody>
      </p:sp>
    </p:spTree>
    <p:extLst>
      <p:ext uri="{BB962C8B-B14F-4D97-AF65-F5344CB8AC3E}">
        <p14:creationId xmlns:p14="http://schemas.microsoft.com/office/powerpoint/2010/main" val="5789166"/>
      </p:ext>
    </p:extLst>
  </p:cSld>
  <p:clrMapOvr>
    <a:masterClrMapping/>
  </p:clrMapOvr>
  <p:timing>
    <p:tnLst>
      <p:par>
        <p:cTn xmlns:p14="http://schemas.microsoft.com/office/powerpoint/2010/mai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Lecture 21</a:t>
            </a:r>
            <a:endParaRPr lang="en-US" dirty="0"/>
          </a:p>
        </p:txBody>
      </p:sp>
      <p:sp>
        <p:nvSpPr>
          <p:cNvPr id="3" name="Subtitle 2"/>
          <p:cNvSpPr>
            <a:spLocks noGrp="1"/>
          </p:cNvSpPr>
          <p:nvPr>
            <p:ph type="subTitle" idx="1"/>
          </p:nvPr>
        </p:nvSpPr>
        <p:spPr>
          <a:xfrm>
            <a:off x="575884" y="3886200"/>
            <a:ext cx="8047606" cy="1752600"/>
          </a:xfrm>
        </p:spPr>
        <p:txBody>
          <a:bodyPr/>
          <a:lstStyle/>
          <a:p>
            <a:r>
              <a:rPr lang="en-US" dirty="0" smtClean="0"/>
              <a:t>A More Efficient GCD</a:t>
            </a:r>
          </a:p>
          <a:p>
            <a:r>
              <a:rPr lang="en-US" dirty="0" smtClean="0"/>
              <a:t>(Covers material from Sec. 12.1-12.3)</a:t>
            </a:r>
            <a:endParaRPr lang="en-US" dirty="0"/>
          </a:p>
        </p:txBody>
      </p:sp>
    </p:spTree>
    <p:extLst>
      <p:ext uri="{BB962C8B-B14F-4D97-AF65-F5344CB8AC3E}">
        <p14:creationId xmlns:p14="http://schemas.microsoft.com/office/powerpoint/2010/main" val="1087875259"/>
      </p:ext>
    </p:extLst>
  </p:cSld>
  <p:clrMapOvr>
    <a:masterClrMapping/>
  </p:clrMapOvr>
  <p:timing>
    <p:tnLst>
      <p:par>
        <p:cTn xmlns:p14="http://schemas.microsoft.com/office/powerpoint/2010/mai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Stein’s Motivation</a:t>
            </a:r>
            <a:endParaRPr lang="en-US" dirty="0"/>
          </a:p>
        </p:txBody>
      </p:sp>
      <p:sp>
        <p:nvSpPr>
          <p:cNvPr id="3" name="Content Placeholder 2"/>
          <p:cNvSpPr>
            <a:spLocks noGrp="1"/>
          </p:cNvSpPr>
          <p:nvPr>
            <p:ph idx="1"/>
          </p:nvPr>
        </p:nvSpPr>
        <p:spPr/>
        <p:txBody>
          <a:bodyPr>
            <a:normAutofit/>
          </a:bodyPr>
          <a:lstStyle/>
          <a:p>
            <a:pPr marL="0" indent="0">
              <a:buNone/>
            </a:pPr>
            <a:r>
              <a:rPr lang="en-US" sz="2800" dirty="0" smtClean="0"/>
              <a:t>In 1961, Israeli Ph.D. student Josef Stein needed GCD computations for his research:</a:t>
            </a:r>
          </a:p>
          <a:p>
            <a:pPr marL="400050" lvl="1" indent="0">
              <a:buNone/>
            </a:pPr>
            <a:r>
              <a:rPr lang="en-US" sz="2400" dirty="0" smtClean="0"/>
              <a:t>“I </a:t>
            </a:r>
            <a:r>
              <a:rPr lang="en-US" sz="2400" dirty="0"/>
              <a:t>wrote a program for the only available computer in Israel at that time </a:t>
            </a:r>
            <a:r>
              <a:rPr lang="en-US" sz="2400" dirty="0" smtClean="0"/>
              <a:t>— </a:t>
            </a:r>
            <a:r>
              <a:rPr lang="en-US" sz="2400" dirty="0"/>
              <a:t>The WEIZAC at the Weizmann institute. Addition time was 57 microseconds, division took about 900 microseconds. Shift took less than addition. </a:t>
            </a:r>
            <a:r>
              <a:rPr lang="en-US" sz="2400" dirty="0" smtClean="0"/>
              <a:t>[Our group] had only 2 hours of computer time per week… I </a:t>
            </a:r>
            <a:r>
              <a:rPr lang="en-US" sz="2400" dirty="0"/>
              <a:t>had the right conditions for finding that algorithm.</a:t>
            </a:r>
            <a:r>
              <a:rPr lang="en-US" sz="2400" b="1" dirty="0"/>
              <a:t> </a:t>
            </a:r>
            <a:r>
              <a:rPr lang="en-US" sz="2400" b="1" i="1" dirty="0"/>
              <a:t>Fast GCD meant survival</a:t>
            </a:r>
            <a:r>
              <a:rPr lang="en-US" sz="2400" b="1" dirty="0"/>
              <a:t>.</a:t>
            </a:r>
            <a:r>
              <a:rPr lang="en-US" sz="2400" dirty="0"/>
              <a:t>”</a:t>
            </a:r>
          </a:p>
          <a:p>
            <a:pPr marL="0" indent="0">
              <a:buNone/>
            </a:pPr>
            <a:endParaRPr lang="en-US" sz="2800" dirty="0" smtClean="0"/>
          </a:p>
          <a:p>
            <a:pPr marL="400050" lvl="1" indent="0">
              <a:buNone/>
            </a:pPr>
            <a:endParaRPr lang="en-US" sz="2400" dirty="0"/>
          </a:p>
        </p:txBody>
      </p:sp>
      <p:sp>
        <p:nvSpPr>
          <p:cNvPr id="4" name="Slide Number Placeholder 3"/>
          <p:cNvSpPr>
            <a:spLocks noGrp="1"/>
          </p:cNvSpPr>
          <p:nvPr>
            <p:ph type="sldNum" sz="quarter" idx="12"/>
          </p:nvPr>
        </p:nvSpPr>
        <p:spPr/>
        <p:txBody>
          <a:bodyPr/>
          <a:lstStyle/>
          <a:p>
            <a:fld id="{40857C5A-2FD0-1645-9F69-D79892D8574F}" type="slidenum">
              <a:rPr lang="en-US" smtClean="0"/>
              <a:t>137</a:t>
            </a:fld>
            <a:endParaRPr lang="en-US"/>
          </a:p>
        </p:txBody>
      </p:sp>
    </p:spTree>
    <p:extLst>
      <p:ext uri="{BB962C8B-B14F-4D97-AF65-F5344CB8AC3E}">
        <p14:creationId xmlns:p14="http://schemas.microsoft.com/office/powerpoint/2010/main" val="769632194"/>
      </p:ext>
    </p:extLst>
  </p:cSld>
  <p:clrMapOvr>
    <a:masterClrMapping/>
  </p:clrMapOvr>
  <p:timing>
    <p:tnLst>
      <p:par>
        <p:cTn xmlns:p14="http://schemas.microsoft.com/office/powerpoint/2010/mai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Stein’s Observations</a:t>
            </a:r>
            <a:endParaRPr lang="en-US" dirty="0"/>
          </a:p>
        </p:txBody>
      </p:sp>
      <p:sp>
        <p:nvSpPr>
          <p:cNvPr id="4" name="Slide Number Placeholder 3"/>
          <p:cNvSpPr>
            <a:spLocks noGrp="1"/>
          </p:cNvSpPr>
          <p:nvPr>
            <p:ph type="sldNum" sz="quarter" idx="12"/>
          </p:nvPr>
        </p:nvSpPr>
        <p:spPr/>
        <p:txBody>
          <a:bodyPr/>
          <a:lstStyle/>
          <a:p>
            <a:fld id="{40857C5A-2FD0-1645-9F69-D79892D8574F}" type="slidenum">
              <a:rPr lang="en-US" smtClean="0"/>
              <a:t>138</a:t>
            </a:fld>
            <a:endParaRPr lang="en-US"/>
          </a:p>
        </p:txBody>
      </p:sp>
      <p:pic>
        <p:nvPicPr>
          <p:cNvPr id="5" name="Picture 4"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2045565"/>
            <a:ext cx="8304147" cy="3467023"/>
          </a:xfrm>
          <a:prstGeom prst="rect">
            <a:avLst/>
          </a:prstGeom>
        </p:spPr>
      </p:pic>
    </p:spTree>
    <p:extLst>
      <p:ext uri="{BB962C8B-B14F-4D97-AF65-F5344CB8AC3E}">
        <p14:creationId xmlns:p14="http://schemas.microsoft.com/office/powerpoint/2010/main" val="538756132"/>
      </p:ext>
    </p:extLst>
  </p:cSld>
  <p:clrMapOvr>
    <a:masterClrMapping/>
  </p:clrMapOvr>
  <p:timing>
    <p:tnLst>
      <p:par>
        <p:cTn xmlns:p14="http://schemas.microsoft.com/office/powerpoint/2010/mai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t>  </a:t>
            </a:r>
          </a:p>
        </p:txBody>
      </p:sp>
      <p:sp>
        <p:nvSpPr>
          <p:cNvPr id="2" name="Content Placeholder 1"/>
          <p:cNvSpPr>
            <a:spLocks noGrp="1"/>
          </p:cNvSpPr>
          <p:nvPr>
            <p:ph idx="1"/>
          </p:nvPr>
        </p:nvSpPr>
        <p:spPr/>
        <p:txBody>
          <a:bodyPr>
            <a:normAutofit/>
          </a:bodyPr>
          <a:lstStyle/>
          <a:p>
            <a:endParaRPr lang="en-US" dirty="0" smtClean="0"/>
          </a:p>
          <a:p>
            <a:endParaRPr lang="en-US" dirty="0"/>
          </a:p>
          <a:p>
            <a:endParaRPr lang="en-US" dirty="0" smtClean="0"/>
          </a:p>
          <a:p>
            <a:endParaRPr lang="en-US" dirty="0"/>
          </a:p>
          <a:p>
            <a:endParaRPr lang="en-US" sz="2800" dirty="0" smtClean="0"/>
          </a:p>
          <a:p>
            <a:endParaRPr lang="en-US" sz="2800" dirty="0" smtClean="0"/>
          </a:p>
          <a:p>
            <a:endParaRPr lang="en-US" sz="2800" dirty="0"/>
          </a:p>
          <a:p>
            <a:endParaRPr lang="en-US" sz="2800" dirty="0" smtClean="0"/>
          </a:p>
        </p:txBody>
      </p:sp>
      <p:sp>
        <p:nvSpPr>
          <p:cNvPr id="3" name="Slide Number Placeholder 2"/>
          <p:cNvSpPr>
            <a:spLocks noGrp="1"/>
          </p:cNvSpPr>
          <p:nvPr>
            <p:ph type="sldNum" sz="quarter" idx="12"/>
          </p:nvPr>
        </p:nvSpPr>
        <p:spPr/>
        <p:txBody>
          <a:bodyPr/>
          <a:lstStyle/>
          <a:p>
            <a:fld id="{1390060D-1EE0-AD4D-BE99-A9D595E32993}" type="slidenum">
              <a:rPr lang="en-US" smtClean="0"/>
              <a:pPr/>
              <a:t>139</a:t>
            </a:fld>
            <a:endParaRPr lang="en-US" dirty="0"/>
          </a:p>
        </p:txBody>
      </p:sp>
      <p:sp>
        <p:nvSpPr>
          <p:cNvPr id="20483" name="Text Box 3"/>
          <p:cNvSpPr txBox="1">
            <a:spLocks noChangeArrowheads="1"/>
          </p:cNvSpPr>
          <p:nvPr/>
        </p:nvSpPr>
        <p:spPr bwMode="auto">
          <a:xfrm>
            <a:off x="370587" y="1724966"/>
            <a:ext cx="8316213"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en-US" sz="2000" dirty="0">
                <a:latin typeface="Lucida Console"/>
                <a:cs typeface="Lucida Console"/>
              </a:rPr>
              <a:t>template &lt;</a:t>
            </a:r>
            <a:r>
              <a:rPr lang="en-US" sz="2000" dirty="0" err="1">
                <a:latin typeface="Lucida Console"/>
                <a:cs typeface="Lucida Console"/>
              </a:rPr>
              <a:t>BinaryInteger</a:t>
            </a:r>
            <a:r>
              <a:rPr lang="en-US" sz="2000" dirty="0">
                <a:latin typeface="Lucida Console"/>
                <a:cs typeface="Lucida Console"/>
              </a:rPr>
              <a:t> N&gt;</a:t>
            </a:r>
          </a:p>
          <a:p>
            <a:r>
              <a:rPr lang="en-US" sz="2000" dirty="0">
                <a:latin typeface="Lucida Console"/>
                <a:cs typeface="Lucida Console"/>
              </a:rPr>
              <a:t>N </a:t>
            </a:r>
            <a:r>
              <a:rPr lang="en-US" sz="2000" dirty="0" err="1">
                <a:latin typeface="Lucida Console"/>
                <a:cs typeface="Lucida Console"/>
              </a:rPr>
              <a:t>stein_gcd</a:t>
            </a:r>
            <a:r>
              <a:rPr lang="en-US" sz="2000" dirty="0">
                <a:latin typeface="Lucida Console"/>
                <a:cs typeface="Lucida Console"/>
              </a:rPr>
              <a:t>(N m, N n) {</a:t>
            </a:r>
          </a:p>
          <a:p>
            <a:r>
              <a:rPr lang="en-US" sz="2000" dirty="0">
                <a:latin typeface="Lucida Console"/>
                <a:cs typeface="Lucida Console"/>
              </a:rPr>
              <a:t>    if (m &lt; N(0)) m = -m;</a:t>
            </a:r>
          </a:p>
          <a:p>
            <a:r>
              <a:rPr lang="en-US" sz="2000" dirty="0">
                <a:latin typeface="Lucida Console"/>
                <a:cs typeface="Lucida Console"/>
              </a:rPr>
              <a:t>    if (n &lt; N(0)) n = -n;</a:t>
            </a:r>
          </a:p>
          <a:p>
            <a:r>
              <a:rPr lang="en-US" sz="2000" dirty="0">
                <a:latin typeface="Lucida Console"/>
                <a:cs typeface="Lucida Console"/>
              </a:rPr>
              <a:t>    if (m == N(0)) return n;</a:t>
            </a:r>
          </a:p>
          <a:p>
            <a:r>
              <a:rPr lang="en-US" sz="2000" dirty="0">
                <a:latin typeface="Lucida Console"/>
                <a:cs typeface="Lucida Console"/>
              </a:rPr>
              <a:t>    if (n == N(0)) return m;</a:t>
            </a:r>
          </a:p>
          <a:p>
            <a:endParaRPr lang="en-US" sz="2000" dirty="0">
              <a:latin typeface="Lucida Console"/>
              <a:cs typeface="Lucida Console"/>
            </a:endParaRPr>
          </a:p>
          <a:p>
            <a:r>
              <a:rPr lang="en-US" sz="2000" dirty="0">
                <a:latin typeface="Lucida Console"/>
                <a:cs typeface="Lucida Console"/>
              </a:rPr>
              <a:t>    // m &gt; 0 &amp;&amp; n &gt; 0</a:t>
            </a:r>
          </a:p>
          <a:p>
            <a:r>
              <a:rPr lang="en-US" sz="2000" dirty="0">
                <a:latin typeface="Lucida Console"/>
                <a:cs typeface="Lucida Console"/>
              </a:rPr>
              <a:t>  </a:t>
            </a:r>
          </a:p>
          <a:p>
            <a:r>
              <a:rPr lang="en-US" sz="2000" dirty="0">
                <a:latin typeface="Lucida Console"/>
                <a:cs typeface="Lucida Console"/>
              </a:rPr>
              <a:t>    </a:t>
            </a:r>
            <a:r>
              <a:rPr lang="en-US" sz="2000" dirty="0" err="1">
                <a:latin typeface="Lucida Console"/>
                <a:cs typeface="Lucida Console"/>
              </a:rPr>
              <a:t>int</a:t>
            </a:r>
            <a:r>
              <a:rPr lang="en-US" sz="2000" dirty="0">
                <a:latin typeface="Lucida Console"/>
                <a:cs typeface="Lucida Console"/>
              </a:rPr>
              <a:t> </a:t>
            </a:r>
            <a:r>
              <a:rPr lang="en-US" sz="2000" dirty="0" err="1">
                <a:latin typeface="Lucida Console"/>
                <a:cs typeface="Lucida Console"/>
              </a:rPr>
              <a:t>d_m</a:t>
            </a:r>
            <a:r>
              <a:rPr lang="en-US" sz="2000" dirty="0">
                <a:latin typeface="Lucida Console"/>
                <a:cs typeface="Lucida Console"/>
              </a:rPr>
              <a:t> = 0; </a:t>
            </a:r>
          </a:p>
          <a:p>
            <a:r>
              <a:rPr lang="en-US" sz="2000" dirty="0">
                <a:latin typeface="Lucida Console"/>
                <a:cs typeface="Lucida Console"/>
              </a:rPr>
              <a:t>    while (even(m)) { m &gt;&gt;= 1; ++</a:t>
            </a:r>
            <a:r>
              <a:rPr lang="en-US" sz="2000" dirty="0" err="1">
                <a:latin typeface="Lucida Console"/>
                <a:cs typeface="Lucida Console"/>
              </a:rPr>
              <a:t>d_m</a:t>
            </a:r>
            <a:r>
              <a:rPr lang="en-US" sz="2000" dirty="0">
                <a:latin typeface="Lucida Console"/>
                <a:cs typeface="Lucida Console"/>
              </a:rPr>
              <a:t>;}</a:t>
            </a:r>
          </a:p>
          <a:p>
            <a:endParaRPr lang="en-US" sz="2000" dirty="0">
              <a:latin typeface="Lucida Console"/>
              <a:cs typeface="Lucida Console"/>
            </a:endParaRPr>
          </a:p>
          <a:p>
            <a:r>
              <a:rPr lang="en-US" sz="2000" dirty="0">
                <a:latin typeface="Lucida Console"/>
                <a:cs typeface="Lucida Console"/>
              </a:rPr>
              <a:t>    </a:t>
            </a:r>
            <a:r>
              <a:rPr lang="en-US" sz="2000" dirty="0" err="1">
                <a:latin typeface="Lucida Console"/>
                <a:cs typeface="Lucida Console"/>
              </a:rPr>
              <a:t>int</a:t>
            </a:r>
            <a:r>
              <a:rPr lang="en-US" sz="2000" dirty="0">
                <a:latin typeface="Lucida Console"/>
                <a:cs typeface="Lucida Console"/>
              </a:rPr>
              <a:t> </a:t>
            </a:r>
            <a:r>
              <a:rPr lang="en-US" sz="2000" dirty="0" err="1">
                <a:latin typeface="Lucida Console"/>
                <a:cs typeface="Lucida Console"/>
              </a:rPr>
              <a:t>d_n</a:t>
            </a:r>
            <a:r>
              <a:rPr lang="en-US" sz="2000" dirty="0">
                <a:latin typeface="Lucida Console"/>
                <a:cs typeface="Lucida Console"/>
              </a:rPr>
              <a:t> = 0;</a:t>
            </a:r>
          </a:p>
          <a:p>
            <a:r>
              <a:rPr lang="en-US" sz="2000" dirty="0">
                <a:latin typeface="Lucida Console"/>
                <a:cs typeface="Lucida Console"/>
              </a:rPr>
              <a:t>    while (even(n)) { n &gt;&gt;= 1; ++</a:t>
            </a:r>
            <a:r>
              <a:rPr lang="en-US" sz="2000" dirty="0" err="1">
                <a:latin typeface="Lucida Console"/>
                <a:cs typeface="Lucida Console"/>
              </a:rPr>
              <a:t>d_n</a:t>
            </a:r>
            <a:r>
              <a:rPr lang="en-US" sz="2000" dirty="0">
                <a:latin typeface="Lucida Console"/>
                <a:cs typeface="Lucida Console"/>
              </a:rPr>
              <a:t>;</a:t>
            </a:r>
            <a:r>
              <a:rPr lang="en-US" sz="2000" dirty="0" smtClean="0">
                <a:latin typeface="Lucida Console"/>
                <a:cs typeface="Lucida Console"/>
              </a:rPr>
              <a:t>}</a:t>
            </a:r>
          </a:p>
          <a:p>
            <a:endParaRPr lang="en-US" sz="2000" dirty="0">
              <a:latin typeface="Lucida Console"/>
              <a:cs typeface="Lucida Console"/>
            </a:endParaRPr>
          </a:p>
          <a:p>
            <a:r>
              <a:rPr lang="en-US" sz="2000" dirty="0">
                <a:latin typeface="Lucida Console"/>
                <a:cs typeface="Lucida Console"/>
              </a:rPr>
              <a:t> </a:t>
            </a:r>
            <a:r>
              <a:rPr lang="en-US" sz="2000" dirty="0" smtClean="0">
                <a:latin typeface="Lucida Console"/>
                <a:cs typeface="Lucida Console"/>
              </a:rPr>
              <a:t>  </a:t>
            </a:r>
            <a:endParaRPr lang="en-US" sz="2000" dirty="0">
              <a:latin typeface="Lucida Console"/>
              <a:cs typeface="Lucida Console"/>
            </a:endParaRPr>
          </a:p>
        </p:txBody>
      </p:sp>
      <p:sp>
        <p:nvSpPr>
          <p:cNvPr id="5" name="Title 1"/>
          <p:cNvSpPr txBox="1">
            <a:spLocks/>
          </p:cNvSpPr>
          <p:nvPr/>
        </p:nvSpPr>
        <p:spPr bwMode="auto">
          <a:xfrm>
            <a:off x="457200" y="427038"/>
            <a:ext cx="8382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ＭＳ Ｐゴシック" charset="0"/>
              </a:defRPr>
            </a:lvl2pPr>
            <a:lvl3pPr algn="ctr" rtl="0" fontAlgn="base">
              <a:spcBef>
                <a:spcPct val="0"/>
              </a:spcBef>
              <a:spcAft>
                <a:spcPct val="0"/>
              </a:spcAft>
              <a:defRPr sz="4400">
                <a:solidFill>
                  <a:schemeClr val="tx2"/>
                </a:solidFill>
                <a:latin typeface="Arial" charset="0"/>
                <a:ea typeface="ＭＳ Ｐゴシック" charset="0"/>
              </a:defRPr>
            </a:lvl3pPr>
            <a:lvl4pPr algn="ctr" rtl="0" fontAlgn="base">
              <a:spcBef>
                <a:spcPct val="0"/>
              </a:spcBef>
              <a:spcAft>
                <a:spcPct val="0"/>
              </a:spcAft>
              <a:defRPr sz="4400">
                <a:solidFill>
                  <a:schemeClr val="tx2"/>
                </a:solidFill>
                <a:latin typeface="Arial" charset="0"/>
                <a:ea typeface="ＭＳ Ｐゴシック" charset="0"/>
              </a:defRPr>
            </a:lvl4pPr>
            <a:lvl5pPr algn="ctr" rtl="0" fontAlgn="base">
              <a:spcBef>
                <a:spcPct val="0"/>
              </a:spcBef>
              <a:spcAft>
                <a:spcPct val="0"/>
              </a:spcAft>
              <a:defRPr sz="4400">
                <a:solidFill>
                  <a:schemeClr val="tx2"/>
                </a:solidFill>
                <a:latin typeface="Arial" charset="0"/>
                <a:ea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a:lstStyle>
          <a:p>
            <a:r>
              <a:rPr lang="en-US" dirty="0" smtClean="0">
                <a:solidFill>
                  <a:srgbClr val="000000"/>
                </a:solidFill>
              </a:rPr>
              <a:t>Stein’s GCD Algorithm (Part 1)</a:t>
            </a:r>
            <a:endParaRPr lang="en-US" i="1" dirty="0" smtClean="0">
              <a:solidFill>
                <a:srgbClr val="000000"/>
              </a:solidFill>
              <a:latin typeface="Palatino"/>
              <a:cs typeface="Palatino"/>
            </a:endParaRPr>
          </a:p>
        </p:txBody>
      </p:sp>
      <p:sp>
        <p:nvSpPr>
          <p:cNvPr id="6" name="TextBox 5"/>
          <p:cNvSpPr txBox="1"/>
          <p:nvPr/>
        </p:nvSpPr>
        <p:spPr>
          <a:xfrm>
            <a:off x="3482804" y="6198255"/>
            <a:ext cx="184666" cy="523220"/>
          </a:xfrm>
          <a:prstGeom prst="rect">
            <a:avLst/>
          </a:prstGeom>
          <a:noFill/>
        </p:spPr>
        <p:txBody>
          <a:bodyPr wrap="none" rtlCol="0">
            <a:spAutoFit/>
          </a:bodyPr>
          <a:lstStyle/>
          <a:p>
            <a:endParaRPr lang="en-US" sz="2800" dirty="0"/>
          </a:p>
        </p:txBody>
      </p:sp>
    </p:spTree>
    <p:extLst>
      <p:ext uri="{BB962C8B-B14F-4D97-AF65-F5344CB8AC3E}">
        <p14:creationId xmlns:p14="http://schemas.microsoft.com/office/powerpoint/2010/main" val="206068966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Concepts as Predicates</a:t>
            </a:r>
            <a:endParaRPr lang="en-US" dirty="0"/>
          </a:p>
        </p:txBody>
      </p:sp>
      <p:sp>
        <p:nvSpPr>
          <p:cNvPr id="3" name="Content Placeholder 2"/>
          <p:cNvSpPr>
            <a:spLocks noGrp="1"/>
          </p:cNvSpPr>
          <p:nvPr>
            <p:ph idx="1"/>
          </p:nvPr>
        </p:nvSpPr>
        <p:spPr/>
        <p:txBody>
          <a:bodyPr/>
          <a:lstStyle/>
          <a:p>
            <a:pPr marL="0" indent="0">
              <a:buNone/>
            </a:pPr>
            <a:r>
              <a:rPr lang="en-US" dirty="0" smtClean="0"/>
              <a:t>A concept can be viewed as a predicate that tests whether a type </a:t>
            </a:r>
            <a:r>
              <a:rPr lang="en-US" i="1" dirty="0" smtClean="0"/>
              <a:t>satisfies</a:t>
            </a:r>
            <a:r>
              <a:rPr lang="en-US" dirty="0" smtClean="0"/>
              <a:t> its requirements.</a:t>
            </a:r>
          </a:p>
          <a:p>
            <a:pPr marL="0" indent="0">
              <a:buNone/>
            </a:pPr>
            <a:endParaRPr lang="en-US" dirty="0" smtClean="0"/>
          </a:p>
          <a:p>
            <a:pPr marL="0" indent="0">
              <a:buNone/>
            </a:pPr>
            <a:r>
              <a:rPr lang="en-US" dirty="0" smtClean="0"/>
              <a:t>Requirements concern:</a:t>
            </a:r>
          </a:p>
          <a:p>
            <a:r>
              <a:rPr lang="en-US" dirty="0" smtClean="0"/>
              <a:t>Operations</a:t>
            </a:r>
          </a:p>
          <a:p>
            <a:r>
              <a:rPr lang="en-US" dirty="0" smtClean="0"/>
              <a:t>Semantics</a:t>
            </a:r>
          </a:p>
          <a:p>
            <a:r>
              <a:rPr lang="en-US" dirty="0" smtClean="0"/>
              <a:t>Time/space complexity</a:t>
            </a:r>
          </a:p>
        </p:txBody>
      </p:sp>
      <p:sp>
        <p:nvSpPr>
          <p:cNvPr id="4" name="Slide Number Placeholder 3"/>
          <p:cNvSpPr>
            <a:spLocks noGrp="1"/>
          </p:cNvSpPr>
          <p:nvPr>
            <p:ph type="sldNum" sz="quarter" idx="12"/>
          </p:nvPr>
        </p:nvSpPr>
        <p:spPr/>
        <p:txBody>
          <a:bodyPr/>
          <a:lstStyle/>
          <a:p>
            <a:fld id="{40857C5A-2FD0-1645-9F69-D79892D8574F}" type="slidenum">
              <a:rPr lang="en-US" smtClean="0"/>
              <a:t>14</a:t>
            </a:fld>
            <a:endParaRPr lang="en-US"/>
          </a:p>
        </p:txBody>
      </p:sp>
    </p:spTree>
    <p:extLst>
      <p:ext uri="{BB962C8B-B14F-4D97-AF65-F5344CB8AC3E}">
        <p14:creationId xmlns:p14="http://schemas.microsoft.com/office/powerpoint/2010/main" val="1645981230"/>
      </p:ext>
    </p:extLst>
  </p:cSld>
  <p:clrMapOvr>
    <a:masterClrMapping/>
  </p:clrMapOvr>
  <p:timing>
    <p:tnLst>
      <p:par>
        <p:cTn xmlns:p14="http://schemas.microsoft.com/office/powerpoint/2010/mai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t>  </a:t>
            </a:r>
          </a:p>
        </p:txBody>
      </p:sp>
      <p:sp>
        <p:nvSpPr>
          <p:cNvPr id="2" name="Content Placeholder 1"/>
          <p:cNvSpPr>
            <a:spLocks noGrp="1"/>
          </p:cNvSpPr>
          <p:nvPr>
            <p:ph idx="1"/>
          </p:nvPr>
        </p:nvSpPr>
        <p:spPr/>
        <p:txBody>
          <a:bodyPr>
            <a:normAutofit/>
          </a:bodyPr>
          <a:lstStyle/>
          <a:p>
            <a:endParaRPr lang="en-US" dirty="0" smtClean="0"/>
          </a:p>
          <a:p>
            <a:endParaRPr lang="en-US" dirty="0"/>
          </a:p>
          <a:p>
            <a:endParaRPr lang="en-US" dirty="0" smtClean="0"/>
          </a:p>
          <a:p>
            <a:endParaRPr lang="en-US" dirty="0"/>
          </a:p>
          <a:p>
            <a:endParaRPr lang="en-US" sz="2800" dirty="0" smtClean="0"/>
          </a:p>
          <a:p>
            <a:endParaRPr lang="en-US" sz="2800" dirty="0" smtClean="0"/>
          </a:p>
          <a:p>
            <a:endParaRPr lang="en-US" sz="2800" dirty="0"/>
          </a:p>
          <a:p>
            <a:endParaRPr lang="en-US" sz="2800" dirty="0" smtClean="0"/>
          </a:p>
        </p:txBody>
      </p:sp>
      <p:sp>
        <p:nvSpPr>
          <p:cNvPr id="3" name="Slide Number Placeholder 2"/>
          <p:cNvSpPr>
            <a:spLocks noGrp="1"/>
          </p:cNvSpPr>
          <p:nvPr>
            <p:ph type="sldNum" sz="quarter" idx="12"/>
          </p:nvPr>
        </p:nvSpPr>
        <p:spPr/>
        <p:txBody>
          <a:bodyPr/>
          <a:lstStyle/>
          <a:p>
            <a:fld id="{1390060D-1EE0-AD4D-BE99-A9D595E32993}" type="slidenum">
              <a:rPr lang="en-US" smtClean="0"/>
              <a:pPr/>
              <a:t>140</a:t>
            </a:fld>
            <a:endParaRPr lang="en-US" dirty="0"/>
          </a:p>
        </p:txBody>
      </p:sp>
      <p:sp>
        <p:nvSpPr>
          <p:cNvPr id="20483" name="Text Box 3"/>
          <p:cNvSpPr txBox="1">
            <a:spLocks noChangeArrowheads="1"/>
          </p:cNvSpPr>
          <p:nvPr/>
        </p:nvSpPr>
        <p:spPr bwMode="auto">
          <a:xfrm>
            <a:off x="370587" y="1724966"/>
            <a:ext cx="8316213"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en-US" sz="2000" dirty="0">
                <a:latin typeface="Lucida Console"/>
                <a:cs typeface="Lucida Console"/>
              </a:rPr>
              <a:t> </a:t>
            </a:r>
            <a:r>
              <a:rPr lang="en-US" sz="2000" dirty="0" smtClean="0">
                <a:latin typeface="Lucida Console"/>
                <a:cs typeface="Lucida Console"/>
              </a:rPr>
              <a:t>   /</a:t>
            </a:r>
            <a:r>
              <a:rPr lang="en-US" sz="2000" dirty="0">
                <a:latin typeface="Lucida Console"/>
                <a:cs typeface="Lucida Console"/>
              </a:rPr>
              <a:t>/ odd(m) &amp;&amp; odd(n)</a:t>
            </a:r>
          </a:p>
          <a:p>
            <a:endParaRPr lang="en-US" sz="2000" dirty="0" smtClean="0">
              <a:latin typeface="Lucida Console"/>
              <a:cs typeface="Lucida Console"/>
            </a:endParaRPr>
          </a:p>
          <a:p>
            <a:r>
              <a:rPr lang="en-US" sz="2000" dirty="0" smtClean="0">
                <a:latin typeface="Lucida Console"/>
                <a:cs typeface="Lucida Console"/>
              </a:rPr>
              <a:t>    while </a:t>
            </a:r>
            <a:r>
              <a:rPr lang="en-US" sz="2000" dirty="0">
                <a:latin typeface="Lucida Console"/>
                <a:cs typeface="Lucida Console"/>
              </a:rPr>
              <a:t>(m != n) {</a:t>
            </a:r>
          </a:p>
          <a:p>
            <a:r>
              <a:rPr lang="en-US" sz="2000" dirty="0">
                <a:latin typeface="Lucida Console"/>
                <a:cs typeface="Lucida Console"/>
              </a:rPr>
              <a:t>      </a:t>
            </a:r>
            <a:r>
              <a:rPr lang="en-US" sz="2000" dirty="0" smtClean="0">
                <a:latin typeface="Lucida Console"/>
                <a:cs typeface="Lucida Console"/>
              </a:rPr>
              <a:t>  if </a:t>
            </a:r>
            <a:r>
              <a:rPr lang="en-US" sz="2000" dirty="0">
                <a:latin typeface="Lucida Console"/>
                <a:cs typeface="Lucida Console"/>
              </a:rPr>
              <a:t>(n &gt; m) </a:t>
            </a:r>
            <a:r>
              <a:rPr lang="en-US" sz="2000" dirty="0" smtClean="0">
                <a:latin typeface="Lucida Console"/>
                <a:cs typeface="Lucida Console"/>
              </a:rPr>
              <a:t>swap</a:t>
            </a:r>
            <a:r>
              <a:rPr lang="en-US" sz="2000" dirty="0">
                <a:latin typeface="Lucida Console"/>
                <a:cs typeface="Lucida Console"/>
              </a:rPr>
              <a:t>(n, m);</a:t>
            </a:r>
          </a:p>
          <a:p>
            <a:r>
              <a:rPr lang="en-US" sz="2000" dirty="0">
                <a:latin typeface="Lucida Console"/>
                <a:cs typeface="Lucida Console"/>
              </a:rPr>
              <a:t>      </a:t>
            </a:r>
            <a:r>
              <a:rPr lang="en-US" sz="2000" dirty="0" smtClean="0">
                <a:latin typeface="Lucida Console"/>
                <a:cs typeface="Lucida Console"/>
              </a:rPr>
              <a:t>  m </a:t>
            </a:r>
            <a:r>
              <a:rPr lang="en-US" sz="2000" dirty="0">
                <a:latin typeface="Lucida Console"/>
                <a:cs typeface="Lucida Console"/>
              </a:rPr>
              <a:t>-= n;</a:t>
            </a:r>
          </a:p>
          <a:p>
            <a:r>
              <a:rPr lang="en-US" sz="2000" dirty="0">
                <a:latin typeface="Lucida Console"/>
                <a:cs typeface="Lucida Console"/>
              </a:rPr>
              <a:t>      </a:t>
            </a:r>
            <a:r>
              <a:rPr lang="en-US" sz="2000" dirty="0" smtClean="0">
                <a:latin typeface="Lucida Console"/>
                <a:cs typeface="Lucida Console"/>
              </a:rPr>
              <a:t>  do </a:t>
            </a:r>
            <a:r>
              <a:rPr lang="en-US" sz="2000" dirty="0">
                <a:latin typeface="Lucida Console"/>
                <a:cs typeface="Lucida Console"/>
              </a:rPr>
              <a:t>m &gt;&gt;= 1; while (even(m));</a:t>
            </a:r>
          </a:p>
          <a:p>
            <a:r>
              <a:rPr lang="en-US" sz="2000" dirty="0">
                <a:latin typeface="Lucida Console"/>
                <a:cs typeface="Lucida Console"/>
              </a:rPr>
              <a:t>    }</a:t>
            </a:r>
          </a:p>
          <a:p>
            <a:r>
              <a:rPr lang="en-US" sz="2000" dirty="0">
                <a:latin typeface="Lucida Console"/>
                <a:cs typeface="Lucida Console"/>
              </a:rPr>
              <a:t>  </a:t>
            </a:r>
          </a:p>
          <a:p>
            <a:r>
              <a:rPr lang="en-US" sz="2000" dirty="0">
                <a:latin typeface="Lucida Console"/>
                <a:cs typeface="Lucida Console"/>
              </a:rPr>
              <a:t>    // m == n</a:t>
            </a:r>
          </a:p>
          <a:p>
            <a:r>
              <a:rPr lang="en-US" sz="2000" dirty="0">
                <a:latin typeface="Lucida Console"/>
                <a:cs typeface="Lucida Console"/>
              </a:rPr>
              <a:t>  </a:t>
            </a:r>
          </a:p>
          <a:p>
            <a:r>
              <a:rPr lang="en-US" sz="2000" dirty="0">
                <a:latin typeface="Lucida Console"/>
                <a:cs typeface="Lucida Console"/>
              </a:rPr>
              <a:t>    return m &lt;&lt; </a:t>
            </a:r>
            <a:r>
              <a:rPr lang="en-US" sz="2000" dirty="0" smtClean="0">
                <a:latin typeface="Lucida Console"/>
                <a:cs typeface="Lucida Console"/>
              </a:rPr>
              <a:t>min</a:t>
            </a:r>
            <a:r>
              <a:rPr lang="en-US" sz="2000" dirty="0">
                <a:latin typeface="Lucida Console"/>
                <a:cs typeface="Lucida Console"/>
              </a:rPr>
              <a:t>(</a:t>
            </a:r>
            <a:r>
              <a:rPr lang="en-US" sz="2000" dirty="0" err="1">
                <a:latin typeface="Lucida Console"/>
                <a:cs typeface="Lucida Console"/>
              </a:rPr>
              <a:t>d_m</a:t>
            </a:r>
            <a:r>
              <a:rPr lang="en-US" sz="2000" dirty="0">
                <a:latin typeface="Lucida Console"/>
                <a:cs typeface="Lucida Console"/>
              </a:rPr>
              <a:t>, </a:t>
            </a:r>
            <a:r>
              <a:rPr lang="en-US" sz="2000" dirty="0" err="1">
                <a:latin typeface="Lucida Console"/>
                <a:cs typeface="Lucida Console"/>
              </a:rPr>
              <a:t>d_n</a:t>
            </a:r>
            <a:r>
              <a:rPr lang="en-US" sz="2000" dirty="0">
                <a:latin typeface="Lucida Console"/>
                <a:cs typeface="Lucida Console"/>
              </a:rPr>
              <a:t>);</a:t>
            </a:r>
          </a:p>
          <a:p>
            <a:r>
              <a:rPr lang="en-US" sz="2000" dirty="0">
                <a:latin typeface="Lucida Console"/>
                <a:cs typeface="Lucida Console"/>
              </a:rPr>
              <a:t>}</a:t>
            </a:r>
          </a:p>
        </p:txBody>
      </p:sp>
      <p:sp>
        <p:nvSpPr>
          <p:cNvPr id="5" name="Title 1"/>
          <p:cNvSpPr txBox="1">
            <a:spLocks/>
          </p:cNvSpPr>
          <p:nvPr/>
        </p:nvSpPr>
        <p:spPr bwMode="auto">
          <a:xfrm>
            <a:off x="457200" y="427038"/>
            <a:ext cx="8382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ＭＳ Ｐゴシック" charset="0"/>
              </a:defRPr>
            </a:lvl2pPr>
            <a:lvl3pPr algn="ctr" rtl="0" fontAlgn="base">
              <a:spcBef>
                <a:spcPct val="0"/>
              </a:spcBef>
              <a:spcAft>
                <a:spcPct val="0"/>
              </a:spcAft>
              <a:defRPr sz="4400">
                <a:solidFill>
                  <a:schemeClr val="tx2"/>
                </a:solidFill>
                <a:latin typeface="Arial" charset="0"/>
                <a:ea typeface="ＭＳ Ｐゴシック" charset="0"/>
              </a:defRPr>
            </a:lvl3pPr>
            <a:lvl4pPr algn="ctr" rtl="0" fontAlgn="base">
              <a:spcBef>
                <a:spcPct val="0"/>
              </a:spcBef>
              <a:spcAft>
                <a:spcPct val="0"/>
              </a:spcAft>
              <a:defRPr sz="4400">
                <a:solidFill>
                  <a:schemeClr val="tx2"/>
                </a:solidFill>
                <a:latin typeface="Arial" charset="0"/>
                <a:ea typeface="ＭＳ Ｐゴシック" charset="0"/>
              </a:defRPr>
            </a:lvl4pPr>
            <a:lvl5pPr algn="ctr" rtl="0" fontAlgn="base">
              <a:spcBef>
                <a:spcPct val="0"/>
              </a:spcBef>
              <a:spcAft>
                <a:spcPct val="0"/>
              </a:spcAft>
              <a:defRPr sz="4400">
                <a:solidFill>
                  <a:schemeClr val="tx2"/>
                </a:solidFill>
                <a:latin typeface="Arial" charset="0"/>
                <a:ea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a:lstStyle>
          <a:p>
            <a:r>
              <a:rPr lang="en-US" dirty="0" smtClean="0">
                <a:solidFill>
                  <a:srgbClr val="000000"/>
                </a:solidFill>
              </a:rPr>
              <a:t>Stein’s GCD Algorithm (Part 2)</a:t>
            </a:r>
            <a:endParaRPr lang="en-US" i="1" dirty="0" smtClean="0">
              <a:solidFill>
                <a:srgbClr val="000000"/>
              </a:solidFill>
              <a:latin typeface="Palatino"/>
              <a:cs typeface="Palatino"/>
            </a:endParaRPr>
          </a:p>
        </p:txBody>
      </p:sp>
      <p:sp>
        <p:nvSpPr>
          <p:cNvPr id="6" name="TextBox 5"/>
          <p:cNvSpPr txBox="1"/>
          <p:nvPr/>
        </p:nvSpPr>
        <p:spPr>
          <a:xfrm>
            <a:off x="3482804" y="6198255"/>
            <a:ext cx="184666" cy="523220"/>
          </a:xfrm>
          <a:prstGeom prst="rect">
            <a:avLst/>
          </a:prstGeom>
          <a:noFill/>
        </p:spPr>
        <p:txBody>
          <a:bodyPr wrap="none" rtlCol="0">
            <a:spAutoFit/>
          </a:bodyPr>
          <a:lstStyle/>
          <a:p>
            <a:endParaRPr lang="en-US" sz="2800" dirty="0"/>
          </a:p>
        </p:txBody>
      </p:sp>
    </p:spTree>
    <p:extLst>
      <p:ext uri="{BB962C8B-B14F-4D97-AF65-F5344CB8AC3E}">
        <p14:creationId xmlns:p14="http://schemas.microsoft.com/office/powerpoint/2010/main" val="22547845"/>
      </p:ext>
    </p:extLst>
  </p:cSld>
  <p:clrMapOvr>
    <a:masterClrMapping/>
  </p:clrMapOvr>
  <p:timing>
    <p:tnLst>
      <p:par>
        <p:cTn xmlns:p14="http://schemas.microsoft.com/office/powerpoint/2010/mai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Stein’s Algorithm Example (Part 1)</a:t>
            </a:r>
            <a:endParaRPr lang="en-US" dirty="0"/>
          </a:p>
        </p:txBody>
      </p:sp>
      <p:sp>
        <p:nvSpPr>
          <p:cNvPr id="3" name="Content Placeholder 2"/>
          <p:cNvSpPr>
            <a:spLocks noGrp="1"/>
          </p:cNvSpPr>
          <p:nvPr>
            <p:ph idx="1"/>
          </p:nvPr>
        </p:nvSpPr>
        <p:spPr/>
        <p:txBody>
          <a:bodyPr/>
          <a:lstStyle/>
          <a:p>
            <a:pPr marL="0" indent="0">
              <a:buNone/>
            </a:pPr>
            <a:r>
              <a:rPr lang="en-US" dirty="0" smtClean="0"/>
              <a:t>To compute GCD(196, 42):</a:t>
            </a:r>
            <a:endParaRPr lang="en-US" dirty="0"/>
          </a:p>
        </p:txBody>
      </p:sp>
      <p:sp>
        <p:nvSpPr>
          <p:cNvPr id="4" name="Slide Number Placeholder 3"/>
          <p:cNvSpPr>
            <a:spLocks noGrp="1"/>
          </p:cNvSpPr>
          <p:nvPr>
            <p:ph type="sldNum" sz="quarter" idx="12"/>
          </p:nvPr>
        </p:nvSpPr>
        <p:spPr/>
        <p:txBody>
          <a:bodyPr/>
          <a:lstStyle/>
          <a:p>
            <a:fld id="{40857C5A-2FD0-1645-9F69-D79892D8574F}" type="slidenum">
              <a:rPr lang="en-US" smtClean="0"/>
              <a:t>141</a:t>
            </a:fld>
            <a:endParaRPr lang="en-US"/>
          </a:p>
        </p:txBody>
      </p:sp>
      <p:pic>
        <p:nvPicPr>
          <p:cNvPr id="7" name="Picture 6"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1795" y="2519996"/>
            <a:ext cx="5307965" cy="2443480"/>
          </a:xfrm>
          <a:prstGeom prst="rect">
            <a:avLst/>
          </a:prstGeom>
        </p:spPr>
      </p:pic>
    </p:spTree>
    <p:extLst>
      <p:ext uri="{BB962C8B-B14F-4D97-AF65-F5344CB8AC3E}">
        <p14:creationId xmlns:p14="http://schemas.microsoft.com/office/powerpoint/2010/main" val="874003971"/>
      </p:ext>
    </p:extLst>
  </p:cSld>
  <p:clrMapOvr>
    <a:masterClrMapping/>
  </p:clrMapOvr>
  <p:timing>
    <p:tnLst>
      <p:par>
        <p:cTn xmlns:p14="http://schemas.microsoft.com/office/powerpoint/2010/mai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Stein’s Algorithm Example</a:t>
            </a:r>
            <a:r>
              <a:rPr lang="en-US" dirty="0"/>
              <a:t> </a:t>
            </a:r>
            <a:r>
              <a:rPr lang="en-US" dirty="0" smtClean="0"/>
              <a:t>(Part 2)</a:t>
            </a:r>
            <a:endParaRPr lang="en-US" dirty="0"/>
          </a:p>
        </p:txBody>
      </p:sp>
      <p:sp>
        <p:nvSpPr>
          <p:cNvPr id="4" name="Slide Number Placeholder 3"/>
          <p:cNvSpPr>
            <a:spLocks noGrp="1"/>
          </p:cNvSpPr>
          <p:nvPr>
            <p:ph type="sldNum" sz="quarter" idx="12"/>
          </p:nvPr>
        </p:nvSpPr>
        <p:spPr/>
        <p:txBody>
          <a:bodyPr/>
          <a:lstStyle/>
          <a:p>
            <a:fld id="{40857C5A-2FD0-1645-9F69-D79892D8574F}" type="slidenum">
              <a:rPr lang="en-US" smtClean="0"/>
              <a:t>142</a:t>
            </a:fld>
            <a:endParaRPr lang="en-US"/>
          </a:p>
        </p:txBody>
      </p:sp>
      <p:pic>
        <p:nvPicPr>
          <p:cNvPr id="6" name="Picture 5"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465" y="1634490"/>
            <a:ext cx="8395335" cy="4721860"/>
          </a:xfrm>
          <a:prstGeom prst="rect">
            <a:avLst/>
          </a:prstGeom>
        </p:spPr>
      </p:pic>
    </p:spTree>
    <p:extLst>
      <p:ext uri="{BB962C8B-B14F-4D97-AF65-F5344CB8AC3E}">
        <p14:creationId xmlns:p14="http://schemas.microsoft.com/office/powerpoint/2010/main" val="3419178214"/>
      </p:ext>
    </p:extLst>
  </p:cSld>
  <p:clrMapOvr>
    <a:masterClrMapping/>
  </p:clrMapOvr>
  <p:timing>
    <p:tnLst>
      <p:par>
        <p:cTn xmlns:p14="http://schemas.microsoft.com/office/powerpoint/2010/mai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Implications of Stein’s Algorithm</a:t>
            </a:r>
            <a:endParaRPr lang="en-US" dirty="0"/>
          </a:p>
        </p:txBody>
      </p:sp>
      <p:sp>
        <p:nvSpPr>
          <p:cNvPr id="3" name="Content Placeholder 2"/>
          <p:cNvSpPr>
            <a:spLocks noGrp="1"/>
          </p:cNvSpPr>
          <p:nvPr>
            <p:ph idx="1"/>
          </p:nvPr>
        </p:nvSpPr>
        <p:spPr/>
        <p:txBody>
          <a:bodyPr/>
          <a:lstStyle/>
          <a:p>
            <a:r>
              <a:rPr lang="en-US" dirty="0" smtClean="0"/>
              <a:t>Stein’s algorithm is faster because factoring out 2 is easy on a computer</a:t>
            </a:r>
          </a:p>
          <a:p>
            <a:r>
              <a:rPr lang="en-US" dirty="0" smtClean="0"/>
              <a:t>The notion of “factoring out 2” turns out to be more interesting when we try to generalize the algorithm beyond integers</a:t>
            </a:r>
          </a:p>
        </p:txBody>
      </p:sp>
      <p:sp>
        <p:nvSpPr>
          <p:cNvPr id="4" name="Slide Number Placeholder 3"/>
          <p:cNvSpPr>
            <a:spLocks noGrp="1"/>
          </p:cNvSpPr>
          <p:nvPr>
            <p:ph type="sldNum" sz="quarter" idx="12"/>
          </p:nvPr>
        </p:nvSpPr>
        <p:spPr/>
        <p:txBody>
          <a:bodyPr/>
          <a:lstStyle/>
          <a:p>
            <a:fld id="{40857C5A-2FD0-1645-9F69-D79892D8574F}" type="slidenum">
              <a:rPr lang="en-US" smtClean="0"/>
              <a:t>143</a:t>
            </a:fld>
            <a:endParaRPr lang="en-US"/>
          </a:p>
        </p:txBody>
      </p:sp>
    </p:spTree>
    <p:extLst>
      <p:ext uri="{BB962C8B-B14F-4D97-AF65-F5344CB8AC3E}">
        <p14:creationId xmlns:p14="http://schemas.microsoft.com/office/powerpoint/2010/main" val="193223412"/>
      </p:ext>
    </p:extLst>
  </p:cSld>
  <p:clrMapOvr>
    <a:masterClrMapping/>
  </p:clrMapOvr>
  <p:timing>
    <p:tnLst>
      <p:par>
        <p:cTn xmlns:p14="http://schemas.microsoft.com/office/powerpoint/2010/mai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Generalization of Euclid’s Algorithm</a:t>
            </a:r>
            <a:endParaRPr lang="en-US" dirty="0"/>
          </a:p>
        </p:txBody>
      </p:sp>
      <p:sp>
        <p:nvSpPr>
          <p:cNvPr id="3" name="Content Placeholder 2"/>
          <p:cNvSpPr>
            <a:spLocks noGrp="1"/>
          </p:cNvSpPr>
          <p:nvPr>
            <p:ph idx="1"/>
          </p:nvPr>
        </p:nvSpPr>
        <p:spPr>
          <a:xfrm>
            <a:off x="457200" y="1600200"/>
            <a:ext cx="8433118" cy="4525963"/>
          </a:xfrm>
        </p:spPr>
        <p:txBody>
          <a:bodyPr>
            <a:normAutofit/>
          </a:bodyPr>
          <a:lstStyle/>
          <a:p>
            <a:r>
              <a:rPr lang="en-US" sz="2800" dirty="0" smtClean="0"/>
              <a:t>Positive integers:  Greeks (5</a:t>
            </a:r>
            <a:r>
              <a:rPr lang="en-US" sz="2800" baseline="30000" dirty="0" smtClean="0"/>
              <a:t>th</a:t>
            </a:r>
            <a:r>
              <a:rPr lang="en-US" sz="2800" dirty="0" smtClean="0"/>
              <a:t> century BC)</a:t>
            </a:r>
          </a:p>
          <a:p>
            <a:r>
              <a:rPr lang="en-US" sz="2800" dirty="0" smtClean="0"/>
              <a:t>Polynomials:  Stevin (ca. 1600)</a:t>
            </a:r>
          </a:p>
          <a:p>
            <a:r>
              <a:rPr lang="en-US" sz="2800" dirty="0" smtClean="0"/>
              <a:t>Gaussian integers:  Gauss (ca. 1830)</a:t>
            </a:r>
          </a:p>
          <a:p>
            <a:r>
              <a:rPr lang="en-US" sz="2800" dirty="0" smtClean="0"/>
              <a:t>Algebraic integers:  </a:t>
            </a:r>
            <a:r>
              <a:rPr lang="en-US" sz="2800" dirty="0" err="1" smtClean="0"/>
              <a:t>Dirichlet</a:t>
            </a:r>
            <a:r>
              <a:rPr lang="en-US" sz="2800" dirty="0" smtClean="0"/>
              <a:t>, Dedekind (ca. 1860)</a:t>
            </a:r>
          </a:p>
          <a:p>
            <a:r>
              <a:rPr lang="en-US" sz="2800" dirty="0" smtClean="0"/>
              <a:t>Generic version:  </a:t>
            </a:r>
            <a:r>
              <a:rPr lang="en-US" sz="2800" dirty="0" err="1" smtClean="0"/>
              <a:t>Noether</a:t>
            </a:r>
            <a:r>
              <a:rPr lang="en-US" sz="2800" dirty="0" smtClean="0"/>
              <a:t>, van der </a:t>
            </a:r>
            <a:r>
              <a:rPr lang="en-US" sz="2800" dirty="0" err="1" smtClean="0"/>
              <a:t>Waerden</a:t>
            </a:r>
            <a:r>
              <a:rPr lang="en-US" sz="2800" dirty="0" smtClean="0"/>
              <a:t> (ca. 1930)</a:t>
            </a:r>
          </a:p>
          <a:p>
            <a:endParaRPr lang="en-US" sz="2800" dirty="0"/>
          </a:p>
          <a:p>
            <a:pPr marL="0" indent="0" algn="ctr">
              <a:buNone/>
            </a:pPr>
            <a:r>
              <a:rPr lang="en-US" sz="2800" i="1" dirty="0" smtClean="0"/>
              <a:t>Can we do the same for Stein’s algorithm?</a:t>
            </a:r>
            <a:endParaRPr lang="en-US" sz="2800" i="1" dirty="0"/>
          </a:p>
        </p:txBody>
      </p:sp>
      <p:sp>
        <p:nvSpPr>
          <p:cNvPr id="4" name="Slide Number Placeholder 3"/>
          <p:cNvSpPr>
            <a:spLocks noGrp="1"/>
          </p:cNvSpPr>
          <p:nvPr>
            <p:ph type="sldNum" sz="quarter" idx="12"/>
          </p:nvPr>
        </p:nvSpPr>
        <p:spPr/>
        <p:txBody>
          <a:bodyPr/>
          <a:lstStyle/>
          <a:p>
            <a:fld id="{40857C5A-2FD0-1645-9F69-D79892D8574F}" type="slidenum">
              <a:rPr lang="en-US" smtClean="0"/>
              <a:t>144</a:t>
            </a:fld>
            <a:endParaRPr lang="en-US"/>
          </a:p>
        </p:txBody>
      </p:sp>
    </p:spTree>
    <p:extLst>
      <p:ext uri="{BB962C8B-B14F-4D97-AF65-F5344CB8AC3E}">
        <p14:creationId xmlns:p14="http://schemas.microsoft.com/office/powerpoint/2010/main" val="2835627845"/>
      </p:ext>
    </p:extLst>
  </p:cSld>
  <p:clrMapOvr>
    <a:masterClrMapping/>
  </p:clrMapOvr>
  <p:timing>
    <p:tnLst>
      <p:par>
        <p:cTn xmlns:p14="http://schemas.microsoft.com/office/powerpoint/2010/mai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Stein for Polynomials</a:t>
            </a:r>
            <a:endParaRPr lang="en-US" dirty="0"/>
          </a:p>
        </p:txBody>
      </p:sp>
      <p:sp>
        <p:nvSpPr>
          <p:cNvPr id="3" name="Content Placeholder 2"/>
          <p:cNvSpPr>
            <a:spLocks noGrp="1"/>
          </p:cNvSpPr>
          <p:nvPr>
            <p:ph idx="1"/>
          </p:nvPr>
        </p:nvSpPr>
        <p:spPr>
          <a:xfrm>
            <a:off x="457199" y="1600200"/>
            <a:ext cx="8498585" cy="4525963"/>
          </a:xfrm>
        </p:spPr>
        <p:txBody>
          <a:bodyPr/>
          <a:lstStyle/>
          <a:p>
            <a:pPr marL="0" indent="0">
              <a:buNone/>
            </a:pPr>
            <a:r>
              <a:rPr lang="en-US" i="1" dirty="0" smtClean="0">
                <a:latin typeface="Palatino"/>
                <a:cs typeface="Palatino"/>
              </a:rPr>
              <a:t>x</a:t>
            </a:r>
            <a:r>
              <a:rPr lang="en-US" dirty="0" smtClean="0"/>
              <a:t> plays the role of </a:t>
            </a:r>
            <a:r>
              <a:rPr lang="en-US" dirty="0" smtClean="0">
                <a:latin typeface="Palatino"/>
                <a:cs typeface="Palatino"/>
              </a:rPr>
              <a:t>2</a:t>
            </a:r>
            <a:r>
              <a:rPr lang="en-US" dirty="0" smtClean="0"/>
              <a:t>; factor out powers of </a:t>
            </a:r>
            <a:r>
              <a:rPr lang="en-US" i="1" dirty="0" smtClean="0">
                <a:latin typeface="Palatino"/>
                <a:cs typeface="Palatino"/>
              </a:rPr>
              <a:t>x</a:t>
            </a:r>
          </a:p>
          <a:p>
            <a:r>
              <a:rPr lang="en-US" i="1" dirty="0" smtClean="0">
                <a:latin typeface="Palatino"/>
                <a:cs typeface="Palatino"/>
              </a:rPr>
              <a:t>x</a:t>
            </a:r>
            <a:r>
              <a:rPr lang="en-US" baseline="30000" dirty="0" smtClean="0">
                <a:latin typeface="Palatino"/>
                <a:cs typeface="Palatino"/>
              </a:rPr>
              <a:t>2</a:t>
            </a:r>
            <a:r>
              <a:rPr lang="en-US" dirty="0" smtClean="0">
                <a:latin typeface="Palatino"/>
                <a:cs typeface="Palatino"/>
              </a:rPr>
              <a:t> + </a:t>
            </a:r>
            <a:r>
              <a:rPr lang="en-US" i="1" dirty="0" smtClean="0">
                <a:latin typeface="Palatino"/>
                <a:cs typeface="Palatino"/>
              </a:rPr>
              <a:t>x</a:t>
            </a:r>
            <a:r>
              <a:rPr lang="en-US" dirty="0" smtClean="0">
                <a:latin typeface="Palatino"/>
                <a:cs typeface="Palatino"/>
              </a:rPr>
              <a:t> </a:t>
            </a:r>
            <a:r>
              <a:rPr lang="en-US" dirty="0" smtClean="0"/>
              <a:t>is “even”</a:t>
            </a:r>
          </a:p>
          <a:p>
            <a:r>
              <a:rPr lang="en-US" i="1" dirty="0" smtClean="0">
                <a:latin typeface="Palatino"/>
                <a:cs typeface="Palatino"/>
              </a:rPr>
              <a:t>x</a:t>
            </a:r>
            <a:r>
              <a:rPr lang="en-US" baseline="30000" dirty="0" smtClean="0">
                <a:latin typeface="Palatino"/>
                <a:cs typeface="Palatino"/>
              </a:rPr>
              <a:t>2</a:t>
            </a:r>
            <a:r>
              <a:rPr lang="en-US" dirty="0" smtClean="0">
                <a:latin typeface="Palatino"/>
                <a:cs typeface="Palatino"/>
              </a:rPr>
              <a:t> + </a:t>
            </a:r>
            <a:r>
              <a:rPr lang="en-US" i="1" dirty="0" smtClean="0">
                <a:latin typeface="Palatino"/>
                <a:cs typeface="Palatino"/>
              </a:rPr>
              <a:t>x</a:t>
            </a:r>
            <a:r>
              <a:rPr lang="en-US" dirty="0" smtClean="0">
                <a:latin typeface="Palatino"/>
                <a:cs typeface="Palatino"/>
              </a:rPr>
              <a:t> + 1 </a:t>
            </a:r>
            <a:r>
              <a:rPr lang="en-US" dirty="0" smtClean="0"/>
              <a:t>is “odd” (any zero-order coefficient)</a:t>
            </a:r>
          </a:p>
          <a:p>
            <a:r>
              <a:rPr lang="en-US" i="1" dirty="0" smtClean="0">
                <a:latin typeface="Palatino"/>
                <a:cs typeface="Palatino"/>
              </a:rPr>
              <a:t>x</a:t>
            </a:r>
            <a:r>
              <a:rPr lang="en-US" baseline="30000" dirty="0" smtClean="0">
                <a:latin typeface="Palatino"/>
                <a:cs typeface="Palatino"/>
              </a:rPr>
              <a:t>2</a:t>
            </a:r>
            <a:r>
              <a:rPr lang="en-US" dirty="0" smtClean="0">
                <a:latin typeface="Palatino"/>
                <a:cs typeface="Palatino"/>
              </a:rPr>
              <a:t> + </a:t>
            </a:r>
            <a:r>
              <a:rPr lang="en-US" i="1" dirty="0" smtClean="0">
                <a:latin typeface="Palatino"/>
                <a:cs typeface="Palatino"/>
              </a:rPr>
              <a:t>x</a:t>
            </a:r>
            <a:r>
              <a:rPr lang="en-US" dirty="0" smtClean="0">
                <a:latin typeface="Palatino"/>
                <a:cs typeface="Palatino"/>
              </a:rPr>
              <a:t> </a:t>
            </a:r>
            <a:r>
              <a:rPr lang="en-US" dirty="0" smtClean="0"/>
              <a:t>“shifts” to </a:t>
            </a:r>
            <a:r>
              <a:rPr lang="en-US" i="1" dirty="0" smtClean="0">
                <a:latin typeface="Palatino"/>
                <a:cs typeface="Palatino"/>
              </a:rPr>
              <a:t>x</a:t>
            </a:r>
            <a:r>
              <a:rPr lang="en-US" dirty="0" smtClean="0">
                <a:latin typeface="Palatino"/>
                <a:cs typeface="Palatino"/>
              </a:rPr>
              <a:t> + 1</a:t>
            </a:r>
            <a:endParaRPr lang="en-US" dirty="0">
              <a:latin typeface="Palatino"/>
              <a:cs typeface="Palatino"/>
            </a:endParaRPr>
          </a:p>
        </p:txBody>
      </p:sp>
      <p:sp>
        <p:nvSpPr>
          <p:cNvPr id="4" name="Slide Number Placeholder 3"/>
          <p:cNvSpPr>
            <a:spLocks noGrp="1"/>
          </p:cNvSpPr>
          <p:nvPr>
            <p:ph type="sldNum" sz="quarter" idx="12"/>
          </p:nvPr>
        </p:nvSpPr>
        <p:spPr/>
        <p:txBody>
          <a:bodyPr/>
          <a:lstStyle/>
          <a:p>
            <a:fld id="{40857C5A-2FD0-1645-9F69-D79892D8574F}" type="slidenum">
              <a:rPr lang="en-US" smtClean="0"/>
              <a:t>145</a:t>
            </a:fld>
            <a:endParaRPr lang="en-US"/>
          </a:p>
        </p:txBody>
      </p:sp>
    </p:spTree>
    <p:extLst>
      <p:ext uri="{BB962C8B-B14F-4D97-AF65-F5344CB8AC3E}">
        <p14:creationId xmlns:p14="http://schemas.microsoft.com/office/powerpoint/2010/main" val="2269439254"/>
      </p:ext>
    </p:extLst>
  </p:cSld>
  <p:clrMapOvr>
    <a:masterClrMapping/>
  </p:clrMapOvr>
  <p:timing>
    <p:tnLst>
      <p:par>
        <p:cTn xmlns:p14="http://schemas.microsoft.com/office/powerpoint/2010/mai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Stein’s Observations</a:t>
            </a:r>
            <a:br>
              <a:rPr lang="en-US" dirty="0" smtClean="0"/>
            </a:br>
            <a:r>
              <a:rPr lang="en-US" dirty="0" smtClean="0"/>
              <a:t>Adapted for Polynomials</a:t>
            </a:r>
            <a:endParaRPr lang="en-US" dirty="0"/>
          </a:p>
        </p:txBody>
      </p:sp>
      <p:sp>
        <p:nvSpPr>
          <p:cNvPr id="3" name="Content Placeholder 2"/>
          <p:cNvSpPr>
            <a:spLocks noGrp="1"/>
          </p:cNvSpPr>
          <p:nvPr>
            <p:ph idx="1"/>
          </p:nvPr>
        </p:nvSpPr>
        <p:spPr>
          <a:xfrm>
            <a:off x="457200" y="1600200"/>
            <a:ext cx="8229600" cy="4933723"/>
          </a:xfrm>
        </p:spPr>
        <p:txBody>
          <a:bodyPr>
            <a:normAutofit fontScale="92500" lnSpcReduction="10000"/>
          </a:bodyPr>
          <a:lstStyle/>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r>
              <a:rPr lang="en-US" sz="2600" dirty="0" smtClean="0"/>
              <a:t>Note how last 2 rules cancel one of zero-order coefficients, converting “odd, odd” case to “even, odd” case</a:t>
            </a:r>
            <a:endParaRPr lang="en-US" sz="2600" dirty="0"/>
          </a:p>
        </p:txBody>
      </p:sp>
      <p:sp>
        <p:nvSpPr>
          <p:cNvPr id="4" name="Slide Number Placeholder 3"/>
          <p:cNvSpPr>
            <a:spLocks noGrp="1"/>
          </p:cNvSpPr>
          <p:nvPr>
            <p:ph type="sldNum" sz="quarter" idx="12"/>
          </p:nvPr>
        </p:nvSpPr>
        <p:spPr/>
        <p:txBody>
          <a:bodyPr/>
          <a:lstStyle/>
          <a:p>
            <a:fld id="{40857C5A-2FD0-1645-9F69-D79892D8574F}" type="slidenum">
              <a:rPr lang="en-US" smtClean="0"/>
              <a:t>146</a:t>
            </a:fld>
            <a:endParaRPr lang="en-US"/>
          </a:p>
        </p:txBody>
      </p:sp>
      <p:pic>
        <p:nvPicPr>
          <p:cNvPr id="6" name="Picture 5"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955800"/>
            <a:ext cx="8403590" cy="3607435"/>
          </a:xfrm>
          <a:prstGeom prst="rect">
            <a:avLst/>
          </a:prstGeom>
        </p:spPr>
      </p:pic>
    </p:spTree>
    <p:extLst>
      <p:ext uri="{BB962C8B-B14F-4D97-AF65-F5344CB8AC3E}">
        <p14:creationId xmlns:p14="http://schemas.microsoft.com/office/powerpoint/2010/main" val="1648203254"/>
      </p:ext>
    </p:extLst>
  </p:cSld>
  <p:clrMapOvr>
    <a:masterClrMapping/>
  </p:clrMapOvr>
  <p:timing>
    <p:tnLst>
      <p:par>
        <p:cTn xmlns:p14="http://schemas.microsoft.com/office/powerpoint/2010/mai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
            </a:r>
            <a:br>
              <a:rPr lang="en-US" dirty="0" smtClean="0"/>
            </a:br>
            <a:r>
              <a:rPr lang="en-US" dirty="0" smtClean="0"/>
              <a:t>Derivation</a:t>
            </a:r>
            <a:br>
              <a:rPr lang="en-US" dirty="0" smtClean="0"/>
            </a:br>
            <a:endParaRPr lang="en-US" dirty="0"/>
          </a:p>
        </p:txBody>
      </p:sp>
      <p:sp>
        <p:nvSpPr>
          <p:cNvPr id="3" name="Content Placeholder 2"/>
          <p:cNvSpPr>
            <a:spLocks noGrp="1"/>
          </p:cNvSpPr>
          <p:nvPr>
            <p:ph idx="1"/>
          </p:nvPr>
        </p:nvSpPr>
        <p:spPr>
          <a:xfrm>
            <a:off x="365549" y="1613293"/>
            <a:ext cx="8686800" cy="5108181"/>
          </a:xfrm>
        </p:spPr>
        <p:txBody>
          <a:bodyPr>
            <a:normAutofit lnSpcReduction="10000"/>
          </a:bodyPr>
          <a:lstStyle/>
          <a:p>
            <a:pPr>
              <a:spcAft>
                <a:spcPts val="600"/>
              </a:spcAft>
            </a:pPr>
            <a:r>
              <a:rPr lang="en-US" sz="2400" dirty="0" smtClean="0"/>
              <a:t>If you have polynomials </a:t>
            </a:r>
            <a:r>
              <a:rPr lang="en-US" sz="2400" i="1" dirty="0" smtClean="0">
                <a:latin typeface="Palatino"/>
                <a:cs typeface="Palatino"/>
              </a:rPr>
              <a:t>u</a:t>
            </a:r>
            <a:r>
              <a:rPr lang="en-US" sz="2400" dirty="0" smtClean="0"/>
              <a:t> and </a:t>
            </a:r>
            <a:r>
              <a:rPr lang="en-US" sz="2400" i="1" dirty="0" smtClean="0">
                <a:latin typeface="Palatino"/>
                <a:cs typeface="Palatino"/>
              </a:rPr>
              <a:t>v</a:t>
            </a:r>
            <a:r>
              <a:rPr lang="en-US" sz="2400" dirty="0" smtClean="0"/>
              <a:t>, then </a:t>
            </a:r>
            <a:r>
              <a:rPr lang="en-US" sz="2400" dirty="0" err="1" smtClean="0">
                <a:latin typeface="Palatino"/>
                <a:cs typeface="Palatino"/>
              </a:rPr>
              <a:t>gcd</a:t>
            </a:r>
            <a:r>
              <a:rPr lang="en-US" sz="2400" dirty="0" smtClean="0">
                <a:latin typeface="Palatino"/>
                <a:cs typeface="Palatino"/>
              </a:rPr>
              <a:t>(</a:t>
            </a:r>
            <a:r>
              <a:rPr lang="en-US" sz="2400" i="1" dirty="0" smtClean="0">
                <a:latin typeface="Palatino"/>
                <a:cs typeface="Palatino"/>
              </a:rPr>
              <a:t>u</a:t>
            </a:r>
            <a:r>
              <a:rPr lang="en-US" sz="2400" dirty="0" smtClean="0">
                <a:latin typeface="Palatino"/>
                <a:cs typeface="Palatino"/>
              </a:rPr>
              <a:t>, </a:t>
            </a:r>
            <a:r>
              <a:rPr lang="en-US" sz="2400" i="1" dirty="0" smtClean="0">
                <a:latin typeface="Palatino"/>
                <a:cs typeface="Palatino"/>
              </a:rPr>
              <a:t>v</a:t>
            </a:r>
            <a:r>
              <a:rPr lang="en-US" sz="2400" dirty="0" smtClean="0">
                <a:latin typeface="Palatino"/>
                <a:cs typeface="Palatino"/>
              </a:rPr>
              <a:t>) = </a:t>
            </a:r>
            <a:r>
              <a:rPr lang="en-US" sz="2400" dirty="0" err="1" smtClean="0">
                <a:latin typeface="Palatino"/>
                <a:cs typeface="Palatino"/>
              </a:rPr>
              <a:t>gcd</a:t>
            </a:r>
            <a:r>
              <a:rPr lang="en-US" sz="2400" dirty="0" smtClean="0">
                <a:latin typeface="Palatino"/>
                <a:cs typeface="Palatino"/>
              </a:rPr>
              <a:t>(</a:t>
            </a:r>
            <a:r>
              <a:rPr lang="en-US" sz="2400" i="1" dirty="0" smtClean="0">
                <a:latin typeface="Palatino"/>
                <a:cs typeface="Palatino"/>
              </a:rPr>
              <a:t>u</a:t>
            </a:r>
            <a:r>
              <a:rPr lang="en-US" sz="2400" dirty="0" smtClean="0">
                <a:latin typeface="Palatino"/>
                <a:cs typeface="Palatino"/>
              </a:rPr>
              <a:t>, </a:t>
            </a:r>
            <a:r>
              <a:rPr lang="en-US" sz="2400" i="1" dirty="0" err="1" smtClean="0">
                <a:latin typeface="Palatino"/>
                <a:cs typeface="Palatino"/>
              </a:rPr>
              <a:t>av</a:t>
            </a:r>
            <a:r>
              <a:rPr lang="en-US" sz="2400" dirty="0" smtClean="0">
                <a:latin typeface="Palatino"/>
                <a:cs typeface="Palatino"/>
              </a:rPr>
              <a:t>)</a:t>
            </a:r>
            <a:r>
              <a:rPr lang="en-US" sz="2400" dirty="0" smtClean="0"/>
              <a:t>.</a:t>
            </a:r>
            <a:br>
              <a:rPr lang="en-US" sz="2400" dirty="0" smtClean="0"/>
            </a:br>
            <a:r>
              <a:rPr lang="en-US" sz="2400" dirty="0" smtClean="0"/>
              <a:t>We choose </a:t>
            </a:r>
            <a:r>
              <a:rPr lang="en-US" sz="2400" i="1" dirty="0" smtClean="0">
                <a:latin typeface="Palatino"/>
                <a:cs typeface="Palatino"/>
              </a:rPr>
              <a:t>c</a:t>
            </a:r>
            <a:r>
              <a:rPr lang="en-US" sz="2400" dirty="0" smtClean="0">
                <a:latin typeface="Palatino"/>
                <a:cs typeface="Palatino"/>
              </a:rPr>
              <a:t>/</a:t>
            </a:r>
            <a:r>
              <a:rPr lang="en-US" sz="2400" i="1" dirty="0" smtClean="0">
                <a:latin typeface="Palatino"/>
                <a:cs typeface="Palatino"/>
              </a:rPr>
              <a:t>d</a:t>
            </a:r>
            <a:r>
              <a:rPr lang="en-US" sz="2400" dirty="0" smtClean="0"/>
              <a:t> as our coefficient </a:t>
            </a:r>
            <a:r>
              <a:rPr lang="en-US" sz="2400" i="1" dirty="0" smtClean="0">
                <a:latin typeface="Palatino"/>
                <a:cs typeface="Palatino"/>
              </a:rPr>
              <a:t>a</a:t>
            </a:r>
            <a:r>
              <a:rPr lang="en-US" sz="2400" dirty="0" smtClean="0"/>
              <a:t>:</a:t>
            </a:r>
          </a:p>
          <a:p>
            <a:pPr marL="914400" lvl="1" indent="-514350">
              <a:spcAft>
                <a:spcPts val="600"/>
              </a:spcAft>
            </a:pPr>
            <a:endParaRPr lang="en-US" sz="2400" dirty="0"/>
          </a:p>
          <a:p>
            <a:pPr>
              <a:spcAft>
                <a:spcPts val="600"/>
              </a:spcAft>
            </a:pPr>
            <a:endParaRPr lang="en-US" sz="2400" dirty="0" smtClean="0"/>
          </a:p>
          <a:p>
            <a:pPr>
              <a:spcAft>
                <a:spcPts val="600"/>
              </a:spcAft>
            </a:pPr>
            <a:r>
              <a:rPr lang="en-US" sz="2400" dirty="0" err="1" smtClean="0">
                <a:latin typeface="Palatino"/>
                <a:cs typeface="Palatino"/>
              </a:rPr>
              <a:t>gcd</a:t>
            </a:r>
            <a:r>
              <a:rPr lang="en-US" sz="2400" dirty="0" smtClean="0">
                <a:latin typeface="Palatino"/>
                <a:cs typeface="Palatino"/>
              </a:rPr>
              <a:t>(</a:t>
            </a:r>
            <a:r>
              <a:rPr lang="en-US" sz="2400" i="1" dirty="0" smtClean="0">
                <a:latin typeface="Palatino"/>
                <a:cs typeface="Palatino"/>
              </a:rPr>
              <a:t>u</a:t>
            </a:r>
            <a:r>
              <a:rPr lang="en-US" sz="2400" dirty="0" smtClean="0">
                <a:latin typeface="Palatino"/>
                <a:cs typeface="Palatino"/>
              </a:rPr>
              <a:t>, </a:t>
            </a:r>
            <a:r>
              <a:rPr lang="en-US" sz="2400" i="1" dirty="0" smtClean="0">
                <a:latin typeface="Palatino"/>
                <a:cs typeface="Palatino"/>
              </a:rPr>
              <a:t>v</a:t>
            </a:r>
            <a:r>
              <a:rPr lang="en-US" sz="2400" dirty="0" smtClean="0">
                <a:latin typeface="Palatino"/>
                <a:cs typeface="Palatino"/>
              </a:rPr>
              <a:t>) = </a:t>
            </a:r>
            <a:r>
              <a:rPr lang="en-US" sz="2400" dirty="0" err="1" smtClean="0">
                <a:latin typeface="Palatino"/>
                <a:cs typeface="Palatino"/>
              </a:rPr>
              <a:t>gcd</a:t>
            </a:r>
            <a:r>
              <a:rPr lang="en-US" sz="2400" dirty="0" smtClean="0">
                <a:latin typeface="Palatino"/>
                <a:cs typeface="Palatino"/>
              </a:rPr>
              <a:t>(</a:t>
            </a:r>
            <a:r>
              <a:rPr lang="en-US" sz="2400" i="1" dirty="0" smtClean="0">
                <a:latin typeface="Palatino"/>
                <a:cs typeface="Palatino"/>
              </a:rPr>
              <a:t>u</a:t>
            </a:r>
            <a:r>
              <a:rPr lang="en-US" sz="2400" dirty="0" smtClean="0">
                <a:latin typeface="Palatino"/>
                <a:cs typeface="Palatino"/>
              </a:rPr>
              <a:t>, </a:t>
            </a:r>
            <a:r>
              <a:rPr lang="en-US" sz="2400" i="1" dirty="0" smtClean="0">
                <a:latin typeface="Palatino"/>
                <a:cs typeface="Palatino"/>
              </a:rPr>
              <a:t>v</a:t>
            </a:r>
            <a:r>
              <a:rPr lang="en-US" sz="2400" dirty="0" smtClean="0">
                <a:latin typeface="Palatino"/>
                <a:cs typeface="Palatino"/>
              </a:rPr>
              <a:t> – </a:t>
            </a:r>
            <a:r>
              <a:rPr lang="en-US" sz="2400" i="1" dirty="0" smtClean="0">
                <a:latin typeface="Palatino"/>
                <a:cs typeface="Palatino"/>
              </a:rPr>
              <a:t>u</a:t>
            </a:r>
            <a:r>
              <a:rPr lang="en-US" sz="2400" dirty="0" smtClean="0">
                <a:latin typeface="Palatino"/>
                <a:cs typeface="Palatino"/>
              </a:rPr>
              <a:t>)</a:t>
            </a:r>
            <a:r>
              <a:rPr lang="en-US" sz="2400" dirty="0" smtClean="0"/>
              <a:t>, so can subtract 2</a:t>
            </a:r>
            <a:r>
              <a:rPr lang="en-US" sz="2400" baseline="30000" dirty="0" smtClean="0"/>
              <a:t>nd</a:t>
            </a:r>
            <a:r>
              <a:rPr lang="en-US" sz="2400" dirty="0" smtClean="0"/>
              <a:t> argument from 1</a:t>
            </a:r>
            <a:r>
              <a:rPr lang="en-US" sz="2400" baseline="30000" dirty="0" smtClean="0"/>
              <a:t>st</a:t>
            </a:r>
            <a:r>
              <a:rPr lang="en-US" sz="2400" dirty="0" smtClean="0"/>
              <a:t>:</a:t>
            </a:r>
          </a:p>
          <a:p>
            <a:pPr>
              <a:spcAft>
                <a:spcPts val="600"/>
              </a:spcAft>
            </a:pPr>
            <a:endParaRPr lang="en-US" sz="2400" dirty="0"/>
          </a:p>
          <a:p>
            <a:pPr>
              <a:spcAft>
                <a:spcPts val="600"/>
              </a:spcAft>
            </a:pPr>
            <a:endParaRPr lang="en-US" sz="2400" dirty="0" smtClean="0"/>
          </a:p>
          <a:p>
            <a:pPr>
              <a:spcAft>
                <a:spcPts val="600"/>
              </a:spcAft>
            </a:pPr>
            <a:endParaRPr lang="en-US" sz="2400" dirty="0" smtClean="0"/>
          </a:p>
          <a:p>
            <a:pPr>
              <a:spcAft>
                <a:spcPts val="600"/>
              </a:spcAft>
            </a:pPr>
            <a:r>
              <a:rPr lang="en-US" sz="2400" dirty="0" smtClean="0"/>
              <a:t>If one GCD argument is divisible by </a:t>
            </a:r>
            <a:r>
              <a:rPr lang="en-US" sz="2400" i="1" dirty="0" smtClean="0">
                <a:latin typeface="Palatino"/>
                <a:cs typeface="Palatino"/>
              </a:rPr>
              <a:t>x</a:t>
            </a:r>
            <a:r>
              <a:rPr lang="en-US" sz="2400" dirty="0" smtClean="0"/>
              <a:t> and other isn’t, can drop </a:t>
            </a:r>
            <a:r>
              <a:rPr lang="en-US" sz="2400" i="1" dirty="0" smtClean="0">
                <a:latin typeface="Palatino"/>
                <a:cs typeface="Palatino"/>
              </a:rPr>
              <a:t>x</a:t>
            </a:r>
            <a:r>
              <a:rPr lang="en-US" sz="2400" dirty="0" smtClean="0">
                <a:latin typeface="Palatino"/>
                <a:cs typeface="Palatino"/>
              </a:rPr>
              <a:t> </a:t>
            </a:r>
            <a:r>
              <a:rPr lang="en-US" sz="2400" dirty="0" smtClean="0"/>
              <a:t>because resulting GCD will not contain that factor.  So we can “shift” out the </a:t>
            </a:r>
            <a:r>
              <a:rPr lang="en-US" sz="2400" i="1" dirty="0" smtClean="0">
                <a:latin typeface="Palatino"/>
                <a:cs typeface="Palatino"/>
              </a:rPr>
              <a:t>x</a:t>
            </a:r>
            <a:r>
              <a:rPr lang="en-US" sz="2400" dirty="0" smtClean="0"/>
              <a:t>, which gives our result.</a:t>
            </a:r>
          </a:p>
          <a:p>
            <a:endParaRPr lang="en-US" sz="2800" dirty="0" smtClean="0"/>
          </a:p>
          <a:p>
            <a:pPr marL="914400" lvl="1" indent="-514350"/>
            <a:endParaRPr lang="en-US" sz="2400" dirty="0" smtClean="0"/>
          </a:p>
        </p:txBody>
      </p:sp>
      <p:sp>
        <p:nvSpPr>
          <p:cNvPr id="4" name="Slide Number Placeholder 3"/>
          <p:cNvSpPr>
            <a:spLocks noGrp="1"/>
          </p:cNvSpPr>
          <p:nvPr>
            <p:ph type="sldNum" sz="quarter" idx="12"/>
          </p:nvPr>
        </p:nvSpPr>
        <p:spPr/>
        <p:txBody>
          <a:bodyPr/>
          <a:lstStyle/>
          <a:p>
            <a:fld id="{40857C5A-2FD0-1645-9F69-D79892D8574F}" type="slidenum">
              <a:rPr lang="en-US" smtClean="0"/>
              <a:t>147</a:t>
            </a:fld>
            <a:endParaRPr lang="en-US"/>
          </a:p>
        </p:txBody>
      </p:sp>
      <p:pic>
        <p:nvPicPr>
          <p:cNvPr id="5" name="Picture 4"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586" y="380158"/>
            <a:ext cx="8686800" cy="575683"/>
          </a:xfrm>
          <a:prstGeom prst="rect">
            <a:avLst/>
          </a:prstGeom>
        </p:spPr>
      </p:pic>
      <p:pic>
        <p:nvPicPr>
          <p:cNvPr id="6" name="Picture 5"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6349" y="2519821"/>
            <a:ext cx="5341620" cy="510540"/>
          </a:xfrm>
          <a:prstGeom prst="rect">
            <a:avLst/>
          </a:prstGeom>
        </p:spPr>
      </p:pic>
      <p:pic>
        <p:nvPicPr>
          <p:cNvPr id="8" name="Picture 7"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64341" y="3929937"/>
            <a:ext cx="6408420" cy="1127760"/>
          </a:xfrm>
          <a:prstGeom prst="rect">
            <a:avLst/>
          </a:prstGeom>
        </p:spPr>
      </p:pic>
    </p:spTree>
    <p:extLst>
      <p:ext uri="{BB962C8B-B14F-4D97-AF65-F5344CB8AC3E}">
        <p14:creationId xmlns:p14="http://schemas.microsoft.com/office/powerpoint/2010/main" val="682350294"/>
      </p:ext>
    </p:extLst>
  </p:cSld>
  <p:clrMapOvr>
    <a:masterClrMapping/>
  </p:clrMapOvr>
  <p:timing>
    <p:tnLst>
      <p:par>
        <p:cTn xmlns:p14="http://schemas.microsoft.com/office/powerpoint/2010/mai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Stein for Polynomials:  Example</a:t>
            </a:r>
            <a:endParaRPr lang="en-US" dirty="0"/>
          </a:p>
        </p:txBody>
      </p:sp>
      <p:sp>
        <p:nvSpPr>
          <p:cNvPr id="3" name="Content Placeholder 2"/>
          <p:cNvSpPr>
            <a:spLocks noGrp="1"/>
          </p:cNvSpPr>
          <p:nvPr>
            <p:ph idx="1"/>
          </p:nvPr>
        </p:nvSpPr>
        <p:spPr/>
        <p:txBody>
          <a:bodyPr/>
          <a:lstStyle/>
          <a:p>
            <a:pPr marL="0" indent="0">
              <a:buNone/>
            </a:pPr>
            <a:r>
              <a:rPr lang="en-US" dirty="0" smtClean="0"/>
              <a:t>To compute </a:t>
            </a:r>
            <a:r>
              <a:rPr lang="en-US" dirty="0" err="1" smtClean="0">
                <a:latin typeface="Palatino"/>
                <a:cs typeface="Palatino"/>
              </a:rPr>
              <a:t>gcd</a:t>
            </a:r>
            <a:r>
              <a:rPr lang="en-US" dirty="0" smtClean="0">
                <a:latin typeface="Palatino"/>
                <a:cs typeface="Palatino"/>
              </a:rPr>
              <a:t>(</a:t>
            </a:r>
            <a:r>
              <a:rPr lang="en-US" i="1" dirty="0" smtClean="0">
                <a:latin typeface="Palatino"/>
                <a:cs typeface="Palatino"/>
              </a:rPr>
              <a:t>x</a:t>
            </a:r>
            <a:r>
              <a:rPr lang="en-US" baseline="30000" dirty="0" smtClean="0">
                <a:latin typeface="Palatino"/>
                <a:cs typeface="Palatino"/>
              </a:rPr>
              <a:t>3</a:t>
            </a:r>
            <a:r>
              <a:rPr lang="en-US" dirty="0" smtClean="0">
                <a:latin typeface="Palatino"/>
                <a:cs typeface="Palatino"/>
              </a:rPr>
              <a:t> – 3</a:t>
            </a:r>
            <a:r>
              <a:rPr lang="en-US" i="1" dirty="0" smtClean="0">
                <a:latin typeface="Palatino"/>
                <a:cs typeface="Palatino"/>
              </a:rPr>
              <a:t>x</a:t>
            </a:r>
            <a:r>
              <a:rPr lang="en-US" dirty="0" smtClean="0">
                <a:latin typeface="Palatino"/>
                <a:cs typeface="Palatino"/>
              </a:rPr>
              <a:t> – 2, </a:t>
            </a:r>
            <a:r>
              <a:rPr lang="en-US" i="1" dirty="0" smtClean="0">
                <a:latin typeface="Palatino"/>
                <a:cs typeface="Palatino"/>
              </a:rPr>
              <a:t>x</a:t>
            </a:r>
            <a:r>
              <a:rPr lang="en-US" baseline="30000" dirty="0" smtClean="0">
                <a:latin typeface="Palatino"/>
                <a:cs typeface="Palatino"/>
              </a:rPr>
              <a:t>2</a:t>
            </a:r>
            <a:r>
              <a:rPr lang="en-US" dirty="0" smtClean="0">
                <a:latin typeface="Palatino"/>
                <a:cs typeface="Palatino"/>
              </a:rPr>
              <a:t> – 4)</a:t>
            </a:r>
            <a:r>
              <a:rPr lang="en-US" dirty="0" smtClean="0"/>
              <a:t>:</a:t>
            </a:r>
          </a:p>
          <a:p>
            <a:pPr marL="0" indent="0">
              <a:buNone/>
            </a:pPr>
            <a:endParaRPr lang="en-US" dirty="0"/>
          </a:p>
        </p:txBody>
      </p:sp>
      <p:sp>
        <p:nvSpPr>
          <p:cNvPr id="4" name="Slide Number Placeholder 3"/>
          <p:cNvSpPr>
            <a:spLocks noGrp="1"/>
          </p:cNvSpPr>
          <p:nvPr>
            <p:ph type="sldNum" sz="quarter" idx="12"/>
          </p:nvPr>
        </p:nvSpPr>
        <p:spPr/>
        <p:txBody>
          <a:bodyPr/>
          <a:lstStyle/>
          <a:p>
            <a:fld id="{40857C5A-2FD0-1645-9F69-D79892D8574F}" type="slidenum">
              <a:rPr lang="en-US" smtClean="0"/>
              <a:t>148</a:t>
            </a:fld>
            <a:endParaRPr lang="en-US"/>
          </a:p>
        </p:txBody>
      </p:sp>
      <p:pic>
        <p:nvPicPr>
          <p:cNvPr id="7" name="Picture 6"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5943" y="2461009"/>
            <a:ext cx="6812296" cy="3559233"/>
          </a:xfrm>
          <a:prstGeom prst="rect">
            <a:avLst/>
          </a:prstGeom>
        </p:spPr>
      </p:pic>
    </p:spTree>
    <p:extLst>
      <p:ext uri="{BB962C8B-B14F-4D97-AF65-F5344CB8AC3E}">
        <p14:creationId xmlns:p14="http://schemas.microsoft.com/office/powerpoint/2010/main" val="2477639372"/>
      </p:ext>
    </p:extLst>
  </p:cSld>
  <p:clrMapOvr>
    <a:masterClrMapping/>
  </p:clrMapOvr>
  <p:timing>
    <p:tnLst>
      <p:par>
        <p:cTn xmlns:p14="http://schemas.microsoft.com/office/powerpoint/2010/mai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Further Extensions to Stein</a:t>
            </a:r>
            <a:endParaRPr lang="en-US" dirty="0"/>
          </a:p>
        </p:txBody>
      </p:sp>
      <p:sp>
        <p:nvSpPr>
          <p:cNvPr id="3" name="Content Placeholder 2"/>
          <p:cNvSpPr>
            <a:spLocks noGrp="1"/>
          </p:cNvSpPr>
          <p:nvPr>
            <p:ph idx="1"/>
          </p:nvPr>
        </p:nvSpPr>
        <p:spPr/>
        <p:txBody>
          <a:bodyPr>
            <a:normAutofit/>
          </a:bodyPr>
          <a:lstStyle/>
          <a:p>
            <a:r>
              <a:rPr lang="en-US" sz="2800" dirty="0" smtClean="0"/>
              <a:t>Gaussian integers: </a:t>
            </a:r>
            <a:r>
              <a:rPr lang="en-US" sz="2800" dirty="0" err="1" smtClean="0"/>
              <a:t>Weilert</a:t>
            </a:r>
            <a:r>
              <a:rPr lang="en-US" sz="2800" dirty="0" smtClean="0"/>
              <a:t> (2000)</a:t>
            </a:r>
          </a:p>
          <a:p>
            <a:pPr marL="457200" lvl="1" indent="0">
              <a:buNone/>
            </a:pPr>
            <a:r>
              <a:rPr lang="en-US" dirty="0" smtClean="0"/>
              <a:t>1 + </a:t>
            </a:r>
            <a:r>
              <a:rPr lang="en-US" i="1" dirty="0" err="1" smtClean="0">
                <a:latin typeface="Palatino"/>
                <a:cs typeface="Palatino"/>
              </a:rPr>
              <a:t>i</a:t>
            </a:r>
            <a:r>
              <a:rPr lang="en-US" dirty="0" smtClean="0"/>
              <a:t> plays the role of 2</a:t>
            </a:r>
          </a:p>
          <a:p>
            <a:r>
              <a:rPr lang="en-US" sz="2800" dirty="0" smtClean="0"/>
              <a:t>Eisenstein integers: </a:t>
            </a:r>
            <a:r>
              <a:rPr lang="en-US" sz="2800" dirty="0" err="1" smtClean="0"/>
              <a:t>Damgård</a:t>
            </a:r>
            <a:r>
              <a:rPr lang="en-US" sz="2800" dirty="0" smtClean="0"/>
              <a:t> and </a:t>
            </a:r>
            <a:r>
              <a:rPr lang="en-US" sz="2800" dirty="0" err="1" smtClean="0"/>
              <a:t>Frandsen</a:t>
            </a:r>
            <a:r>
              <a:rPr lang="en-US" sz="2800" dirty="0" smtClean="0"/>
              <a:t> (2003)</a:t>
            </a:r>
          </a:p>
          <a:p>
            <a:endParaRPr lang="en-US" sz="2800" dirty="0"/>
          </a:p>
          <a:p>
            <a:r>
              <a:rPr lang="en-US" sz="2800" dirty="0" smtClean="0"/>
              <a:t>In 2004, </a:t>
            </a:r>
            <a:r>
              <a:rPr lang="en-US" sz="2800" dirty="0" err="1" smtClean="0"/>
              <a:t>Agarwal</a:t>
            </a:r>
            <a:r>
              <a:rPr lang="en-US" sz="2800" dirty="0" smtClean="0"/>
              <a:t> and </a:t>
            </a:r>
            <a:r>
              <a:rPr lang="en-US" sz="2800" dirty="0" err="1" smtClean="0"/>
              <a:t>Frandsen</a:t>
            </a:r>
            <a:r>
              <a:rPr lang="en-US" sz="2800" dirty="0" smtClean="0"/>
              <a:t> proved that there are cases where Stein’s algorithm works and Euclid’s does not.</a:t>
            </a:r>
          </a:p>
          <a:p>
            <a:r>
              <a:rPr lang="en-US" sz="2800" dirty="0" smtClean="0"/>
              <a:t>What is the Stein domain?  Still unsolved.</a:t>
            </a:r>
            <a:endParaRPr lang="en-US" sz="2800" dirty="0"/>
          </a:p>
        </p:txBody>
      </p:sp>
      <p:sp>
        <p:nvSpPr>
          <p:cNvPr id="4" name="Slide Number Placeholder 3"/>
          <p:cNvSpPr>
            <a:spLocks noGrp="1"/>
          </p:cNvSpPr>
          <p:nvPr>
            <p:ph type="sldNum" sz="quarter" idx="12"/>
          </p:nvPr>
        </p:nvSpPr>
        <p:spPr/>
        <p:txBody>
          <a:bodyPr/>
          <a:lstStyle/>
          <a:p>
            <a:fld id="{40857C5A-2FD0-1645-9F69-D79892D8574F}" type="slidenum">
              <a:rPr lang="en-US" smtClean="0"/>
              <a:t>149</a:t>
            </a:fld>
            <a:endParaRPr lang="en-US"/>
          </a:p>
        </p:txBody>
      </p:sp>
    </p:spTree>
    <p:extLst>
      <p:ext uri="{BB962C8B-B14F-4D97-AF65-F5344CB8AC3E}">
        <p14:creationId xmlns:p14="http://schemas.microsoft.com/office/powerpoint/2010/main" val="183316690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Complexity Requirement</a:t>
            </a:r>
            <a:endParaRPr lang="en-US" dirty="0"/>
          </a:p>
        </p:txBody>
      </p:sp>
      <p:sp>
        <p:nvSpPr>
          <p:cNvPr id="3" name="Content Placeholder 2"/>
          <p:cNvSpPr>
            <a:spLocks noGrp="1"/>
          </p:cNvSpPr>
          <p:nvPr>
            <p:ph idx="1"/>
          </p:nvPr>
        </p:nvSpPr>
        <p:spPr>
          <a:xfrm>
            <a:off x="457199" y="1600200"/>
            <a:ext cx="8380745" cy="4525963"/>
          </a:xfrm>
        </p:spPr>
        <p:txBody>
          <a:bodyPr>
            <a:normAutofit fontScale="92500" lnSpcReduction="10000"/>
          </a:bodyPr>
          <a:lstStyle/>
          <a:p>
            <a:r>
              <a:rPr lang="en-US" dirty="0" smtClean="0"/>
              <a:t>Why space/time complexity?</a:t>
            </a:r>
            <a:br>
              <a:rPr lang="en-US" dirty="0" smtClean="0"/>
            </a:br>
            <a:r>
              <a:rPr lang="en-US" dirty="0" smtClean="0"/>
              <a:t>Isn’t this just an implementation detail?</a:t>
            </a:r>
          </a:p>
          <a:p>
            <a:endParaRPr lang="en-US" dirty="0"/>
          </a:p>
          <a:p>
            <a:r>
              <a:rPr lang="en-US" dirty="0" smtClean="0"/>
              <a:t>Imagine a stack implemented as an array,</a:t>
            </a:r>
            <a:br>
              <a:rPr lang="en-US" dirty="0" smtClean="0"/>
            </a:br>
            <a:r>
              <a:rPr lang="en-US" dirty="0" smtClean="0"/>
              <a:t>where each push required moving all elements.</a:t>
            </a:r>
          </a:p>
          <a:p>
            <a:pPr lvl="1"/>
            <a:r>
              <a:rPr lang="en-US" dirty="0" smtClean="0"/>
              <a:t>Instead of being a constant time operation,</a:t>
            </a:r>
            <a:br>
              <a:rPr lang="en-US" dirty="0" smtClean="0"/>
            </a:br>
            <a:r>
              <a:rPr lang="en-US" dirty="0" smtClean="0"/>
              <a:t>push would be a linear time operation.</a:t>
            </a:r>
          </a:p>
          <a:p>
            <a:pPr lvl="1"/>
            <a:r>
              <a:rPr lang="en-US" dirty="0" smtClean="0"/>
              <a:t>That violates programmer’s assumption about how stacks behave.</a:t>
            </a:r>
          </a:p>
          <a:p>
            <a:pPr lvl="1"/>
            <a:r>
              <a:rPr lang="en-US" i="1" dirty="0" smtClean="0"/>
              <a:t>A stack without fast push and pop is not really a stack!</a:t>
            </a:r>
            <a:endParaRPr lang="en-US" dirty="0"/>
          </a:p>
        </p:txBody>
      </p:sp>
      <p:sp>
        <p:nvSpPr>
          <p:cNvPr id="4" name="Slide Number Placeholder 3"/>
          <p:cNvSpPr>
            <a:spLocks noGrp="1"/>
          </p:cNvSpPr>
          <p:nvPr>
            <p:ph type="sldNum" sz="quarter" idx="12"/>
          </p:nvPr>
        </p:nvSpPr>
        <p:spPr/>
        <p:txBody>
          <a:bodyPr/>
          <a:lstStyle/>
          <a:p>
            <a:fld id="{40857C5A-2FD0-1645-9F69-D79892D8574F}" type="slidenum">
              <a:rPr lang="en-US" smtClean="0"/>
              <a:t>15</a:t>
            </a:fld>
            <a:endParaRPr lang="en-US"/>
          </a:p>
        </p:txBody>
      </p:sp>
    </p:spTree>
    <p:extLst>
      <p:ext uri="{BB962C8B-B14F-4D97-AF65-F5344CB8AC3E}">
        <p14:creationId xmlns:p14="http://schemas.microsoft.com/office/powerpoint/2010/main" val="13241735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Generalizing Even and Odd</a:t>
            </a:r>
            <a:endParaRPr lang="en-US" dirty="0"/>
          </a:p>
        </p:txBody>
      </p:sp>
      <p:sp>
        <p:nvSpPr>
          <p:cNvPr id="3" name="Content Placeholder 2"/>
          <p:cNvSpPr>
            <a:spLocks noGrp="1"/>
          </p:cNvSpPr>
          <p:nvPr>
            <p:ph idx="1"/>
          </p:nvPr>
        </p:nvSpPr>
        <p:spPr>
          <a:xfrm>
            <a:off x="457199" y="1600200"/>
            <a:ext cx="8229601" cy="4525963"/>
          </a:xfrm>
        </p:spPr>
        <p:txBody>
          <a:bodyPr/>
          <a:lstStyle/>
          <a:p>
            <a:r>
              <a:rPr lang="en-US" dirty="0" smtClean="0"/>
              <a:t>Stein’s algorithm relies on even and odd cases</a:t>
            </a:r>
          </a:p>
          <a:p>
            <a:r>
              <a:rPr lang="en-US" dirty="0" smtClean="0"/>
              <a:t>“Even” gets generalized to “divisible by a smallest prime”</a:t>
            </a:r>
          </a:p>
          <a:p>
            <a:pPr lvl="1"/>
            <a:r>
              <a:rPr lang="en-US" dirty="0" smtClean="0"/>
              <a:t>Smallest prime is 2 for integers, </a:t>
            </a:r>
            <a:r>
              <a:rPr lang="en-US" i="1" dirty="0" smtClean="0">
                <a:latin typeface="Palatino"/>
                <a:cs typeface="Palatino"/>
              </a:rPr>
              <a:t>x</a:t>
            </a:r>
            <a:r>
              <a:rPr lang="en-US" dirty="0" smtClean="0"/>
              <a:t> for polynomials, etc.</a:t>
            </a:r>
            <a:endParaRPr lang="en-US" dirty="0"/>
          </a:p>
        </p:txBody>
      </p:sp>
      <p:sp>
        <p:nvSpPr>
          <p:cNvPr id="4" name="Slide Number Placeholder 3"/>
          <p:cNvSpPr>
            <a:spLocks noGrp="1"/>
          </p:cNvSpPr>
          <p:nvPr>
            <p:ph type="sldNum" sz="quarter" idx="12"/>
          </p:nvPr>
        </p:nvSpPr>
        <p:spPr/>
        <p:txBody>
          <a:bodyPr/>
          <a:lstStyle/>
          <a:p>
            <a:fld id="{40857C5A-2FD0-1645-9F69-D79892D8574F}" type="slidenum">
              <a:rPr lang="en-US" smtClean="0"/>
              <a:t>150</a:t>
            </a:fld>
            <a:endParaRPr lang="en-US"/>
          </a:p>
        </p:txBody>
      </p:sp>
    </p:spTree>
    <p:extLst>
      <p:ext uri="{BB962C8B-B14F-4D97-AF65-F5344CB8AC3E}">
        <p14:creationId xmlns:p14="http://schemas.microsoft.com/office/powerpoint/2010/main" val="3735104449"/>
      </p:ext>
    </p:extLst>
  </p:cSld>
  <p:clrMapOvr>
    <a:masterClrMapping/>
  </p:clrMapOvr>
  <p:timing>
    <p:tnLst>
      <p:par>
        <p:cTn xmlns:p14="http://schemas.microsoft.com/office/powerpoint/2010/mai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 to Euclid’s GCD</a:t>
            </a:r>
            <a:endParaRPr lang="en-US" dirty="0"/>
          </a:p>
        </p:txBody>
      </p:sp>
      <p:sp>
        <p:nvSpPr>
          <p:cNvPr id="3" name="Content Placeholder 2"/>
          <p:cNvSpPr>
            <a:spLocks noGrp="1"/>
          </p:cNvSpPr>
          <p:nvPr>
            <p:ph idx="1"/>
          </p:nvPr>
        </p:nvSpPr>
        <p:spPr/>
        <p:txBody>
          <a:bodyPr/>
          <a:lstStyle/>
          <a:p>
            <a:r>
              <a:rPr lang="en-US" dirty="0" smtClean="0"/>
              <a:t>Related to rings</a:t>
            </a:r>
          </a:p>
          <a:p>
            <a:r>
              <a:rPr lang="en-US" dirty="0" smtClean="0"/>
              <a:t>Can be extended to compute multiplicative inverse</a:t>
            </a:r>
            <a:endParaRPr lang="en-US" dirty="0"/>
          </a:p>
        </p:txBody>
      </p:sp>
      <p:sp>
        <p:nvSpPr>
          <p:cNvPr id="4" name="Slide Number Placeholder 3"/>
          <p:cNvSpPr>
            <a:spLocks noGrp="1"/>
          </p:cNvSpPr>
          <p:nvPr>
            <p:ph type="sldNum" sz="quarter" idx="12"/>
          </p:nvPr>
        </p:nvSpPr>
        <p:spPr/>
        <p:txBody>
          <a:bodyPr/>
          <a:lstStyle/>
          <a:p>
            <a:fld id="{40857C5A-2FD0-1645-9F69-D79892D8574F}" type="slidenum">
              <a:rPr lang="en-US" smtClean="0"/>
              <a:t>151</a:t>
            </a:fld>
            <a:endParaRPr lang="en-US"/>
          </a:p>
        </p:txBody>
      </p:sp>
    </p:spTree>
    <p:extLst>
      <p:ext uri="{BB962C8B-B14F-4D97-AF65-F5344CB8AC3E}">
        <p14:creationId xmlns:p14="http://schemas.microsoft.com/office/powerpoint/2010/main" val="4042588717"/>
      </p:ext>
    </p:extLst>
  </p:cSld>
  <p:clrMapOvr>
    <a:masterClrMapping/>
  </p:clrMapOvr>
  <p:timing>
    <p:tnLst>
      <p:par>
        <p:cTn xmlns:p14="http://schemas.microsoft.com/office/powerpoint/2010/mai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Bézout’s</a:t>
            </a:r>
            <a:r>
              <a:rPr lang="en-US" dirty="0" smtClean="0"/>
              <a:t> Identity</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endParaRPr lang="en-US" dirty="0"/>
          </a:p>
          <a:p>
            <a:pPr marL="0" indent="0">
              <a:buNone/>
            </a:pPr>
            <a:endParaRPr lang="en-US" dirty="0" smtClean="0"/>
          </a:p>
          <a:p>
            <a:pPr marL="0" indent="0">
              <a:buNone/>
            </a:pPr>
            <a:r>
              <a:rPr lang="en-US" sz="2800" dirty="0" smtClean="0"/>
              <a:t>For any two values </a:t>
            </a:r>
            <a:r>
              <a:rPr lang="en-US" sz="2800" i="1" dirty="0" smtClean="0">
                <a:latin typeface="Palatino"/>
                <a:cs typeface="Palatino"/>
              </a:rPr>
              <a:t>a</a:t>
            </a:r>
            <a:r>
              <a:rPr lang="en-US" sz="2800" dirty="0" smtClean="0"/>
              <a:t> and </a:t>
            </a:r>
            <a:r>
              <a:rPr lang="en-US" sz="2800" i="1" dirty="0" smtClean="0">
                <a:latin typeface="Palatino"/>
                <a:cs typeface="Palatino"/>
              </a:rPr>
              <a:t>b</a:t>
            </a:r>
            <a:r>
              <a:rPr lang="en-US" sz="2800" dirty="0" smtClean="0"/>
              <a:t> in the Euclidean domain, there are coefficients such that the linear combination gives the GCD of the original values.</a:t>
            </a:r>
          </a:p>
          <a:p>
            <a:pPr marL="0" indent="0">
              <a:buNone/>
            </a:pPr>
            <a:endParaRPr lang="en-US" sz="2800" dirty="0"/>
          </a:p>
          <a:p>
            <a:pPr marL="0" indent="0">
              <a:buNone/>
            </a:pPr>
            <a:r>
              <a:rPr lang="en-US" sz="2800" dirty="0" smtClean="0"/>
              <a:t>Example:  </a:t>
            </a:r>
          </a:p>
          <a:p>
            <a:r>
              <a:rPr lang="en-US" sz="2800" i="1" dirty="0" smtClean="0">
                <a:latin typeface="Palatino"/>
                <a:cs typeface="Palatino"/>
              </a:rPr>
              <a:t>a</a:t>
            </a:r>
            <a:r>
              <a:rPr lang="en-US" sz="2800" dirty="0" smtClean="0">
                <a:latin typeface="Palatino"/>
                <a:cs typeface="Palatino"/>
              </a:rPr>
              <a:t> = 196 </a:t>
            </a:r>
            <a:r>
              <a:rPr lang="en-US" sz="2800" dirty="0" smtClean="0"/>
              <a:t>and </a:t>
            </a:r>
            <a:r>
              <a:rPr lang="en-US" sz="2800" i="1" dirty="0" smtClean="0">
                <a:latin typeface="Palatino"/>
                <a:cs typeface="Palatino"/>
              </a:rPr>
              <a:t>b</a:t>
            </a:r>
            <a:r>
              <a:rPr lang="en-US" sz="2800" dirty="0" smtClean="0">
                <a:latin typeface="Palatino"/>
                <a:cs typeface="Palatino"/>
              </a:rPr>
              <a:t> = 42</a:t>
            </a:r>
          </a:p>
          <a:p>
            <a:r>
              <a:rPr lang="en-US" sz="2800" dirty="0"/>
              <a:t>T</a:t>
            </a:r>
            <a:r>
              <a:rPr lang="en-US" sz="2800" dirty="0" smtClean="0"/>
              <a:t>here are </a:t>
            </a:r>
            <a:r>
              <a:rPr lang="en-US" sz="2800" i="1" dirty="0" smtClean="0">
                <a:latin typeface="Palatino"/>
                <a:cs typeface="Palatino"/>
              </a:rPr>
              <a:t>x</a:t>
            </a:r>
            <a:r>
              <a:rPr lang="en-US" sz="2800" dirty="0" smtClean="0"/>
              <a:t> and </a:t>
            </a:r>
            <a:r>
              <a:rPr lang="en-US" sz="2800" i="1" dirty="0" smtClean="0">
                <a:latin typeface="Palatino"/>
                <a:cs typeface="Palatino"/>
              </a:rPr>
              <a:t>y</a:t>
            </a:r>
            <a:r>
              <a:rPr lang="en-US" sz="2800" dirty="0" smtClean="0"/>
              <a:t> such that </a:t>
            </a:r>
            <a:r>
              <a:rPr lang="en-US" sz="2800" dirty="0" smtClean="0">
                <a:latin typeface="Palatino"/>
                <a:cs typeface="Palatino"/>
              </a:rPr>
              <a:t>196</a:t>
            </a:r>
            <a:r>
              <a:rPr lang="en-US" sz="2800" i="1" dirty="0" smtClean="0">
                <a:latin typeface="Palatino"/>
                <a:cs typeface="Palatino"/>
              </a:rPr>
              <a:t>x</a:t>
            </a:r>
            <a:r>
              <a:rPr lang="en-US" sz="2800" dirty="0" smtClean="0">
                <a:latin typeface="Palatino"/>
                <a:cs typeface="Palatino"/>
              </a:rPr>
              <a:t> + 42</a:t>
            </a:r>
            <a:r>
              <a:rPr lang="en-US" sz="2800" i="1" dirty="0" smtClean="0">
                <a:latin typeface="Palatino"/>
                <a:cs typeface="Palatino"/>
              </a:rPr>
              <a:t>y</a:t>
            </a:r>
            <a:r>
              <a:rPr lang="en-US" sz="2800" dirty="0" smtClean="0">
                <a:latin typeface="Palatino"/>
                <a:cs typeface="Palatino"/>
              </a:rPr>
              <a:t> = </a:t>
            </a:r>
            <a:r>
              <a:rPr lang="en-US" sz="2800" dirty="0" err="1" smtClean="0">
                <a:latin typeface="Palatino"/>
                <a:cs typeface="Palatino"/>
              </a:rPr>
              <a:t>gcd</a:t>
            </a:r>
            <a:r>
              <a:rPr lang="en-US" sz="2800" dirty="0" smtClean="0">
                <a:latin typeface="Palatino"/>
                <a:cs typeface="Palatino"/>
              </a:rPr>
              <a:t>(196, 42)</a:t>
            </a:r>
          </a:p>
          <a:p>
            <a:r>
              <a:rPr lang="en-US" sz="2800" dirty="0" err="1" smtClean="0">
                <a:latin typeface="Palatino"/>
                <a:cs typeface="Palatino"/>
              </a:rPr>
              <a:t>gcd</a:t>
            </a:r>
            <a:r>
              <a:rPr lang="en-US" sz="2800" dirty="0" smtClean="0">
                <a:latin typeface="Palatino"/>
                <a:cs typeface="Palatino"/>
              </a:rPr>
              <a:t>(196, 42) = 14</a:t>
            </a:r>
            <a:r>
              <a:rPr lang="en-US" sz="2800" dirty="0" smtClean="0"/>
              <a:t>, so </a:t>
            </a:r>
            <a:r>
              <a:rPr lang="en-US" sz="2800" i="1" dirty="0" smtClean="0">
                <a:latin typeface="Palatino"/>
                <a:cs typeface="Palatino"/>
              </a:rPr>
              <a:t>x</a:t>
            </a:r>
            <a:r>
              <a:rPr lang="en-US" sz="2800" dirty="0" smtClean="0">
                <a:latin typeface="Palatino"/>
                <a:cs typeface="Palatino"/>
              </a:rPr>
              <a:t> = –1 </a:t>
            </a:r>
            <a:r>
              <a:rPr lang="en-US" sz="2800" dirty="0" smtClean="0"/>
              <a:t>and </a:t>
            </a:r>
            <a:r>
              <a:rPr lang="en-US" sz="2800" i="1" dirty="0" smtClean="0">
                <a:latin typeface="Palatino"/>
                <a:cs typeface="Palatino"/>
              </a:rPr>
              <a:t>y</a:t>
            </a:r>
            <a:r>
              <a:rPr lang="en-US" sz="2800" dirty="0" smtClean="0">
                <a:latin typeface="Palatino"/>
                <a:cs typeface="Palatino"/>
              </a:rPr>
              <a:t> = 5</a:t>
            </a:r>
            <a:endParaRPr lang="en-US" sz="2800" dirty="0">
              <a:latin typeface="Palatino"/>
              <a:cs typeface="Palatino"/>
            </a:endParaRPr>
          </a:p>
        </p:txBody>
      </p:sp>
      <p:sp>
        <p:nvSpPr>
          <p:cNvPr id="4" name="Slide Number Placeholder 3"/>
          <p:cNvSpPr>
            <a:spLocks noGrp="1"/>
          </p:cNvSpPr>
          <p:nvPr>
            <p:ph type="sldNum" sz="quarter" idx="12"/>
          </p:nvPr>
        </p:nvSpPr>
        <p:spPr/>
        <p:txBody>
          <a:bodyPr/>
          <a:lstStyle/>
          <a:p>
            <a:fld id="{40857C5A-2FD0-1645-9F69-D79892D8574F}" type="slidenum">
              <a:rPr lang="en-US" smtClean="0"/>
              <a:t>152</a:t>
            </a:fld>
            <a:endParaRPr lang="en-US"/>
          </a:p>
        </p:txBody>
      </p:sp>
      <p:pic>
        <p:nvPicPr>
          <p:cNvPr id="5" name="Picture 4"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5491" y="1840651"/>
            <a:ext cx="5704357" cy="444192"/>
          </a:xfrm>
          <a:prstGeom prst="rect">
            <a:avLst/>
          </a:prstGeom>
        </p:spPr>
      </p:pic>
    </p:spTree>
    <p:extLst>
      <p:ext uri="{BB962C8B-B14F-4D97-AF65-F5344CB8AC3E}">
        <p14:creationId xmlns:p14="http://schemas.microsoft.com/office/powerpoint/2010/main" val="3193400667"/>
      </p:ext>
    </p:extLst>
  </p:cSld>
  <p:clrMapOvr>
    <a:masterClrMapping/>
  </p:clrMapOvr>
  <p:timing>
    <p:tnLst>
      <p:par>
        <p:cTn xmlns:p14="http://schemas.microsoft.com/office/powerpoint/2010/mai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Claude Gaspar </a:t>
            </a:r>
            <a:r>
              <a:rPr lang="en-US" dirty="0" err="1" smtClean="0"/>
              <a:t>Bachet</a:t>
            </a:r>
            <a:r>
              <a:rPr lang="en-US" dirty="0" smtClean="0"/>
              <a:t> de </a:t>
            </a:r>
            <a:r>
              <a:rPr lang="en-US" dirty="0" err="1" smtClean="0"/>
              <a:t>Méziriac</a:t>
            </a:r>
            <a:r>
              <a:rPr lang="en-US" dirty="0" smtClean="0"/>
              <a:t> (1581-1638)</a:t>
            </a:r>
            <a:endParaRPr lang="en-US" dirty="0"/>
          </a:p>
        </p:txBody>
      </p:sp>
      <p:sp>
        <p:nvSpPr>
          <p:cNvPr id="7" name="Content Placeholder 6"/>
          <p:cNvSpPr>
            <a:spLocks noGrp="1"/>
          </p:cNvSpPr>
          <p:nvPr>
            <p:ph sz="half" idx="2"/>
          </p:nvPr>
        </p:nvSpPr>
        <p:spPr/>
        <p:txBody>
          <a:bodyPr/>
          <a:lstStyle/>
          <a:p>
            <a:endParaRPr lang="en-US" dirty="0" smtClean="0"/>
          </a:p>
          <a:p>
            <a:r>
              <a:rPr lang="en-US" dirty="0" smtClean="0"/>
              <a:t>Translated </a:t>
            </a:r>
            <a:r>
              <a:rPr lang="en-US" dirty="0" err="1" smtClean="0"/>
              <a:t>Diophantus</a:t>
            </a:r>
            <a:r>
              <a:rPr lang="en-US" dirty="0" smtClean="0"/>
              <a:t>’ </a:t>
            </a:r>
            <a:r>
              <a:rPr lang="en-US" i="1" dirty="0" smtClean="0"/>
              <a:t>Arithmetic</a:t>
            </a:r>
            <a:r>
              <a:rPr lang="en-US" dirty="0" smtClean="0"/>
              <a:t> from Greek</a:t>
            </a:r>
          </a:p>
          <a:p>
            <a:r>
              <a:rPr lang="en-US" dirty="0" smtClean="0"/>
              <a:t>Wrote first book on recreational math, </a:t>
            </a:r>
            <a:r>
              <a:rPr lang="en-US" i="1" dirty="0" err="1" smtClean="0"/>
              <a:t>Problèmes</a:t>
            </a:r>
            <a:r>
              <a:rPr lang="en-US" i="1" dirty="0" smtClean="0"/>
              <a:t> </a:t>
            </a:r>
            <a:r>
              <a:rPr lang="en-US" i="1" dirty="0" err="1" smtClean="0"/>
              <a:t>Plaisants</a:t>
            </a:r>
            <a:endParaRPr lang="en-US" i="1" dirty="0" smtClean="0"/>
          </a:p>
          <a:p>
            <a:r>
              <a:rPr lang="en-US" dirty="0" smtClean="0"/>
              <a:t>One of original members of the French Academy</a:t>
            </a:r>
            <a:endParaRPr lang="en-US" dirty="0"/>
          </a:p>
        </p:txBody>
      </p:sp>
      <p:sp>
        <p:nvSpPr>
          <p:cNvPr id="4" name="Slide Number Placeholder 3"/>
          <p:cNvSpPr>
            <a:spLocks noGrp="1"/>
          </p:cNvSpPr>
          <p:nvPr>
            <p:ph type="sldNum" sz="quarter" idx="12"/>
          </p:nvPr>
        </p:nvSpPr>
        <p:spPr/>
        <p:txBody>
          <a:bodyPr/>
          <a:lstStyle/>
          <a:p>
            <a:fld id="{40857C5A-2FD0-1645-9F69-D79892D8574F}" type="slidenum">
              <a:rPr lang="en-US" smtClean="0"/>
              <a:t>153</a:t>
            </a:fld>
            <a:endParaRPr lang="en-US"/>
          </a:p>
        </p:txBody>
      </p:sp>
      <p:pic>
        <p:nvPicPr>
          <p:cNvPr id="3" name="Picture 2" descr="WP_Claude_Gaspard_Bachet_de_Méziriac.jpg"/>
          <p:cNvPicPr>
            <a:picLocks noChangeAspect="1"/>
          </p:cNvPicPr>
          <p:nvPr/>
        </p:nvPicPr>
        <p:blipFill rotWithShape="1">
          <a:blip r:embed="rId3">
            <a:extLst>
              <a:ext uri="{28A0092B-C50C-407E-A947-70E740481C1C}">
                <a14:useLocalDpi xmlns:a14="http://schemas.microsoft.com/office/drawing/2010/main" val="0"/>
              </a:ext>
            </a:extLst>
          </a:blip>
          <a:srcRect b="5441"/>
          <a:stretch/>
        </p:blipFill>
        <p:spPr>
          <a:xfrm>
            <a:off x="381000" y="1875790"/>
            <a:ext cx="3962400" cy="4480560"/>
          </a:xfrm>
          <a:prstGeom prst="rect">
            <a:avLst/>
          </a:prstGeom>
          <a:ln>
            <a:solidFill>
              <a:schemeClr val="tx1"/>
            </a:solidFill>
          </a:ln>
        </p:spPr>
      </p:pic>
    </p:spTree>
    <p:extLst>
      <p:ext uri="{BB962C8B-B14F-4D97-AF65-F5344CB8AC3E}">
        <p14:creationId xmlns:p14="http://schemas.microsoft.com/office/powerpoint/2010/main" val="1326913173"/>
      </p:ext>
    </p:extLst>
  </p:cSld>
  <p:clrMapOvr>
    <a:masterClrMapping/>
  </p:clrMapOvr>
  <p:timing>
    <p:tnLst>
      <p:par>
        <p:cTn xmlns:p14="http://schemas.microsoft.com/office/powerpoint/2010/mai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Rings (Reminder)</a:t>
            </a:r>
            <a:endParaRPr lang="en-US" dirty="0"/>
          </a:p>
        </p:txBody>
      </p:sp>
      <p:sp>
        <p:nvSpPr>
          <p:cNvPr id="7" name="Content Placeholder 6"/>
          <p:cNvSpPr>
            <a:spLocks noGrp="1"/>
          </p:cNvSpPr>
          <p:nvPr>
            <p:ph idx="1"/>
          </p:nvPr>
        </p:nvSpPr>
        <p:spPr/>
        <p:txBody>
          <a:bodyPr/>
          <a:lstStyle/>
          <a:p>
            <a:r>
              <a:rPr lang="en-US" dirty="0" smtClean="0"/>
              <a:t>An algebraic structure that behaves similar to integers.</a:t>
            </a:r>
          </a:p>
          <a:p>
            <a:r>
              <a:rPr lang="en-US" dirty="0" smtClean="0"/>
              <a:t>Has both plus-like and times-like operations, but only additive inverse.</a:t>
            </a:r>
            <a:endParaRPr lang="en-US" dirty="0"/>
          </a:p>
        </p:txBody>
      </p:sp>
      <p:sp>
        <p:nvSpPr>
          <p:cNvPr id="5" name="Slide Number Placeholder 4"/>
          <p:cNvSpPr>
            <a:spLocks noGrp="1"/>
          </p:cNvSpPr>
          <p:nvPr>
            <p:ph type="sldNum" sz="quarter" idx="12"/>
          </p:nvPr>
        </p:nvSpPr>
        <p:spPr/>
        <p:txBody>
          <a:bodyPr/>
          <a:lstStyle/>
          <a:p>
            <a:fld id="{40857C5A-2FD0-1645-9F69-D79892D8574F}" type="slidenum">
              <a:rPr lang="en-US" smtClean="0"/>
              <a:t>154</a:t>
            </a:fld>
            <a:endParaRPr lang="en-US"/>
          </a:p>
        </p:txBody>
      </p:sp>
    </p:spTree>
    <p:extLst>
      <p:ext uri="{BB962C8B-B14F-4D97-AF65-F5344CB8AC3E}">
        <p14:creationId xmlns:p14="http://schemas.microsoft.com/office/powerpoint/2010/main" val="541221625"/>
      </p:ext>
    </p:extLst>
  </p:cSld>
  <p:clrMapOvr>
    <a:masterClrMapping/>
  </p:clrMapOvr>
  <p:timing>
    <p:tnLst>
      <p:par>
        <p:cTn xmlns:p14="http://schemas.microsoft.com/office/powerpoint/2010/mai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Ideals</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An ideal </a:t>
            </a:r>
            <a:r>
              <a:rPr lang="en-US" i="1" dirty="0" smtClean="0"/>
              <a:t>I</a:t>
            </a:r>
            <a:r>
              <a:rPr lang="en-US" dirty="0" smtClean="0"/>
              <a:t> is a nonempty subset of a ring </a:t>
            </a:r>
            <a:r>
              <a:rPr lang="en-US" i="1" dirty="0" smtClean="0"/>
              <a:t>R</a:t>
            </a:r>
            <a:r>
              <a:rPr lang="en-US" dirty="0" smtClean="0"/>
              <a:t> such that:</a:t>
            </a:r>
          </a:p>
          <a:p>
            <a:pPr marL="0" indent="0">
              <a:buNone/>
            </a:pPr>
            <a:endParaRPr lang="en-US" dirty="0"/>
          </a:p>
          <a:p>
            <a:pPr marL="0" indent="0">
              <a:buNone/>
            </a:pPr>
            <a:endParaRPr lang="en-US" dirty="0" smtClean="0"/>
          </a:p>
          <a:p>
            <a:pPr marL="0" indent="0">
              <a:buNone/>
            </a:pPr>
            <a:r>
              <a:rPr lang="en-US" sz="2800" dirty="0" smtClean="0"/>
              <a:t>That is:</a:t>
            </a:r>
          </a:p>
          <a:p>
            <a:pPr marL="514350" indent="-514350">
              <a:buFont typeface="+mj-lt"/>
              <a:buAutoNum type="arabicPeriod"/>
            </a:pPr>
            <a:r>
              <a:rPr lang="en-US" sz="2800" dirty="0" smtClean="0"/>
              <a:t>Ideals are closed under addition.</a:t>
            </a:r>
          </a:p>
          <a:p>
            <a:pPr marL="514350" indent="-514350">
              <a:buFont typeface="+mj-lt"/>
              <a:buAutoNum type="arabicPeriod"/>
            </a:pPr>
            <a:r>
              <a:rPr lang="en-US" sz="2800" dirty="0" smtClean="0"/>
              <a:t>Ideals are closed under multiplication with </a:t>
            </a:r>
            <a:r>
              <a:rPr lang="en-US" sz="2800" i="1" dirty="0" smtClean="0"/>
              <a:t>any</a:t>
            </a:r>
            <a:r>
              <a:rPr lang="en-US" sz="2800" dirty="0" smtClean="0"/>
              <a:t> element of the ring (not necessarily an element of the ideal)</a:t>
            </a:r>
            <a:endParaRPr lang="en-US" sz="2800" dirty="0"/>
          </a:p>
        </p:txBody>
      </p:sp>
      <p:sp>
        <p:nvSpPr>
          <p:cNvPr id="4" name="Slide Number Placeholder 3"/>
          <p:cNvSpPr>
            <a:spLocks noGrp="1"/>
          </p:cNvSpPr>
          <p:nvPr>
            <p:ph type="sldNum" sz="quarter" idx="12"/>
          </p:nvPr>
        </p:nvSpPr>
        <p:spPr/>
        <p:txBody>
          <a:bodyPr/>
          <a:lstStyle/>
          <a:p>
            <a:fld id="{40857C5A-2FD0-1645-9F69-D79892D8574F}" type="slidenum">
              <a:rPr lang="en-US" smtClean="0"/>
              <a:t>155</a:t>
            </a:fld>
            <a:endParaRPr lang="en-US"/>
          </a:p>
        </p:txBody>
      </p:sp>
      <p:pic>
        <p:nvPicPr>
          <p:cNvPr id="5" name="Picture 4"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4874" y="2668682"/>
            <a:ext cx="4118326" cy="902505"/>
          </a:xfrm>
          <a:prstGeom prst="rect">
            <a:avLst/>
          </a:prstGeom>
        </p:spPr>
      </p:pic>
    </p:spTree>
    <p:extLst>
      <p:ext uri="{BB962C8B-B14F-4D97-AF65-F5344CB8AC3E}">
        <p14:creationId xmlns:p14="http://schemas.microsoft.com/office/powerpoint/2010/main" val="934471164"/>
      </p:ext>
    </p:extLst>
  </p:cSld>
  <p:clrMapOvr>
    <a:masterClrMapping/>
  </p:clrMapOvr>
  <p:timing>
    <p:tnLst>
      <p:par>
        <p:cTn xmlns:p14="http://schemas.microsoft.com/office/powerpoint/2010/mai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Ideals</a:t>
            </a:r>
            <a:endParaRPr lang="en-US" dirty="0"/>
          </a:p>
        </p:txBody>
      </p:sp>
      <p:sp>
        <p:nvSpPr>
          <p:cNvPr id="3" name="Content Placeholder 2"/>
          <p:cNvSpPr>
            <a:spLocks noGrp="1"/>
          </p:cNvSpPr>
          <p:nvPr>
            <p:ph idx="1"/>
          </p:nvPr>
        </p:nvSpPr>
        <p:spPr>
          <a:xfrm>
            <a:off x="457200" y="1600200"/>
            <a:ext cx="8393838" cy="4525963"/>
          </a:xfrm>
        </p:spPr>
        <p:txBody>
          <a:bodyPr>
            <a:normAutofit lnSpcReduction="10000"/>
          </a:bodyPr>
          <a:lstStyle/>
          <a:p>
            <a:r>
              <a:rPr lang="en-US" dirty="0" smtClean="0"/>
              <a:t>Even numbers (a nonempty subset of the ring of integers)</a:t>
            </a:r>
          </a:p>
          <a:p>
            <a:pPr lvl="1"/>
            <a:r>
              <a:rPr lang="en-US" dirty="0" smtClean="0"/>
              <a:t>If you add two even numbers,</a:t>
            </a:r>
            <a:br>
              <a:rPr lang="en-US" dirty="0" smtClean="0"/>
            </a:br>
            <a:r>
              <a:rPr lang="en-US" dirty="0" smtClean="0"/>
              <a:t>you get an even number</a:t>
            </a:r>
          </a:p>
          <a:p>
            <a:pPr lvl="1"/>
            <a:r>
              <a:rPr lang="en-US" dirty="0" smtClean="0"/>
              <a:t>If you multiply an even number by any integer</a:t>
            </a:r>
            <a:br>
              <a:rPr lang="en-US" dirty="0" smtClean="0"/>
            </a:br>
            <a:r>
              <a:rPr lang="en-US" dirty="0" smtClean="0"/>
              <a:t>(not necessarily even), you get an even number</a:t>
            </a:r>
          </a:p>
          <a:p>
            <a:r>
              <a:rPr lang="en-US" dirty="0" err="1" smtClean="0"/>
              <a:t>Univariate</a:t>
            </a:r>
            <a:r>
              <a:rPr lang="en-US" dirty="0" smtClean="0"/>
              <a:t> polynomials with root </a:t>
            </a:r>
            <a:r>
              <a:rPr lang="en-US" dirty="0" smtClean="0">
                <a:latin typeface="Palatino"/>
                <a:cs typeface="Palatino"/>
              </a:rPr>
              <a:t>5</a:t>
            </a:r>
          </a:p>
          <a:p>
            <a:r>
              <a:rPr lang="en-US" dirty="0" smtClean="0"/>
              <a:t>Polynomials with </a:t>
            </a:r>
            <a:r>
              <a:rPr lang="en-US" i="1" dirty="0" smtClean="0">
                <a:latin typeface="Palatino"/>
                <a:cs typeface="Palatino"/>
              </a:rPr>
              <a:t>x</a:t>
            </a:r>
            <a:r>
              <a:rPr lang="en-US" dirty="0" smtClean="0"/>
              <a:t> and </a:t>
            </a:r>
            <a:r>
              <a:rPr lang="en-US" i="1" dirty="0" smtClean="0">
                <a:latin typeface="Palatino"/>
                <a:cs typeface="Palatino"/>
              </a:rPr>
              <a:t>y</a:t>
            </a:r>
            <a:r>
              <a:rPr lang="en-US" dirty="0" smtClean="0"/>
              <a:t> and free coefficient </a:t>
            </a:r>
            <a:r>
              <a:rPr lang="en-US" dirty="0" smtClean="0">
                <a:latin typeface="Palatino"/>
                <a:cs typeface="Palatino"/>
              </a:rPr>
              <a:t>0</a:t>
            </a:r>
            <a:r>
              <a:rPr lang="en-US" dirty="0" smtClean="0"/>
              <a:t> (e.g. </a:t>
            </a:r>
            <a:r>
              <a:rPr lang="en-US" i="1" dirty="0" smtClean="0">
                <a:latin typeface="Palatino"/>
                <a:cs typeface="Palatino"/>
              </a:rPr>
              <a:t>x</a:t>
            </a:r>
            <a:r>
              <a:rPr lang="en-US" baseline="30000" dirty="0" smtClean="0">
                <a:latin typeface="Palatino"/>
                <a:cs typeface="Palatino"/>
              </a:rPr>
              <a:t>2</a:t>
            </a:r>
            <a:r>
              <a:rPr lang="en-US" dirty="0" smtClean="0">
                <a:latin typeface="Palatino"/>
                <a:cs typeface="Palatino"/>
              </a:rPr>
              <a:t> + 3</a:t>
            </a:r>
            <a:r>
              <a:rPr lang="en-US" i="1" dirty="0" smtClean="0">
                <a:latin typeface="Palatino"/>
                <a:cs typeface="Palatino"/>
              </a:rPr>
              <a:t>y</a:t>
            </a:r>
            <a:r>
              <a:rPr lang="en-US" baseline="30000" dirty="0" smtClean="0">
                <a:latin typeface="Palatino"/>
                <a:cs typeface="Palatino"/>
              </a:rPr>
              <a:t>2</a:t>
            </a:r>
            <a:r>
              <a:rPr lang="en-US" dirty="0" smtClean="0">
                <a:latin typeface="Palatino"/>
                <a:cs typeface="Palatino"/>
              </a:rPr>
              <a:t> + </a:t>
            </a:r>
            <a:r>
              <a:rPr lang="en-US" i="1" dirty="0" err="1" smtClean="0">
                <a:latin typeface="Palatino"/>
                <a:cs typeface="Palatino"/>
              </a:rPr>
              <a:t>xy</a:t>
            </a:r>
            <a:r>
              <a:rPr lang="en-US" dirty="0" smtClean="0">
                <a:latin typeface="Palatino"/>
                <a:cs typeface="Palatino"/>
              </a:rPr>
              <a:t> + </a:t>
            </a:r>
            <a:r>
              <a:rPr lang="en-US" i="1" dirty="0" smtClean="0">
                <a:latin typeface="Palatino"/>
                <a:cs typeface="Palatino"/>
              </a:rPr>
              <a:t>x</a:t>
            </a:r>
            <a:r>
              <a:rPr lang="en-US" dirty="0" smtClean="0"/>
              <a:t>)</a:t>
            </a:r>
            <a:endParaRPr lang="en-US" dirty="0"/>
          </a:p>
        </p:txBody>
      </p:sp>
      <p:sp>
        <p:nvSpPr>
          <p:cNvPr id="4" name="Slide Number Placeholder 3"/>
          <p:cNvSpPr>
            <a:spLocks noGrp="1"/>
          </p:cNvSpPr>
          <p:nvPr>
            <p:ph type="sldNum" sz="quarter" idx="12"/>
          </p:nvPr>
        </p:nvSpPr>
        <p:spPr/>
        <p:txBody>
          <a:bodyPr/>
          <a:lstStyle/>
          <a:p>
            <a:fld id="{40857C5A-2FD0-1645-9F69-D79892D8574F}" type="slidenum">
              <a:rPr lang="en-US" smtClean="0"/>
              <a:t>156</a:t>
            </a:fld>
            <a:endParaRPr lang="en-US"/>
          </a:p>
        </p:txBody>
      </p:sp>
    </p:spTree>
    <p:extLst>
      <p:ext uri="{BB962C8B-B14F-4D97-AF65-F5344CB8AC3E}">
        <p14:creationId xmlns:p14="http://schemas.microsoft.com/office/powerpoint/2010/main" val="1506511356"/>
      </p:ext>
    </p:extLst>
  </p:cSld>
  <p:clrMapOvr>
    <a:masterClrMapping/>
  </p:clrMapOvr>
  <p:timing>
    <p:tnLst>
      <p:par>
        <p:cTn xmlns:p14="http://schemas.microsoft.com/office/powerpoint/2010/mai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 All Subrings Are Ideals</a:t>
            </a:r>
            <a:endParaRPr lang="en-US" dirty="0"/>
          </a:p>
        </p:txBody>
      </p:sp>
      <p:sp>
        <p:nvSpPr>
          <p:cNvPr id="3" name="Content Placeholder 2"/>
          <p:cNvSpPr>
            <a:spLocks noGrp="1"/>
          </p:cNvSpPr>
          <p:nvPr>
            <p:ph idx="1"/>
          </p:nvPr>
        </p:nvSpPr>
        <p:spPr/>
        <p:txBody>
          <a:bodyPr/>
          <a:lstStyle/>
          <a:p>
            <a:pPr marL="0" indent="0">
              <a:buNone/>
            </a:pPr>
            <a:r>
              <a:rPr lang="en-US" dirty="0" smtClean="0"/>
              <a:t>Example:</a:t>
            </a:r>
          </a:p>
          <a:p>
            <a:r>
              <a:rPr lang="en-US" dirty="0" smtClean="0"/>
              <a:t>Integers are a subring of Gaussian integers,</a:t>
            </a:r>
            <a:br>
              <a:rPr lang="en-US" dirty="0" smtClean="0"/>
            </a:br>
            <a:r>
              <a:rPr lang="en-US" dirty="0" smtClean="0"/>
              <a:t>but not an ideal of Gaussian integers</a:t>
            </a:r>
          </a:p>
          <a:p>
            <a:r>
              <a:rPr lang="en-US" dirty="0" smtClean="0"/>
              <a:t>Multiplying an integer by imaginary number </a:t>
            </a:r>
            <a:r>
              <a:rPr lang="en-US" i="1" dirty="0" err="1" smtClean="0">
                <a:latin typeface="Palatino"/>
                <a:cs typeface="Palatino"/>
              </a:rPr>
              <a:t>i</a:t>
            </a:r>
            <a:r>
              <a:rPr lang="en-US" dirty="0" smtClean="0"/>
              <a:t> does not produce an integer</a:t>
            </a:r>
            <a:endParaRPr lang="en-US" dirty="0"/>
          </a:p>
        </p:txBody>
      </p:sp>
      <p:sp>
        <p:nvSpPr>
          <p:cNvPr id="4" name="Slide Number Placeholder 3"/>
          <p:cNvSpPr>
            <a:spLocks noGrp="1"/>
          </p:cNvSpPr>
          <p:nvPr>
            <p:ph type="sldNum" sz="quarter" idx="12"/>
          </p:nvPr>
        </p:nvSpPr>
        <p:spPr/>
        <p:txBody>
          <a:bodyPr/>
          <a:lstStyle/>
          <a:p>
            <a:fld id="{40857C5A-2FD0-1645-9F69-D79892D8574F}" type="slidenum">
              <a:rPr lang="en-US" smtClean="0"/>
              <a:t>157</a:t>
            </a:fld>
            <a:endParaRPr lang="en-US"/>
          </a:p>
        </p:txBody>
      </p:sp>
    </p:spTree>
    <p:extLst>
      <p:ext uri="{BB962C8B-B14F-4D97-AF65-F5344CB8AC3E}">
        <p14:creationId xmlns:p14="http://schemas.microsoft.com/office/powerpoint/2010/main" val="3269316214"/>
      </p:ext>
    </p:extLst>
  </p:cSld>
  <p:clrMapOvr>
    <a:masterClrMapping/>
  </p:clrMapOvr>
  <p:timing>
    <p:tnLst>
      <p:par>
        <p:cTn xmlns:p14="http://schemas.microsoft.com/office/powerpoint/2010/mai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Linear Combination Ideal</a:t>
            </a:r>
            <a:endParaRPr lang="en-US" dirty="0"/>
          </a:p>
        </p:txBody>
      </p:sp>
      <p:sp>
        <p:nvSpPr>
          <p:cNvPr id="3" name="Content Placeholder 2"/>
          <p:cNvSpPr>
            <a:spLocks noGrp="1"/>
          </p:cNvSpPr>
          <p:nvPr>
            <p:ph idx="1"/>
          </p:nvPr>
        </p:nvSpPr>
        <p:spPr>
          <a:xfrm>
            <a:off x="457199" y="1600200"/>
            <a:ext cx="8420025" cy="4525963"/>
          </a:xfrm>
        </p:spPr>
        <p:txBody>
          <a:bodyPr>
            <a:normAutofit/>
          </a:bodyPr>
          <a:lstStyle/>
          <a:p>
            <a:pPr marL="0" indent="0">
              <a:buNone/>
            </a:pPr>
            <a:r>
              <a:rPr lang="en-US" sz="2800" i="1" dirty="0" smtClean="0"/>
              <a:t>In a ring, for any two elements </a:t>
            </a:r>
            <a:r>
              <a:rPr lang="en-US" sz="2800" i="1" dirty="0" smtClean="0">
                <a:latin typeface="Palatino"/>
                <a:cs typeface="Palatino"/>
              </a:rPr>
              <a:t>a</a:t>
            </a:r>
            <a:r>
              <a:rPr lang="en-US" sz="2800" i="1" dirty="0" smtClean="0"/>
              <a:t> and </a:t>
            </a:r>
            <a:r>
              <a:rPr lang="en-US" sz="2800" i="1" dirty="0" smtClean="0">
                <a:latin typeface="Palatino"/>
                <a:cs typeface="Palatino"/>
              </a:rPr>
              <a:t>b</a:t>
            </a:r>
            <a:r>
              <a:rPr lang="en-US" sz="2800" i="1" dirty="0" smtClean="0"/>
              <a:t>,</a:t>
            </a:r>
            <a:br>
              <a:rPr lang="en-US" sz="2800" i="1" dirty="0" smtClean="0"/>
            </a:br>
            <a:r>
              <a:rPr lang="en-US" sz="2800" i="1" dirty="0" smtClean="0"/>
              <a:t>the set of all elements </a:t>
            </a:r>
            <a:r>
              <a:rPr lang="en-US" sz="2800" dirty="0" smtClean="0">
                <a:latin typeface="Palatino"/>
                <a:cs typeface="Palatino"/>
              </a:rPr>
              <a:t>{</a:t>
            </a:r>
            <a:r>
              <a:rPr lang="en-US" sz="2800" i="1" dirty="0" err="1" smtClean="0">
                <a:latin typeface="Palatino"/>
                <a:cs typeface="Palatino"/>
              </a:rPr>
              <a:t>xa</a:t>
            </a:r>
            <a:r>
              <a:rPr lang="en-US" sz="2800" i="1" dirty="0" smtClean="0">
                <a:latin typeface="Palatino"/>
                <a:cs typeface="Palatino"/>
              </a:rPr>
              <a:t> </a:t>
            </a:r>
            <a:r>
              <a:rPr lang="en-US" sz="2800" dirty="0" smtClean="0">
                <a:latin typeface="Palatino"/>
                <a:cs typeface="Palatino"/>
              </a:rPr>
              <a:t>+</a:t>
            </a:r>
            <a:r>
              <a:rPr lang="en-US" sz="2800" i="1" dirty="0" smtClean="0">
                <a:latin typeface="Palatino"/>
                <a:cs typeface="Palatino"/>
              </a:rPr>
              <a:t> </a:t>
            </a:r>
            <a:r>
              <a:rPr lang="en-US" sz="2800" i="1" dirty="0" err="1" smtClean="0">
                <a:latin typeface="Palatino"/>
                <a:cs typeface="Palatino"/>
              </a:rPr>
              <a:t>yb</a:t>
            </a:r>
            <a:r>
              <a:rPr lang="en-US" sz="2800" dirty="0" smtClean="0">
                <a:latin typeface="Palatino"/>
                <a:cs typeface="Palatino"/>
              </a:rPr>
              <a:t>}</a:t>
            </a:r>
            <a:r>
              <a:rPr lang="en-US" sz="2800" i="1" dirty="0" smtClean="0">
                <a:latin typeface="Palatino"/>
                <a:cs typeface="Palatino"/>
              </a:rPr>
              <a:t> </a:t>
            </a:r>
            <a:r>
              <a:rPr lang="en-US" sz="2800" i="1" dirty="0" smtClean="0"/>
              <a:t>forms an ideal.</a:t>
            </a:r>
          </a:p>
          <a:p>
            <a:pPr marL="0" indent="0">
              <a:buNone/>
            </a:pPr>
            <a:r>
              <a:rPr lang="en-US" sz="2800" dirty="0" smtClean="0"/>
              <a:t>Proof:</a:t>
            </a:r>
          </a:p>
          <a:p>
            <a:r>
              <a:rPr lang="en-US" sz="2800" dirty="0" smtClean="0"/>
              <a:t>First, the set is closed under addition:</a:t>
            </a:r>
          </a:p>
          <a:p>
            <a:pPr marL="0" indent="0" algn="ctr">
              <a:buNone/>
            </a:pPr>
            <a:r>
              <a:rPr lang="en-US" sz="2800" dirty="0" smtClean="0">
                <a:latin typeface="Palatino"/>
                <a:cs typeface="Palatino"/>
              </a:rPr>
              <a:t>(</a:t>
            </a:r>
            <a:r>
              <a:rPr lang="en-US" sz="2800" i="1" dirty="0" smtClean="0">
                <a:latin typeface="Palatino"/>
                <a:cs typeface="Palatino"/>
              </a:rPr>
              <a:t>x</a:t>
            </a:r>
            <a:r>
              <a:rPr lang="en-US" sz="2800" baseline="-25000" dirty="0" smtClean="0">
                <a:latin typeface="Palatino"/>
                <a:cs typeface="Palatino"/>
              </a:rPr>
              <a:t>1</a:t>
            </a:r>
            <a:r>
              <a:rPr lang="en-US" sz="2800" i="1" dirty="0" smtClean="0">
                <a:latin typeface="Palatino"/>
                <a:cs typeface="Palatino"/>
              </a:rPr>
              <a:t>a</a:t>
            </a:r>
            <a:r>
              <a:rPr lang="en-US" sz="2800" dirty="0" smtClean="0">
                <a:latin typeface="Palatino"/>
                <a:cs typeface="Palatino"/>
              </a:rPr>
              <a:t> + </a:t>
            </a:r>
            <a:r>
              <a:rPr lang="en-US" sz="2800" i="1" dirty="0" smtClean="0">
                <a:latin typeface="Palatino"/>
                <a:cs typeface="Palatino"/>
              </a:rPr>
              <a:t>y</a:t>
            </a:r>
            <a:r>
              <a:rPr lang="en-US" sz="2800" baseline="-25000" dirty="0" smtClean="0">
                <a:latin typeface="Palatino"/>
                <a:cs typeface="Palatino"/>
              </a:rPr>
              <a:t>1</a:t>
            </a:r>
            <a:r>
              <a:rPr lang="en-US" sz="2800" i="1" dirty="0" smtClean="0">
                <a:latin typeface="Palatino"/>
                <a:cs typeface="Palatino"/>
              </a:rPr>
              <a:t>b</a:t>
            </a:r>
            <a:r>
              <a:rPr lang="en-US" sz="2800" dirty="0" smtClean="0">
                <a:latin typeface="Palatino"/>
                <a:cs typeface="Palatino"/>
              </a:rPr>
              <a:t>) + (</a:t>
            </a:r>
            <a:r>
              <a:rPr lang="en-US" sz="2800" i="1" dirty="0" smtClean="0">
                <a:latin typeface="Palatino"/>
                <a:cs typeface="Palatino"/>
              </a:rPr>
              <a:t>x</a:t>
            </a:r>
            <a:r>
              <a:rPr lang="en-US" sz="2800" baseline="-25000" dirty="0" smtClean="0">
                <a:latin typeface="Palatino"/>
                <a:cs typeface="Palatino"/>
              </a:rPr>
              <a:t>2</a:t>
            </a:r>
            <a:r>
              <a:rPr lang="en-US" sz="2800" i="1" dirty="0" smtClean="0">
                <a:latin typeface="Palatino"/>
                <a:cs typeface="Palatino"/>
              </a:rPr>
              <a:t>a</a:t>
            </a:r>
            <a:r>
              <a:rPr lang="en-US" sz="2800" dirty="0" smtClean="0">
                <a:latin typeface="Palatino"/>
                <a:cs typeface="Palatino"/>
              </a:rPr>
              <a:t> + </a:t>
            </a:r>
            <a:r>
              <a:rPr lang="en-US" sz="2800" i="1" dirty="0" smtClean="0">
                <a:latin typeface="Palatino"/>
                <a:cs typeface="Palatino"/>
              </a:rPr>
              <a:t>y</a:t>
            </a:r>
            <a:r>
              <a:rPr lang="en-US" sz="2800" baseline="-25000" dirty="0" smtClean="0">
                <a:latin typeface="Palatino"/>
                <a:cs typeface="Palatino"/>
              </a:rPr>
              <a:t>2</a:t>
            </a:r>
            <a:r>
              <a:rPr lang="en-US" sz="2800" i="1" dirty="0" smtClean="0">
                <a:latin typeface="Palatino"/>
                <a:cs typeface="Palatino"/>
              </a:rPr>
              <a:t>b</a:t>
            </a:r>
            <a:r>
              <a:rPr lang="en-US" sz="2800" dirty="0" smtClean="0">
                <a:latin typeface="Palatino"/>
                <a:cs typeface="Palatino"/>
              </a:rPr>
              <a:t>) = (</a:t>
            </a:r>
            <a:r>
              <a:rPr lang="en-US" sz="2800" i="1" dirty="0" smtClean="0">
                <a:latin typeface="Palatino"/>
                <a:cs typeface="Palatino"/>
              </a:rPr>
              <a:t>x</a:t>
            </a:r>
            <a:r>
              <a:rPr lang="en-US" sz="2800" baseline="-25000" dirty="0" smtClean="0">
                <a:latin typeface="Palatino"/>
                <a:cs typeface="Palatino"/>
              </a:rPr>
              <a:t>1</a:t>
            </a:r>
            <a:r>
              <a:rPr lang="en-US" sz="2800" dirty="0" smtClean="0">
                <a:latin typeface="Palatino"/>
                <a:cs typeface="Palatino"/>
              </a:rPr>
              <a:t> + </a:t>
            </a:r>
            <a:r>
              <a:rPr lang="en-US" sz="2800" i="1" dirty="0" smtClean="0">
                <a:latin typeface="Palatino"/>
                <a:cs typeface="Palatino"/>
              </a:rPr>
              <a:t>x</a:t>
            </a:r>
            <a:r>
              <a:rPr lang="en-US" sz="2800" baseline="-25000" dirty="0" smtClean="0">
                <a:latin typeface="Palatino"/>
                <a:cs typeface="Palatino"/>
              </a:rPr>
              <a:t>2</a:t>
            </a:r>
            <a:r>
              <a:rPr lang="en-US" sz="2800" dirty="0" smtClean="0">
                <a:latin typeface="Palatino"/>
                <a:cs typeface="Palatino"/>
              </a:rPr>
              <a:t>)</a:t>
            </a:r>
            <a:r>
              <a:rPr lang="en-US" sz="2800" i="1" dirty="0" smtClean="0">
                <a:latin typeface="Palatino"/>
                <a:cs typeface="Palatino"/>
              </a:rPr>
              <a:t>a</a:t>
            </a:r>
            <a:r>
              <a:rPr lang="en-US" sz="2800" dirty="0" smtClean="0">
                <a:latin typeface="Palatino"/>
                <a:cs typeface="Palatino"/>
              </a:rPr>
              <a:t> + (</a:t>
            </a:r>
            <a:r>
              <a:rPr lang="en-US" sz="2800" i="1" dirty="0" smtClean="0">
                <a:latin typeface="Palatino"/>
                <a:cs typeface="Palatino"/>
              </a:rPr>
              <a:t>y</a:t>
            </a:r>
            <a:r>
              <a:rPr lang="en-US" sz="2800" baseline="-25000" dirty="0" smtClean="0">
                <a:latin typeface="Palatino"/>
                <a:cs typeface="Palatino"/>
              </a:rPr>
              <a:t>1</a:t>
            </a:r>
            <a:r>
              <a:rPr lang="en-US" sz="2800" dirty="0" smtClean="0">
                <a:latin typeface="Palatino"/>
                <a:cs typeface="Palatino"/>
              </a:rPr>
              <a:t> + </a:t>
            </a:r>
            <a:r>
              <a:rPr lang="en-US" sz="2800" i="1" dirty="0" smtClean="0">
                <a:latin typeface="Palatino"/>
                <a:cs typeface="Palatino"/>
              </a:rPr>
              <a:t>y</a:t>
            </a:r>
            <a:r>
              <a:rPr lang="en-US" sz="2800" baseline="-25000" dirty="0" smtClean="0">
                <a:latin typeface="Palatino"/>
                <a:cs typeface="Palatino"/>
              </a:rPr>
              <a:t>2</a:t>
            </a:r>
            <a:r>
              <a:rPr lang="en-US" sz="2800" dirty="0" smtClean="0">
                <a:latin typeface="Palatino"/>
                <a:cs typeface="Palatino"/>
              </a:rPr>
              <a:t>)</a:t>
            </a:r>
            <a:r>
              <a:rPr lang="en-US" sz="2800" i="1" dirty="0" smtClean="0">
                <a:latin typeface="Palatino"/>
                <a:cs typeface="Palatino"/>
              </a:rPr>
              <a:t>b</a:t>
            </a:r>
          </a:p>
          <a:p>
            <a:r>
              <a:rPr lang="en-US" sz="2800" dirty="0" smtClean="0"/>
              <a:t>Next, it is closed under multiplication by any element:</a:t>
            </a:r>
          </a:p>
          <a:p>
            <a:pPr marL="0" indent="0" algn="ctr">
              <a:buNone/>
            </a:pPr>
            <a:r>
              <a:rPr lang="en-US" sz="2800" i="1" dirty="0" smtClean="0">
                <a:latin typeface="Palatino"/>
                <a:cs typeface="Palatino"/>
              </a:rPr>
              <a:t>z</a:t>
            </a:r>
            <a:r>
              <a:rPr lang="en-US" sz="2800" dirty="0" smtClean="0">
                <a:latin typeface="Palatino"/>
                <a:cs typeface="Palatino"/>
              </a:rPr>
              <a:t>(</a:t>
            </a:r>
            <a:r>
              <a:rPr lang="en-US" sz="2800" i="1" dirty="0" err="1" smtClean="0">
                <a:latin typeface="Palatino"/>
                <a:cs typeface="Palatino"/>
              </a:rPr>
              <a:t>xa</a:t>
            </a:r>
            <a:r>
              <a:rPr lang="en-US" sz="2800" dirty="0" smtClean="0">
                <a:latin typeface="Palatino"/>
                <a:cs typeface="Palatino"/>
              </a:rPr>
              <a:t> + </a:t>
            </a:r>
            <a:r>
              <a:rPr lang="en-US" sz="2800" i="1" dirty="0" err="1" smtClean="0">
                <a:latin typeface="Palatino"/>
                <a:cs typeface="Palatino"/>
              </a:rPr>
              <a:t>yb</a:t>
            </a:r>
            <a:r>
              <a:rPr lang="en-US" sz="2800" dirty="0" smtClean="0">
                <a:latin typeface="Palatino"/>
                <a:cs typeface="Palatino"/>
              </a:rPr>
              <a:t>) = (</a:t>
            </a:r>
            <a:r>
              <a:rPr lang="en-US" sz="2800" i="1" dirty="0" err="1" smtClean="0">
                <a:latin typeface="Palatino"/>
                <a:cs typeface="Palatino"/>
              </a:rPr>
              <a:t>zx</a:t>
            </a:r>
            <a:r>
              <a:rPr lang="en-US" sz="2800" dirty="0" smtClean="0">
                <a:latin typeface="Palatino"/>
                <a:cs typeface="Palatino"/>
              </a:rPr>
              <a:t>)</a:t>
            </a:r>
            <a:r>
              <a:rPr lang="en-US" sz="2800" i="1" dirty="0" smtClean="0">
                <a:latin typeface="Palatino"/>
                <a:cs typeface="Palatino"/>
              </a:rPr>
              <a:t>a</a:t>
            </a:r>
            <a:r>
              <a:rPr lang="en-US" sz="2800" dirty="0" smtClean="0">
                <a:latin typeface="Palatino"/>
                <a:cs typeface="Palatino"/>
              </a:rPr>
              <a:t> + (</a:t>
            </a:r>
            <a:r>
              <a:rPr lang="en-US" sz="2800" i="1" dirty="0" err="1" smtClean="0">
                <a:latin typeface="Palatino"/>
                <a:cs typeface="Palatino"/>
              </a:rPr>
              <a:t>zy</a:t>
            </a:r>
            <a:r>
              <a:rPr lang="en-US" sz="2800" dirty="0" smtClean="0">
                <a:latin typeface="Palatino"/>
                <a:cs typeface="Palatino"/>
              </a:rPr>
              <a:t>)</a:t>
            </a:r>
            <a:r>
              <a:rPr lang="en-US" sz="2800" i="1" dirty="0" smtClean="0">
                <a:latin typeface="Palatino"/>
                <a:cs typeface="Palatino"/>
              </a:rPr>
              <a:t>b</a:t>
            </a:r>
          </a:p>
          <a:p>
            <a:r>
              <a:rPr lang="en-US" sz="2800" dirty="0" smtClean="0"/>
              <a:t>Therefore it is an ideal.</a:t>
            </a:r>
            <a:endParaRPr lang="en-US" sz="2800" dirty="0"/>
          </a:p>
        </p:txBody>
      </p:sp>
      <p:sp>
        <p:nvSpPr>
          <p:cNvPr id="4" name="Slide Number Placeholder 3"/>
          <p:cNvSpPr>
            <a:spLocks noGrp="1"/>
          </p:cNvSpPr>
          <p:nvPr>
            <p:ph type="sldNum" sz="quarter" idx="12"/>
          </p:nvPr>
        </p:nvSpPr>
        <p:spPr/>
        <p:txBody>
          <a:bodyPr/>
          <a:lstStyle/>
          <a:p>
            <a:fld id="{40857C5A-2FD0-1645-9F69-D79892D8574F}" type="slidenum">
              <a:rPr lang="en-US" smtClean="0"/>
              <a:t>158</a:t>
            </a:fld>
            <a:endParaRPr lang="en-US"/>
          </a:p>
        </p:txBody>
      </p:sp>
    </p:spTree>
    <p:extLst>
      <p:ext uri="{BB962C8B-B14F-4D97-AF65-F5344CB8AC3E}">
        <p14:creationId xmlns:p14="http://schemas.microsoft.com/office/powerpoint/2010/main" val="13919909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Ideals in Euclidean Domains</a:t>
            </a:r>
            <a:endParaRPr lang="en-US" dirty="0"/>
          </a:p>
        </p:txBody>
      </p:sp>
      <p:sp>
        <p:nvSpPr>
          <p:cNvPr id="3" name="Content Placeholder 2"/>
          <p:cNvSpPr>
            <a:spLocks noGrp="1"/>
          </p:cNvSpPr>
          <p:nvPr>
            <p:ph idx="1"/>
          </p:nvPr>
        </p:nvSpPr>
        <p:spPr>
          <a:xfrm>
            <a:off x="457199" y="1600200"/>
            <a:ext cx="8459305" cy="4756150"/>
          </a:xfrm>
        </p:spPr>
        <p:txBody>
          <a:bodyPr>
            <a:normAutofit lnSpcReduction="10000"/>
          </a:bodyPr>
          <a:lstStyle/>
          <a:p>
            <a:pPr marL="0" indent="0">
              <a:buNone/>
            </a:pPr>
            <a:r>
              <a:rPr lang="en-US" sz="2800" i="1" dirty="0" smtClean="0"/>
              <a:t>Any ideal in a Euclidean domain is closed under the remainder operation and under Euclidean GCD.</a:t>
            </a:r>
          </a:p>
          <a:p>
            <a:pPr marL="0" indent="0">
              <a:buNone/>
            </a:pPr>
            <a:r>
              <a:rPr lang="en-US" sz="2800" dirty="0" smtClean="0"/>
              <a:t>Proof:</a:t>
            </a:r>
          </a:p>
          <a:p>
            <a:r>
              <a:rPr lang="en-US" sz="2800" dirty="0" smtClean="0"/>
              <a:t>Closed under remainder:  By definition</a:t>
            </a:r>
          </a:p>
          <a:p>
            <a:pPr marL="0" indent="0" algn="ctr">
              <a:buNone/>
            </a:pPr>
            <a:r>
              <a:rPr lang="en-US" sz="2800" dirty="0">
                <a:latin typeface="Palatino"/>
                <a:cs typeface="Palatino"/>
              </a:rPr>
              <a:t>r</a:t>
            </a:r>
            <a:r>
              <a:rPr lang="en-US" sz="2800" dirty="0" smtClean="0">
                <a:latin typeface="Palatino"/>
                <a:cs typeface="Palatino"/>
              </a:rPr>
              <a:t>emainder(</a:t>
            </a:r>
            <a:r>
              <a:rPr lang="en-US" sz="2800" i="1" dirty="0" smtClean="0">
                <a:latin typeface="Palatino"/>
                <a:cs typeface="Palatino"/>
              </a:rPr>
              <a:t>a</a:t>
            </a:r>
            <a:r>
              <a:rPr lang="en-US" sz="2800" dirty="0" smtClean="0">
                <a:latin typeface="Palatino"/>
                <a:cs typeface="Palatino"/>
              </a:rPr>
              <a:t>, </a:t>
            </a:r>
            <a:r>
              <a:rPr lang="en-US" sz="2800" i="1" dirty="0" smtClean="0">
                <a:latin typeface="Palatino"/>
                <a:cs typeface="Palatino"/>
              </a:rPr>
              <a:t>b</a:t>
            </a:r>
            <a:r>
              <a:rPr lang="en-US" sz="2800" dirty="0" smtClean="0">
                <a:latin typeface="Palatino"/>
                <a:cs typeface="Palatino"/>
              </a:rPr>
              <a:t>) = </a:t>
            </a:r>
            <a:r>
              <a:rPr lang="en-US" sz="2800" i="1" dirty="0" smtClean="0">
                <a:latin typeface="Palatino"/>
                <a:cs typeface="Palatino"/>
              </a:rPr>
              <a:t>a</a:t>
            </a:r>
            <a:r>
              <a:rPr lang="en-US" sz="2800" dirty="0" smtClean="0">
                <a:latin typeface="Palatino"/>
                <a:cs typeface="Palatino"/>
              </a:rPr>
              <a:t> – quotient(</a:t>
            </a:r>
            <a:r>
              <a:rPr lang="en-US" sz="2800" i="1" dirty="0" smtClean="0">
                <a:latin typeface="Palatino"/>
                <a:cs typeface="Palatino"/>
              </a:rPr>
              <a:t>a</a:t>
            </a:r>
            <a:r>
              <a:rPr lang="en-US" sz="2800" dirty="0" smtClean="0">
                <a:latin typeface="Palatino"/>
                <a:cs typeface="Palatino"/>
              </a:rPr>
              <a:t>, </a:t>
            </a:r>
            <a:r>
              <a:rPr lang="en-US" sz="2800" i="1" dirty="0" smtClean="0">
                <a:latin typeface="Palatino"/>
                <a:cs typeface="Palatino"/>
              </a:rPr>
              <a:t>b</a:t>
            </a:r>
            <a:r>
              <a:rPr lang="en-US" sz="2800" dirty="0" smtClean="0">
                <a:latin typeface="Palatino"/>
                <a:cs typeface="Palatino"/>
              </a:rPr>
              <a:t>) ∙ </a:t>
            </a:r>
            <a:r>
              <a:rPr lang="en-US" sz="2800" i="1" dirty="0" smtClean="0">
                <a:latin typeface="Palatino"/>
                <a:cs typeface="Palatino"/>
              </a:rPr>
              <a:t>b</a:t>
            </a:r>
          </a:p>
          <a:p>
            <a:pPr marL="0" indent="0">
              <a:buNone/>
            </a:pPr>
            <a:r>
              <a:rPr lang="en-US" sz="2800" dirty="0"/>
              <a:t>	</a:t>
            </a:r>
            <a:r>
              <a:rPr lang="en-US" sz="2800" dirty="0" smtClean="0"/>
              <a:t>If </a:t>
            </a:r>
            <a:r>
              <a:rPr lang="en-US" sz="2800" i="1" dirty="0" smtClean="0">
                <a:latin typeface="Palatino"/>
                <a:cs typeface="Palatino"/>
              </a:rPr>
              <a:t>b</a:t>
            </a:r>
            <a:r>
              <a:rPr lang="en-US" sz="2800" dirty="0" smtClean="0"/>
              <a:t> is in ideal, then so is product with </a:t>
            </a:r>
            <a:r>
              <a:rPr lang="en-US" sz="2800" dirty="0" smtClean="0">
                <a:latin typeface="Palatino"/>
                <a:cs typeface="Palatino"/>
              </a:rPr>
              <a:t>quotient(</a:t>
            </a:r>
            <a:r>
              <a:rPr lang="en-US" sz="2800" i="1" dirty="0" smtClean="0">
                <a:latin typeface="Palatino"/>
                <a:cs typeface="Palatino"/>
              </a:rPr>
              <a:t>a</a:t>
            </a:r>
            <a:r>
              <a:rPr lang="en-US" sz="2800" dirty="0" smtClean="0">
                <a:latin typeface="Palatino"/>
                <a:cs typeface="Palatino"/>
              </a:rPr>
              <a:t>, </a:t>
            </a:r>
            <a:r>
              <a:rPr lang="en-US" sz="2800" i="1" dirty="0" smtClean="0">
                <a:latin typeface="Palatino"/>
                <a:cs typeface="Palatino"/>
              </a:rPr>
              <a:t>b</a:t>
            </a:r>
            <a:r>
              <a:rPr lang="en-US" sz="2800" dirty="0" smtClean="0">
                <a:latin typeface="Palatino"/>
                <a:cs typeface="Palatino"/>
              </a:rPr>
              <a:t>)</a:t>
            </a:r>
            <a:r>
              <a:rPr lang="en-US" sz="2800" dirty="0" smtClean="0"/>
              <a:t>	and so is difference of that with </a:t>
            </a:r>
            <a:r>
              <a:rPr lang="en-US" sz="2800" i="1" dirty="0" smtClean="0">
                <a:latin typeface="Palatino"/>
                <a:cs typeface="Palatino"/>
              </a:rPr>
              <a:t>a</a:t>
            </a:r>
            <a:r>
              <a:rPr lang="en-US" sz="2800" dirty="0" smtClean="0"/>
              <a:t>.</a:t>
            </a:r>
          </a:p>
          <a:p>
            <a:r>
              <a:rPr lang="en-US" sz="2800" dirty="0" smtClean="0"/>
              <a:t>Closed under GCD:  Since GCD algorithm consists of repeatedly applying remainder, this follows from above.</a:t>
            </a:r>
            <a:endParaRPr lang="en-US" sz="2800" dirty="0"/>
          </a:p>
        </p:txBody>
      </p:sp>
      <p:sp>
        <p:nvSpPr>
          <p:cNvPr id="4" name="Slide Number Placeholder 3"/>
          <p:cNvSpPr>
            <a:spLocks noGrp="1"/>
          </p:cNvSpPr>
          <p:nvPr>
            <p:ph type="sldNum" sz="quarter" idx="12"/>
          </p:nvPr>
        </p:nvSpPr>
        <p:spPr/>
        <p:txBody>
          <a:bodyPr/>
          <a:lstStyle/>
          <a:p>
            <a:fld id="{40857C5A-2FD0-1645-9F69-D79892D8574F}" type="slidenum">
              <a:rPr lang="en-US" smtClean="0"/>
              <a:t>159</a:t>
            </a:fld>
            <a:endParaRPr lang="en-US"/>
          </a:p>
        </p:txBody>
      </p:sp>
    </p:spTree>
    <p:extLst>
      <p:ext uri="{BB962C8B-B14F-4D97-AF65-F5344CB8AC3E}">
        <p14:creationId xmlns:p14="http://schemas.microsoft.com/office/powerpoint/2010/main" val="20831826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 Functions</a:t>
            </a:r>
            <a:endParaRPr lang="en-US" dirty="0"/>
          </a:p>
        </p:txBody>
      </p:sp>
      <p:sp>
        <p:nvSpPr>
          <p:cNvPr id="3" name="Content Placeholder 2"/>
          <p:cNvSpPr>
            <a:spLocks noGrp="1"/>
          </p:cNvSpPr>
          <p:nvPr>
            <p:ph idx="1"/>
          </p:nvPr>
        </p:nvSpPr>
        <p:spPr>
          <a:xfrm>
            <a:off x="457200" y="1600200"/>
            <a:ext cx="8511678" cy="5257800"/>
          </a:xfrm>
        </p:spPr>
        <p:txBody>
          <a:bodyPr>
            <a:normAutofit lnSpcReduction="10000"/>
          </a:bodyPr>
          <a:lstStyle/>
          <a:p>
            <a:pPr marL="0" indent="0">
              <a:buNone/>
            </a:pPr>
            <a:r>
              <a:rPr lang="en-US" dirty="0" smtClean="0"/>
              <a:t>A </a:t>
            </a:r>
            <a:r>
              <a:rPr lang="en-US" i="1" dirty="0" smtClean="0"/>
              <a:t>type function </a:t>
            </a:r>
            <a:r>
              <a:rPr lang="en-US" dirty="0" smtClean="0"/>
              <a:t>is a function that, given a type, returns an affiliated type.</a:t>
            </a:r>
          </a:p>
          <a:p>
            <a:pPr marL="0" indent="0">
              <a:buNone/>
            </a:pPr>
            <a:endParaRPr lang="en-US" sz="2800" dirty="0"/>
          </a:p>
          <a:p>
            <a:pPr marL="0" indent="0">
              <a:buNone/>
            </a:pPr>
            <a:r>
              <a:rPr lang="en-US" sz="3000" dirty="0" smtClean="0"/>
              <a:t>It would be nice to have type functions like these:</a:t>
            </a:r>
          </a:p>
          <a:p>
            <a:r>
              <a:rPr lang="en-US" sz="2600" dirty="0" err="1">
                <a:latin typeface="Lucida Console"/>
                <a:cs typeface="Lucida Console"/>
              </a:rPr>
              <a:t>v</a:t>
            </a:r>
            <a:r>
              <a:rPr lang="en-US" sz="2600" dirty="0" err="1" smtClean="0">
                <a:latin typeface="Lucida Console"/>
                <a:cs typeface="Lucida Console"/>
              </a:rPr>
              <a:t>alue_type</a:t>
            </a:r>
            <a:r>
              <a:rPr lang="en-US" sz="2600" dirty="0" smtClean="0">
                <a:latin typeface="Lucida Console"/>
                <a:cs typeface="Lucida Console"/>
              </a:rPr>
              <a:t>(Sequence)</a:t>
            </a:r>
          </a:p>
          <a:p>
            <a:r>
              <a:rPr lang="en-US" sz="2600" dirty="0" err="1">
                <a:latin typeface="Lucida Console"/>
                <a:cs typeface="Lucida Console"/>
              </a:rPr>
              <a:t>c</a:t>
            </a:r>
            <a:r>
              <a:rPr lang="en-US" sz="2600" dirty="0" err="1" smtClean="0">
                <a:latin typeface="Lucida Console"/>
                <a:cs typeface="Lucida Console"/>
              </a:rPr>
              <a:t>oefficient_type</a:t>
            </a:r>
            <a:r>
              <a:rPr lang="en-US" sz="2600" dirty="0" smtClean="0">
                <a:latin typeface="Lucida Console"/>
                <a:cs typeface="Lucida Console"/>
              </a:rPr>
              <a:t>(Polynomial)</a:t>
            </a:r>
          </a:p>
          <a:p>
            <a:r>
              <a:rPr lang="en-US" sz="2600" dirty="0" err="1">
                <a:latin typeface="Lucida Console"/>
                <a:cs typeface="Lucida Console"/>
              </a:rPr>
              <a:t>i</a:t>
            </a:r>
            <a:r>
              <a:rPr lang="en-US" sz="2600" dirty="0" err="1" smtClean="0">
                <a:latin typeface="Lucida Console"/>
                <a:cs typeface="Lucida Console"/>
              </a:rPr>
              <a:t>th_element_type</a:t>
            </a:r>
            <a:r>
              <a:rPr lang="en-US" sz="2600" dirty="0" smtClean="0">
                <a:latin typeface="Lucida Console"/>
                <a:cs typeface="Lucida Console"/>
              </a:rPr>
              <a:t>(Tuple, </a:t>
            </a:r>
            <a:r>
              <a:rPr lang="en-US" sz="2600" dirty="0" err="1" smtClean="0">
                <a:latin typeface="Lucida Console"/>
                <a:cs typeface="Lucida Console"/>
              </a:rPr>
              <a:t>size_t</a:t>
            </a:r>
            <a:r>
              <a:rPr lang="en-US" sz="2600" dirty="0" smtClean="0">
                <a:latin typeface="Lucida Console"/>
                <a:cs typeface="Lucida Console"/>
              </a:rPr>
              <a:t>)</a:t>
            </a:r>
          </a:p>
          <a:p>
            <a:endParaRPr lang="en-US" sz="2800" dirty="0">
              <a:latin typeface="Lucida Console"/>
              <a:cs typeface="Lucida Console"/>
            </a:endParaRPr>
          </a:p>
          <a:p>
            <a:pPr marL="0" indent="0">
              <a:buNone/>
            </a:pPr>
            <a:r>
              <a:rPr lang="en-US" sz="3000" dirty="0" smtClean="0">
                <a:cs typeface="Lucida Console"/>
              </a:rPr>
              <a:t>Even though compilers have this information, mainstream programming languages do not provide type functions.</a:t>
            </a:r>
            <a:endParaRPr lang="en-US" sz="3000" dirty="0">
              <a:cs typeface="Lucida Console"/>
            </a:endParaRPr>
          </a:p>
        </p:txBody>
      </p:sp>
      <p:sp>
        <p:nvSpPr>
          <p:cNvPr id="4" name="Slide Number Placeholder 3"/>
          <p:cNvSpPr>
            <a:spLocks noGrp="1"/>
          </p:cNvSpPr>
          <p:nvPr>
            <p:ph type="sldNum" sz="quarter" idx="12"/>
          </p:nvPr>
        </p:nvSpPr>
        <p:spPr/>
        <p:txBody>
          <a:bodyPr/>
          <a:lstStyle/>
          <a:p>
            <a:fld id="{40857C5A-2FD0-1645-9F69-D79892D8574F}" type="slidenum">
              <a:rPr lang="en-US" smtClean="0"/>
              <a:t>16</a:t>
            </a:fld>
            <a:endParaRPr lang="en-US"/>
          </a:p>
        </p:txBody>
      </p:sp>
    </p:spTree>
    <p:extLst>
      <p:ext uri="{BB962C8B-B14F-4D97-AF65-F5344CB8AC3E}">
        <p14:creationId xmlns:p14="http://schemas.microsoft.com/office/powerpoint/2010/main" val="2837687800"/>
      </p:ext>
    </p:extLst>
  </p:cSld>
  <p:clrMapOvr>
    <a:masterClrMapping/>
  </p:clrMapOvr>
  <p:timing>
    <p:tnLst>
      <p:par>
        <p:cTn xmlns:p14="http://schemas.microsoft.com/office/powerpoint/2010/mai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Principal Ideals</a:t>
            </a:r>
            <a:endParaRPr lang="en-US" dirty="0"/>
          </a:p>
        </p:txBody>
      </p:sp>
      <p:sp>
        <p:nvSpPr>
          <p:cNvPr id="3" name="Content Placeholder 2"/>
          <p:cNvSpPr>
            <a:spLocks noGrp="1"/>
          </p:cNvSpPr>
          <p:nvPr>
            <p:ph idx="1"/>
          </p:nvPr>
        </p:nvSpPr>
        <p:spPr/>
        <p:txBody>
          <a:bodyPr>
            <a:normAutofit/>
          </a:bodyPr>
          <a:lstStyle/>
          <a:p>
            <a:pPr marL="0" indent="0">
              <a:buNone/>
            </a:pPr>
            <a:r>
              <a:rPr lang="en-US" sz="2800" dirty="0" smtClean="0"/>
              <a:t>An ideal </a:t>
            </a:r>
            <a:r>
              <a:rPr lang="en-US" sz="2800" i="1" dirty="0" smtClean="0">
                <a:latin typeface="Palatino"/>
                <a:cs typeface="Palatino"/>
              </a:rPr>
              <a:t>I</a:t>
            </a:r>
            <a:r>
              <a:rPr lang="en-US" sz="2800" dirty="0" smtClean="0"/>
              <a:t> of the ring </a:t>
            </a:r>
            <a:r>
              <a:rPr lang="en-US" sz="2800" i="1" dirty="0" smtClean="0">
                <a:latin typeface="Palatino"/>
                <a:cs typeface="Palatino"/>
              </a:rPr>
              <a:t>R</a:t>
            </a:r>
            <a:r>
              <a:rPr lang="en-US" sz="2800" dirty="0" smtClean="0"/>
              <a:t> is called a </a:t>
            </a:r>
            <a:r>
              <a:rPr lang="en-US" sz="2800" i="1" dirty="0" smtClean="0"/>
              <a:t>principal ideal </a:t>
            </a:r>
            <a:r>
              <a:rPr lang="en-US" sz="2800" dirty="0" smtClean="0"/>
              <a:t>if there is an element </a:t>
            </a:r>
            <a:r>
              <a:rPr lang="en-US" sz="2800" i="1" dirty="0" smtClean="0">
                <a:latin typeface="Palatino"/>
                <a:cs typeface="Palatino"/>
              </a:rPr>
              <a:t>a</a:t>
            </a:r>
            <a:r>
              <a:rPr lang="en-US" sz="2800" dirty="0" smtClean="0"/>
              <a:t> in </a:t>
            </a:r>
            <a:r>
              <a:rPr lang="en-US" sz="2800" i="1" dirty="0" smtClean="0">
                <a:latin typeface="Palatino"/>
                <a:cs typeface="Palatino"/>
              </a:rPr>
              <a:t>R</a:t>
            </a:r>
            <a:r>
              <a:rPr lang="en-US" sz="2800" dirty="0" smtClean="0"/>
              <a:t>, called the </a:t>
            </a:r>
            <a:r>
              <a:rPr lang="en-US" sz="2800" i="1" dirty="0" smtClean="0"/>
              <a:t>principal element</a:t>
            </a:r>
            <a:r>
              <a:rPr lang="en-US" sz="2800" dirty="0" smtClean="0"/>
              <a:t> of </a:t>
            </a:r>
            <a:r>
              <a:rPr lang="en-US" sz="2800" i="1" dirty="0" smtClean="0">
                <a:latin typeface="Palatino"/>
                <a:cs typeface="Palatino"/>
              </a:rPr>
              <a:t>I</a:t>
            </a:r>
            <a:r>
              <a:rPr lang="en-US" sz="2800" dirty="0" smtClean="0"/>
              <a:t>, such that</a:t>
            </a:r>
          </a:p>
          <a:p>
            <a:pPr marL="0" indent="0">
              <a:buNone/>
            </a:pPr>
            <a:endParaRPr lang="en-US" sz="2800" dirty="0"/>
          </a:p>
          <a:p>
            <a:pPr marL="0" indent="0">
              <a:buNone/>
            </a:pPr>
            <a:endParaRPr lang="en-US" sz="2800" dirty="0" smtClean="0"/>
          </a:p>
          <a:p>
            <a:r>
              <a:rPr lang="en-US" sz="2800" dirty="0" smtClean="0"/>
              <a:t>In other words, a principal ideal is an ideal that can be generated from one element</a:t>
            </a:r>
            <a:endParaRPr lang="en-US" sz="2800" dirty="0"/>
          </a:p>
        </p:txBody>
      </p:sp>
      <p:sp>
        <p:nvSpPr>
          <p:cNvPr id="4" name="Slide Number Placeholder 3"/>
          <p:cNvSpPr>
            <a:spLocks noGrp="1"/>
          </p:cNvSpPr>
          <p:nvPr>
            <p:ph type="sldNum" sz="quarter" idx="12"/>
          </p:nvPr>
        </p:nvSpPr>
        <p:spPr/>
        <p:txBody>
          <a:bodyPr/>
          <a:lstStyle/>
          <a:p>
            <a:fld id="{40857C5A-2FD0-1645-9F69-D79892D8574F}" type="slidenum">
              <a:rPr lang="en-US" smtClean="0"/>
              <a:t>160</a:t>
            </a:fld>
            <a:endParaRPr lang="en-US"/>
          </a:p>
        </p:txBody>
      </p:sp>
      <p:pic>
        <p:nvPicPr>
          <p:cNvPr id="5" name="Picture 4"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2023" y="3052001"/>
            <a:ext cx="4929773" cy="410814"/>
          </a:xfrm>
          <a:prstGeom prst="rect">
            <a:avLst/>
          </a:prstGeom>
        </p:spPr>
      </p:pic>
    </p:spTree>
    <p:extLst>
      <p:ext uri="{BB962C8B-B14F-4D97-AF65-F5344CB8AC3E}">
        <p14:creationId xmlns:p14="http://schemas.microsoft.com/office/powerpoint/2010/main" val="1420263100"/>
      </p:ext>
    </p:extLst>
  </p:cSld>
  <p:clrMapOvr>
    <a:masterClrMapping/>
  </p:clrMapOvr>
  <p:timing>
    <p:tnLst>
      <p:par>
        <p:cTn xmlns:p14="http://schemas.microsoft.com/office/powerpoint/2010/mai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Principal Ideals</a:t>
            </a:r>
            <a:endParaRPr lang="en-US" dirty="0"/>
          </a:p>
        </p:txBody>
      </p:sp>
      <p:sp>
        <p:nvSpPr>
          <p:cNvPr id="3" name="Content Placeholder 2"/>
          <p:cNvSpPr>
            <a:spLocks noGrp="1"/>
          </p:cNvSpPr>
          <p:nvPr>
            <p:ph idx="1"/>
          </p:nvPr>
        </p:nvSpPr>
        <p:spPr/>
        <p:txBody>
          <a:bodyPr>
            <a:normAutofit/>
          </a:bodyPr>
          <a:lstStyle/>
          <a:p>
            <a:r>
              <a:rPr lang="en-US" sz="2800" dirty="0" smtClean="0"/>
              <a:t>Set of even numbers (2 is the principal element)</a:t>
            </a:r>
          </a:p>
          <a:p>
            <a:r>
              <a:rPr lang="en-US" sz="2800" dirty="0" smtClean="0"/>
              <a:t>Polynomials with root 5</a:t>
            </a:r>
          </a:p>
          <a:p>
            <a:endParaRPr lang="en-US" sz="2800" dirty="0"/>
          </a:p>
          <a:p>
            <a:pPr marL="0" indent="0">
              <a:buNone/>
            </a:pPr>
            <a:r>
              <a:rPr lang="en-US" sz="2800" dirty="0" smtClean="0"/>
              <a:t>But:</a:t>
            </a:r>
          </a:p>
          <a:p>
            <a:r>
              <a:rPr lang="en-US" sz="2800" dirty="0" smtClean="0"/>
              <a:t>Polynomials with </a:t>
            </a:r>
            <a:r>
              <a:rPr lang="en-US" sz="2800" i="1" dirty="0" smtClean="0">
                <a:latin typeface="Palatino"/>
                <a:cs typeface="Palatino"/>
              </a:rPr>
              <a:t>x</a:t>
            </a:r>
            <a:r>
              <a:rPr lang="en-US" sz="2800" dirty="0" smtClean="0"/>
              <a:t> and and </a:t>
            </a:r>
            <a:r>
              <a:rPr lang="en-US" sz="2800" i="1" dirty="0" smtClean="0">
                <a:latin typeface="Palatino"/>
                <a:cs typeface="Palatino"/>
              </a:rPr>
              <a:t>y</a:t>
            </a:r>
            <a:r>
              <a:rPr lang="en-US" sz="2800" dirty="0" smtClean="0"/>
              <a:t> and free coefficient 0 are ideals, but not principal ideals</a:t>
            </a:r>
          </a:p>
          <a:p>
            <a:pPr lvl="1"/>
            <a:r>
              <a:rPr lang="en-US" sz="2400" dirty="0" smtClean="0"/>
              <a:t>There’s no way to generate </a:t>
            </a:r>
            <a:r>
              <a:rPr lang="en-US" sz="2400" i="1" dirty="0">
                <a:latin typeface="Palatino"/>
                <a:cs typeface="Palatino"/>
              </a:rPr>
              <a:t>x</a:t>
            </a:r>
            <a:r>
              <a:rPr lang="en-US" sz="2400" baseline="30000" dirty="0">
                <a:latin typeface="Palatino"/>
                <a:cs typeface="Palatino"/>
              </a:rPr>
              <a:t>2</a:t>
            </a:r>
            <a:r>
              <a:rPr lang="en-US" sz="2400" dirty="0">
                <a:latin typeface="Palatino"/>
                <a:cs typeface="Palatino"/>
              </a:rPr>
              <a:t> + 3</a:t>
            </a:r>
            <a:r>
              <a:rPr lang="en-US" sz="2400" i="1" dirty="0">
                <a:latin typeface="Palatino"/>
                <a:cs typeface="Palatino"/>
              </a:rPr>
              <a:t>y</a:t>
            </a:r>
            <a:r>
              <a:rPr lang="en-US" sz="2400" baseline="30000" dirty="0">
                <a:latin typeface="Palatino"/>
                <a:cs typeface="Palatino"/>
              </a:rPr>
              <a:t>2</a:t>
            </a:r>
            <a:r>
              <a:rPr lang="en-US" sz="2400" dirty="0">
                <a:latin typeface="Palatino"/>
                <a:cs typeface="Palatino"/>
              </a:rPr>
              <a:t> + </a:t>
            </a:r>
            <a:r>
              <a:rPr lang="en-US" sz="2400" i="1" dirty="0" err="1">
                <a:latin typeface="Palatino"/>
                <a:cs typeface="Palatino"/>
              </a:rPr>
              <a:t>xy</a:t>
            </a:r>
            <a:r>
              <a:rPr lang="en-US" sz="2400" dirty="0">
                <a:latin typeface="Palatino"/>
                <a:cs typeface="Palatino"/>
              </a:rPr>
              <a:t> + </a:t>
            </a:r>
            <a:r>
              <a:rPr lang="en-US" sz="2400" i="1" dirty="0" smtClean="0">
                <a:latin typeface="Palatino"/>
                <a:cs typeface="Palatino"/>
              </a:rPr>
              <a:t>x </a:t>
            </a:r>
            <a:r>
              <a:rPr lang="en-US" sz="2400" dirty="0" smtClean="0"/>
              <a:t>starting with just </a:t>
            </a:r>
            <a:r>
              <a:rPr lang="en-US" sz="2400" i="1" dirty="0" smtClean="0">
                <a:latin typeface="Palatino"/>
                <a:cs typeface="Palatino"/>
              </a:rPr>
              <a:t>x</a:t>
            </a:r>
            <a:r>
              <a:rPr lang="en-US" sz="2400" dirty="0" smtClean="0"/>
              <a:t>, or with just</a:t>
            </a:r>
            <a:r>
              <a:rPr lang="en-US" sz="2400" dirty="0" smtClean="0">
                <a:latin typeface="Palatino"/>
                <a:cs typeface="Palatino"/>
              </a:rPr>
              <a:t> </a:t>
            </a:r>
            <a:r>
              <a:rPr lang="en-US" sz="2400" i="1" dirty="0" smtClean="0">
                <a:latin typeface="Palatino"/>
                <a:cs typeface="Palatino"/>
              </a:rPr>
              <a:t>y</a:t>
            </a:r>
            <a:r>
              <a:rPr lang="en-US" sz="2400" dirty="0" smtClean="0"/>
              <a:t>.</a:t>
            </a:r>
            <a:endParaRPr lang="en-US" sz="2400" dirty="0"/>
          </a:p>
        </p:txBody>
      </p:sp>
      <p:sp>
        <p:nvSpPr>
          <p:cNvPr id="4" name="Slide Number Placeholder 3"/>
          <p:cNvSpPr>
            <a:spLocks noGrp="1"/>
          </p:cNvSpPr>
          <p:nvPr>
            <p:ph type="sldNum" sz="quarter" idx="12"/>
          </p:nvPr>
        </p:nvSpPr>
        <p:spPr/>
        <p:txBody>
          <a:bodyPr/>
          <a:lstStyle/>
          <a:p>
            <a:fld id="{40857C5A-2FD0-1645-9F69-D79892D8574F}" type="slidenum">
              <a:rPr lang="en-US" smtClean="0"/>
              <a:t>161</a:t>
            </a:fld>
            <a:endParaRPr lang="en-US"/>
          </a:p>
        </p:txBody>
      </p:sp>
    </p:spTree>
    <p:extLst>
      <p:ext uri="{BB962C8B-B14F-4D97-AF65-F5344CB8AC3E}">
        <p14:creationId xmlns:p14="http://schemas.microsoft.com/office/powerpoint/2010/main" val="218273562"/>
      </p:ext>
    </p:extLst>
  </p:cSld>
  <p:clrMapOvr>
    <a:masterClrMapping/>
  </p:clrMapOvr>
  <p:timing>
    <p:tnLst>
      <p:par>
        <p:cTn xmlns:p14="http://schemas.microsoft.com/office/powerpoint/2010/mai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Principal Ideal Domain</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An integral domain is called a </a:t>
            </a:r>
            <a:r>
              <a:rPr lang="en-US" i="1" dirty="0" smtClean="0"/>
              <a:t>principal ideal domain</a:t>
            </a:r>
            <a:r>
              <a:rPr lang="en-US" dirty="0" smtClean="0"/>
              <a:t> (PID) if every ideal in it is a principal ideal.</a:t>
            </a:r>
          </a:p>
          <a:p>
            <a:r>
              <a:rPr lang="en-US" sz="2800" dirty="0" smtClean="0"/>
              <a:t>Recall that an integral domain is a ring with no zero divisors.</a:t>
            </a:r>
          </a:p>
          <a:p>
            <a:endParaRPr lang="en-US" sz="2800" dirty="0"/>
          </a:p>
          <a:p>
            <a:pPr marL="0" indent="0">
              <a:buNone/>
            </a:pPr>
            <a:r>
              <a:rPr lang="en-US" sz="2800" dirty="0" smtClean="0"/>
              <a:t>Example:</a:t>
            </a:r>
          </a:p>
          <a:p>
            <a:r>
              <a:rPr lang="en-US" sz="2800" dirty="0" smtClean="0"/>
              <a:t>Ring of integers is a PID</a:t>
            </a:r>
          </a:p>
          <a:p>
            <a:r>
              <a:rPr lang="en-US" sz="2800" dirty="0" smtClean="0"/>
              <a:t>Ring of multivariate polynomials over integers is not</a:t>
            </a:r>
            <a:endParaRPr lang="en-US" sz="2800" dirty="0"/>
          </a:p>
        </p:txBody>
      </p:sp>
      <p:sp>
        <p:nvSpPr>
          <p:cNvPr id="4" name="Slide Number Placeholder 3"/>
          <p:cNvSpPr>
            <a:spLocks noGrp="1"/>
          </p:cNvSpPr>
          <p:nvPr>
            <p:ph type="sldNum" sz="quarter" idx="12"/>
          </p:nvPr>
        </p:nvSpPr>
        <p:spPr/>
        <p:txBody>
          <a:bodyPr/>
          <a:lstStyle/>
          <a:p>
            <a:fld id="{40857C5A-2FD0-1645-9F69-D79892D8574F}" type="slidenum">
              <a:rPr lang="en-US" smtClean="0"/>
              <a:t>162</a:t>
            </a:fld>
            <a:endParaRPr lang="en-US"/>
          </a:p>
        </p:txBody>
      </p:sp>
    </p:spTree>
    <p:extLst>
      <p:ext uri="{BB962C8B-B14F-4D97-AF65-F5344CB8AC3E}">
        <p14:creationId xmlns:p14="http://schemas.microsoft.com/office/powerpoint/2010/main" val="2462100294"/>
      </p:ext>
    </p:extLst>
  </p:cSld>
  <p:clrMapOvr>
    <a:masterClrMapping/>
  </p:clrMapOvr>
  <p:timing>
    <p:tnLst>
      <p:par>
        <p:cTn xmlns:p14="http://schemas.microsoft.com/office/powerpoint/2010/mai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 ⟹ PID</a:t>
            </a:r>
            <a:endParaRPr lang="en-US" dirty="0"/>
          </a:p>
        </p:txBody>
      </p:sp>
      <p:sp>
        <p:nvSpPr>
          <p:cNvPr id="3" name="Content Placeholder 2"/>
          <p:cNvSpPr>
            <a:spLocks noGrp="1"/>
          </p:cNvSpPr>
          <p:nvPr>
            <p:ph idx="1"/>
          </p:nvPr>
        </p:nvSpPr>
        <p:spPr>
          <a:xfrm>
            <a:off x="457200" y="1600200"/>
            <a:ext cx="8229600" cy="5121275"/>
          </a:xfrm>
        </p:spPr>
        <p:txBody>
          <a:bodyPr>
            <a:normAutofit fontScale="92500" lnSpcReduction="10000"/>
          </a:bodyPr>
          <a:lstStyle/>
          <a:p>
            <a:pPr marL="0" indent="0">
              <a:buNone/>
            </a:pPr>
            <a:r>
              <a:rPr lang="en-US" sz="3000" i="1" dirty="0" smtClean="0"/>
              <a:t>Every Euclidean domain is a principal ideal domain.</a:t>
            </a:r>
          </a:p>
          <a:p>
            <a:pPr marL="0" indent="0">
              <a:buNone/>
            </a:pPr>
            <a:endParaRPr lang="en-US" sz="3000" i="1" dirty="0"/>
          </a:p>
          <a:p>
            <a:pPr marL="0" indent="0">
              <a:buNone/>
            </a:pPr>
            <a:r>
              <a:rPr lang="en-US" sz="2800" dirty="0" smtClean="0"/>
              <a:t>Proof:</a:t>
            </a:r>
          </a:p>
          <a:p>
            <a:r>
              <a:rPr lang="en-US" sz="2800" dirty="0" smtClean="0"/>
              <a:t>Any ideal </a:t>
            </a:r>
            <a:r>
              <a:rPr lang="en-US" sz="2800" i="1" dirty="0" smtClean="0">
                <a:latin typeface="Palatino"/>
                <a:cs typeface="Palatino"/>
              </a:rPr>
              <a:t>I</a:t>
            </a:r>
            <a:r>
              <a:rPr lang="en-US" sz="2800" dirty="0" smtClean="0"/>
              <a:t> in an ED contains an element </a:t>
            </a:r>
            <a:r>
              <a:rPr lang="en-US" sz="2800" i="1" dirty="0" smtClean="0">
                <a:latin typeface="Palatino"/>
                <a:cs typeface="Palatino"/>
              </a:rPr>
              <a:t>m</a:t>
            </a:r>
            <a:r>
              <a:rPr lang="en-US" sz="2800" dirty="0" smtClean="0"/>
              <a:t> with a minimal positive norm.  Consider element </a:t>
            </a:r>
            <a:r>
              <a:rPr lang="en-US" sz="2800" i="1" dirty="0" smtClean="0">
                <a:latin typeface="Palatino"/>
                <a:cs typeface="Palatino"/>
              </a:rPr>
              <a:t>a</a:t>
            </a:r>
            <a:r>
              <a:rPr lang="en-US" sz="2800" dirty="0" smtClean="0"/>
              <a:t> in </a:t>
            </a:r>
            <a:r>
              <a:rPr lang="en-US" sz="2800" i="1" dirty="0" smtClean="0">
                <a:latin typeface="Palatino"/>
                <a:cs typeface="Palatino"/>
              </a:rPr>
              <a:t>I</a:t>
            </a:r>
            <a:r>
              <a:rPr lang="en-US" sz="2800" dirty="0" smtClean="0"/>
              <a:t>.</a:t>
            </a:r>
          </a:p>
          <a:p>
            <a:r>
              <a:rPr lang="en-US" sz="2800" dirty="0" smtClean="0"/>
              <a:t>Either it is a multiple of </a:t>
            </a:r>
            <a:r>
              <a:rPr lang="en-US" sz="2800" i="1" dirty="0" smtClean="0">
                <a:latin typeface="Palatino"/>
                <a:cs typeface="Palatino"/>
              </a:rPr>
              <a:t>m</a:t>
            </a:r>
            <a:r>
              <a:rPr lang="en-US" sz="2800" dirty="0" smtClean="0"/>
              <a:t> or it has remainder </a:t>
            </a:r>
            <a:r>
              <a:rPr lang="en-US" sz="2800" i="1" dirty="0" smtClean="0">
                <a:latin typeface="Palatino"/>
                <a:cs typeface="Palatino"/>
              </a:rPr>
              <a:t>r</a:t>
            </a:r>
            <a:r>
              <a:rPr lang="en-US" sz="2800" dirty="0" smtClean="0"/>
              <a:t>:</a:t>
            </a:r>
          </a:p>
          <a:p>
            <a:endParaRPr lang="en-US" sz="2800" dirty="0" smtClean="0"/>
          </a:p>
          <a:p>
            <a:r>
              <a:rPr lang="en-US" sz="2800" dirty="0" smtClean="0"/>
              <a:t>But we chose </a:t>
            </a:r>
            <a:r>
              <a:rPr lang="en-US" sz="2800" i="1" dirty="0" smtClean="0">
                <a:latin typeface="Palatino"/>
                <a:cs typeface="Palatino"/>
              </a:rPr>
              <a:t>m</a:t>
            </a:r>
            <a:r>
              <a:rPr lang="en-US" sz="2800" dirty="0" smtClean="0"/>
              <a:t> as the smallest element, so it cannot have a smaller remainder.  So </a:t>
            </a:r>
            <a:r>
              <a:rPr lang="en-US" sz="2800" i="1" dirty="0" smtClean="0">
                <a:latin typeface="Palatino"/>
                <a:cs typeface="Palatino"/>
              </a:rPr>
              <a:t>a</a:t>
            </a:r>
            <a:r>
              <a:rPr lang="en-US" sz="2800" dirty="0" smtClean="0"/>
              <a:t> can’t have a remainder:</a:t>
            </a:r>
          </a:p>
          <a:p>
            <a:pPr marL="0" indent="0" algn="ctr">
              <a:buNone/>
            </a:pPr>
            <a:r>
              <a:rPr lang="en-US" sz="2800" dirty="0" smtClean="0"/>
              <a:t> </a:t>
            </a:r>
            <a:r>
              <a:rPr lang="en-US" sz="2800" i="1" dirty="0" smtClean="0">
                <a:latin typeface="Palatino"/>
                <a:cs typeface="Palatino"/>
              </a:rPr>
              <a:t>a</a:t>
            </a:r>
            <a:r>
              <a:rPr lang="en-US" sz="2800" dirty="0" smtClean="0"/>
              <a:t> = </a:t>
            </a:r>
            <a:r>
              <a:rPr lang="en-US" sz="2800" i="1" dirty="0" err="1" smtClean="0">
                <a:latin typeface="Palatino"/>
                <a:cs typeface="Palatino"/>
              </a:rPr>
              <a:t>qm</a:t>
            </a:r>
            <a:endParaRPr lang="en-US" sz="2800" dirty="0" smtClean="0"/>
          </a:p>
          <a:p>
            <a:r>
              <a:rPr lang="en-US" sz="2800" dirty="0" smtClean="0"/>
              <a:t>So we can obtain every element from one element, which is what it means to be a PID.</a:t>
            </a:r>
            <a:endParaRPr lang="en-US" sz="2800" dirty="0"/>
          </a:p>
        </p:txBody>
      </p:sp>
      <p:sp>
        <p:nvSpPr>
          <p:cNvPr id="4" name="Slide Number Placeholder 3"/>
          <p:cNvSpPr>
            <a:spLocks noGrp="1"/>
          </p:cNvSpPr>
          <p:nvPr>
            <p:ph type="sldNum" sz="quarter" idx="12"/>
          </p:nvPr>
        </p:nvSpPr>
        <p:spPr/>
        <p:txBody>
          <a:bodyPr/>
          <a:lstStyle/>
          <a:p>
            <a:fld id="{40857C5A-2FD0-1645-9F69-D79892D8574F}" type="slidenum">
              <a:rPr lang="en-US" smtClean="0"/>
              <a:t>163</a:t>
            </a:fld>
            <a:endParaRPr lang="en-US"/>
          </a:p>
        </p:txBody>
      </p:sp>
      <p:pic>
        <p:nvPicPr>
          <p:cNvPr id="5" name="Picture 4"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40834" y="4230510"/>
            <a:ext cx="4991100" cy="371475"/>
          </a:xfrm>
          <a:prstGeom prst="rect">
            <a:avLst/>
          </a:prstGeom>
        </p:spPr>
      </p:pic>
    </p:spTree>
    <p:extLst>
      <p:ext uri="{BB962C8B-B14F-4D97-AF65-F5344CB8AC3E}">
        <p14:creationId xmlns:p14="http://schemas.microsoft.com/office/powerpoint/2010/main" val="18192273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Restating </a:t>
            </a:r>
            <a:r>
              <a:rPr lang="en-US" dirty="0" err="1" smtClean="0"/>
              <a:t>Bézout’s</a:t>
            </a:r>
            <a:r>
              <a:rPr lang="en-US" dirty="0" smtClean="0"/>
              <a:t> Identity</a:t>
            </a:r>
            <a:endParaRPr lang="en-US" dirty="0"/>
          </a:p>
        </p:txBody>
      </p:sp>
      <p:sp>
        <p:nvSpPr>
          <p:cNvPr id="3" name="Content Placeholder 2"/>
          <p:cNvSpPr>
            <a:spLocks noGrp="1"/>
          </p:cNvSpPr>
          <p:nvPr>
            <p:ph idx="1"/>
          </p:nvPr>
        </p:nvSpPr>
        <p:spPr/>
        <p:txBody>
          <a:bodyPr/>
          <a:lstStyle/>
          <a:p>
            <a:r>
              <a:rPr lang="en-US" dirty="0" smtClean="0"/>
              <a:t>Since </a:t>
            </a:r>
            <a:r>
              <a:rPr lang="en-US" dirty="0" err="1" smtClean="0"/>
              <a:t>Bézout’s</a:t>
            </a:r>
            <a:r>
              <a:rPr lang="en-US" dirty="0" smtClean="0"/>
              <a:t> identity says that</a:t>
            </a:r>
            <a:br>
              <a:rPr lang="en-US" dirty="0" smtClean="0"/>
            </a:br>
            <a:r>
              <a:rPr lang="en-US" dirty="0" smtClean="0"/>
              <a:t>there is at least one value of </a:t>
            </a:r>
            <a:r>
              <a:rPr lang="en-US" i="1" dirty="0" smtClean="0">
                <a:latin typeface="Palatino"/>
                <a:cs typeface="Palatino"/>
              </a:rPr>
              <a:t>x</a:t>
            </a:r>
            <a:r>
              <a:rPr lang="en-US" dirty="0" smtClean="0"/>
              <a:t> and one value of </a:t>
            </a:r>
            <a:r>
              <a:rPr lang="en-US" i="1" dirty="0" smtClean="0">
                <a:latin typeface="Palatino"/>
                <a:cs typeface="Palatino"/>
              </a:rPr>
              <a:t>y</a:t>
            </a:r>
            <a:r>
              <a:rPr lang="en-US" dirty="0" smtClean="0"/>
              <a:t> that satisfy </a:t>
            </a:r>
            <a:r>
              <a:rPr lang="en-US" i="1" dirty="0" err="1" smtClean="0">
                <a:latin typeface="Palatino"/>
                <a:cs typeface="Palatino"/>
              </a:rPr>
              <a:t>xa</a:t>
            </a:r>
            <a:r>
              <a:rPr lang="en-US" dirty="0" smtClean="0">
                <a:latin typeface="Palatino"/>
                <a:cs typeface="Palatino"/>
              </a:rPr>
              <a:t> + </a:t>
            </a:r>
            <a:r>
              <a:rPr lang="en-US" i="1" dirty="0" err="1" smtClean="0">
                <a:latin typeface="Palatino"/>
                <a:cs typeface="Palatino"/>
              </a:rPr>
              <a:t>yb</a:t>
            </a:r>
            <a:r>
              <a:rPr lang="en-US" dirty="0" smtClean="0">
                <a:latin typeface="Palatino"/>
                <a:cs typeface="Palatino"/>
              </a:rPr>
              <a:t> = </a:t>
            </a:r>
            <a:r>
              <a:rPr lang="en-US" dirty="0" err="1" smtClean="0">
                <a:latin typeface="Palatino"/>
                <a:cs typeface="Palatino"/>
              </a:rPr>
              <a:t>gcd</a:t>
            </a:r>
            <a:r>
              <a:rPr lang="en-US" dirty="0" smtClean="0">
                <a:latin typeface="Palatino"/>
                <a:cs typeface="Palatino"/>
              </a:rPr>
              <a:t>(</a:t>
            </a:r>
            <a:r>
              <a:rPr lang="en-US" i="1" dirty="0" smtClean="0">
                <a:latin typeface="Palatino"/>
                <a:cs typeface="Palatino"/>
              </a:rPr>
              <a:t>a</a:t>
            </a:r>
            <a:r>
              <a:rPr lang="en-US" dirty="0" smtClean="0">
                <a:latin typeface="Palatino"/>
                <a:cs typeface="Palatino"/>
              </a:rPr>
              <a:t>, </a:t>
            </a:r>
            <a:r>
              <a:rPr lang="en-US" i="1" dirty="0" smtClean="0">
                <a:latin typeface="Palatino"/>
                <a:cs typeface="Palatino"/>
              </a:rPr>
              <a:t>b</a:t>
            </a:r>
            <a:r>
              <a:rPr lang="en-US" dirty="0" smtClean="0">
                <a:latin typeface="Palatino"/>
                <a:cs typeface="Palatino"/>
              </a:rPr>
              <a:t>)…</a:t>
            </a:r>
          </a:p>
          <a:p>
            <a:r>
              <a:rPr lang="en-US" dirty="0" smtClean="0"/>
              <a:t>we can restate it as saying that the set of all possible linear combinations </a:t>
            </a:r>
            <a:r>
              <a:rPr lang="en-US" i="1" dirty="0" err="1" smtClean="0">
                <a:latin typeface="Palatino"/>
                <a:cs typeface="Palatino"/>
              </a:rPr>
              <a:t>xa</a:t>
            </a:r>
            <a:r>
              <a:rPr lang="en-US" dirty="0" smtClean="0">
                <a:latin typeface="Palatino"/>
                <a:cs typeface="Palatino"/>
              </a:rPr>
              <a:t> + </a:t>
            </a:r>
            <a:r>
              <a:rPr lang="en-US" i="1" dirty="0" err="1" smtClean="0">
                <a:latin typeface="Palatino"/>
                <a:cs typeface="Palatino"/>
              </a:rPr>
              <a:t>yb</a:t>
            </a:r>
            <a:r>
              <a:rPr lang="en-US" dirty="0" smtClean="0">
                <a:latin typeface="Palatino"/>
                <a:cs typeface="Palatino"/>
              </a:rPr>
              <a:t> </a:t>
            </a:r>
            <a:r>
              <a:rPr lang="en-US" dirty="0" smtClean="0"/>
              <a:t>contains </a:t>
            </a:r>
            <a:r>
              <a:rPr lang="en-US" dirty="0" err="1" smtClean="0">
                <a:latin typeface="Palatino"/>
                <a:cs typeface="Palatino"/>
              </a:rPr>
              <a:t>gcd</a:t>
            </a:r>
            <a:r>
              <a:rPr lang="en-US" dirty="0">
                <a:latin typeface="Palatino"/>
                <a:cs typeface="Palatino"/>
              </a:rPr>
              <a:t>(</a:t>
            </a:r>
            <a:r>
              <a:rPr lang="en-US" i="1" dirty="0">
                <a:latin typeface="Palatino"/>
                <a:cs typeface="Palatino"/>
              </a:rPr>
              <a:t>a</a:t>
            </a:r>
            <a:r>
              <a:rPr lang="en-US" dirty="0">
                <a:latin typeface="Palatino"/>
                <a:cs typeface="Palatino"/>
              </a:rPr>
              <a:t>, </a:t>
            </a:r>
            <a:r>
              <a:rPr lang="en-US" i="1" dirty="0">
                <a:latin typeface="Palatino"/>
                <a:cs typeface="Palatino"/>
              </a:rPr>
              <a:t>b</a:t>
            </a:r>
            <a:r>
              <a:rPr lang="en-US" dirty="0">
                <a:latin typeface="Palatino"/>
                <a:cs typeface="Palatino"/>
              </a:rPr>
              <a:t>)</a:t>
            </a:r>
          </a:p>
          <a:p>
            <a:endParaRPr lang="en-US" dirty="0"/>
          </a:p>
        </p:txBody>
      </p:sp>
      <p:sp>
        <p:nvSpPr>
          <p:cNvPr id="4" name="Slide Number Placeholder 3"/>
          <p:cNvSpPr>
            <a:spLocks noGrp="1"/>
          </p:cNvSpPr>
          <p:nvPr>
            <p:ph type="sldNum" sz="quarter" idx="12"/>
          </p:nvPr>
        </p:nvSpPr>
        <p:spPr/>
        <p:txBody>
          <a:bodyPr/>
          <a:lstStyle/>
          <a:p>
            <a:fld id="{40857C5A-2FD0-1645-9F69-D79892D8574F}" type="slidenum">
              <a:rPr lang="en-US" smtClean="0"/>
              <a:t>164</a:t>
            </a:fld>
            <a:endParaRPr lang="en-US"/>
          </a:p>
        </p:txBody>
      </p:sp>
    </p:spTree>
    <p:extLst>
      <p:ext uri="{BB962C8B-B14F-4D97-AF65-F5344CB8AC3E}">
        <p14:creationId xmlns:p14="http://schemas.microsoft.com/office/powerpoint/2010/main" val="2919059255"/>
      </p:ext>
    </p:extLst>
  </p:cSld>
  <p:clrMapOvr>
    <a:masterClrMapping/>
  </p:clrMapOvr>
  <p:timing>
    <p:tnLst>
      <p:par>
        <p:cTn xmlns:p14="http://schemas.microsoft.com/office/powerpoint/2010/mai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Bézout’s</a:t>
            </a:r>
            <a:r>
              <a:rPr lang="en-US" dirty="0" smtClean="0"/>
              <a:t> Identity, Restated</a:t>
            </a:r>
            <a:endParaRPr lang="en-US" dirty="0"/>
          </a:p>
        </p:txBody>
      </p:sp>
      <p:sp>
        <p:nvSpPr>
          <p:cNvPr id="3" name="Content Placeholder 2"/>
          <p:cNvSpPr>
            <a:spLocks noGrp="1"/>
          </p:cNvSpPr>
          <p:nvPr>
            <p:ph idx="1"/>
          </p:nvPr>
        </p:nvSpPr>
        <p:spPr/>
        <p:txBody>
          <a:bodyPr>
            <a:normAutofit/>
          </a:bodyPr>
          <a:lstStyle/>
          <a:p>
            <a:pPr marL="0" indent="0">
              <a:buNone/>
            </a:pPr>
            <a:r>
              <a:rPr lang="en-US" sz="2800" i="1" dirty="0" smtClean="0"/>
              <a:t>A linear combination ideal </a:t>
            </a:r>
            <a:r>
              <a:rPr lang="en-US" sz="2800" i="1" dirty="0" smtClean="0">
                <a:latin typeface="Palatino"/>
                <a:cs typeface="Palatino"/>
              </a:rPr>
              <a:t>I = </a:t>
            </a:r>
            <a:r>
              <a:rPr lang="en-US" sz="2800" dirty="0" smtClean="0">
                <a:latin typeface="Palatino"/>
                <a:cs typeface="Palatino"/>
              </a:rPr>
              <a:t>{</a:t>
            </a:r>
            <a:r>
              <a:rPr lang="en-US" sz="2800" i="1" dirty="0" err="1" smtClean="0">
                <a:latin typeface="Palatino"/>
                <a:cs typeface="Palatino"/>
              </a:rPr>
              <a:t>xa</a:t>
            </a:r>
            <a:r>
              <a:rPr lang="en-US" sz="2800" i="1" dirty="0" smtClean="0">
                <a:latin typeface="Palatino"/>
                <a:cs typeface="Palatino"/>
              </a:rPr>
              <a:t> </a:t>
            </a:r>
            <a:r>
              <a:rPr lang="en-US" sz="2800" dirty="0" smtClean="0">
                <a:latin typeface="Palatino"/>
                <a:cs typeface="Palatino"/>
              </a:rPr>
              <a:t>+</a:t>
            </a:r>
            <a:r>
              <a:rPr lang="en-US" sz="2800" i="1" dirty="0" smtClean="0">
                <a:latin typeface="Palatino"/>
                <a:cs typeface="Palatino"/>
              </a:rPr>
              <a:t> </a:t>
            </a:r>
            <a:r>
              <a:rPr lang="en-US" sz="2800" i="1" dirty="0" err="1" smtClean="0">
                <a:latin typeface="Palatino"/>
                <a:cs typeface="Palatino"/>
              </a:rPr>
              <a:t>yb</a:t>
            </a:r>
            <a:r>
              <a:rPr lang="en-US" sz="2800" dirty="0" smtClean="0">
                <a:latin typeface="Palatino"/>
                <a:cs typeface="Palatino"/>
              </a:rPr>
              <a:t>}</a:t>
            </a:r>
            <a:r>
              <a:rPr lang="en-US" sz="2800" i="1" dirty="0" smtClean="0">
                <a:latin typeface="Palatino"/>
                <a:cs typeface="Palatino"/>
              </a:rPr>
              <a:t> </a:t>
            </a:r>
            <a:r>
              <a:rPr lang="en-US" sz="2800" i="1" dirty="0" smtClean="0"/>
              <a:t>of a Euclidean domain contains </a:t>
            </a:r>
            <a:r>
              <a:rPr lang="en-US" sz="2800" dirty="0" err="1" smtClean="0">
                <a:latin typeface="Palatino"/>
                <a:cs typeface="Palatino"/>
              </a:rPr>
              <a:t>gcd</a:t>
            </a:r>
            <a:r>
              <a:rPr lang="en-US" sz="2800" dirty="0" smtClean="0">
                <a:latin typeface="Palatino"/>
                <a:cs typeface="Palatino"/>
              </a:rPr>
              <a:t>(</a:t>
            </a:r>
            <a:r>
              <a:rPr lang="en-US" sz="2800" i="1" dirty="0" smtClean="0">
                <a:latin typeface="Palatino"/>
                <a:cs typeface="Palatino"/>
              </a:rPr>
              <a:t>a, b</a:t>
            </a:r>
            <a:r>
              <a:rPr lang="en-US" sz="2800" dirty="0" smtClean="0">
                <a:latin typeface="Palatino"/>
                <a:cs typeface="Palatino"/>
              </a:rPr>
              <a:t>)</a:t>
            </a:r>
            <a:r>
              <a:rPr lang="en-US" sz="2800" i="1" dirty="0" smtClean="0"/>
              <a:t>.</a:t>
            </a:r>
          </a:p>
          <a:p>
            <a:pPr marL="0" indent="0">
              <a:buNone/>
            </a:pPr>
            <a:r>
              <a:rPr lang="en-US" sz="2800" dirty="0" smtClean="0"/>
              <a:t>Proof:</a:t>
            </a:r>
          </a:p>
          <a:p>
            <a:r>
              <a:rPr lang="en-US" sz="2800" dirty="0" smtClean="0"/>
              <a:t>Consider the linear combination ideal </a:t>
            </a:r>
            <a:r>
              <a:rPr lang="en-US" sz="2800" i="1" dirty="0" smtClean="0">
                <a:latin typeface="Palatino"/>
                <a:cs typeface="Palatino"/>
              </a:rPr>
              <a:t>I</a:t>
            </a:r>
            <a:r>
              <a:rPr lang="en-US" sz="2800" dirty="0" smtClean="0">
                <a:latin typeface="Palatino"/>
                <a:cs typeface="Palatino"/>
              </a:rPr>
              <a:t> = {</a:t>
            </a:r>
            <a:r>
              <a:rPr lang="en-US" sz="2800" i="1" dirty="0" err="1" smtClean="0">
                <a:latin typeface="Palatino"/>
                <a:cs typeface="Palatino"/>
              </a:rPr>
              <a:t>xa</a:t>
            </a:r>
            <a:r>
              <a:rPr lang="en-US" sz="2800" dirty="0" smtClean="0">
                <a:latin typeface="Palatino"/>
                <a:cs typeface="Palatino"/>
              </a:rPr>
              <a:t> + </a:t>
            </a:r>
            <a:r>
              <a:rPr lang="en-US" sz="2800" i="1" dirty="0" err="1" smtClean="0">
                <a:latin typeface="Palatino"/>
                <a:cs typeface="Palatino"/>
              </a:rPr>
              <a:t>yb</a:t>
            </a:r>
            <a:r>
              <a:rPr lang="en-US" sz="2800" dirty="0" smtClean="0">
                <a:latin typeface="Palatino"/>
                <a:cs typeface="Palatino"/>
              </a:rPr>
              <a:t>}</a:t>
            </a:r>
            <a:r>
              <a:rPr lang="en-US" sz="2800" dirty="0" smtClean="0"/>
              <a:t>.</a:t>
            </a:r>
          </a:p>
          <a:p>
            <a:r>
              <a:rPr lang="en-US" sz="2800" i="1" dirty="0" smtClean="0">
                <a:latin typeface="Palatino"/>
                <a:cs typeface="Palatino"/>
              </a:rPr>
              <a:t>a</a:t>
            </a:r>
            <a:r>
              <a:rPr lang="en-US" sz="2800" dirty="0" smtClean="0"/>
              <a:t> is in </a:t>
            </a:r>
            <a:r>
              <a:rPr lang="en-US" sz="2800" i="1" dirty="0" smtClean="0">
                <a:latin typeface="Palatino"/>
                <a:cs typeface="Palatino"/>
              </a:rPr>
              <a:t>I</a:t>
            </a:r>
            <a:r>
              <a:rPr lang="en-US" sz="2800" dirty="0" smtClean="0"/>
              <a:t> because </a:t>
            </a:r>
            <a:r>
              <a:rPr lang="en-US" sz="2800" i="1" dirty="0" smtClean="0">
                <a:latin typeface="Palatino"/>
                <a:cs typeface="Palatino"/>
              </a:rPr>
              <a:t>a</a:t>
            </a:r>
            <a:r>
              <a:rPr lang="en-US" sz="2800" dirty="0" smtClean="0">
                <a:latin typeface="Palatino"/>
                <a:cs typeface="Palatino"/>
              </a:rPr>
              <a:t> = 1</a:t>
            </a:r>
            <a:r>
              <a:rPr lang="en-US" sz="2800" i="1" dirty="0" smtClean="0">
                <a:latin typeface="Palatino"/>
                <a:cs typeface="Palatino"/>
              </a:rPr>
              <a:t>a</a:t>
            </a:r>
            <a:r>
              <a:rPr lang="en-US" sz="2800" dirty="0" smtClean="0">
                <a:latin typeface="Palatino"/>
                <a:cs typeface="Palatino"/>
              </a:rPr>
              <a:t> + 0</a:t>
            </a:r>
            <a:r>
              <a:rPr lang="en-US" sz="2800" i="1" dirty="0" smtClean="0">
                <a:latin typeface="Palatino"/>
                <a:cs typeface="Palatino"/>
              </a:rPr>
              <a:t>b</a:t>
            </a:r>
            <a:r>
              <a:rPr lang="en-US" sz="2800" dirty="0" smtClean="0"/>
              <a:t>.</a:t>
            </a:r>
          </a:p>
          <a:p>
            <a:r>
              <a:rPr lang="en-US" sz="2800" dirty="0" smtClean="0"/>
              <a:t>Similarly, </a:t>
            </a:r>
            <a:r>
              <a:rPr lang="en-US" sz="2800" i="1" dirty="0" smtClean="0">
                <a:latin typeface="Palatino"/>
                <a:cs typeface="Palatino"/>
              </a:rPr>
              <a:t>b</a:t>
            </a:r>
            <a:r>
              <a:rPr lang="en-US" sz="2800" dirty="0" smtClean="0"/>
              <a:t> is in </a:t>
            </a:r>
            <a:r>
              <a:rPr lang="en-US" sz="2800" i="1" dirty="0" smtClean="0">
                <a:latin typeface="Palatino"/>
                <a:cs typeface="Palatino"/>
              </a:rPr>
              <a:t>I</a:t>
            </a:r>
            <a:r>
              <a:rPr lang="en-US" sz="2800" dirty="0" smtClean="0"/>
              <a:t> because </a:t>
            </a:r>
            <a:r>
              <a:rPr lang="en-US" sz="2800" i="1" dirty="0" smtClean="0">
                <a:latin typeface="Palatino"/>
                <a:cs typeface="Palatino"/>
              </a:rPr>
              <a:t>b</a:t>
            </a:r>
            <a:r>
              <a:rPr lang="en-US" sz="2800" dirty="0" smtClean="0">
                <a:latin typeface="Palatino"/>
                <a:cs typeface="Palatino"/>
              </a:rPr>
              <a:t> = 0</a:t>
            </a:r>
            <a:r>
              <a:rPr lang="en-US" sz="2800" i="1" dirty="0" smtClean="0">
                <a:latin typeface="Palatino"/>
                <a:cs typeface="Palatino"/>
              </a:rPr>
              <a:t>a</a:t>
            </a:r>
            <a:r>
              <a:rPr lang="en-US" sz="2800" dirty="0" smtClean="0">
                <a:latin typeface="Palatino"/>
                <a:cs typeface="Palatino"/>
              </a:rPr>
              <a:t> + 1</a:t>
            </a:r>
            <a:r>
              <a:rPr lang="en-US" sz="2800" i="1" dirty="0" smtClean="0">
                <a:latin typeface="Palatino"/>
                <a:cs typeface="Palatino"/>
              </a:rPr>
              <a:t>b</a:t>
            </a:r>
            <a:r>
              <a:rPr lang="en-US" sz="2800" dirty="0" smtClean="0"/>
              <a:t>.</a:t>
            </a:r>
          </a:p>
          <a:p>
            <a:r>
              <a:rPr lang="en-US" sz="2800" dirty="0"/>
              <a:t>W</a:t>
            </a:r>
            <a:r>
              <a:rPr lang="en-US" sz="2800" dirty="0" smtClean="0"/>
              <a:t>e proved that every ideal in a Euclidean domain is closed under GCD.</a:t>
            </a:r>
          </a:p>
          <a:p>
            <a:r>
              <a:rPr lang="en-US" sz="2800" dirty="0" smtClean="0"/>
              <a:t>So </a:t>
            </a:r>
            <a:r>
              <a:rPr lang="en-US" sz="2800" dirty="0" err="1" smtClean="0">
                <a:latin typeface="Palatino"/>
                <a:cs typeface="Palatino"/>
              </a:rPr>
              <a:t>gcd</a:t>
            </a:r>
            <a:r>
              <a:rPr lang="en-US" sz="2800" dirty="0" smtClean="0">
                <a:latin typeface="Palatino"/>
                <a:cs typeface="Palatino"/>
              </a:rPr>
              <a:t>(</a:t>
            </a:r>
            <a:r>
              <a:rPr lang="en-US" sz="2800" i="1" dirty="0" smtClean="0">
                <a:latin typeface="Palatino"/>
                <a:cs typeface="Palatino"/>
              </a:rPr>
              <a:t>a</a:t>
            </a:r>
            <a:r>
              <a:rPr lang="en-US" sz="2800" dirty="0" smtClean="0">
                <a:latin typeface="Palatino"/>
                <a:cs typeface="Palatino"/>
              </a:rPr>
              <a:t>, </a:t>
            </a:r>
            <a:r>
              <a:rPr lang="en-US" sz="2800" i="1" dirty="0" smtClean="0">
                <a:latin typeface="Palatino"/>
                <a:cs typeface="Palatino"/>
              </a:rPr>
              <a:t>b</a:t>
            </a:r>
            <a:r>
              <a:rPr lang="en-US" sz="2800" dirty="0" smtClean="0">
                <a:latin typeface="Palatino"/>
                <a:cs typeface="Palatino"/>
              </a:rPr>
              <a:t>) </a:t>
            </a:r>
            <a:r>
              <a:rPr lang="en-US" sz="2800" dirty="0" smtClean="0"/>
              <a:t>is in </a:t>
            </a:r>
            <a:r>
              <a:rPr lang="en-US" sz="2800" i="1" dirty="0" smtClean="0">
                <a:latin typeface="Palatino"/>
                <a:cs typeface="Palatino"/>
              </a:rPr>
              <a:t>I</a:t>
            </a:r>
            <a:r>
              <a:rPr lang="en-US" sz="2800" dirty="0" smtClean="0"/>
              <a:t>.</a:t>
            </a:r>
            <a:endParaRPr lang="en-US" sz="2800" dirty="0"/>
          </a:p>
        </p:txBody>
      </p:sp>
      <p:sp>
        <p:nvSpPr>
          <p:cNvPr id="4" name="Slide Number Placeholder 3"/>
          <p:cNvSpPr>
            <a:spLocks noGrp="1"/>
          </p:cNvSpPr>
          <p:nvPr>
            <p:ph type="sldNum" sz="quarter" idx="12"/>
          </p:nvPr>
        </p:nvSpPr>
        <p:spPr/>
        <p:txBody>
          <a:bodyPr/>
          <a:lstStyle/>
          <a:p>
            <a:fld id="{40857C5A-2FD0-1645-9F69-D79892D8574F}" type="slidenum">
              <a:rPr lang="en-US" smtClean="0"/>
              <a:t>165</a:t>
            </a:fld>
            <a:endParaRPr lang="en-US"/>
          </a:p>
        </p:txBody>
      </p:sp>
    </p:spTree>
    <p:extLst>
      <p:ext uri="{BB962C8B-B14F-4D97-AF65-F5344CB8AC3E}">
        <p14:creationId xmlns:p14="http://schemas.microsoft.com/office/powerpoint/2010/main" val="1435212787"/>
      </p:ext>
    </p:extLst>
  </p:cSld>
  <p:clrMapOvr>
    <a:masterClrMapping/>
  </p:clrMapOvr>
  <p:timing>
    <p:tnLst>
      <p:par>
        <p:cTn xmlns:p14="http://schemas.microsoft.com/office/powerpoint/2010/mai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Invertibility</a:t>
            </a:r>
            <a:r>
              <a:rPr lang="en-US" dirty="0" smtClean="0"/>
              <a:t> Lemma</a:t>
            </a:r>
            <a:endParaRPr lang="en-US" dirty="0"/>
          </a:p>
        </p:txBody>
      </p:sp>
      <p:sp>
        <p:nvSpPr>
          <p:cNvPr id="3" name="Content Placeholder 2"/>
          <p:cNvSpPr>
            <a:spLocks noGrp="1"/>
          </p:cNvSpPr>
          <p:nvPr>
            <p:ph idx="1"/>
          </p:nvPr>
        </p:nvSpPr>
        <p:spPr/>
        <p:txBody>
          <a:bodyPr/>
          <a:lstStyle/>
          <a:p>
            <a:endParaRPr lang="en-US" dirty="0"/>
          </a:p>
          <a:p>
            <a:pPr marL="0" indent="0">
              <a:buNone/>
            </a:pPr>
            <a:endParaRPr lang="en-US" sz="2800" dirty="0" smtClean="0"/>
          </a:p>
          <a:p>
            <a:pPr marL="0" indent="0">
              <a:buNone/>
            </a:pPr>
            <a:r>
              <a:rPr lang="en-US" sz="2800" dirty="0" smtClean="0"/>
              <a:t>Proof:</a:t>
            </a:r>
          </a:p>
          <a:p>
            <a:r>
              <a:rPr lang="en-US" sz="2800" dirty="0" smtClean="0"/>
              <a:t>By </a:t>
            </a:r>
            <a:r>
              <a:rPr lang="en-US" sz="2800" dirty="0" err="1" smtClean="0"/>
              <a:t>Bézout’s</a:t>
            </a:r>
            <a:r>
              <a:rPr lang="en-US" sz="2800" dirty="0" smtClean="0"/>
              <a:t> identity:</a:t>
            </a:r>
          </a:p>
          <a:p>
            <a:endParaRPr lang="en-US" sz="2800" dirty="0"/>
          </a:p>
          <a:p>
            <a:r>
              <a:rPr lang="en-US" sz="2800" dirty="0" smtClean="0"/>
              <a:t>So if </a:t>
            </a:r>
            <a:r>
              <a:rPr lang="en-US" sz="2800" dirty="0" err="1" smtClean="0">
                <a:latin typeface="Palatino"/>
                <a:cs typeface="Palatino"/>
              </a:rPr>
              <a:t>gcd</a:t>
            </a:r>
            <a:r>
              <a:rPr lang="en-US" sz="2800" dirty="0" smtClean="0">
                <a:latin typeface="Palatino"/>
                <a:cs typeface="Palatino"/>
              </a:rPr>
              <a:t>(</a:t>
            </a:r>
            <a:r>
              <a:rPr lang="en-US" sz="2800" i="1" dirty="0" smtClean="0">
                <a:latin typeface="Palatino"/>
                <a:cs typeface="Palatino"/>
              </a:rPr>
              <a:t>a</a:t>
            </a:r>
            <a:r>
              <a:rPr lang="en-US" sz="2800" dirty="0" smtClean="0">
                <a:latin typeface="Palatino"/>
                <a:cs typeface="Palatino"/>
              </a:rPr>
              <a:t>, </a:t>
            </a:r>
            <a:r>
              <a:rPr lang="en-US" sz="2800" i="1" dirty="0" smtClean="0">
                <a:latin typeface="Palatino"/>
                <a:cs typeface="Palatino"/>
              </a:rPr>
              <a:t>n</a:t>
            </a:r>
            <a:r>
              <a:rPr lang="en-US" sz="2800" dirty="0" smtClean="0">
                <a:latin typeface="Palatino"/>
                <a:cs typeface="Palatino"/>
              </a:rPr>
              <a:t>) = 1</a:t>
            </a:r>
            <a:r>
              <a:rPr lang="en-US" sz="2800" dirty="0" smtClean="0"/>
              <a:t>, then </a:t>
            </a:r>
            <a:r>
              <a:rPr lang="en-US" sz="2800" i="1" dirty="0" err="1" smtClean="0">
                <a:latin typeface="Palatino"/>
                <a:cs typeface="Palatino"/>
              </a:rPr>
              <a:t>xa</a:t>
            </a:r>
            <a:r>
              <a:rPr lang="en-US" sz="2800" dirty="0" smtClean="0">
                <a:latin typeface="Palatino"/>
                <a:cs typeface="Palatino"/>
              </a:rPr>
              <a:t> + </a:t>
            </a:r>
            <a:r>
              <a:rPr lang="en-US" sz="2800" i="1" dirty="0" err="1" smtClean="0">
                <a:latin typeface="Palatino"/>
                <a:cs typeface="Palatino"/>
              </a:rPr>
              <a:t>yn</a:t>
            </a:r>
            <a:r>
              <a:rPr lang="en-US" sz="2800" dirty="0" smtClean="0">
                <a:latin typeface="Palatino"/>
                <a:cs typeface="Palatino"/>
              </a:rPr>
              <a:t> = 1</a:t>
            </a:r>
            <a:r>
              <a:rPr lang="en-US" sz="2800" dirty="0" smtClean="0"/>
              <a:t>.</a:t>
            </a:r>
          </a:p>
          <a:p>
            <a:r>
              <a:rPr lang="en-US" sz="2800" dirty="0" smtClean="0"/>
              <a:t>Therefore </a:t>
            </a:r>
            <a:r>
              <a:rPr lang="en-US" sz="2800" i="1" dirty="0" err="1" smtClean="0">
                <a:latin typeface="Palatino"/>
                <a:cs typeface="Palatino"/>
              </a:rPr>
              <a:t>xa</a:t>
            </a:r>
            <a:r>
              <a:rPr lang="en-US" sz="2800" dirty="0" smtClean="0">
                <a:latin typeface="Palatino"/>
                <a:cs typeface="Palatino"/>
              </a:rPr>
              <a:t> = –</a:t>
            </a:r>
            <a:r>
              <a:rPr lang="en-US" sz="2800" i="1" dirty="0" err="1" smtClean="0">
                <a:latin typeface="Palatino"/>
                <a:cs typeface="Palatino"/>
              </a:rPr>
              <a:t>yn</a:t>
            </a:r>
            <a:r>
              <a:rPr lang="en-US" sz="2800" dirty="0" smtClean="0">
                <a:latin typeface="Palatino"/>
                <a:cs typeface="Palatino"/>
              </a:rPr>
              <a:t> + 1</a:t>
            </a:r>
            <a:r>
              <a:rPr lang="en-US" sz="2800" dirty="0" smtClean="0"/>
              <a:t>, and</a:t>
            </a:r>
          </a:p>
          <a:p>
            <a:pPr marL="0" indent="0" algn="ctr">
              <a:buNone/>
            </a:pPr>
            <a:r>
              <a:rPr lang="en-US" sz="2800" i="1" dirty="0" err="1" smtClean="0">
                <a:latin typeface="Palatino"/>
                <a:cs typeface="Palatino"/>
              </a:rPr>
              <a:t>xa</a:t>
            </a:r>
            <a:r>
              <a:rPr lang="en-US" sz="2800" dirty="0" smtClean="0">
                <a:latin typeface="Palatino"/>
                <a:cs typeface="Palatino"/>
              </a:rPr>
              <a:t> = 1 mod </a:t>
            </a:r>
            <a:r>
              <a:rPr lang="en-US" sz="2800" i="1" dirty="0" smtClean="0">
                <a:latin typeface="Palatino"/>
                <a:cs typeface="Palatino"/>
              </a:rPr>
              <a:t>n</a:t>
            </a:r>
            <a:endParaRPr lang="en-US" sz="2800" i="1" dirty="0">
              <a:latin typeface="Palatino"/>
              <a:cs typeface="Palatino"/>
            </a:endParaRPr>
          </a:p>
        </p:txBody>
      </p:sp>
      <p:sp>
        <p:nvSpPr>
          <p:cNvPr id="4" name="Slide Number Placeholder 3"/>
          <p:cNvSpPr>
            <a:spLocks noGrp="1"/>
          </p:cNvSpPr>
          <p:nvPr>
            <p:ph type="sldNum" sz="quarter" idx="12"/>
          </p:nvPr>
        </p:nvSpPr>
        <p:spPr/>
        <p:txBody>
          <a:bodyPr/>
          <a:lstStyle/>
          <a:p>
            <a:fld id="{40857C5A-2FD0-1645-9F69-D79892D8574F}" type="slidenum">
              <a:rPr lang="en-US" smtClean="0"/>
              <a:t>166</a:t>
            </a:fld>
            <a:endParaRPr lang="en-US"/>
          </a:p>
        </p:txBody>
      </p:sp>
      <p:pic>
        <p:nvPicPr>
          <p:cNvPr id="5" name="Picture 4"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748" y="1741751"/>
            <a:ext cx="8436610" cy="337820"/>
          </a:xfrm>
          <a:prstGeom prst="rect">
            <a:avLst/>
          </a:prstGeom>
        </p:spPr>
      </p:pic>
      <p:pic>
        <p:nvPicPr>
          <p:cNvPr id="6" name="Picture 5"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1461" y="3815509"/>
            <a:ext cx="4533900" cy="361950"/>
          </a:xfrm>
          <a:prstGeom prst="rect">
            <a:avLst/>
          </a:prstGeom>
        </p:spPr>
      </p:pic>
    </p:spTree>
    <p:extLst>
      <p:ext uri="{BB962C8B-B14F-4D97-AF65-F5344CB8AC3E}">
        <p14:creationId xmlns:p14="http://schemas.microsoft.com/office/powerpoint/2010/main" val="32550801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Things to Consider</a:t>
            </a:r>
            <a:endParaRPr lang="en-US" dirty="0"/>
          </a:p>
        </p:txBody>
      </p:sp>
      <p:sp>
        <p:nvSpPr>
          <p:cNvPr id="3" name="Content Placeholder 2"/>
          <p:cNvSpPr>
            <a:spLocks noGrp="1"/>
          </p:cNvSpPr>
          <p:nvPr>
            <p:ph idx="1"/>
          </p:nvPr>
        </p:nvSpPr>
        <p:spPr/>
        <p:txBody>
          <a:bodyPr/>
          <a:lstStyle/>
          <a:p>
            <a:r>
              <a:rPr lang="en-US" dirty="0" smtClean="0"/>
              <a:t>Every algorithm is based on some mathematical truth.</a:t>
            </a:r>
          </a:p>
          <a:p>
            <a:r>
              <a:rPr lang="en-US" dirty="0" smtClean="0"/>
              <a:t>Even a classical problem studied by great mathematicians may have a new solution.</a:t>
            </a:r>
          </a:p>
          <a:p>
            <a:r>
              <a:rPr lang="en-US" dirty="0" smtClean="0"/>
              <a:t>Real-world constraints are good for creativity.</a:t>
            </a:r>
            <a:endParaRPr lang="en-US" dirty="0"/>
          </a:p>
        </p:txBody>
      </p:sp>
      <p:sp>
        <p:nvSpPr>
          <p:cNvPr id="4" name="Slide Number Placeholder 3"/>
          <p:cNvSpPr>
            <a:spLocks noGrp="1"/>
          </p:cNvSpPr>
          <p:nvPr>
            <p:ph type="sldNum" sz="quarter" idx="12"/>
          </p:nvPr>
        </p:nvSpPr>
        <p:spPr/>
        <p:txBody>
          <a:bodyPr/>
          <a:lstStyle/>
          <a:p>
            <a:fld id="{40857C5A-2FD0-1645-9F69-D79892D8574F}" type="slidenum">
              <a:rPr lang="en-US" smtClean="0"/>
              <a:t>167</a:t>
            </a:fld>
            <a:endParaRPr lang="en-US"/>
          </a:p>
        </p:txBody>
      </p:sp>
    </p:spTree>
    <p:extLst>
      <p:ext uri="{BB962C8B-B14F-4D97-AF65-F5344CB8AC3E}">
        <p14:creationId xmlns:p14="http://schemas.microsoft.com/office/powerpoint/2010/main" val="1421672221"/>
      </p:ext>
    </p:extLst>
  </p:cSld>
  <p:clrMapOvr>
    <a:masterClrMapping/>
  </p:clrMapOvr>
  <p:timing>
    <p:tnLst>
      <p:par>
        <p:cTn xmlns:p14="http://schemas.microsoft.com/office/powerpoint/2010/mai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Lecture 22</a:t>
            </a:r>
            <a:endParaRPr lang="en-US" dirty="0"/>
          </a:p>
        </p:txBody>
      </p:sp>
      <p:sp>
        <p:nvSpPr>
          <p:cNvPr id="3" name="Subtitle 2"/>
          <p:cNvSpPr>
            <a:spLocks noGrp="1"/>
          </p:cNvSpPr>
          <p:nvPr>
            <p:ph type="subTitle" idx="1"/>
          </p:nvPr>
        </p:nvSpPr>
        <p:spPr>
          <a:xfrm>
            <a:off x="575884" y="3886200"/>
            <a:ext cx="8047606" cy="1752600"/>
          </a:xfrm>
        </p:spPr>
        <p:txBody>
          <a:bodyPr/>
          <a:lstStyle/>
          <a:p>
            <a:r>
              <a:rPr lang="en-US" dirty="0" smtClean="0"/>
              <a:t>Extended GCD and Cryptology</a:t>
            </a:r>
          </a:p>
          <a:p>
            <a:r>
              <a:rPr lang="en-US" dirty="0" smtClean="0"/>
              <a:t>(Covers material from Sec. 12.4-13.1)</a:t>
            </a:r>
            <a:endParaRPr lang="en-US" dirty="0"/>
          </a:p>
        </p:txBody>
      </p:sp>
    </p:spTree>
    <p:extLst>
      <p:ext uri="{BB962C8B-B14F-4D97-AF65-F5344CB8AC3E}">
        <p14:creationId xmlns:p14="http://schemas.microsoft.com/office/powerpoint/2010/main" val="1087875259"/>
      </p:ext>
    </p:extLst>
  </p:cSld>
  <p:clrMapOvr>
    <a:masterClrMapping/>
  </p:clrMapOvr>
  <p:timing>
    <p:tnLst>
      <p:par>
        <p:cTn xmlns:p14="http://schemas.microsoft.com/office/powerpoint/2010/mai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Constructive vs. </a:t>
            </a:r>
            <a:r>
              <a:rPr lang="en-US" sz="3600" dirty="0" err="1" smtClean="0"/>
              <a:t>Nonconstructive</a:t>
            </a:r>
            <a:r>
              <a:rPr lang="en-US" sz="3600" dirty="0" smtClean="0"/>
              <a:t> Proofs</a:t>
            </a:r>
            <a:endParaRPr lang="en-US" sz="3600" dirty="0"/>
          </a:p>
        </p:txBody>
      </p:sp>
      <p:sp>
        <p:nvSpPr>
          <p:cNvPr id="3" name="Content Placeholder 2"/>
          <p:cNvSpPr>
            <a:spLocks noGrp="1"/>
          </p:cNvSpPr>
          <p:nvPr>
            <p:ph idx="1"/>
          </p:nvPr>
        </p:nvSpPr>
        <p:spPr/>
        <p:txBody>
          <a:bodyPr>
            <a:normAutofit lnSpcReduction="10000"/>
          </a:bodyPr>
          <a:lstStyle/>
          <a:p>
            <a:r>
              <a:rPr lang="en-US" dirty="0" smtClean="0"/>
              <a:t>Proof of </a:t>
            </a:r>
            <a:r>
              <a:rPr lang="en-US" dirty="0" err="1" smtClean="0"/>
              <a:t>Bézout’s</a:t>
            </a:r>
            <a:r>
              <a:rPr lang="en-US" dirty="0" smtClean="0"/>
              <a:t> identity in last lecture proved that the coefficients </a:t>
            </a:r>
            <a:r>
              <a:rPr lang="en-US" i="1" dirty="0" smtClean="0">
                <a:latin typeface="Palatino"/>
                <a:cs typeface="Palatino"/>
              </a:rPr>
              <a:t>x</a:t>
            </a:r>
            <a:r>
              <a:rPr lang="en-US" dirty="0" smtClean="0"/>
              <a:t> and </a:t>
            </a:r>
            <a:r>
              <a:rPr lang="en-US" i="1" dirty="0" smtClean="0">
                <a:latin typeface="Palatino"/>
                <a:cs typeface="Palatino"/>
              </a:rPr>
              <a:t>y</a:t>
            </a:r>
            <a:r>
              <a:rPr lang="en-US" dirty="0" smtClean="0"/>
              <a:t> exist,</a:t>
            </a:r>
            <a:br>
              <a:rPr lang="en-US" dirty="0" smtClean="0"/>
            </a:br>
            <a:r>
              <a:rPr lang="en-US" dirty="0" smtClean="0"/>
              <a:t>but </a:t>
            </a:r>
            <a:r>
              <a:rPr lang="en-US" i="1" dirty="0" smtClean="0"/>
              <a:t>doesn’t tell us how to find them</a:t>
            </a:r>
            <a:r>
              <a:rPr lang="en-US" dirty="0" smtClean="0"/>
              <a:t>.</a:t>
            </a:r>
          </a:p>
          <a:p>
            <a:r>
              <a:rPr lang="en-US" dirty="0" smtClean="0"/>
              <a:t>This is an example of a </a:t>
            </a:r>
            <a:r>
              <a:rPr lang="en-US" i="1" dirty="0" err="1" smtClean="0"/>
              <a:t>nonconstructive</a:t>
            </a:r>
            <a:r>
              <a:rPr lang="en-US" dirty="0" smtClean="0"/>
              <a:t> proof.</a:t>
            </a:r>
          </a:p>
          <a:p>
            <a:pPr lvl="1"/>
            <a:r>
              <a:rPr lang="en-US" dirty="0" smtClean="0"/>
              <a:t>Mathematicians used to debate about whether these proofs were valid</a:t>
            </a:r>
          </a:p>
          <a:p>
            <a:pPr lvl="1"/>
            <a:r>
              <a:rPr lang="en-US" dirty="0" smtClean="0"/>
              <a:t>Those who opposed them were known as </a:t>
            </a:r>
            <a:r>
              <a:rPr lang="en-US" i="1" dirty="0" smtClean="0"/>
              <a:t>constructivists</a:t>
            </a:r>
            <a:r>
              <a:rPr lang="en-US" dirty="0" smtClean="0"/>
              <a:t> or </a:t>
            </a:r>
            <a:r>
              <a:rPr lang="en-US" i="1" dirty="0" smtClean="0"/>
              <a:t>intuitionists</a:t>
            </a:r>
          </a:p>
          <a:p>
            <a:pPr lvl="1"/>
            <a:r>
              <a:rPr lang="en-US" dirty="0" smtClean="0"/>
              <a:t>Today, </a:t>
            </a:r>
            <a:r>
              <a:rPr lang="en-US" dirty="0" err="1" smtClean="0"/>
              <a:t>nonconstructive</a:t>
            </a:r>
            <a:r>
              <a:rPr lang="en-US" dirty="0" smtClean="0"/>
              <a:t> proofs are routine</a:t>
            </a:r>
            <a:endParaRPr lang="en-US" dirty="0"/>
          </a:p>
        </p:txBody>
      </p:sp>
      <p:sp>
        <p:nvSpPr>
          <p:cNvPr id="4" name="Slide Number Placeholder 3"/>
          <p:cNvSpPr>
            <a:spLocks noGrp="1"/>
          </p:cNvSpPr>
          <p:nvPr>
            <p:ph type="sldNum" sz="quarter" idx="12"/>
          </p:nvPr>
        </p:nvSpPr>
        <p:spPr/>
        <p:txBody>
          <a:bodyPr/>
          <a:lstStyle/>
          <a:p>
            <a:fld id="{40857C5A-2FD0-1645-9F69-D79892D8574F}" type="slidenum">
              <a:rPr lang="en-US" smtClean="0"/>
              <a:t>169</a:t>
            </a:fld>
            <a:endParaRPr lang="en-US"/>
          </a:p>
        </p:txBody>
      </p:sp>
    </p:spTree>
    <p:extLst>
      <p:ext uri="{BB962C8B-B14F-4D97-AF65-F5344CB8AC3E}">
        <p14:creationId xmlns:p14="http://schemas.microsoft.com/office/powerpoint/2010/main" val="267071793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 Attributes</a:t>
            </a:r>
            <a:endParaRPr lang="en-US" dirty="0"/>
          </a:p>
        </p:txBody>
      </p:sp>
      <p:sp>
        <p:nvSpPr>
          <p:cNvPr id="3" name="Content Placeholder 2"/>
          <p:cNvSpPr>
            <a:spLocks noGrp="1"/>
          </p:cNvSpPr>
          <p:nvPr>
            <p:ph idx="1"/>
          </p:nvPr>
        </p:nvSpPr>
        <p:spPr>
          <a:xfrm>
            <a:off x="457200" y="1600200"/>
            <a:ext cx="8229600" cy="4959911"/>
          </a:xfrm>
        </p:spPr>
        <p:txBody>
          <a:bodyPr>
            <a:normAutofit fontScale="92500"/>
          </a:bodyPr>
          <a:lstStyle/>
          <a:p>
            <a:pPr marL="0" indent="0">
              <a:buNone/>
            </a:pPr>
            <a:r>
              <a:rPr lang="en-US" dirty="0" smtClean="0"/>
              <a:t>A </a:t>
            </a:r>
            <a:r>
              <a:rPr lang="en-US" i="1" dirty="0" smtClean="0"/>
              <a:t>type attribute </a:t>
            </a:r>
            <a:r>
              <a:rPr lang="en-US" dirty="0" smtClean="0"/>
              <a:t>is a function that, given a type, returns a value representing one of its attributes.</a:t>
            </a:r>
          </a:p>
          <a:p>
            <a:pPr marL="0" indent="0">
              <a:buNone/>
            </a:pPr>
            <a:endParaRPr lang="en-US" sz="2800" dirty="0" smtClean="0"/>
          </a:p>
          <a:p>
            <a:pPr marL="0" indent="0">
              <a:buNone/>
            </a:pPr>
            <a:r>
              <a:rPr lang="en-US" sz="3000" dirty="0" smtClean="0"/>
              <a:t>Examples:</a:t>
            </a:r>
          </a:p>
          <a:p>
            <a:r>
              <a:rPr lang="en-US" sz="2600" dirty="0" err="1">
                <a:latin typeface="Lucida Console"/>
                <a:cs typeface="Lucida Console"/>
              </a:rPr>
              <a:t>s</a:t>
            </a:r>
            <a:r>
              <a:rPr lang="en-US" sz="2600" dirty="0" err="1" smtClean="0">
                <a:latin typeface="Lucida Console"/>
                <a:cs typeface="Lucida Console"/>
              </a:rPr>
              <a:t>izeof</a:t>
            </a:r>
            <a:endParaRPr lang="en-US" sz="2600" dirty="0" smtClean="0">
              <a:latin typeface="Lucida Console"/>
              <a:cs typeface="Lucida Console"/>
            </a:endParaRPr>
          </a:p>
          <a:p>
            <a:r>
              <a:rPr lang="en-US" sz="2600" dirty="0" err="1">
                <a:latin typeface="Lucida Console"/>
                <a:cs typeface="Lucida Console"/>
              </a:rPr>
              <a:t>a</a:t>
            </a:r>
            <a:r>
              <a:rPr lang="en-US" sz="2600" dirty="0" err="1" smtClean="0">
                <a:latin typeface="Lucida Console"/>
                <a:cs typeface="Lucida Console"/>
              </a:rPr>
              <a:t>lignment_of</a:t>
            </a:r>
            <a:endParaRPr lang="en-US" sz="2600" dirty="0" smtClean="0">
              <a:latin typeface="Lucida Console"/>
              <a:cs typeface="Lucida Console"/>
            </a:endParaRPr>
          </a:p>
          <a:p>
            <a:r>
              <a:rPr lang="en-US" sz="3000" dirty="0"/>
              <a:t>n</a:t>
            </a:r>
            <a:r>
              <a:rPr lang="en-US" sz="3000" dirty="0" smtClean="0"/>
              <a:t>umber of members in a </a:t>
            </a:r>
            <a:r>
              <a:rPr lang="en-US" sz="3000" dirty="0" err="1" smtClean="0"/>
              <a:t>struct</a:t>
            </a:r>
            <a:endParaRPr lang="en-US" sz="3000" dirty="0" smtClean="0"/>
          </a:p>
          <a:p>
            <a:r>
              <a:rPr lang="en-US" sz="3000" dirty="0"/>
              <a:t>n</a:t>
            </a:r>
            <a:r>
              <a:rPr lang="en-US" sz="3000" dirty="0" smtClean="0"/>
              <a:t>ame of the type</a:t>
            </a:r>
          </a:p>
          <a:p>
            <a:pPr marL="0" indent="0">
              <a:buNone/>
            </a:pPr>
            <a:endParaRPr lang="en-US" sz="3000" dirty="0" smtClean="0"/>
          </a:p>
          <a:p>
            <a:pPr marL="0" indent="0">
              <a:buNone/>
            </a:pPr>
            <a:r>
              <a:rPr lang="en-US" sz="3000" dirty="0" smtClean="0"/>
              <a:t>Some languages provide some type attributes.</a:t>
            </a:r>
            <a:endParaRPr lang="en-US" sz="3000" dirty="0"/>
          </a:p>
        </p:txBody>
      </p:sp>
      <p:sp>
        <p:nvSpPr>
          <p:cNvPr id="4" name="Slide Number Placeholder 3"/>
          <p:cNvSpPr>
            <a:spLocks noGrp="1"/>
          </p:cNvSpPr>
          <p:nvPr>
            <p:ph type="sldNum" sz="quarter" idx="12"/>
          </p:nvPr>
        </p:nvSpPr>
        <p:spPr/>
        <p:txBody>
          <a:bodyPr/>
          <a:lstStyle/>
          <a:p>
            <a:fld id="{40857C5A-2FD0-1645-9F69-D79892D8574F}" type="slidenum">
              <a:rPr lang="en-US" smtClean="0"/>
              <a:t>17</a:t>
            </a:fld>
            <a:endParaRPr lang="en-US"/>
          </a:p>
        </p:txBody>
      </p:sp>
    </p:spTree>
    <p:extLst>
      <p:ext uri="{BB962C8B-B14F-4D97-AF65-F5344CB8AC3E}">
        <p14:creationId xmlns:p14="http://schemas.microsoft.com/office/powerpoint/2010/main" val="2316051453"/>
      </p:ext>
    </p:extLst>
  </p:cSld>
  <p:clrMapOvr>
    <a:masterClrMapping/>
  </p:clrMapOvr>
  <p:timing>
    <p:tnLst>
      <p:par>
        <p:cTn xmlns:p14="http://schemas.microsoft.com/office/powerpoint/2010/mai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Henri </a:t>
            </a:r>
            <a:r>
              <a:rPr lang="en-US" dirty="0" err="1" smtClean="0"/>
              <a:t>Poincaré</a:t>
            </a:r>
            <a:r>
              <a:rPr lang="en-US" dirty="0" smtClean="0"/>
              <a:t> (1854–1912)</a:t>
            </a:r>
            <a:endParaRPr lang="en-US" dirty="0"/>
          </a:p>
        </p:txBody>
      </p:sp>
      <p:sp>
        <p:nvSpPr>
          <p:cNvPr id="6" name="Content Placeholder 5"/>
          <p:cNvSpPr>
            <a:spLocks noGrp="1"/>
          </p:cNvSpPr>
          <p:nvPr>
            <p:ph sz="half" idx="2"/>
          </p:nvPr>
        </p:nvSpPr>
        <p:spPr>
          <a:xfrm>
            <a:off x="4648200" y="1718046"/>
            <a:ext cx="4038600" cy="4525963"/>
          </a:xfrm>
        </p:spPr>
        <p:txBody>
          <a:bodyPr>
            <a:normAutofit/>
          </a:bodyPr>
          <a:lstStyle/>
          <a:p>
            <a:r>
              <a:rPr lang="en-US" sz="2400" dirty="0" smtClean="0"/>
              <a:t>Some considered him the greatest mathematician of his time</a:t>
            </a:r>
          </a:p>
          <a:p>
            <a:r>
              <a:rPr lang="en-US" sz="2400" dirty="0" smtClean="0"/>
              <a:t>Published more than 500 papers on many subjects</a:t>
            </a:r>
          </a:p>
          <a:p>
            <a:r>
              <a:rPr lang="en-US" sz="2400" dirty="0" smtClean="0"/>
              <a:t>Worked on establishing time zones</a:t>
            </a:r>
          </a:p>
          <a:p>
            <a:r>
              <a:rPr lang="en-US" sz="2400" dirty="0" smtClean="0"/>
              <a:t>The last great intuitionist; lost influence as formalist approach became dominant</a:t>
            </a:r>
            <a:endParaRPr lang="en-US" sz="2400" dirty="0"/>
          </a:p>
        </p:txBody>
      </p:sp>
      <p:sp>
        <p:nvSpPr>
          <p:cNvPr id="4" name="Slide Number Placeholder 3"/>
          <p:cNvSpPr>
            <a:spLocks noGrp="1"/>
          </p:cNvSpPr>
          <p:nvPr>
            <p:ph type="sldNum" sz="quarter" idx="12"/>
          </p:nvPr>
        </p:nvSpPr>
        <p:spPr/>
        <p:txBody>
          <a:bodyPr/>
          <a:lstStyle/>
          <a:p>
            <a:fld id="{40857C5A-2FD0-1645-9F69-D79892D8574F}" type="slidenum">
              <a:rPr lang="en-US" smtClean="0"/>
              <a:t>170</a:t>
            </a:fld>
            <a:endParaRPr lang="en-US"/>
          </a:p>
        </p:txBody>
      </p:sp>
      <p:pic>
        <p:nvPicPr>
          <p:cNvPr id="5" name="Picture 4" descr="Henri_Poincaré-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000" y="1524000"/>
            <a:ext cx="3769360" cy="5080000"/>
          </a:xfrm>
          <a:prstGeom prst="rect">
            <a:avLst/>
          </a:prstGeom>
          <a:ln>
            <a:solidFill>
              <a:schemeClr val="tx1"/>
            </a:solidFill>
          </a:ln>
        </p:spPr>
      </p:pic>
    </p:spTree>
    <p:extLst>
      <p:ext uri="{BB962C8B-B14F-4D97-AF65-F5344CB8AC3E}">
        <p14:creationId xmlns:p14="http://schemas.microsoft.com/office/powerpoint/2010/main" val="486319575"/>
      </p:ext>
    </p:extLst>
  </p:cSld>
  <p:clrMapOvr>
    <a:masterClrMapping/>
  </p:clrMapOvr>
  <p:timing>
    <p:tnLst>
      <p:par>
        <p:cTn xmlns:p14="http://schemas.microsoft.com/office/powerpoint/2010/mai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smtClean="0"/>
              <a:t>Programmers Are Necessarily “Intuitionists”</a:t>
            </a:r>
            <a:endParaRPr lang="en-US" dirty="0"/>
          </a:p>
        </p:txBody>
      </p:sp>
      <p:sp>
        <p:nvSpPr>
          <p:cNvPr id="7" name="Content Placeholder 6"/>
          <p:cNvSpPr>
            <a:spLocks noGrp="1"/>
          </p:cNvSpPr>
          <p:nvPr>
            <p:ph idx="1"/>
          </p:nvPr>
        </p:nvSpPr>
        <p:spPr/>
        <p:txBody>
          <a:bodyPr/>
          <a:lstStyle/>
          <a:p>
            <a:r>
              <a:rPr lang="en-US" dirty="0" smtClean="0"/>
              <a:t>We need to have actual algorithms that compute things</a:t>
            </a:r>
          </a:p>
          <a:p>
            <a:r>
              <a:rPr lang="en-US" dirty="0" smtClean="0"/>
              <a:t>In the case of </a:t>
            </a:r>
            <a:r>
              <a:rPr lang="en-US" dirty="0" err="1" smtClean="0"/>
              <a:t>Bézout’s</a:t>
            </a:r>
            <a:r>
              <a:rPr lang="en-US" dirty="0" smtClean="0"/>
              <a:t> Identity, we need an algorithm for finding </a:t>
            </a:r>
            <a:r>
              <a:rPr lang="en-US" i="1" dirty="0" smtClean="0">
                <a:latin typeface="Palatino"/>
                <a:cs typeface="Palatino"/>
              </a:rPr>
              <a:t>x</a:t>
            </a:r>
            <a:r>
              <a:rPr lang="en-US" dirty="0" smtClean="0"/>
              <a:t> and </a:t>
            </a:r>
            <a:r>
              <a:rPr lang="en-US" i="1" dirty="0" smtClean="0">
                <a:latin typeface="Palatino"/>
                <a:cs typeface="Palatino"/>
              </a:rPr>
              <a:t>y</a:t>
            </a:r>
            <a:r>
              <a:rPr lang="en-US" dirty="0" smtClean="0"/>
              <a:t> such that</a:t>
            </a:r>
          </a:p>
          <a:p>
            <a:pPr marL="0" indent="0" algn="ctr">
              <a:buNone/>
            </a:pPr>
            <a:r>
              <a:rPr lang="en-US" i="1" dirty="0" err="1" smtClean="0">
                <a:latin typeface="Palatino"/>
                <a:cs typeface="Palatino"/>
              </a:rPr>
              <a:t>xa</a:t>
            </a:r>
            <a:r>
              <a:rPr lang="en-US" dirty="0" smtClean="0">
                <a:latin typeface="Palatino"/>
                <a:cs typeface="Palatino"/>
              </a:rPr>
              <a:t> + </a:t>
            </a:r>
            <a:r>
              <a:rPr lang="en-US" i="1" dirty="0" err="1" smtClean="0">
                <a:latin typeface="Palatino"/>
                <a:cs typeface="Palatino"/>
              </a:rPr>
              <a:t>yb</a:t>
            </a:r>
            <a:r>
              <a:rPr lang="en-US" dirty="0" smtClean="0">
                <a:latin typeface="Palatino"/>
                <a:cs typeface="Palatino"/>
              </a:rPr>
              <a:t> = </a:t>
            </a:r>
            <a:r>
              <a:rPr lang="en-US" dirty="0" err="1" smtClean="0">
                <a:latin typeface="Palatino"/>
                <a:cs typeface="Palatino"/>
              </a:rPr>
              <a:t>gcd</a:t>
            </a:r>
            <a:r>
              <a:rPr lang="en-US" dirty="0" smtClean="0">
                <a:latin typeface="Palatino"/>
                <a:cs typeface="Palatino"/>
              </a:rPr>
              <a:t>(</a:t>
            </a:r>
            <a:r>
              <a:rPr lang="en-US" i="1" dirty="0" smtClean="0">
                <a:latin typeface="Palatino"/>
                <a:cs typeface="Palatino"/>
              </a:rPr>
              <a:t>a</a:t>
            </a:r>
            <a:r>
              <a:rPr lang="en-US" dirty="0" smtClean="0">
                <a:latin typeface="Palatino"/>
                <a:cs typeface="Palatino"/>
              </a:rPr>
              <a:t>, </a:t>
            </a:r>
            <a:r>
              <a:rPr lang="en-US" i="1" dirty="0" smtClean="0">
                <a:latin typeface="Palatino"/>
                <a:cs typeface="Palatino"/>
              </a:rPr>
              <a:t>b</a:t>
            </a:r>
            <a:r>
              <a:rPr lang="en-US" dirty="0" smtClean="0">
                <a:latin typeface="Palatino"/>
                <a:cs typeface="Palatino"/>
              </a:rPr>
              <a:t>)</a:t>
            </a:r>
            <a:endParaRPr lang="en-US" dirty="0">
              <a:latin typeface="Palatino"/>
              <a:cs typeface="Palatino"/>
            </a:endParaRPr>
          </a:p>
        </p:txBody>
      </p:sp>
      <p:sp>
        <p:nvSpPr>
          <p:cNvPr id="5" name="Slide Number Placeholder 4"/>
          <p:cNvSpPr>
            <a:spLocks noGrp="1"/>
          </p:cNvSpPr>
          <p:nvPr>
            <p:ph type="sldNum" sz="quarter" idx="12"/>
          </p:nvPr>
        </p:nvSpPr>
        <p:spPr/>
        <p:txBody>
          <a:bodyPr/>
          <a:lstStyle/>
          <a:p>
            <a:fld id="{40857C5A-2FD0-1645-9F69-D79892D8574F}" type="slidenum">
              <a:rPr lang="en-US" smtClean="0"/>
              <a:t>171</a:t>
            </a:fld>
            <a:endParaRPr lang="en-US"/>
          </a:p>
        </p:txBody>
      </p:sp>
    </p:spTree>
    <p:extLst>
      <p:ext uri="{BB962C8B-B14F-4D97-AF65-F5344CB8AC3E}">
        <p14:creationId xmlns:p14="http://schemas.microsoft.com/office/powerpoint/2010/main" val="2058657637"/>
      </p:ext>
    </p:extLst>
  </p:cSld>
  <p:clrMapOvr>
    <a:masterClrMapping/>
  </p:clrMapOvr>
  <p:timing>
    <p:tnLst>
      <p:par>
        <p:cTn xmlns:p14="http://schemas.microsoft.com/office/powerpoint/2010/mai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t>  </a:t>
            </a:r>
          </a:p>
        </p:txBody>
      </p:sp>
      <p:sp>
        <p:nvSpPr>
          <p:cNvPr id="2" name="Content Placeholder 1"/>
          <p:cNvSpPr>
            <a:spLocks noGrp="1"/>
          </p:cNvSpPr>
          <p:nvPr>
            <p:ph idx="1"/>
          </p:nvPr>
        </p:nvSpPr>
        <p:spPr/>
        <p:txBody>
          <a:bodyPr>
            <a:normAutofit/>
          </a:bodyPr>
          <a:lstStyle/>
          <a:p>
            <a:endParaRPr lang="en-US" dirty="0" smtClean="0"/>
          </a:p>
          <a:p>
            <a:endParaRPr lang="en-US" dirty="0"/>
          </a:p>
          <a:p>
            <a:endParaRPr lang="en-US" dirty="0" smtClean="0"/>
          </a:p>
          <a:p>
            <a:endParaRPr lang="en-US" dirty="0"/>
          </a:p>
          <a:p>
            <a:endParaRPr lang="en-US" sz="2800" dirty="0" smtClean="0"/>
          </a:p>
          <a:p>
            <a:endParaRPr lang="en-US" sz="2800" dirty="0" smtClean="0"/>
          </a:p>
          <a:p>
            <a:endParaRPr lang="en-US" sz="2800" dirty="0"/>
          </a:p>
          <a:p>
            <a:endParaRPr lang="en-US" sz="2800" dirty="0" smtClean="0"/>
          </a:p>
        </p:txBody>
      </p:sp>
      <p:sp>
        <p:nvSpPr>
          <p:cNvPr id="3" name="Slide Number Placeholder 2"/>
          <p:cNvSpPr>
            <a:spLocks noGrp="1"/>
          </p:cNvSpPr>
          <p:nvPr>
            <p:ph type="sldNum" sz="quarter" idx="12"/>
          </p:nvPr>
        </p:nvSpPr>
        <p:spPr/>
        <p:txBody>
          <a:bodyPr/>
          <a:lstStyle/>
          <a:p>
            <a:fld id="{1390060D-1EE0-AD4D-BE99-A9D595E32993}" type="slidenum">
              <a:rPr lang="en-US" smtClean="0"/>
              <a:pPr/>
              <a:t>172</a:t>
            </a:fld>
            <a:endParaRPr lang="en-US" dirty="0"/>
          </a:p>
        </p:txBody>
      </p:sp>
      <p:sp>
        <p:nvSpPr>
          <p:cNvPr id="20483" name="Text Box 3"/>
          <p:cNvSpPr txBox="1">
            <a:spLocks noChangeArrowheads="1"/>
          </p:cNvSpPr>
          <p:nvPr/>
        </p:nvSpPr>
        <p:spPr bwMode="auto">
          <a:xfrm>
            <a:off x="370587" y="1724966"/>
            <a:ext cx="8734454" cy="3293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en-US" sz="2000" dirty="0">
                <a:latin typeface="Lucida Console"/>
                <a:cs typeface="Lucida Console"/>
              </a:rPr>
              <a:t>template &lt;</a:t>
            </a:r>
            <a:r>
              <a:rPr lang="en-US" sz="2000" dirty="0" err="1">
                <a:latin typeface="Lucida Console"/>
                <a:cs typeface="Lucida Console"/>
              </a:rPr>
              <a:t>EuclideanDomain</a:t>
            </a:r>
            <a:r>
              <a:rPr lang="en-US" sz="2000" dirty="0">
                <a:latin typeface="Lucida Console"/>
                <a:cs typeface="Lucida Console"/>
              </a:rPr>
              <a:t> E&gt;</a:t>
            </a:r>
          </a:p>
          <a:p>
            <a:r>
              <a:rPr lang="en-US" sz="2000" dirty="0">
                <a:latin typeface="Lucida Console"/>
                <a:cs typeface="Lucida Console"/>
              </a:rPr>
              <a:t>E </a:t>
            </a:r>
            <a:r>
              <a:rPr lang="en-US" sz="2000" dirty="0" err="1">
                <a:latin typeface="Lucida Console"/>
                <a:cs typeface="Lucida Console"/>
              </a:rPr>
              <a:t>gcd</a:t>
            </a:r>
            <a:r>
              <a:rPr lang="en-US" sz="2000" dirty="0">
                <a:latin typeface="Lucida Console"/>
                <a:cs typeface="Lucida Console"/>
              </a:rPr>
              <a:t>(E a, E b) {</a:t>
            </a:r>
          </a:p>
          <a:p>
            <a:r>
              <a:rPr lang="en-US" sz="2000" dirty="0">
                <a:latin typeface="Lucida Console"/>
                <a:cs typeface="Lucida Console"/>
              </a:rPr>
              <a:t>    while (b != E(0)) {</a:t>
            </a:r>
          </a:p>
          <a:p>
            <a:r>
              <a:rPr lang="en-US" sz="2000" dirty="0">
                <a:latin typeface="Lucida Console"/>
                <a:cs typeface="Lucida Console"/>
              </a:rPr>
              <a:t>        a = remainder(a, b);</a:t>
            </a:r>
          </a:p>
          <a:p>
            <a:r>
              <a:rPr lang="en-US" sz="2000" dirty="0">
                <a:latin typeface="Lucida Console"/>
                <a:cs typeface="Lucida Console"/>
              </a:rPr>
              <a:t>        </a:t>
            </a:r>
            <a:r>
              <a:rPr lang="en-US" sz="2000" dirty="0" err="1">
                <a:latin typeface="Lucida Console"/>
                <a:cs typeface="Lucida Console"/>
              </a:rPr>
              <a:t>std</a:t>
            </a:r>
            <a:r>
              <a:rPr lang="en-US" sz="2000" dirty="0">
                <a:latin typeface="Lucida Console"/>
                <a:cs typeface="Lucida Console"/>
              </a:rPr>
              <a:t>::swap(a, b);</a:t>
            </a:r>
          </a:p>
          <a:p>
            <a:r>
              <a:rPr lang="en-US" sz="2000" dirty="0">
                <a:latin typeface="Lucida Console"/>
                <a:cs typeface="Lucida Console"/>
              </a:rPr>
              <a:t>    }</a:t>
            </a:r>
          </a:p>
          <a:p>
            <a:r>
              <a:rPr lang="en-US" sz="2000" dirty="0">
                <a:latin typeface="Lucida Console"/>
                <a:cs typeface="Lucida Console"/>
              </a:rPr>
              <a:t>    return a;</a:t>
            </a:r>
          </a:p>
          <a:p>
            <a:r>
              <a:rPr lang="en-US" sz="2000" dirty="0">
                <a:latin typeface="Lucida Console"/>
                <a:cs typeface="Lucida Console"/>
              </a:rPr>
              <a:t>}</a:t>
            </a:r>
          </a:p>
          <a:p>
            <a:pPr marL="457200" indent="-457200">
              <a:buFont typeface="Arial"/>
              <a:buChar char="•"/>
            </a:pPr>
            <a:endParaRPr lang="en-US" sz="2400" dirty="0" smtClean="0">
              <a:cs typeface="Lucida Console"/>
            </a:endParaRPr>
          </a:p>
          <a:p>
            <a:endParaRPr lang="en-US" sz="2400" dirty="0" smtClean="0">
              <a:cs typeface="Lucida Console"/>
            </a:endParaRPr>
          </a:p>
        </p:txBody>
      </p:sp>
      <p:sp>
        <p:nvSpPr>
          <p:cNvPr id="5" name="Title 1"/>
          <p:cNvSpPr txBox="1">
            <a:spLocks/>
          </p:cNvSpPr>
          <p:nvPr/>
        </p:nvSpPr>
        <p:spPr bwMode="auto">
          <a:xfrm>
            <a:off x="457200" y="427038"/>
            <a:ext cx="8382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ＭＳ Ｐゴシック" charset="0"/>
              </a:defRPr>
            </a:lvl2pPr>
            <a:lvl3pPr algn="ctr" rtl="0" fontAlgn="base">
              <a:spcBef>
                <a:spcPct val="0"/>
              </a:spcBef>
              <a:spcAft>
                <a:spcPct val="0"/>
              </a:spcAft>
              <a:defRPr sz="4400">
                <a:solidFill>
                  <a:schemeClr val="tx2"/>
                </a:solidFill>
                <a:latin typeface="Arial" charset="0"/>
                <a:ea typeface="ＭＳ Ｐゴシック" charset="0"/>
              </a:defRPr>
            </a:lvl3pPr>
            <a:lvl4pPr algn="ctr" rtl="0" fontAlgn="base">
              <a:spcBef>
                <a:spcPct val="0"/>
              </a:spcBef>
              <a:spcAft>
                <a:spcPct val="0"/>
              </a:spcAft>
              <a:defRPr sz="4400">
                <a:solidFill>
                  <a:schemeClr val="tx2"/>
                </a:solidFill>
                <a:latin typeface="Arial" charset="0"/>
                <a:ea typeface="ＭＳ Ｐゴシック" charset="0"/>
              </a:defRPr>
            </a:lvl4pPr>
            <a:lvl5pPr algn="ctr" rtl="0" fontAlgn="base">
              <a:spcBef>
                <a:spcPct val="0"/>
              </a:spcBef>
              <a:spcAft>
                <a:spcPct val="0"/>
              </a:spcAft>
              <a:defRPr sz="4400">
                <a:solidFill>
                  <a:schemeClr val="tx2"/>
                </a:solidFill>
                <a:latin typeface="Arial" charset="0"/>
                <a:ea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a:lstStyle>
          <a:p>
            <a:r>
              <a:rPr lang="en-US" sz="4000" dirty="0" smtClean="0">
                <a:solidFill>
                  <a:srgbClr val="000000"/>
                </a:solidFill>
              </a:rPr>
              <a:t>Euclid’s GCD Algorithm</a:t>
            </a:r>
            <a:endParaRPr lang="en-US" sz="4000" i="1" dirty="0" smtClean="0">
              <a:solidFill>
                <a:srgbClr val="000000"/>
              </a:solidFill>
              <a:latin typeface="Palatino"/>
              <a:cs typeface="Palatino"/>
            </a:endParaRPr>
          </a:p>
        </p:txBody>
      </p:sp>
      <p:sp>
        <p:nvSpPr>
          <p:cNvPr id="6" name="TextBox 5"/>
          <p:cNvSpPr txBox="1"/>
          <p:nvPr/>
        </p:nvSpPr>
        <p:spPr>
          <a:xfrm>
            <a:off x="3482804" y="6198255"/>
            <a:ext cx="184666" cy="523220"/>
          </a:xfrm>
          <a:prstGeom prst="rect">
            <a:avLst/>
          </a:prstGeom>
          <a:noFill/>
        </p:spPr>
        <p:txBody>
          <a:bodyPr wrap="none" rtlCol="0">
            <a:spAutoFit/>
          </a:bodyPr>
          <a:lstStyle/>
          <a:p>
            <a:endParaRPr lang="en-US" sz="2800" dirty="0"/>
          </a:p>
        </p:txBody>
      </p:sp>
    </p:spTree>
    <p:extLst>
      <p:ext uri="{BB962C8B-B14F-4D97-AF65-F5344CB8AC3E}">
        <p14:creationId xmlns:p14="http://schemas.microsoft.com/office/powerpoint/2010/main" val="3667924963"/>
      </p:ext>
    </p:extLst>
  </p:cSld>
  <p:clrMapOvr>
    <a:masterClrMapping/>
  </p:clrMapOvr>
  <p:timing>
    <p:tnLst>
      <p:par>
        <p:cTn xmlns:p14="http://schemas.microsoft.com/office/powerpoint/2010/mai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74638"/>
            <a:ext cx="8354559" cy="1143000"/>
          </a:xfrm>
        </p:spPr>
        <p:txBody>
          <a:bodyPr>
            <a:noAutofit/>
          </a:bodyPr>
          <a:lstStyle/>
          <a:p>
            <a:r>
              <a:rPr lang="en-US" sz="3600" dirty="0" smtClean="0"/>
              <a:t>Remainders Computed in Euclid’s Algorithm</a:t>
            </a:r>
            <a:endParaRPr lang="en-US" sz="3600" dirty="0"/>
          </a:p>
        </p:txBody>
      </p:sp>
      <p:sp>
        <p:nvSpPr>
          <p:cNvPr id="3" name="Content Placeholder 2"/>
          <p:cNvSpPr>
            <a:spLocks noGrp="1"/>
          </p:cNvSpPr>
          <p:nvPr>
            <p:ph idx="1"/>
          </p:nvPr>
        </p:nvSpPr>
        <p:spPr>
          <a:xfrm>
            <a:off x="457200" y="1600200"/>
            <a:ext cx="8229600" cy="5121275"/>
          </a:xfrm>
        </p:spPr>
        <p:txBody>
          <a:bodyPr>
            <a:normAutofit lnSpcReduction="10000"/>
          </a:bodyPr>
          <a:lstStyle/>
          <a:p>
            <a:r>
              <a:rPr lang="en-US" sz="2800" dirty="0" smtClean="0">
                <a:cs typeface="Lucida Console"/>
              </a:rPr>
              <a:t>Each </a:t>
            </a:r>
            <a:r>
              <a:rPr lang="en-US" sz="2800" dirty="0">
                <a:cs typeface="Lucida Console"/>
              </a:rPr>
              <a:t>time through main loop, replace </a:t>
            </a:r>
            <a:r>
              <a:rPr lang="en-US" sz="2800" i="1" dirty="0">
                <a:latin typeface="Palatino"/>
                <a:cs typeface="Palatino"/>
              </a:rPr>
              <a:t>a</a:t>
            </a:r>
            <a:r>
              <a:rPr lang="en-US" sz="2800" dirty="0">
                <a:cs typeface="Lucida Console"/>
              </a:rPr>
              <a:t> by remainder of </a:t>
            </a:r>
            <a:r>
              <a:rPr lang="en-US" sz="2800" i="1" dirty="0">
                <a:latin typeface="Palatino"/>
                <a:cs typeface="Palatino"/>
              </a:rPr>
              <a:t>a</a:t>
            </a:r>
            <a:r>
              <a:rPr lang="en-US" sz="2800" dirty="0">
                <a:cs typeface="Lucida Console"/>
              </a:rPr>
              <a:t> and </a:t>
            </a:r>
            <a:r>
              <a:rPr lang="en-US" sz="2800" i="1" dirty="0" smtClean="0">
                <a:latin typeface="Palatino"/>
                <a:cs typeface="Palatino"/>
              </a:rPr>
              <a:t>b</a:t>
            </a:r>
            <a:r>
              <a:rPr lang="en-US" sz="2800" i="1" dirty="0" smtClean="0">
                <a:cs typeface="Lucida Console"/>
              </a:rPr>
              <a:t>, </a:t>
            </a:r>
            <a:r>
              <a:rPr lang="en-US" sz="2800" dirty="0" smtClean="0">
                <a:cs typeface="Lucida Console"/>
              </a:rPr>
              <a:t>then swap </a:t>
            </a:r>
            <a:r>
              <a:rPr lang="en-US" sz="2800" i="1" dirty="0" smtClean="0">
                <a:latin typeface="Palatino"/>
                <a:cs typeface="Palatino"/>
              </a:rPr>
              <a:t>a</a:t>
            </a:r>
            <a:r>
              <a:rPr lang="en-US" sz="2800" dirty="0" smtClean="0">
                <a:cs typeface="Lucida Console"/>
              </a:rPr>
              <a:t> and </a:t>
            </a:r>
            <a:r>
              <a:rPr lang="en-US" sz="2800" i="1" dirty="0" smtClean="0">
                <a:latin typeface="Palatino"/>
                <a:cs typeface="Palatino"/>
              </a:rPr>
              <a:t>b</a:t>
            </a:r>
            <a:r>
              <a:rPr lang="en-US" sz="2800" i="1" dirty="0" smtClean="0">
                <a:cs typeface="Lucida Console"/>
              </a:rPr>
              <a:t>; </a:t>
            </a:r>
            <a:r>
              <a:rPr lang="en-US" sz="2800" dirty="0">
                <a:cs typeface="Lucida Console"/>
              </a:rPr>
              <a:t>f</a:t>
            </a:r>
            <a:r>
              <a:rPr lang="en-US" sz="2800" dirty="0" smtClean="0">
                <a:cs typeface="Lucida Console"/>
              </a:rPr>
              <a:t>inal remainder is GCD</a:t>
            </a:r>
          </a:p>
          <a:p>
            <a:r>
              <a:rPr lang="en-US" sz="2800" dirty="0" smtClean="0">
                <a:cs typeface="Lucida Console"/>
              </a:rPr>
              <a:t>Remainder sequence being computed:</a:t>
            </a:r>
          </a:p>
          <a:p>
            <a:endParaRPr lang="en-US" sz="2800" dirty="0">
              <a:cs typeface="Lucida Console"/>
            </a:endParaRPr>
          </a:p>
          <a:p>
            <a:endParaRPr lang="en-US" sz="2800" dirty="0" smtClean="0">
              <a:cs typeface="Lucida Console"/>
            </a:endParaRPr>
          </a:p>
          <a:p>
            <a:endParaRPr lang="en-US" sz="2800" dirty="0">
              <a:cs typeface="Lucida Console"/>
            </a:endParaRPr>
          </a:p>
          <a:p>
            <a:endParaRPr lang="en-US" sz="2800" dirty="0" smtClean="0">
              <a:cs typeface="Lucida Console"/>
            </a:endParaRPr>
          </a:p>
          <a:p>
            <a:endParaRPr lang="en-US" sz="2800" dirty="0">
              <a:cs typeface="Lucida Console"/>
            </a:endParaRPr>
          </a:p>
          <a:p>
            <a:endParaRPr lang="en-US" sz="2800" dirty="0" smtClean="0">
              <a:cs typeface="Lucida Console"/>
            </a:endParaRPr>
          </a:p>
          <a:p>
            <a:r>
              <a:rPr lang="en-US" sz="2800" dirty="0" smtClean="0">
                <a:cs typeface="Lucida Console"/>
              </a:rPr>
              <a:t>Note how 2</a:t>
            </a:r>
            <a:r>
              <a:rPr lang="en-US" sz="2800" baseline="30000" dirty="0" smtClean="0">
                <a:cs typeface="Lucida Console"/>
              </a:rPr>
              <a:t>nd</a:t>
            </a:r>
            <a:r>
              <a:rPr lang="en-US" sz="2800" dirty="0" smtClean="0">
                <a:cs typeface="Lucida Console"/>
              </a:rPr>
              <a:t> argument on iteration </a:t>
            </a:r>
            <a:r>
              <a:rPr lang="en-US" sz="2800" i="1" dirty="0" smtClean="0">
                <a:latin typeface="Palatino"/>
                <a:cs typeface="Palatino"/>
              </a:rPr>
              <a:t>k</a:t>
            </a:r>
            <a:r>
              <a:rPr lang="en-US" sz="2800" dirty="0" smtClean="0">
                <a:latin typeface="Palatino"/>
                <a:cs typeface="Palatino"/>
              </a:rPr>
              <a:t> </a:t>
            </a:r>
            <a:r>
              <a:rPr lang="en-US" sz="2800" dirty="0" smtClean="0">
                <a:cs typeface="Lucida Console"/>
              </a:rPr>
              <a:t>becomes 1</a:t>
            </a:r>
            <a:r>
              <a:rPr lang="en-US" sz="2800" baseline="30000" dirty="0" smtClean="0">
                <a:cs typeface="Lucida Console"/>
              </a:rPr>
              <a:t>st</a:t>
            </a:r>
            <a:r>
              <a:rPr lang="en-US" sz="2800" dirty="0" smtClean="0">
                <a:cs typeface="Lucida Console"/>
              </a:rPr>
              <a:t> argument on iteration </a:t>
            </a:r>
            <a:r>
              <a:rPr lang="en-US" sz="2800" i="1" dirty="0" smtClean="0">
                <a:latin typeface="Palatino"/>
                <a:cs typeface="Palatino"/>
              </a:rPr>
              <a:t>k</a:t>
            </a:r>
            <a:r>
              <a:rPr lang="en-US" sz="2800" dirty="0" smtClean="0">
                <a:latin typeface="Palatino"/>
                <a:cs typeface="Palatino"/>
              </a:rPr>
              <a:t> + 1</a:t>
            </a:r>
            <a:endParaRPr lang="en-US" sz="2800" dirty="0">
              <a:latin typeface="Palatino"/>
              <a:cs typeface="Palatino"/>
            </a:endParaRPr>
          </a:p>
          <a:p>
            <a:endParaRPr lang="en-US" dirty="0"/>
          </a:p>
        </p:txBody>
      </p:sp>
      <p:sp>
        <p:nvSpPr>
          <p:cNvPr id="4" name="Slide Number Placeholder 3"/>
          <p:cNvSpPr>
            <a:spLocks noGrp="1"/>
          </p:cNvSpPr>
          <p:nvPr>
            <p:ph type="sldNum" sz="quarter" idx="12"/>
          </p:nvPr>
        </p:nvSpPr>
        <p:spPr/>
        <p:txBody>
          <a:bodyPr/>
          <a:lstStyle/>
          <a:p>
            <a:fld id="{40857C5A-2FD0-1645-9F69-D79892D8574F}" type="slidenum">
              <a:rPr lang="en-US" smtClean="0"/>
              <a:t>173</a:t>
            </a:fld>
            <a:endParaRPr lang="en-US"/>
          </a:p>
        </p:txBody>
      </p:sp>
      <p:pic>
        <p:nvPicPr>
          <p:cNvPr id="5" name="Picture 4"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8940" y="3066791"/>
            <a:ext cx="3662680" cy="2489200"/>
          </a:xfrm>
          <a:prstGeom prst="rect">
            <a:avLst/>
          </a:prstGeom>
        </p:spPr>
      </p:pic>
    </p:spTree>
    <p:extLst>
      <p:ext uri="{BB962C8B-B14F-4D97-AF65-F5344CB8AC3E}">
        <p14:creationId xmlns:p14="http://schemas.microsoft.com/office/powerpoint/2010/main" val="1612331818"/>
      </p:ext>
    </p:extLst>
  </p:cSld>
  <p:clrMapOvr>
    <a:masterClrMapping/>
  </p:clrMapOvr>
  <p:timing>
    <p:tnLst>
      <p:par>
        <p:cTn xmlns:p14="http://schemas.microsoft.com/office/powerpoint/2010/mai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74638"/>
            <a:ext cx="8354559" cy="1143000"/>
          </a:xfrm>
        </p:spPr>
        <p:txBody>
          <a:bodyPr>
            <a:noAutofit/>
          </a:bodyPr>
          <a:lstStyle/>
          <a:p>
            <a:r>
              <a:rPr lang="en-US" sz="3600" dirty="0" smtClean="0"/>
              <a:t>Remainders Computed in Euclid’s Algorithm</a:t>
            </a:r>
            <a:br>
              <a:rPr lang="en-US" sz="3600" dirty="0" smtClean="0"/>
            </a:br>
            <a:r>
              <a:rPr lang="en-US" sz="3600" dirty="0" smtClean="0"/>
              <a:t>(alternate formulation)</a:t>
            </a:r>
            <a:endParaRPr lang="en-US" sz="3600" dirty="0"/>
          </a:p>
        </p:txBody>
      </p:sp>
      <p:sp>
        <p:nvSpPr>
          <p:cNvPr id="3" name="Content Placeholder 2"/>
          <p:cNvSpPr>
            <a:spLocks noGrp="1"/>
          </p:cNvSpPr>
          <p:nvPr>
            <p:ph idx="1"/>
          </p:nvPr>
        </p:nvSpPr>
        <p:spPr>
          <a:xfrm>
            <a:off x="457200" y="1600200"/>
            <a:ext cx="8229600" cy="5121275"/>
          </a:xfrm>
        </p:spPr>
        <p:txBody>
          <a:bodyPr>
            <a:normAutofit/>
          </a:bodyPr>
          <a:lstStyle/>
          <a:p>
            <a:r>
              <a:rPr lang="en-US" sz="2800" dirty="0" smtClean="0">
                <a:cs typeface="Lucida Console"/>
              </a:rPr>
              <a:t>Since </a:t>
            </a:r>
            <a:r>
              <a:rPr lang="en-US" sz="2800" dirty="0">
                <a:cs typeface="Lucida Console"/>
              </a:rPr>
              <a:t>remainder of </a:t>
            </a:r>
            <a:r>
              <a:rPr lang="en-US" sz="2800" i="1" dirty="0">
                <a:latin typeface="Palatino"/>
                <a:cs typeface="Palatino"/>
              </a:rPr>
              <a:t>a</a:t>
            </a:r>
            <a:r>
              <a:rPr lang="en-US" sz="2800" dirty="0">
                <a:cs typeface="Lucida Console"/>
              </a:rPr>
              <a:t> and </a:t>
            </a:r>
            <a:r>
              <a:rPr lang="en-US" sz="2800" i="1" dirty="0" smtClean="0">
                <a:latin typeface="Palatino"/>
                <a:cs typeface="Palatino"/>
              </a:rPr>
              <a:t>b</a:t>
            </a:r>
            <a:r>
              <a:rPr lang="en-US" sz="2800" i="1" dirty="0">
                <a:cs typeface="Lucida Console"/>
              </a:rPr>
              <a:t> </a:t>
            </a:r>
            <a:r>
              <a:rPr lang="en-US" sz="2800" dirty="0" smtClean="0">
                <a:cs typeface="Lucida Console"/>
              </a:rPr>
              <a:t>is what’s left over from </a:t>
            </a:r>
            <a:r>
              <a:rPr lang="en-US" sz="2800" i="1" dirty="0" smtClean="0">
                <a:latin typeface="Palatino"/>
                <a:cs typeface="Palatino"/>
              </a:rPr>
              <a:t>a </a:t>
            </a:r>
            <a:r>
              <a:rPr lang="en-US" sz="2800" dirty="0" smtClean="0">
                <a:cs typeface="Lucida Console"/>
              </a:rPr>
              <a:t>after dividing </a:t>
            </a:r>
            <a:r>
              <a:rPr lang="en-US" sz="2800" i="1" dirty="0">
                <a:latin typeface="Palatino"/>
                <a:cs typeface="Palatino"/>
              </a:rPr>
              <a:t>a</a:t>
            </a:r>
            <a:r>
              <a:rPr lang="en-US" sz="2800" dirty="0">
                <a:cs typeface="Lucida Console"/>
              </a:rPr>
              <a:t> </a:t>
            </a:r>
            <a:r>
              <a:rPr lang="en-US" sz="2800" dirty="0" smtClean="0">
                <a:cs typeface="Lucida Console"/>
              </a:rPr>
              <a:t>by </a:t>
            </a:r>
            <a:r>
              <a:rPr lang="en-US" sz="2800" i="1" dirty="0" smtClean="0">
                <a:latin typeface="Palatino"/>
                <a:cs typeface="Palatino"/>
              </a:rPr>
              <a:t>b,</a:t>
            </a:r>
            <a:r>
              <a:rPr lang="en-US" sz="2800" i="1" dirty="0" smtClean="0">
                <a:cs typeface="Lucida Console"/>
              </a:rPr>
              <a:t> </a:t>
            </a:r>
            <a:r>
              <a:rPr lang="en-US" sz="2800" dirty="0" smtClean="0">
                <a:cs typeface="Lucida Console"/>
              </a:rPr>
              <a:t>we can rewrite sequence as:</a:t>
            </a:r>
          </a:p>
          <a:p>
            <a:endParaRPr lang="en-US" sz="2800" dirty="0">
              <a:cs typeface="Lucida Console"/>
            </a:endParaRPr>
          </a:p>
          <a:p>
            <a:endParaRPr lang="en-US" sz="2800" dirty="0" smtClean="0">
              <a:cs typeface="Lucida Console"/>
            </a:endParaRPr>
          </a:p>
          <a:p>
            <a:endParaRPr lang="en-US" sz="2800" dirty="0">
              <a:cs typeface="Lucida Console"/>
            </a:endParaRPr>
          </a:p>
          <a:p>
            <a:endParaRPr lang="en-US" sz="2800" dirty="0" smtClean="0">
              <a:cs typeface="Lucida Console"/>
            </a:endParaRPr>
          </a:p>
          <a:p>
            <a:endParaRPr lang="en-US" sz="2800" dirty="0">
              <a:cs typeface="Lucida Console"/>
            </a:endParaRPr>
          </a:p>
          <a:p>
            <a:endParaRPr lang="en-US" sz="2800" dirty="0" smtClean="0">
              <a:cs typeface="Lucida Console"/>
            </a:endParaRPr>
          </a:p>
          <a:p>
            <a:r>
              <a:rPr lang="en-US" sz="2800" i="1" dirty="0">
                <a:latin typeface="Palatino"/>
                <a:cs typeface="Palatino"/>
              </a:rPr>
              <a:t>q</a:t>
            </a:r>
            <a:r>
              <a:rPr lang="en-US" sz="2800" dirty="0" smtClean="0">
                <a:cs typeface="Lucida Console"/>
              </a:rPr>
              <a:t> terms are corresponding quotients</a:t>
            </a:r>
            <a:endParaRPr lang="en-US" sz="2800" dirty="0">
              <a:latin typeface="Palatino"/>
              <a:cs typeface="Palatino"/>
            </a:endParaRPr>
          </a:p>
          <a:p>
            <a:endParaRPr lang="en-US" dirty="0"/>
          </a:p>
        </p:txBody>
      </p:sp>
      <p:sp>
        <p:nvSpPr>
          <p:cNvPr id="4" name="Slide Number Placeholder 3"/>
          <p:cNvSpPr>
            <a:spLocks noGrp="1"/>
          </p:cNvSpPr>
          <p:nvPr>
            <p:ph type="sldNum" sz="quarter" idx="12"/>
          </p:nvPr>
        </p:nvSpPr>
        <p:spPr/>
        <p:txBody>
          <a:bodyPr/>
          <a:lstStyle/>
          <a:p>
            <a:fld id="{40857C5A-2FD0-1645-9F69-D79892D8574F}" type="slidenum">
              <a:rPr lang="en-US" smtClean="0"/>
              <a:t>174</a:t>
            </a:fld>
            <a:endParaRPr lang="en-US"/>
          </a:p>
        </p:txBody>
      </p:sp>
      <p:pic>
        <p:nvPicPr>
          <p:cNvPr id="6" name="Picture 5"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54921" y="2732698"/>
            <a:ext cx="2720340" cy="2480310"/>
          </a:xfrm>
          <a:prstGeom prst="rect">
            <a:avLst/>
          </a:prstGeom>
        </p:spPr>
      </p:pic>
    </p:spTree>
    <p:extLst>
      <p:ext uri="{BB962C8B-B14F-4D97-AF65-F5344CB8AC3E}">
        <p14:creationId xmlns:p14="http://schemas.microsoft.com/office/powerpoint/2010/main" val="3400636240"/>
      </p:ext>
    </p:extLst>
  </p:cSld>
  <p:clrMapOvr>
    <a:masterClrMapping/>
  </p:clrMapOvr>
  <p:timing>
    <p:tnLst>
      <p:par>
        <p:cTn xmlns:p14="http://schemas.microsoft.com/office/powerpoint/2010/mai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74638"/>
            <a:ext cx="8354559" cy="1143000"/>
          </a:xfrm>
        </p:spPr>
        <p:txBody>
          <a:bodyPr>
            <a:noAutofit/>
          </a:bodyPr>
          <a:lstStyle/>
          <a:p>
            <a:r>
              <a:rPr lang="en-US" sz="3600" dirty="0" smtClean="0"/>
              <a:t>Remainders Computed in Euclid’s Algorithm</a:t>
            </a:r>
            <a:br>
              <a:rPr lang="en-US" sz="3600" dirty="0" smtClean="0"/>
            </a:br>
            <a:r>
              <a:rPr lang="en-US" sz="3600" dirty="0" smtClean="0"/>
              <a:t>(alternate formulation, rearranged)</a:t>
            </a:r>
            <a:endParaRPr lang="en-US" sz="3600" dirty="0"/>
          </a:p>
        </p:txBody>
      </p:sp>
      <p:sp>
        <p:nvSpPr>
          <p:cNvPr id="3" name="Content Placeholder 2"/>
          <p:cNvSpPr>
            <a:spLocks noGrp="1"/>
          </p:cNvSpPr>
          <p:nvPr>
            <p:ph idx="1"/>
          </p:nvPr>
        </p:nvSpPr>
        <p:spPr>
          <a:xfrm>
            <a:off x="457200" y="1600200"/>
            <a:ext cx="8229600" cy="5121275"/>
          </a:xfrm>
        </p:spPr>
        <p:txBody>
          <a:bodyPr>
            <a:normAutofit/>
          </a:bodyPr>
          <a:lstStyle/>
          <a:p>
            <a:r>
              <a:rPr lang="en-US" sz="2800" dirty="0" smtClean="0">
                <a:cs typeface="Lucida Console"/>
              </a:rPr>
              <a:t>We can solve each equation for the first term on the right -- the first argument of the remainder function:</a:t>
            </a:r>
          </a:p>
          <a:p>
            <a:endParaRPr lang="en-US" sz="2800" dirty="0">
              <a:cs typeface="Lucida Console"/>
            </a:endParaRPr>
          </a:p>
          <a:p>
            <a:endParaRPr lang="en-US" sz="2800" dirty="0" smtClean="0">
              <a:cs typeface="Lucida Console"/>
            </a:endParaRPr>
          </a:p>
          <a:p>
            <a:endParaRPr lang="en-US" sz="2800" dirty="0">
              <a:cs typeface="Lucida Console"/>
            </a:endParaRPr>
          </a:p>
          <a:p>
            <a:endParaRPr lang="en-US" sz="2800" dirty="0" smtClean="0">
              <a:cs typeface="Lucida Console"/>
            </a:endParaRPr>
          </a:p>
          <a:p>
            <a:endParaRPr lang="en-US" sz="2800" dirty="0">
              <a:cs typeface="Lucida Console"/>
            </a:endParaRPr>
          </a:p>
          <a:p>
            <a:endParaRPr lang="en-US" sz="2800" dirty="0" smtClean="0">
              <a:cs typeface="Lucida Console"/>
            </a:endParaRPr>
          </a:p>
          <a:p>
            <a:r>
              <a:rPr lang="en-US" sz="2800" dirty="0" smtClean="0">
                <a:cs typeface="Palatino"/>
              </a:rPr>
              <a:t>Earlier in course, we showed how last nonzero remainder </a:t>
            </a:r>
            <a:r>
              <a:rPr lang="en-US" sz="2800" i="1" dirty="0" err="1" smtClean="0">
                <a:latin typeface="Palatino"/>
                <a:cs typeface="Palatino"/>
              </a:rPr>
              <a:t>r</a:t>
            </a:r>
            <a:r>
              <a:rPr lang="en-US" sz="2800" i="1" baseline="-25000" dirty="0" err="1" smtClean="0">
                <a:latin typeface="Palatino"/>
                <a:cs typeface="Palatino"/>
              </a:rPr>
              <a:t>n</a:t>
            </a:r>
            <a:r>
              <a:rPr lang="en-US" sz="2800" dirty="0" smtClean="0">
                <a:cs typeface="Palatino"/>
              </a:rPr>
              <a:t> is equal to GCD of original arguments</a:t>
            </a:r>
            <a:endParaRPr lang="en-US" sz="2800" dirty="0">
              <a:cs typeface="Palatino"/>
            </a:endParaRPr>
          </a:p>
          <a:p>
            <a:endParaRPr lang="en-US" dirty="0"/>
          </a:p>
        </p:txBody>
      </p:sp>
      <p:sp>
        <p:nvSpPr>
          <p:cNvPr id="4" name="Slide Number Placeholder 3"/>
          <p:cNvSpPr>
            <a:spLocks noGrp="1"/>
          </p:cNvSpPr>
          <p:nvPr>
            <p:ph type="sldNum" sz="quarter" idx="12"/>
          </p:nvPr>
        </p:nvSpPr>
        <p:spPr/>
        <p:txBody>
          <a:bodyPr/>
          <a:lstStyle/>
          <a:p>
            <a:fld id="{40857C5A-2FD0-1645-9F69-D79892D8574F}" type="slidenum">
              <a:rPr lang="en-US" smtClean="0"/>
              <a:t>175</a:t>
            </a:fld>
            <a:endParaRPr lang="en-US"/>
          </a:p>
        </p:txBody>
      </p:sp>
      <p:pic>
        <p:nvPicPr>
          <p:cNvPr id="5" name="Picture 4"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15642" y="2719603"/>
            <a:ext cx="2720340" cy="2480310"/>
          </a:xfrm>
          <a:prstGeom prst="rect">
            <a:avLst/>
          </a:prstGeom>
        </p:spPr>
      </p:pic>
    </p:spTree>
    <p:extLst>
      <p:ext uri="{BB962C8B-B14F-4D97-AF65-F5344CB8AC3E}">
        <p14:creationId xmlns:p14="http://schemas.microsoft.com/office/powerpoint/2010/main" val="1145935793"/>
      </p:ext>
    </p:extLst>
  </p:cSld>
  <p:clrMapOvr>
    <a:masterClrMapping/>
  </p:clrMapOvr>
  <p:timing>
    <p:tnLst>
      <p:par>
        <p:cTn xmlns:p14="http://schemas.microsoft.com/office/powerpoint/2010/mai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74638"/>
            <a:ext cx="8354559" cy="1143000"/>
          </a:xfrm>
        </p:spPr>
        <p:txBody>
          <a:bodyPr>
            <a:noAutofit/>
          </a:bodyPr>
          <a:lstStyle/>
          <a:p>
            <a:r>
              <a:rPr lang="en-US" sz="3600" dirty="0" smtClean="0"/>
              <a:t>Remainders Computed in Euclid’s Algorithm</a:t>
            </a:r>
            <a:br>
              <a:rPr lang="en-US" sz="3600" dirty="0" smtClean="0"/>
            </a:br>
            <a:r>
              <a:rPr lang="en-US" sz="3600" dirty="0" smtClean="0"/>
              <a:t>(computing values for </a:t>
            </a:r>
            <a:r>
              <a:rPr lang="en-US" sz="3600" dirty="0" err="1" smtClean="0"/>
              <a:t>Bézout’s</a:t>
            </a:r>
            <a:r>
              <a:rPr lang="en-US" sz="3600" dirty="0" smtClean="0"/>
              <a:t> Identity)</a:t>
            </a:r>
            <a:endParaRPr lang="en-US" sz="3600" dirty="0"/>
          </a:p>
        </p:txBody>
      </p:sp>
      <p:sp>
        <p:nvSpPr>
          <p:cNvPr id="3" name="Content Placeholder 2"/>
          <p:cNvSpPr>
            <a:spLocks noGrp="1"/>
          </p:cNvSpPr>
          <p:nvPr>
            <p:ph idx="1"/>
          </p:nvPr>
        </p:nvSpPr>
        <p:spPr>
          <a:xfrm>
            <a:off x="457200" y="1600200"/>
            <a:ext cx="8229600" cy="5121275"/>
          </a:xfrm>
        </p:spPr>
        <p:txBody>
          <a:bodyPr>
            <a:normAutofit/>
          </a:bodyPr>
          <a:lstStyle/>
          <a:p>
            <a:r>
              <a:rPr lang="en-US" sz="2800" dirty="0" smtClean="0">
                <a:cs typeface="Lucida Console"/>
              </a:rPr>
              <a:t>We want to show that </a:t>
            </a:r>
            <a:r>
              <a:rPr lang="en-US" sz="2800" i="1" dirty="0" err="1" smtClean="0">
                <a:latin typeface="Palatino"/>
                <a:cs typeface="Palatino"/>
              </a:rPr>
              <a:t>r</a:t>
            </a:r>
            <a:r>
              <a:rPr lang="en-US" sz="2800" i="1" baseline="-25000" dirty="0" err="1" smtClean="0">
                <a:latin typeface="Palatino"/>
                <a:cs typeface="Palatino"/>
              </a:rPr>
              <a:t>n</a:t>
            </a:r>
            <a:r>
              <a:rPr lang="en-US" sz="2800" i="1" dirty="0" smtClean="0">
                <a:latin typeface="Palatino"/>
                <a:cs typeface="Palatino"/>
              </a:rPr>
              <a:t> </a:t>
            </a:r>
            <a:r>
              <a:rPr lang="en-US" sz="2800" dirty="0" smtClean="0">
                <a:latin typeface="Palatino"/>
                <a:cs typeface="Palatino"/>
              </a:rPr>
              <a:t>= </a:t>
            </a:r>
            <a:r>
              <a:rPr lang="en-US" sz="2800" dirty="0" err="1" smtClean="0">
                <a:latin typeface="Palatino"/>
                <a:cs typeface="Palatino"/>
              </a:rPr>
              <a:t>gcd</a:t>
            </a:r>
            <a:r>
              <a:rPr lang="en-US" sz="2800" dirty="0" smtClean="0">
                <a:latin typeface="Palatino"/>
                <a:cs typeface="Palatino"/>
              </a:rPr>
              <a:t>(</a:t>
            </a:r>
            <a:r>
              <a:rPr lang="en-US" sz="2800" i="1" dirty="0" smtClean="0">
                <a:latin typeface="Palatino"/>
                <a:cs typeface="Palatino"/>
              </a:rPr>
              <a:t>a</a:t>
            </a:r>
            <a:r>
              <a:rPr lang="en-US" sz="2800" dirty="0" smtClean="0">
                <a:latin typeface="Palatino"/>
                <a:cs typeface="Palatino"/>
              </a:rPr>
              <a:t>, </a:t>
            </a:r>
            <a:r>
              <a:rPr lang="en-US" sz="2800" i="1" dirty="0" smtClean="0">
                <a:latin typeface="Palatino"/>
                <a:cs typeface="Palatino"/>
              </a:rPr>
              <a:t>b</a:t>
            </a:r>
            <a:r>
              <a:rPr lang="en-US" sz="2800" dirty="0" smtClean="0">
                <a:latin typeface="Palatino"/>
                <a:cs typeface="Palatino"/>
              </a:rPr>
              <a:t>) = </a:t>
            </a:r>
            <a:r>
              <a:rPr lang="en-US" sz="2800" i="1" dirty="0" err="1" smtClean="0">
                <a:latin typeface="Palatino"/>
                <a:cs typeface="Palatino"/>
              </a:rPr>
              <a:t>xa</a:t>
            </a:r>
            <a:r>
              <a:rPr lang="en-US" sz="2800" dirty="0" smtClean="0">
                <a:latin typeface="Palatino"/>
                <a:cs typeface="Palatino"/>
              </a:rPr>
              <a:t> + </a:t>
            </a:r>
            <a:r>
              <a:rPr lang="en-US" sz="2800" i="1" dirty="0" err="1" smtClean="0">
                <a:latin typeface="Palatino"/>
                <a:cs typeface="Palatino"/>
              </a:rPr>
              <a:t>yb</a:t>
            </a:r>
            <a:r>
              <a:rPr lang="en-US" sz="2800" dirty="0" smtClean="0">
                <a:cs typeface="Lucida Console"/>
              </a:rPr>
              <a:t>.</a:t>
            </a:r>
          </a:p>
          <a:p>
            <a:r>
              <a:rPr lang="en-US" sz="2800" dirty="0" smtClean="0">
                <a:cs typeface="Lucida Console"/>
              </a:rPr>
              <a:t>If we can write an equation in the sequence as this linear combination, we can write next one as well:</a:t>
            </a:r>
          </a:p>
          <a:p>
            <a:endParaRPr lang="en-US" sz="2800" dirty="0">
              <a:cs typeface="Lucida Console"/>
            </a:endParaRPr>
          </a:p>
          <a:p>
            <a:endParaRPr lang="en-US" sz="2800" dirty="0" smtClean="0">
              <a:cs typeface="Lucida Console"/>
            </a:endParaRPr>
          </a:p>
          <a:p>
            <a:endParaRPr lang="en-US" sz="2800" dirty="0">
              <a:cs typeface="Lucida Console"/>
            </a:endParaRPr>
          </a:p>
          <a:p>
            <a:endParaRPr lang="en-US" sz="2800" dirty="0" smtClean="0">
              <a:cs typeface="Lucida Console"/>
            </a:endParaRPr>
          </a:p>
          <a:p>
            <a:endParaRPr lang="en-US" sz="2800" dirty="0">
              <a:cs typeface="Lucida Console"/>
            </a:endParaRPr>
          </a:p>
          <a:p>
            <a:endParaRPr lang="en-US" sz="2800" dirty="0" smtClean="0">
              <a:cs typeface="Lucida Console"/>
            </a:endParaRPr>
          </a:p>
          <a:p>
            <a:endParaRPr lang="en-US" dirty="0"/>
          </a:p>
        </p:txBody>
      </p:sp>
      <p:sp>
        <p:nvSpPr>
          <p:cNvPr id="4" name="Slide Number Placeholder 3"/>
          <p:cNvSpPr>
            <a:spLocks noGrp="1"/>
          </p:cNvSpPr>
          <p:nvPr>
            <p:ph type="sldNum" sz="quarter" idx="12"/>
          </p:nvPr>
        </p:nvSpPr>
        <p:spPr/>
        <p:txBody>
          <a:bodyPr/>
          <a:lstStyle/>
          <a:p>
            <a:fld id="{40857C5A-2FD0-1645-9F69-D79892D8574F}" type="slidenum">
              <a:rPr lang="en-US" smtClean="0"/>
              <a:t>176</a:t>
            </a:fld>
            <a:endParaRPr lang="en-US"/>
          </a:p>
        </p:txBody>
      </p:sp>
      <p:pic>
        <p:nvPicPr>
          <p:cNvPr id="7" name="Picture 6"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38601" y="3315138"/>
            <a:ext cx="3058108" cy="3041212"/>
          </a:xfrm>
          <a:prstGeom prst="rect">
            <a:avLst/>
          </a:prstGeom>
        </p:spPr>
      </p:pic>
    </p:spTree>
    <p:extLst>
      <p:ext uri="{BB962C8B-B14F-4D97-AF65-F5344CB8AC3E}">
        <p14:creationId xmlns:p14="http://schemas.microsoft.com/office/powerpoint/2010/main" val="2986954494"/>
      </p:ext>
    </p:extLst>
  </p:cSld>
  <p:clrMapOvr>
    <a:masterClrMapping/>
  </p:clrMapOvr>
  <p:timing>
    <p:tnLst>
      <p:par>
        <p:cTn xmlns:p14="http://schemas.microsoft.com/office/powerpoint/2010/mai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74638"/>
            <a:ext cx="8354559" cy="1143000"/>
          </a:xfrm>
        </p:spPr>
        <p:txBody>
          <a:bodyPr>
            <a:noAutofit/>
          </a:bodyPr>
          <a:lstStyle/>
          <a:p>
            <a:r>
              <a:rPr lang="en-US" sz="3600" dirty="0" smtClean="0"/>
              <a:t>Recurrence in List of Remainders</a:t>
            </a:r>
            <a:endParaRPr lang="en-US" sz="3600" dirty="0"/>
          </a:p>
        </p:txBody>
      </p:sp>
      <p:sp>
        <p:nvSpPr>
          <p:cNvPr id="3" name="Content Placeholder 2"/>
          <p:cNvSpPr>
            <a:spLocks noGrp="1"/>
          </p:cNvSpPr>
          <p:nvPr>
            <p:ph idx="1"/>
          </p:nvPr>
        </p:nvSpPr>
        <p:spPr>
          <a:xfrm>
            <a:off x="457199" y="1600200"/>
            <a:ext cx="8686801" cy="5121275"/>
          </a:xfrm>
        </p:spPr>
        <p:txBody>
          <a:bodyPr>
            <a:normAutofit/>
          </a:bodyPr>
          <a:lstStyle/>
          <a:p>
            <a:r>
              <a:rPr lang="en-US" sz="2800" dirty="0" smtClean="0">
                <a:cs typeface="Lucida Console"/>
              </a:rPr>
              <a:t>Assume we can already express two successive remainders as linear combinations:</a:t>
            </a:r>
          </a:p>
          <a:p>
            <a:pPr marL="0" indent="0" algn="ctr">
              <a:buNone/>
            </a:pPr>
            <a:r>
              <a:rPr lang="en-US" sz="2800" dirty="0" smtClean="0">
                <a:cs typeface="Lucida Console"/>
              </a:rPr>
              <a:t> </a:t>
            </a:r>
            <a:r>
              <a:rPr lang="en-US" sz="2800" i="1" dirty="0" err="1" smtClean="0">
                <a:latin typeface="Palatino"/>
                <a:cs typeface="Palatino"/>
              </a:rPr>
              <a:t>r</a:t>
            </a:r>
            <a:r>
              <a:rPr lang="en-US" sz="2800" i="1" baseline="-25000" dirty="0" err="1">
                <a:latin typeface="Palatino"/>
                <a:cs typeface="Palatino"/>
              </a:rPr>
              <a:t>i</a:t>
            </a:r>
            <a:r>
              <a:rPr lang="en-US" sz="2800" i="1" dirty="0" smtClean="0">
                <a:latin typeface="Palatino"/>
                <a:cs typeface="Palatino"/>
              </a:rPr>
              <a:t> </a:t>
            </a:r>
            <a:r>
              <a:rPr lang="en-US" sz="2800" dirty="0" smtClean="0">
                <a:latin typeface="Palatino"/>
                <a:cs typeface="Palatino"/>
              </a:rPr>
              <a:t>= </a:t>
            </a:r>
            <a:r>
              <a:rPr lang="en-US" sz="2800" i="1" dirty="0" err="1" smtClean="0">
                <a:latin typeface="Palatino"/>
                <a:cs typeface="Palatino"/>
              </a:rPr>
              <a:t>x</a:t>
            </a:r>
            <a:r>
              <a:rPr lang="en-US" sz="2800" i="1" baseline="-25000" dirty="0" err="1" smtClean="0">
                <a:latin typeface="Palatino"/>
                <a:cs typeface="Palatino"/>
              </a:rPr>
              <a:t>i</a:t>
            </a:r>
            <a:r>
              <a:rPr lang="en-US" sz="2800" i="1" dirty="0" err="1" smtClean="0">
                <a:latin typeface="Palatino"/>
                <a:cs typeface="Palatino"/>
              </a:rPr>
              <a:t>a</a:t>
            </a:r>
            <a:r>
              <a:rPr lang="en-US" sz="2800" dirty="0" smtClean="0">
                <a:latin typeface="Palatino"/>
                <a:cs typeface="Palatino"/>
              </a:rPr>
              <a:t> + </a:t>
            </a:r>
            <a:r>
              <a:rPr lang="en-US" sz="2800" i="1" dirty="0" err="1" smtClean="0">
                <a:latin typeface="Palatino"/>
                <a:cs typeface="Palatino"/>
              </a:rPr>
              <a:t>y</a:t>
            </a:r>
            <a:r>
              <a:rPr lang="en-US" sz="2800" i="1" baseline="-25000" dirty="0" err="1" smtClean="0">
                <a:latin typeface="Palatino"/>
                <a:cs typeface="Palatino"/>
              </a:rPr>
              <a:t>i</a:t>
            </a:r>
            <a:r>
              <a:rPr lang="en-US" sz="2800" i="1" dirty="0" err="1" smtClean="0">
                <a:latin typeface="Palatino"/>
                <a:cs typeface="Palatino"/>
              </a:rPr>
              <a:t>b</a:t>
            </a:r>
            <a:r>
              <a:rPr lang="en-US" sz="2800" dirty="0">
                <a:cs typeface="Lucida Console"/>
              </a:rPr>
              <a:t/>
            </a:r>
            <a:br>
              <a:rPr lang="en-US" sz="2800" dirty="0">
                <a:cs typeface="Lucida Console"/>
              </a:rPr>
            </a:br>
            <a:r>
              <a:rPr lang="en-US" sz="2800" i="1" dirty="0" smtClean="0">
                <a:latin typeface="Palatino"/>
                <a:cs typeface="Palatino"/>
              </a:rPr>
              <a:t>r</a:t>
            </a:r>
            <a:r>
              <a:rPr lang="en-US" sz="2800" i="1" baseline="-25000" dirty="0" smtClean="0">
                <a:latin typeface="Palatino"/>
                <a:cs typeface="Palatino"/>
              </a:rPr>
              <a:t>i+</a:t>
            </a:r>
            <a:r>
              <a:rPr lang="en-US" sz="2800" baseline="-25000" dirty="0" smtClean="0">
                <a:latin typeface="Palatino"/>
                <a:cs typeface="Palatino"/>
              </a:rPr>
              <a:t>1</a:t>
            </a:r>
            <a:r>
              <a:rPr lang="en-US" sz="2800" i="1" dirty="0" smtClean="0">
                <a:latin typeface="Palatino"/>
                <a:cs typeface="Palatino"/>
              </a:rPr>
              <a:t> </a:t>
            </a:r>
            <a:r>
              <a:rPr lang="en-US" sz="2800" dirty="0">
                <a:latin typeface="Palatino"/>
                <a:cs typeface="Palatino"/>
              </a:rPr>
              <a:t>= </a:t>
            </a:r>
            <a:r>
              <a:rPr lang="en-US" sz="2800" i="1" dirty="0" smtClean="0">
                <a:latin typeface="Palatino"/>
                <a:cs typeface="Palatino"/>
              </a:rPr>
              <a:t>x</a:t>
            </a:r>
            <a:r>
              <a:rPr lang="en-US" sz="2800" i="1" baseline="-25000" dirty="0" smtClean="0">
                <a:latin typeface="Palatino"/>
                <a:cs typeface="Palatino"/>
              </a:rPr>
              <a:t>i+</a:t>
            </a:r>
            <a:r>
              <a:rPr lang="en-US" sz="2800" baseline="-25000" dirty="0" smtClean="0">
                <a:latin typeface="Palatino"/>
                <a:cs typeface="Palatino"/>
              </a:rPr>
              <a:t>1</a:t>
            </a:r>
            <a:r>
              <a:rPr lang="en-US" sz="2800" i="1" dirty="0" smtClean="0">
                <a:latin typeface="Palatino"/>
                <a:cs typeface="Palatino"/>
              </a:rPr>
              <a:t>a</a:t>
            </a:r>
            <a:r>
              <a:rPr lang="en-US" sz="2800" dirty="0" smtClean="0">
                <a:latin typeface="Palatino"/>
                <a:cs typeface="Palatino"/>
              </a:rPr>
              <a:t> </a:t>
            </a:r>
            <a:r>
              <a:rPr lang="en-US" sz="2800" dirty="0">
                <a:latin typeface="Palatino"/>
                <a:cs typeface="Palatino"/>
              </a:rPr>
              <a:t>+ </a:t>
            </a:r>
            <a:r>
              <a:rPr lang="en-US" sz="2800" i="1" dirty="0" smtClean="0">
                <a:latin typeface="Palatino"/>
                <a:cs typeface="Palatino"/>
              </a:rPr>
              <a:t>y</a:t>
            </a:r>
            <a:r>
              <a:rPr lang="en-US" sz="2800" i="1" baseline="-25000" dirty="0" smtClean="0">
                <a:latin typeface="Palatino"/>
                <a:cs typeface="Palatino"/>
              </a:rPr>
              <a:t>i+</a:t>
            </a:r>
            <a:r>
              <a:rPr lang="en-US" sz="2800" baseline="-25000" dirty="0" smtClean="0">
                <a:latin typeface="Palatino"/>
                <a:cs typeface="Palatino"/>
              </a:rPr>
              <a:t>1</a:t>
            </a:r>
            <a:r>
              <a:rPr lang="en-US" sz="2800" i="1" dirty="0" smtClean="0">
                <a:latin typeface="Palatino"/>
                <a:cs typeface="Palatino"/>
              </a:rPr>
              <a:t>b</a:t>
            </a:r>
            <a:endParaRPr lang="en-US" sz="2800" dirty="0" smtClean="0">
              <a:cs typeface="Lucida Console"/>
            </a:endParaRPr>
          </a:p>
          <a:p>
            <a:r>
              <a:rPr lang="en-US" sz="2800" dirty="0">
                <a:cs typeface="Lucida Console"/>
              </a:rPr>
              <a:t>S</a:t>
            </a:r>
            <a:r>
              <a:rPr lang="en-US" sz="2800" dirty="0" smtClean="0">
                <a:cs typeface="Lucida Console"/>
              </a:rPr>
              <a:t>ubstitute and rearrange to group</a:t>
            </a:r>
            <a:r>
              <a:rPr lang="en-US" sz="2800" dirty="0" smtClean="0">
                <a:latin typeface="Palatino"/>
                <a:cs typeface="Palatino"/>
              </a:rPr>
              <a:t> </a:t>
            </a:r>
            <a:r>
              <a:rPr lang="en-US" sz="2800" i="1" dirty="0" smtClean="0">
                <a:latin typeface="Palatino"/>
                <a:cs typeface="Palatino"/>
              </a:rPr>
              <a:t>a</a:t>
            </a:r>
            <a:r>
              <a:rPr lang="en-US" sz="2800" dirty="0" smtClean="0">
                <a:latin typeface="Palatino"/>
                <a:cs typeface="Palatino"/>
              </a:rPr>
              <a:t> </a:t>
            </a:r>
            <a:r>
              <a:rPr lang="en-US" sz="2800" dirty="0" smtClean="0">
                <a:cs typeface="Lucida Console"/>
              </a:rPr>
              <a:t>terms and </a:t>
            </a:r>
            <a:r>
              <a:rPr lang="en-US" sz="2800" i="1" dirty="0" smtClean="0">
                <a:latin typeface="Palatino"/>
                <a:cs typeface="Palatino"/>
              </a:rPr>
              <a:t>b</a:t>
            </a:r>
            <a:r>
              <a:rPr lang="en-US" sz="2800" dirty="0" smtClean="0">
                <a:cs typeface="Lucida Console"/>
              </a:rPr>
              <a:t> terms:</a:t>
            </a:r>
          </a:p>
          <a:p>
            <a:endParaRPr lang="en-US" sz="2800" dirty="0">
              <a:cs typeface="Lucida Console"/>
            </a:endParaRPr>
          </a:p>
          <a:p>
            <a:endParaRPr lang="en-US" sz="2800" dirty="0" smtClean="0">
              <a:cs typeface="Lucida Console"/>
            </a:endParaRPr>
          </a:p>
          <a:p>
            <a:endParaRPr lang="en-US" sz="2800" dirty="0">
              <a:cs typeface="Lucida Console"/>
            </a:endParaRPr>
          </a:p>
          <a:p>
            <a:endParaRPr lang="en-US" sz="2800" dirty="0" smtClean="0">
              <a:cs typeface="Lucida Console"/>
            </a:endParaRPr>
          </a:p>
          <a:p>
            <a:endParaRPr lang="en-US" sz="2800" dirty="0">
              <a:cs typeface="Lucida Console"/>
            </a:endParaRPr>
          </a:p>
          <a:p>
            <a:endParaRPr lang="en-US" sz="2800" dirty="0" smtClean="0">
              <a:cs typeface="Lucida Console"/>
            </a:endParaRPr>
          </a:p>
          <a:p>
            <a:endParaRPr lang="en-US" dirty="0"/>
          </a:p>
        </p:txBody>
      </p:sp>
      <p:sp>
        <p:nvSpPr>
          <p:cNvPr id="4" name="Slide Number Placeholder 3"/>
          <p:cNvSpPr>
            <a:spLocks noGrp="1"/>
          </p:cNvSpPr>
          <p:nvPr>
            <p:ph type="sldNum" sz="quarter" idx="12"/>
          </p:nvPr>
        </p:nvSpPr>
        <p:spPr/>
        <p:txBody>
          <a:bodyPr/>
          <a:lstStyle/>
          <a:p>
            <a:fld id="{40857C5A-2FD0-1645-9F69-D79892D8574F}" type="slidenum">
              <a:rPr lang="en-US" smtClean="0"/>
              <a:t>177</a:t>
            </a:fld>
            <a:endParaRPr lang="en-US"/>
          </a:p>
        </p:txBody>
      </p:sp>
      <p:pic>
        <p:nvPicPr>
          <p:cNvPr id="5" name="Picture 4"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7712" y="4196080"/>
            <a:ext cx="5502910" cy="2160270"/>
          </a:xfrm>
          <a:prstGeom prst="rect">
            <a:avLst/>
          </a:prstGeom>
        </p:spPr>
      </p:pic>
    </p:spTree>
    <p:extLst>
      <p:ext uri="{BB962C8B-B14F-4D97-AF65-F5344CB8AC3E}">
        <p14:creationId xmlns:p14="http://schemas.microsoft.com/office/powerpoint/2010/main" val="1867514589"/>
      </p:ext>
    </p:extLst>
  </p:cSld>
  <p:clrMapOvr>
    <a:masterClrMapping/>
  </p:clrMapOvr>
  <p:timing>
    <p:tnLst>
      <p:par>
        <p:cTn xmlns:p14="http://schemas.microsoft.com/office/powerpoint/2010/mai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Observations About Recurrence</a:t>
            </a:r>
            <a:endParaRPr lang="en-US" dirty="0"/>
          </a:p>
        </p:txBody>
      </p:sp>
      <p:sp>
        <p:nvSpPr>
          <p:cNvPr id="3" name="Content Placeholder 2"/>
          <p:cNvSpPr>
            <a:spLocks noGrp="1"/>
          </p:cNvSpPr>
          <p:nvPr>
            <p:ph idx="1"/>
          </p:nvPr>
        </p:nvSpPr>
        <p:spPr>
          <a:xfrm>
            <a:off x="261865" y="1600200"/>
            <a:ext cx="8693919" cy="4986099"/>
          </a:xfrm>
        </p:spPr>
        <p:txBody>
          <a:bodyPr>
            <a:normAutofit/>
          </a:bodyPr>
          <a:lstStyle/>
          <a:p>
            <a:r>
              <a:rPr lang="en-US" sz="2800" dirty="0" smtClean="0"/>
              <a:t>Every entry in the sequence can be expressed as a linear combination of </a:t>
            </a:r>
            <a:r>
              <a:rPr lang="en-US" sz="2800" i="1" dirty="0" smtClean="0">
                <a:latin typeface="Palatino"/>
                <a:cs typeface="Palatino"/>
              </a:rPr>
              <a:t>a</a:t>
            </a:r>
            <a:r>
              <a:rPr lang="en-US" sz="2800" dirty="0" smtClean="0"/>
              <a:t> and </a:t>
            </a:r>
            <a:r>
              <a:rPr lang="en-US" sz="2800" i="1" dirty="0" smtClean="0">
                <a:latin typeface="Palatino"/>
                <a:cs typeface="Palatino"/>
              </a:rPr>
              <a:t>b</a:t>
            </a:r>
          </a:p>
          <a:p>
            <a:r>
              <a:rPr lang="en-US" sz="2800" dirty="0" smtClean="0"/>
              <a:t>Our procedure gives us coefficients </a:t>
            </a:r>
            <a:r>
              <a:rPr lang="en-US" sz="2800" i="1" dirty="0" smtClean="0">
                <a:latin typeface="Palatino"/>
                <a:cs typeface="Palatino"/>
              </a:rPr>
              <a:t>x</a:t>
            </a:r>
            <a:r>
              <a:rPr lang="en-US" sz="2800" dirty="0" smtClean="0"/>
              <a:t> and </a:t>
            </a:r>
            <a:r>
              <a:rPr lang="en-US" sz="2800" i="1" dirty="0" smtClean="0">
                <a:latin typeface="Palatino"/>
                <a:cs typeface="Palatino"/>
              </a:rPr>
              <a:t>y</a:t>
            </a:r>
            <a:r>
              <a:rPr lang="en-US" sz="2800" dirty="0" smtClean="0"/>
              <a:t> at each step:</a:t>
            </a:r>
          </a:p>
          <a:p>
            <a:endParaRPr lang="en-US" sz="2800" dirty="0" smtClean="0"/>
          </a:p>
          <a:p>
            <a:endParaRPr lang="en-US" sz="2800" dirty="0" smtClean="0"/>
          </a:p>
          <a:p>
            <a:r>
              <a:rPr lang="en-US" sz="2800" dirty="0" smtClean="0"/>
              <a:t>Coefficients on </a:t>
            </a:r>
            <a:r>
              <a:rPr lang="en-US" sz="2800" i="1" dirty="0" smtClean="0">
                <a:latin typeface="Palatino"/>
                <a:cs typeface="Palatino"/>
              </a:rPr>
              <a:t>a</a:t>
            </a:r>
            <a:r>
              <a:rPr lang="en-US" sz="2800" dirty="0" smtClean="0"/>
              <a:t> depend only on variable </a:t>
            </a:r>
            <a:r>
              <a:rPr lang="en-US" sz="2800" i="1" dirty="0" smtClean="0">
                <a:latin typeface="Palatino"/>
                <a:cs typeface="Palatino"/>
              </a:rPr>
              <a:t>x</a:t>
            </a:r>
            <a:r>
              <a:rPr lang="en-US" sz="2800" dirty="0" smtClean="0"/>
              <a:t>;</a:t>
            </a:r>
            <a:br>
              <a:rPr lang="en-US" sz="2800" dirty="0" smtClean="0"/>
            </a:br>
            <a:r>
              <a:rPr lang="en-US" sz="2800" dirty="0" smtClean="0"/>
              <a:t>coefficients on </a:t>
            </a:r>
            <a:r>
              <a:rPr lang="en-US" sz="2800" i="1" dirty="0" smtClean="0">
                <a:latin typeface="Palatino"/>
                <a:cs typeface="Palatino"/>
              </a:rPr>
              <a:t>b</a:t>
            </a:r>
            <a:r>
              <a:rPr lang="en-US" sz="2800" dirty="0" smtClean="0"/>
              <a:t> depend only on variable </a:t>
            </a:r>
            <a:r>
              <a:rPr lang="en-US" sz="2800" i="1" dirty="0" smtClean="0">
                <a:latin typeface="Palatino"/>
                <a:cs typeface="Palatino"/>
              </a:rPr>
              <a:t>y</a:t>
            </a:r>
            <a:endParaRPr lang="en-US" sz="2800" dirty="0" smtClean="0"/>
          </a:p>
          <a:p>
            <a:r>
              <a:rPr lang="en-US" sz="2800" dirty="0" smtClean="0"/>
              <a:t>At the end, we have </a:t>
            </a:r>
            <a:r>
              <a:rPr lang="en-US" sz="2800" i="1" dirty="0" smtClean="0">
                <a:latin typeface="Palatino"/>
                <a:cs typeface="Palatino"/>
              </a:rPr>
              <a:t>x</a:t>
            </a:r>
            <a:r>
              <a:rPr lang="en-US" sz="2800" dirty="0" smtClean="0"/>
              <a:t> and </a:t>
            </a:r>
            <a:r>
              <a:rPr lang="en-US" sz="2800" i="1" dirty="0" smtClean="0">
                <a:latin typeface="Palatino"/>
                <a:cs typeface="Palatino"/>
              </a:rPr>
              <a:t>y</a:t>
            </a:r>
            <a:r>
              <a:rPr lang="en-US" sz="2800" dirty="0" smtClean="0"/>
              <a:t> such that </a:t>
            </a:r>
          </a:p>
          <a:p>
            <a:pPr marL="0" indent="0" algn="ctr">
              <a:buNone/>
            </a:pPr>
            <a:r>
              <a:rPr lang="en-US" sz="2800" i="1" dirty="0" err="1" smtClean="0">
                <a:latin typeface="Palatino"/>
                <a:cs typeface="Palatino"/>
              </a:rPr>
              <a:t>xa</a:t>
            </a:r>
            <a:r>
              <a:rPr lang="en-US" sz="2800" dirty="0" smtClean="0">
                <a:latin typeface="Palatino"/>
                <a:cs typeface="Palatino"/>
              </a:rPr>
              <a:t> + </a:t>
            </a:r>
            <a:r>
              <a:rPr lang="en-US" sz="2800" i="1" dirty="0" err="1" smtClean="0">
                <a:latin typeface="Palatino"/>
                <a:cs typeface="Palatino"/>
              </a:rPr>
              <a:t>yb</a:t>
            </a:r>
            <a:r>
              <a:rPr lang="en-US" sz="2800" dirty="0" smtClean="0">
                <a:latin typeface="Palatino"/>
                <a:cs typeface="Palatino"/>
              </a:rPr>
              <a:t> = </a:t>
            </a:r>
            <a:r>
              <a:rPr lang="en-US" sz="2800" dirty="0" err="1" smtClean="0">
                <a:latin typeface="Palatino"/>
                <a:cs typeface="Palatino"/>
              </a:rPr>
              <a:t>gcd</a:t>
            </a:r>
            <a:r>
              <a:rPr lang="en-US" sz="2800" dirty="0" smtClean="0">
                <a:latin typeface="Palatino"/>
                <a:cs typeface="Palatino"/>
              </a:rPr>
              <a:t>(</a:t>
            </a:r>
            <a:r>
              <a:rPr lang="en-US" sz="2800" i="1" dirty="0" smtClean="0">
                <a:latin typeface="Palatino"/>
                <a:cs typeface="Palatino"/>
              </a:rPr>
              <a:t>a</a:t>
            </a:r>
            <a:r>
              <a:rPr lang="en-US" sz="2800" dirty="0" smtClean="0">
                <a:latin typeface="Palatino"/>
                <a:cs typeface="Palatino"/>
              </a:rPr>
              <a:t>, </a:t>
            </a:r>
            <a:r>
              <a:rPr lang="en-US" sz="2800" i="1" dirty="0" smtClean="0">
                <a:latin typeface="Palatino"/>
                <a:cs typeface="Palatino"/>
              </a:rPr>
              <a:t>b</a:t>
            </a:r>
            <a:r>
              <a:rPr lang="en-US" sz="2800" dirty="0" smtClean="0">
                <a:latin typeface="Palatino"/>
                <a:cs typeface="Palatino"/>
              </a:rPr>
              <a:t>)</a:t>
            </a:r>
          </a:p>
          <a:p>
            <a:pPr marL="0" indent="0">
              <a:buNone/>
            </a:pPr>
            <a:r>
              <a:rPr lang="en-US" sz="2800" dirty="0"/>
              <a:t> </a:t>
            </a:r>
            <a:r>
              <a:rPr lang="en-US" sz="2800" dirty="0" smtClean="0"/>
              <a:t>  which is what we wanted.</a:t>
            </a:r>
          </a:p>
        </p:txBody>
      </p:sp>
      <p:sp>
        <p:nvSpPr>
          <p:cNvPr id="4" name="Slide Number Placeholder 3"/>
          <p:cNvSpPr>
            <a:spLocks noGrp="1"/>
          </p:cNvSpPr>
          <p:nvPr>
            <p:ph type="sldNum" sz="quarter" idx="12"/>
          </p:nvPr>
        </p:nvSpPr>
        <p:spPr/>
        <p:txBody>
          <a:bodyPr/>
          <a:lstStyle/>
          <a:p>
            <a:fld id="{40857C5A-2FD0-1645-9F69-D79892D8574F}" type="slidenum">
              <a:rPr lang="en-US" smtClean="0"/>
              <a:t>178</a:t>
            </a:fld>
            <a:endParaRPr lang="en-US"/>
          </a:p>
        </p:txBody>
      </p:sp>
      <p:pic>
        <p:nvPicPr>
          <p:cNvPr id="5" name="Picture 4"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5374" y="3252473"/>
            <a:ext cx="2667000" cy="728980"/>
          </a:xfrm>
          <a:prstGeom prst="rect">
            <a:avLst/>
          </a:prstGeom>
        </p:spPr>
      </p:pic>
    </p:spTree>
    <p:extLst>
      <p:ext uri="{BB962C8B-B14F-4D97-AF65-F5344CB8AC3E}">
        <p14:creationId xmlns:p14="http://schemas.microsoft.com/office/powerpoint/2010/main" val="1465211234"/>
      </p:ext>
    </p:extLst>
  </p:cSld>
  <p:clrMapOvr>
    <a:masterClrMapping/>
  </p:clrMapOvr>
  <p:timing>
    <p:tnLst>
      <p:par>
        <p:cTn xmlns:p14="http://schemas.microsoft.com/office/powerpoint/2010/mai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 Method for Computing </a:t>
            </a:r>
            <a:r>
              <a:rPr lang="en-US" i="1" dirty="0" smtClean="0">
                <a:latin typeface="Palatino"/>
                <a:cs typeface="Palatino"/>
              </a:rPr>
              <a:t>y</a:t>
            </a:r>
            <a:endParaRPr lang="en-US" i="1" dirty="0">
              <a:latin typeface="Palatino"/>
              <a:cs typeface="Palatino"/>
            </a:endParaRPr>
          </a:p>
        </p:txBody>
      </p:sp>
      <p:sp>
        <p:nvSpPr>
          <p:cNvPr id="3" name="Content Placeholder 2"/>
          <p:cNvSpPr>
            <a:spLocks noGrp="1"/>
          </p:cNvSpPr>
          <p:nvPr>
            <p:ph idx="1"/>
          </p:nvPr>
        </p:nvSpPr>
        <p:spPr/>
        <p:txBody>
          <a:bodyPr>
            <a:normAutofit/>
          </a:bodyPr>
          <a:lstStyle/>
          <a:p>
            <a:r>
              <a:rPr lang="en-US" sz="2800" dirty="0" smtClean="0"/>
              <a:t>We can rearrange </a:t>
            </a:r>
            <a:r>
              <a:rPr lang="en-US" sz="2800" i="1" dirty="0" err="1">
                <a:latin typeface="Palatino"/>
                <a:cs typeface="Palatino"/>
              </a:rPr>
              <a:t>xa</a:t>
            </a:r>
            <a:r>
              <a:rPr lang="en-US" sz="2800" dirty="0">
                <a:latin typeface="Palatino"/>
                <a:cs typeface="Palatino"/>
              </a:rPr>
              <a:t> + </a:t>
            </a:r>
            <a:r>
              <a:rPr lang="en-US" sz="2800" i="1" dirty="0" err="1">
                <a:latin typeface="Palatino"/>
                <a:cs typeface="Palatino"/>
              </a:rPr>
              <a:t>yb</a:t>
            </a:r>
            <a:r>
              <a:rPr lang="en-US" sz="2800" dirty="0">
                <a:latin typeface="Palatino"/>
                <a:cs typeface="Palatino"/>
              </a:rPr>
              <a:t> = </a:t>
            </a:r>
            <a:r>
              <a:rPr lang="en-US" sz="2800" dirty="0" err="1">
                <a:latin typeface="Palatino"/>
                <a:cs typeface="Palatino"/>
              </a:rPr>
              <a:t>gcd</a:t>
            </a:r>
            <a:r>
              <a:rPr lang="en-US" sz="2800" dirty="0">
                <a:latin typeface="Palatino"/>
                <a:cs typeface="Palatino"/>
              </a:rPr>
              <a:t>(</a:t>
            </a:r>
            <a:r>
              <a:rPr lang="en-US" sz="2800" i="1" dirty="0">
                <a:latin typeface="Palatino"/>
                <a:cs typeface="Palatino"/>
              </a:rPr>
              <a:t>a</a:t>
            </a:r>
            <a:r>
              <a:rPr lang="en-US" sz="2800" dirty="0">
                <a:latin typeface="Palatino"/>
                <a:cs typeface="Palatino"/>
              </a:rPr>
              <a:t>, </a:t>
            </a:r>
            <a:r>
              <a:rPr lang="en-US" sz="2800" i="1" dirty="0">
                <a:latin typeface="Palatino"/>
                <a:cs typeface="Palatino"/>
              </a:rPr>
              <a:t>b</a:t>
            </a:r>
            <a:r>
              <a:rPr lang="en-US" sz="2800" dirty="0" smtClean="0">
                <a:latin typeface="Palatino"/>
                <a:cs typeface="Palatino"/>
              </a:rPr>
              <a:t>) </a:t>
            </a:r>
            <a:r>
              <a:rPr lang="en-US" sz="2800" dirty="0" smtClean="0">
                <a:cs typeface="Palatino"/>
              </a:rPr>
              <a:t>as</a:t>
            </a:r>
            <a:endParaRPr lang="en-US" sz="2800" dirty="0">
              <a:latin typeface="Palatino"/>
              <a:cs typeface="Palatino"/>
            </a:endParaRPr>
          </a:p>
          <a:p>
            <a:endParaRPr lang="en-US" sz="2800" dirty="0" smtClean="0"/>
          </a:p>
          <a:p>
            <a:endParaRPr lang="en-US" sz="2800" dirty="0"/>
          </a:p>
          <a:p>
            <a:r>
              <a:rPr lang="en-US" sz="2800" dirty="0" smtClean="0"/>
              <a:t>So once we’ve gone through the recurrence to compute </a:t>
            </a:r>
            <a:r>
              <a:rPr lang="en-US" sz="2800" i="1" dirty="0" smtClean="0">
                <a:latin typeface="Palatino"/>
                <a:cs typeface="Palatino"/>
              </a:rPr>
              <a:t>x</a:t>
            </a:r>
            <a:r>
              <a:rPr lang="en-US" sz="2800" dirty="0" smtClean="0"/>
              <a:t>, we can use this equation to immediately compute </a:t>
            </a:r>
            <a:r>
              <a:rPr lang="en-US" sz="2800" i="1" dirty="0" smtClean="0">
                <a:latin typeface="Palatino"/>
                <a:cs typeface="Palatino"/>
              </a:rPr>
              <a:t>y</a:t>
            </a:r>
            <a:r>
              <a:rPr lang="en-US" sz="2800" dirty="0" smtClean="0"/>
              <a:t>.</a:t>
            </a:r>
            <a:endParaRPr lang="en-US" sz="2800" dirty="0"/>
          </a:p>
        </p:txBody>
      </p:sp>
      <p:sp>
        <p:nvSpPr>
          <p:cNvPr id="4" name="Slide Number Placeholder 3"/>
          <p:cNvSpPr>
            <a:spLocks noGrp="1"/>
          </p:cNvSpPr>
          <p:nvPr>
            <p:ph type="sldNum" sz="quarter" idx="12"/>
          </p:nvPr>
        </p:nvSpPr>
        <p:spPr/>
        <p:txBody>
          <a:bodyPr/>
          <a:lstStyle/>
          <a:p>
            <a:fld id="{40857C5A-2FD0-1645-9F69-D79892D8574F}" type="slidenum">
              <a:rPr lang="en-US" smtClean="0"/>
              <a:t>179</a:t>
            </a:fld>
            <a:endParaRPr lang="en-US"/>
          </a:p>
        </p:txBody>
      </p:sp>
      <p:pic>
        <p:nvPicPr>
          <p:cNvPr id="5" name="Picture 4"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1987" y="2313173"/>
            <a:ext cx="2515870" cy="684530"/>
          </a:xfrm>
          <a:prstGeom prst="rect">
            <a:avLst/>
          </a:prstGeom>
        </p:spPr>
      </p:pic>
    </p:spTree>
    <p:extLst>
      <p:ext uri="{BB962C8B-B14F-4D97-AF65-F5344CB8AC3E}">
        <p14:creationId xmlns:p14="http://schemas.microsoft.com/office/powerpoint/2010/main" val="30016510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a:t>
            </a:r>
            <a:r>
              <a:rPr lang="en-US" b="1" dirty="0" smtClean="0"/>
              <a:t>Regular</a:t>
            </a:r>
            <a:r>
              <a:rPr lang="en-US" dirty="0" smtClean="0"/>
              <a:t> Concept:</a:t>
            </a:r>
            <a:br>
              <a:rPr lang="en-US" dirty="0" smtClean="0"/>
            </a:br>
            <a:r>
              <a:rPr lang="en-US" dirty="0" smtClean="0"/>
              <a:t>Operations Requirements</a:t>
            </a:r>
            <a:endParaRPr lang="en-US" dirty="0"/>
          </a:p>
        </p:txBody>
      </p:sp>
      <p:sp>
        <p:nvSpPr>
          <p:cNvPr id="3" name="Content Placeholder 2"/>
          <p:cNvSpPr>
            <a:spLocks noGrp="1"/>
          </p:cNvSpPr>
          <p:nvPr>
            <p:ph idx="1"/>
          </p:nvPr>
        </p:nvSpPr>
        <p:spPr>
          <a:xfrm>
            <a:off x="457200" y="1600199"/>
            <a:ext cx="8229600" cy="5121275"/>
          </a:xfrm>
        </p:spPr>
        <p:txBody>
          <a:bodyPr>
            <a:normAutofit fontScale="92500" lnSpcReduction="20000"/>
          </a:bodyPr>
          <a:lstStyle/>
          <a:p>
            <a:pPr marL="0" indent="0">
              <a:buNone/>
            </a:pPr>
            <a:r>
              <a:rPr lang="en-US" sz="3000" dirty="0" smtClean="0"/>
              <a:t>A type is </a:t>
            </a:r>
            <a:r>
              <a:rPr lang="en-US" sz="3000" i="1" dirty="0" smtClean="0"/>
              <a:t>regular</a:t>
            </a:r>
            <a:r>
              <a:rPr lang="en-US" sz="3000" dirty="0" smtClean="0"/>
              <a:t> if it supports these operations:</a:t>
            </a:r>
          </a:p>
          <a:p>
            <a:r>
              <a:rPr lang="en-US" sz="3000" dirty="0" smtClean="0"/>
              <a:t>copy construction</a:t>
            </a:r>
          </a:p>
          <a:p>
            <a:r>
              <a:rPr lang="en-US" sz="3000" dirty="0"/>
              <a:t>a</a:t>
            </a:r>
            <a:r>
              <a:rPr lang="en-US" sz="3000" dirty="0" smtClean="0"/>
              <a:t>ssignment</a:t>
            </a:r>
          </a:p>
          <a:p>
            <a:r>
              <a:rPr lang="en-US" sz="3000" dirty="0"/>
              <a:t>e</a:t>
            </a:r>
            <a:r>
              <a:rPr lang="en-US" sz="3000" dirty="0" smtClean="0"/>
              <a:t>quality</a:t>
            </a:r>
          </a:p>
          <a:p>
            <a:r>
              <a:rPr lang="en-US" sz="3000" dirty="0"/>
              <a:t>d</a:t>
            </a:r>
            <a:r>
              <a:rPr lang="en-US" sz="3000" dirty="0" smtClean="0"/>
              <a:t>estruction</a:t>
            </a:r>
          </a:p>
          <a:p>
            <a:endParaRPr lang="en-US" dirty="0"/>
          </a:p>
          <a:p>
            <a:pPr marL="0" indent="0">
              <a:buNone/>
            </a:pPr>
            <a:r>
              <a:rPr lang="en-US" sz="3000" dirty="0" smtClean="0"/>
              <a:t>Having a copy constructor implies having a default constructor, since</a:t>
            </a:r>
          </a:p>
          <a:p>
            <a:pPr marL="0" indent="0">
              <a:buNone/>
            </a:pPr>
            <a:r>
              <a:rPr lang="en-US" dirty="0" smtClean="0"/>
              <a:t>							</a:t>
            </a:r>
            <a:r>
              <a:rPr lang="en-US" sz="2600" dirty="0" smtClean="0">
                <a:latin typeface="Lucida Console"/>
                <a:cs typeface="Lucida Console"/>
              </a:rPr>
              <a:t>T a(b);</a:t>
            </a:r>
          </a:p>
          <a:p>
            <a:pPr marL="0" indent="0">
              <a:buNone/>
            </a:pPr>
            <a:r>
              <a:rPr lang="en-US" sz="3000" dirty="0"/>
              <a:t>s</a:t>
            </a:r>
            <a:r>
              <a:rPr lang="en-US" sz="3000" dirty="0" smtClean="0"/>
              <a:t>hould be equivalent to:</a:t>
            </a:r>
          </a:p>
          <a:p>
            <a:pPr marL="0" indent="0">
              <a:buNone/>
            </a:pPr>
            <a:r>
              <a:rPr lang="en-US" dirty="0" smtClean="0"/>
              <a:t>							</a:t>
            </a:r>
            <a:r>
              <a:rPr lang="en-US" sz="2600" dirty="0" smtClean="0">
                <a:latin typeface="Lucida Console"/>
                <a:cs typeface="Lucida Console"/>
              </a:rPr>
              <a:t>T a; a = b;</a:t>
            </a:r>
            <a:endParaRPr lang="en-US" sz="2600" dirty="0">
              <a:latin typeface="Lucida Console"/>
              <a:cs typeface="Lucida Console"/>
            </a:endParaRPr>
          </a:p>
        </p:txBody>
      </p:sp>
      <p:sp>
        <p:nvSpPr>
          <p:cNvPr id="4" name="Slide Number Placeholder 3"/>
          <p:cNvSpPr>
            <a:spLocks noGrp="1"/>
          </p:cNvSpPr>
          <p:nvPr>
            <p:ph type="sldNum" sz="quarter" idx="12"/>
          </p:nvPr>
        </p:nvSpPr>
        <p:spPr/>
        <p:txBody>
          <a:bodyPr/>
          <a:lstStyle/>
          <a:p>
            <a:fld id="{40857C5A-2FD0-1645-9F69-D79892D8574F}" type="slidenum">
              <a:rPr lang="en-US" smtClean="0"/>
              <a:t>18</a:t>
            </a:fld>
            <a:endParaRPr lang="en-US"/>
          </a:p>
        </p:txBody>
      </p:sp>
    </p:spTree>
    <p:extLst>
      <p:ext uri="{BB962C8B-B14F-4D97-AF65-F5344CB8AC3E}">
        <p14:creationId xmlns:p14="http://schemas.microsoft.com/office/powerpoint/2010/main" val="2135617866"/>
      </p:ext>
    </p:extLst>
  </p:cSld>
  <p:clrMapOvr>
    <a:masterClrMapping/>
  </p:clrMapOvr>
  <p:timing>
    <p:tnLst>
      <p:par>
        <p:cTn xmlns:p14="http://schemas.microsoft.com/office/powerpoint/2010/mai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t>  </a:t>
            </a:r>
          </a:p>
        </p:txBody>
      </p:sp>
      <p:sp>
        <p:nvSpPr>
          <p:cNvPr id="2" name="Content Placeholder 1"/>
          <p:cNvSpPr>
            <a:spLocks noGrp="1"/>
          </p:cNvSpPr>
          <p:nvPr>
            <p:ph idx="1"/>
          </p:nvPr>
        </p:nvSpPr>
        <p:spPr/>
        <p:txBody>
          <a:bodyPr>
            <a:normAutofit/>
          </a:bodyPr>
          <a:lstStyle/>
          <a:p>
            <a:endParaRPr lang="en-US" dirty="0" smtClean="0"/>
          </a:p>
          <a:p>
            <a:endParaRPr lang="en-US" dirty="0"/>
          </a:p>
          <a:p>
            <a:endParaRPr lang="en-US" dirty="0" smtClean="0"/>
          </a:p>
          <a:p>
            <a:endParaRPr lang="en-US" dirty="0"/>
          </a:p>
          <a:p>
            <a:endParaRPr lang="en-US" sz="2800" dirty="0" smtClean="0"/>
          </a:p>
          <a:p>
            <a:endParaRPr lang="en-US" sz="2800" dirty="0" smtClean="0"/>
          </a:p>
          <a:p>
            <a:endParaRPr lang="en-US" sz="2800" dirty="0"/>
          </a:p>
          <a:p>
            <a:endParaRPr lang="en-US" sz="2800" dirty="0" smtClean="0"/>
          </a:p>
        </p:txBody>
      </p:sp>
      <p:sp>
        <p:nvSpPr>
          <p:cNvPr id="3" name="Slide Number Placeholder 2"/>
          <p:cNvSpPr>
            <a:spLocks noGrp="1"/>
          </p:cNvSpPr>
          <p:nvPr>
            <p:ph type="sldNum" sz="quarter" idx="12"/>
          </p:nvPr>
        </p:nvSpPr>
        <p:spPr/>
        <p:txBody>
          <a:bodyPr/>
          <a:lstStyle/>
          <a:p>
            <a:fld id="{1390060D-1EE0-AD4D-BE99-A9D595E32993}" type="slidenum">
              <a:rPr lang="en-US" smtClean="0"/>
              <a:pPr/>
              <a:t>180</a:t>
            </a:fld>
            <a:endParaRPr lang="en-US" dirty="0"/>
          </a:p>
        </p:txBody>
      </p:sp>
      <p:sp>
        <p:nvSpPr>
          <p:cNvPr id="20483" name="Text Box 3"/>
          <p:cNvSpPr txBox="1">
            <a:spLocks noChangeArrowheads="1"/>
          </p:cNvSpPr>
          <p:nvPr/>
        </p:nvSpPr>
        <p:spPr bwMode="auto">
          <a:xfrm>
            <a:off x="370587" y="1724966"/>
            <a:ext cx="8468613"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en-US" sz="2000" dirty="0">
                <a:latin typeface="Lucida Console"/>
                <a:cs typeface="Lucida Console"/>
              </a:rPr>
              <a:t>template &lt;</a:t>
            </a:r>
            <a:r>
              <a:rPr lang="en-US" sz="2000" dirty="0" err="1">
                <a:latin typeface="Lucida Console"/>
                <a:cs typeface="Lucida Console"/>
              </a:rPr>
              <a:t>EuclideanDomain</a:t>
            </a:r>
            <a:r>
              <a:rPr lang="en-US" sz="2000" dirty="0">
                <a:latin typeface="Lucida Console"/>
                <a:cs typeface="Lucida Console"/>
              </a:rPr>
              <a:t> E&gt; </a:t>
            </a:r>
          </a:p>
          <a:p>
            <a:r>
              <a:rPr lang="en-US" sz="2000" dirty="0" err="1">
                <a:latin typeface="Lucida Console"/>
                <a:cs typeface="Lucida Console"/>
              </a:rPr>
              <a:t>std</a:t>
            </a:r>
            <a:r>
              <a:rPr lang="en-US" sz="2000" dirty="0">
                <a:latin typeface="Lucida Console"/>
                <a:cs typeface="Lucida Console"/>
              </a:rPr>
              <a:t>::pair&lt;E, E&gt; </a:t>
            </a:r>
            <a:r>
              <a:rPr lang="en-US" sz="2000" dirty="0" err="1">
                <a:latin typeface="Lucida Console"/>
                <a:cs typeface="Lucida Console"/>
              </a:rPr>
              <a:t>extended_gcd</a:t>
            </a:r>
            <a:r>
              <a:rPr lang="en-US" sz="2000" dirty="0">
                <a:latin typeface="Lucida Console"/>
                <a:cs typeface="Lucida Console"/>
              </a:rPr>
              <a:t>(E a, E b) {</a:t>
            </a:r>
          </a:p>
          <a:p>
            <a:r>
              <a:rPr lang="en-US" sz="2000" dirty="0">
                <a:latin typeface="Lucida Console"/>
                <a:cs typeface="Lucida Console"/>
              </a:rPr>
              <a:t>    E x0(1); </a:t>
            </a:r>
          </a:p>
          <a:p>
            <a:r>
              <a:rPr lang="en-US" sz="2000" dirty="0">
                <a:latin typeface="Lucida Console"/>
                <a:cs typeface="Lucida Console"/>
              </a:rPr>
              <a:t>    E x1(0); </a:t>
            </a:r>
          </a:p>
          <a:p>
            <a:r>
              <a:rPr lang="en-US" sz="2000" dirty="0">
                <a:latin typeface="Lucida Console"/>
                <a:cs typeface="Lucida Console"/>
              </a:rPr>
              <a:t>    while (b != E(0)) { </a:t>
            </a:r>
          </a:p>
          <a:p>
            <a:r>
              <a:rPr lang="en-US" sz="2000" dirty="0">
                <a:latin typeface="Lucida Console"/>
                <a:cs typeface="Lucida Console"/>
              </a:rPr>
              <a:t>        // compute new r and x</a:t>
            </a:r>
          </a:p>
          <a:p>
            <a:r>
              <a:rPr lang="en-US" sz="2000" dirty="0">
                <a:latin typeface="Lucida Console"/>
                <a:cs typeface="Lucida Console"/>
              </a:rPr>
              <a:t>        </a:t>
            </a:r>
            <a:r>
              <a:rPr lang="en-US" sz="2000" dirty="0" err="1">
                <a:latin typeface="Lucida Console"/>
                <a:cs typeface="Lucida Console"/>
              </a:rPr>
              <a:t>std</a:t>
            </a:r>
            <a:r>
              <a:rPr lang="en-US" sz="2000" dirty="0">
                <a:latin typeface="Lucida Console"/>
                <a:cs typeface="Lucida Console"/>
              </a:rPr>
              <a:t>::pair&lt;E, E&gt; </a:t>
            </a:r>
            <a:r>
              <a:rPr lang="en-US" sz="2000" dirty="0" err="1">
                <a:latin typeface="Lucida Console"/>
                <a:cs typeface="Lucida Console"/>
              </a:rPr>
              <a:t>qr</a:t>
            </a:r>
            <a:r>
              <a:rPr lang="en-US" sz="2000" dirty="0">
                <a:latin typeface="Lucida Console"/>
                <a:cs typeface="Lucida Console"/>
              </a:rPr>
              <a:t> = </a:t>
            </a:r>
            <a:r>
              <a:rPr lang="en-US" sz="2000" dirty="0" err="1">
                <a:latin typeface="Lucida Console"/>
                <a:cs typeface="Lucida Console"/>
              </a:rPr>
              <a:t>quotient_remainder</a:t>
            </a:r>
            <a:r>
              <a:rPr lang="en-US" sz="2000" dirty="0">
                <a:latin typeface="Lucida Console"/>
                <a:cs typeface="Lucida Console"/>
              </a:rPr>
              <a:t>(a, b); </a:t>
            </a:r>
          </a:p>
          <a:p>
            <a:r>
              <a:rPr lang="en-US" sz="2000" dirty="0">
                <a:latin typeface="Lucida Console"/>
                <a:cs typeface="Lucida Console"/>
              </a:rPr>
              <a:t>        E x2 = x0 - </a:t>
            </a:r>
            <a:r>
              <a:rPr lang="en-US" sz="2000" dirty="0" err="1">
                <a:latin typeface="Lucida Console"/>
                <a:cs typeface="Lucida Console"/>
              </a:rPr>
              <a:t>qr.first</a:t>
            </a:r>
            <a:r>
              <a:rPr lang="en-US" sz="2000" dirty="0">
                <a:latin typeface="Lucida Console"/>
                <a:cs typeface="Lucida Console"/>
              </a:rPr>
              <a:t> * x1;</a:t>
            </a:r>
          </a:p>
          <a:p>
            <a:r>
              <a:rPr lang="en-US" sz="2000" dirty="0">
                <a:latin typeface="Lucida Console"/>
                <a:cs typeface="Lucida Console"/>
              </a:rPr>
              <a:t>        // shift r and x</a:t>
            </a:r>
          </a:p>
          <a:p>
            <a:r>
              <a:rPr lang="en-US" sz="2000" dirty="0">
                <a:latin typeface="Lucida Console"/>
                <a:cs typeface="Lucida Console"/>
              </a:rPr>
              <a:t>        x0 = x1;</a:t>
            </a:r>
          </a:p>
          <a:p>
            <a:r>
              <a:rPr lang="en-US" sz="2000" dirty="0">
                <a:latin typeface="Lucida Console"/>
                <a:cs typeface="Lucida Console"/>
              </a:rPr>
              <a:t>        x1 = x2; </a:t>
            </a:r>
          </a:p>
          <a:p>
            <a:r>
              <a:rPr lang="en-US" sz="2000" dirty="0">
                <a:latin typeface="Lucida Console"/>
                <a:cs typeface="Lucida Console"/>
              </a:rPr>
              <a:t>        a = b;</a:t>
            </a:r>
          </a:p>
          <a:p>
            <a:r>
              <a:rPr lang="en-US" sz="2000" dirty="0">
                <a:latin typeface="Lucida Console"/>
                <a:cs typeface="Lucida Console"/>
              </a:rPr>
              <a:t>        b = </a:t>
            </a:r>
            <a:r>
              <a:rPr lang="en-US" sz="2000" dirty="0" err="1">
                <a:latin typeface="Lucida Console"/>
                <a:cs typeface="Lucida Console"/>
              </a:rPr>
              <a:t>qr.second</a:t>
            </a:r>
            <a:r>
              <a:rPr lang="en-US" sz="2000" dirty="0">
                <a:latin typeface="Lucida Console"/>
                <a:cs typeface="Lucida Console"/>
              </a:rPr>
              <a:t>;</a:t>
            </a:r>
          </a:p>
          <a:p>
            <a:r>
              <a:rPr lang="en-US" sz="2000" dirty="0">
                <a:latin typeface="Lucida Console"/>
                <a:cs typeface="Lucida Console"/>
              </a:rPr>
              <a:t>    } </a:t>
            </a:r>
          </a:p>
          <a:p>
            <a:r>
              <a:rPr lang="en-US" sz="2000" dirty="0">
                <a:latin typeface="Lucida Console"/>
                <a:cs typeface="Lucida Console"/>
              </a:rPr>
              <a:t>    return {x0, a}; </a:t>
            </a:r>
          </a:p>
          <a:p>
            <a:r>
              <a:rPr lang="en-US" sz="2000" dirty="0">
                <a:latin typeface="Lucida Console"/>
                <a:cs typeface="Lucida Console"/>
              </a:rPr>
              <a:t>} </a:t>
            </a:r>
          </a:p>
        </p:txBody>
      </p:sp>
      <p:sp>
        <p:nvSpPr>
          <p:cNvPr id="5" name="Title 1"/>
          <p:cNvSpPr txBox="1">
            <a:spLocks/>
          </p:cNvSpPr>
          <p:nvPr/>
        </p:nvSpPr>
        <p:spPr bwMode="auto">
          <a:xfrm>
            <a:off x="457200" y="427038"/>
            <a:ext cx="8382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ＭＳ Ｐゴシック" charset="0"/>
              </a:defRPr>
            </a:lvl2pPr>
            <a:lvl3pPr algn="ctr" rtl="0" fontAlgn="base">
              <a:spcBef>
                <a:spcPct val="0"/>
              </a:spcBef>
              <a:spcAft>
                <a:spcPct val="0"/>
              </a:spcAft>
              <a:defRPr sz="4400">
                <a:solidFill>
                  <a:schemeClr val="tx2"/>
                </a:solidFill>
                <a:latin typeface="Arial" charset="0"/>
                <a:ea typeface="ＭＳ Ｐゴシック" charset="0"/>
              </a:defRPr>
            </a:lvl3pPr>
            <a:lvl4pPr algn="ctr" rtl="0" fontAlgn="base">
              <a:spcBef>
                <a:spcPct val="0"/>
              </a:spcBef>
              <a:spcAft>
                <a:spcPct val="0"/>
              </a:spcAft>
              <a:defRPr sz="4400">
                <a:solidFill>
                  <a:schemeClr val="tx2"/>
                </a:solidFill>
                <a:latin typeface="Arial" charset="0"/>
                <a:ea typeface="ＭＳ Ｐゴシック" charset="0"/>
              </a:defRPr>
            </a:lvl4pPr>
            <a:lvl5pPr algn="ctr" rtl="0" fontAlgn="base">
              <a:spcBef>
                <a:spcPct val="0"/>
              </a:spcBef>
              <a:spcAft>
                <a:spcPct val="0"/>
              </a:spcAft>
              <a:defRPr sz="4400">
                <a:solidFill>
                  <a:schemeClr val="tx2"/>
                </a:solidFill>
                <a:latin typeface="Arial" charset="0"/>
                <a:ea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a:lstStyle>
          <a:p>
            <a:r>
              <a:rPr lang="en-US" dirty="0" smtClean="0">
                <a:solidFill>
                  <a:srgbClr val="000000"/>
                </a:solidFill>
              </a:rPr>
              <a:t>Extended GCD:</a:t>
            </a:r>
            <a:br>
              <a:rPr lang="en-US" dirty="0" smtClean="0">
                <a:solidFill>
                  <a:srgbClr val="000000"/>
                </a:solidFill>
              </a:rPr>
            </a:br>
            <a:r>
              <a:rPr lang="en-US" sz="3600" dirty="0">
                <a:solidFill>
                  <a:srgbClr val="000000"/>
                </a:solidFill>
              </a:rPr>
              <a:t>r</a:t>
            </a:r>
            <a:r>
              <a:rPr lang="en-US" sz="3600" dirty="0" smtClean="0">
                <a:solidFill>
                  <a:srgbClr val="000000"/>
                </a:solidFill>
              </a:rPr>
              <a:t>eturns </a:t>
            </a:r>
            <a:r>
              <a:rPr lang="en-US" sz="3600" i="1" dirty="0" smtClean="0">
                <a:solidFill>
                  <a:srgbClr val="000000"/>
                </a:solidFill>
                <a:latin typeface="Palatino"/>
                <a:cs typeface="Palatino"/>
              </a:rPr>
              <a:t>x</a:t>
            </a:r>
            <a:r>
              <a:rPr lang="en-US" sz="3600" dirty="0" smtClean="0">
                <a:solidFill>
                  <a:srgbClr val="000000"/>
                </a:solidFill>
              </a:rPr>
              <a:t> from </a:t>
            </a:r>
            <a:r>
              <a:rPr lang="en-US" sz="3600" dirty="0" err="1" smtClean="0">
                <a:solidFill>
                  <a:srgbClr val="000000"/>
                </a:solidFill>
              </a:rPr>
              <a:t>Bezout’s</a:t>
            </a:r>
            <a:r>
              <a:rPr lang="en-US" sz="3600" dirty="0" smtClean="0">
                <a:solidFill>
                  <a:srgbClr val="000000"/>
                </a:solidFill>
              </a:rPr>
              <a:t> Identity, and GCD</a:t>
            </a:r>
            <a:endParaRPr lang="en-US" sz="3600" i="1" dirty="0" smtClean="0">
              <a:solidFill>
                <a:srgbClr val="000000"/>
              </a:solidFill>
              <a:latin typeface="Palatino"/>
              <a:cs typeface="Palatino"/>
            </a:endParaRPr>
          </a:p>
        </p:txBody>
      </p:sp>
      <p:sp>
        <p:nvSpPr>
          <p:cNvPr id="6" name="TextBox 5"/>
          <p:cNvSpPr txBox="1"/>
          <p:nvPr/>
        </p:nvSpPr>
        <p:spPr>
          <a:xfrm>
            <a:off x="3482804" y="6198255"/>
            <a:ext cx="184666" cy="523220"/>
          </a:xfrm>
          <a:prstGeom prst="rect">
            <a:avLst/>
          </a:prstGeom>
          <a:noFill/>
        </p:spPr>
        <p:txBody>
          <a:bodyPr wrap="none" rtlCol="0">
            <a:spAutoFit/>
          </a:bodyPr>
          <a:lstStyle/>
          <a:p>
            <a:endParaRPr lang="en-US" sz="2800" dirty="0"/>
          </a:p>
        </p:txBody>
      </p:sp>
    </p:spTree>
    <p:extLst>
      <p:ext uri="{BB962C8B-B14F-4D97-AF65-F5344CB8AC3E}">
        <p14:creationId xmlns:p14="http://schemas.microsoft.com/office/powerpoint/2010/main" val="3219550068"/>
      </p:ext>
    </p:extLst>
  </p:cSld>
  <p:clrMapOvr>
    <a:masterClrMapping/>
  </p:clrMapOvr>
  <p:timing>
    <p:tnLst>
      <p:par>
        <p:cTn xmlns:p14="http://schemas.microsoft.com/office/powerpoint/2010/mai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Tracing </a:t>
            </a:r>
            <a:r>
              <a:rPr lang="en-US" sz="4000" dirty="0" err="1" smtClean="0">
                <a:latin typeface="Lucida Console"/>
                <a:cs typeface="Lucida Console"/>
              </a:rPr>
              <a:t>extended_gcd</a:t>
            </a:r>
            <a:r>
              <a:rPr lang="en-US" sz="4000" dirty="0" smtClean="0">
                <a:latin typeface="Lucida Console"/>
                <a:cs typeface="Lucida Console"/>
              </a:rPr>
              <a:t>(196, 42)</a:t>
            </a:r>
            <a:br>
              <a:rPr lang="en-US" sz="4000" dirty="0" smtClean="0">
                <a:latin typeface="Lucida Console"/>
                <a:cs typeface="Lucida Console"/>
              </a:rPr>
            </a:br>
            <a:r>
              <a:rPr lang="en-US" sz="3100" dirty="0" smtClean="0"/>
              <a:t>Initial values: a </a:t>
            </a:r>
            <a:r>
              <a:rPr lang="en-US" sz="3100" dirty="0">
                <a:cs typeface="Palatino"/>
              </a:rPr>
              <a:t>⟵</a:t>
            </a:r>
            <a:r>
              <a:rPr lang="en-US" sz="3100" dirty="0"/>
              <a:t> 196, b </a:t>
            </a:r>
            <a:r>
              <a:rPr lang="en-US" sz="3100" dirty="0">
                <a:cs typeface="Palatino"/>
              </a:rPr>
              <a:t>⟵</a:t>
            </a:r>
            <a:r>
              <a:rPr lang="en-US" sz="3100" dirty="0"/>
              <a:t> 42, x0 </a:t>
            </a:r>
            <a:r>
              <a:rPr lang="en-US" sz="3100" dirty="0">
                <a:cs typeface="Palatino"/>
              </a:rPr>
              <a:t>⟵ 1, x1 ⟵ 0</a:t>
            </a:r>
            <a:br>
              <a:rPr lang="en-US" sz="3100" dirty="0">
                <a:cs typeface="Palatino"/>
              </a:rPr>
            </a:br>
            <a:endParaRPr lang="en-US" sz="3100" dirty="0"/>
          </a:p>
        </p:txBody>
      </p:sp>
      <p:sp>
        <p:nvSpPr>
          <p:cNvPr id="3" name="Content Placeholder 2"/>
          <p:cNvSpPr>
            <a:spLocks noGrp="1"/>
          </p:cNvSpPr>
          <p:nvPr>
            <p:ph idx="1"/>
          </p:nvPr>
        </p:nvSpPr>
        <p:spPr>
          <a:xfrm>
            <a:off x="457200" y="1600200"/>
            <a:ext cx="8229600" cy="5121275"/>
          </a:xfrm>
        </p:spPr>
        <p:txBody>
          <a:bodyPr>
            <a:normAutofit fontScale="92500" lnSpcReduction="10000"/>
          </a:bodyPr>
          <a:lstStyle/>
          <a:p>
            <a:r>
              <a:rPr lang="en-US" sz="2600" dirty="0" smtClean="0">
                <a:cs typeface="Palatino"/>
              </a:rPr>
              <a:t>loop while b ≠ 0:</a:t>
            </a:r>
          </a:p>
          <a:p>
            <a:pPr marL="457200" lvl="1" indent="0">
              <a:buNone/>
            </a:pPr>
            <a:r>
              <a:rPr lang="en-US" sz="2400" dirty="0" smtClean="0">
                <a:cs typeface="Palatino"/>
              </a:rPr>
              <a:t>	x2 ⟵ x0 – quotient(196, 42) * x1 = 1 – (4 * 0) = 1</a:t>
            </a:r>
          </a:p>
          <a:p>
            <a:pPr marL="457200" lvl="1" indent="0">
              <a:buNone/>
            </a:pPr>
            <a:r>
              <a:rPr lang="en-US" sz="2400" dirty="0" smtClean="0">
                <a:cs typeface="Palatino"/>
              </a:rPr>
              <a:t>	x0 ⟵ x1 = 0;		x1 ⟵ x2 = 1</a:t>
            </a:r>
          </a:p>
          <a:p>
            <a:pPr marL="457200" lvl="1" indent="0">
              <a:buNone/>
            </a:pPr>
            <a:r>
              <a:rPr lang="en-US" sz="2400" dirty="0" smtClean="0">
                <a:cs typeface="Palatino"/>
              </a:rPr>
              <a:t>	a ⟵ b = 42; 		b ⟵ remainder(196, 42) = 28</a:t>
            </a:r>
          </a:p>
          <a:p>
            <a:r>
              <a:rPr lang="en-US" sz="2600" dirty="0">
                <a:cs typeface="Palatino"/>
              </a:rPr>
              <a:t>loop while b ≠ 0</a:t>
            </a:r>
            <a:r>
              <a:rPr lang="en-US" sz="2600" dirty="0" smtClean="0">
                <a:cs typeface="Palatino"/>
              </a:rPr>
              <a:t>:</a:t>
            </a:r>
          </a:p>
          <a:p>
            <a:pPr marL="457200" lvl="1" indent="0">
              <a:buNone/>
            </a:pPr>
            <a:r>
              <a:rPr lang="en-US" sz="2400" dirty="0" smtClean="0">
                <a:cs typeface="Palatino"/>
              </a:rPr>
              <a:t>	x2 ⟵ x0 – </a:t>
            </a:r>
            <a:r>
              <a:rPr lang="en-US" sz="2400" dirty="0">
                <a:cs typeface="Palatino"/>
              </a:rPr>
              <a:t>quotient</a:t>
            </a:r>
            <a:r>
              <a:rPr lang="en-US" sz="2400" dirty="0" smtClean="0">
                <a:cs typeface="Palatino"/>
              </a:rPr>
              <a:t>(42, 28) * x1 = 0 – (1 * 1) = –1</a:t>
            </a:r>
          </a:p>
          <a:p>
            <a:pPr marL="457200" lvl="1" indent="0">
              <a:buNone/>
            </a:pPr>
            <a:r>
              <a:rPr lang="en-US" sz="2400" dirty="0">
                <a:cs typeface="Palatino"/>
              </a:rPr>
              <a:t>	</a:t>
            </a:r>
            <a:r>
              <a:rPr lang="en-US" sz="2400" dirty="0" smtClean="0">
                <a:cs typeface="Palatino"/>
              </a:rPr>
              <a:t>x0 ⟵ x1 = 1;	 	x1 ⟵ x2 = –1</a:t>
            </a:r>
          </a:p>
          <a:p>
            <a:pPr marL="457200" lvl="1" indent="0">
              <a:buNone/>
            </a:pPr>
            <a:r>
              <a:rPr lang="en-US" sz="2400" dirty="0">
                <a:cs typeface="Palatino"/>
              </a:rPr>
              <a:t>	</a:t>
            </a:r>
            <a:r>
              <a:rPr lang="en-US" sz="2400" dirty="0" smtClean="0">
                <a:cs typeface="Palatino"/>
              </a:rPr>
              <a:t>a ⟵ b = 28;  		b ⟵ remainder(42, 28) = 14</a:t>
            </a:r>
          </a:p>
          <a:p>
            <a:r>
              <a:rPr lang="en-US" sz="2600" dirty="0">
                <a:cs typeface="Palatino"/>
              </a:rPr>
              <a:t>l</a:t>
            </a:r>
            <a:r>
              <a:rPr lang="en-US" sz="2600" dirty="0" smtClean="0">
                <a:cs typeface="Palatino"/>
              </a:rPr>
              <a:t>oop while b ≠ </a:t>
            </a:r>
            <a:r>
              <a:rPr lang="en-US" sz="2600" dirty="0">
                <a:cs typeface="Palatino"/>
              </a:rPr>
              <a:t>0</a:t>
            </a:r>
            <a:r>
              <a:rPr lang="en-US" sz="2600" dirty="0" smtClean="0">
                <a:cs typeface="Palatino"/>
              </a:rPr>
              <a:t>:</a:t>
            </a:r>
          </a:p>
          <a:p>
            <a:pPr marL="457200" lvl="1" indent="0">
              <a:buNone/>
            </a:pPr>
            <a:r>
              <a:rPr lang="en-US" sz="2400" dirty="0">
                <a:cs typeface="Palatino"/>
              </a:rPr>
              <a:t>	</a:t>
            </a:r>
            <a:r>
              <a:rPr lang="en-US" sz="2400" dirty="0" smtClean="0">
                <a:cs typeface="Palatino"/>
              </a:rPr>
              <a:t>x2 ⟵ x0 – </a:t>
            </a:r>
            <a:r>
              <a:rPr lang="en-US" sz="2400" dirty="0">
                <a:cs typeface="Palatino"/>
              </a:rPr>
              <a:t>quotient</a:t>
            </a:r>
            <a:r>
              <a:rPr lang="en-US" sz="2400" dirty="0" smtClean="0">
                <a:cs typeface="Palatino"/>
              </a:rPr>
              <a:t>(28, 14) * x1 = 1 – (2 * –1) = 3</a:t>
            </a:r>
          </a:p>
          <a:p>
            <a:pPr marL="457200" lvl="1" indent="0">
              <a:buNone/>
            </a:pPr>
            <a:r>
              <a:rPr lang="en-US" sz="2400" dirty="0">
                <a:cs typeface="Palatino"/>
              </a:rPr>
              <a:t>	</a:t>
            </a:r>
            <a:r>
              <a:rPr lang="en-US" sz="2400" dirty="0" smtClean="0">
                <a:cs typeface="Palatino"/>
              </a:rPr>
              <a:t>x0 ⟵ x1 = –1; 		x1 ⟵ x2 = 3 </a:t>
            </a:r>
          </a:p>
          <a:p>
            <a:pPr marL="457200" lvl="1" indent="0">
              <a:buNone/>
            </a:pPr>
            <a:r>
              <a:rPr lang="en-US" sz="2400" dirty="0">
                <a:cs typeface="Palatino"/>
              </a:rPr>
              <a:t>	</a:t>
            </a:r>
            <a:r>
              <a:rPr lang="en-US" sz="2400" dirty="0" smtClean="0">
                <a:cs typeface="Palatino"/>
              </a:rPr>
              <a:t>a ⟵ b = 14; 		b ⟵ remainder(28, 14) = 0</a:t>
            </a:r>
            <a:endParaRPr lang="en-US" dirty="0" smtClean="0">
              <a:cs typeface="Palatino"/>
            </a:endParaRPr>
          </a:p>
          <a:p>
            <a:r>
              <a:rPr lang="en-US" sz="2600" dirty="0">
                <a:cs typeface="Palatino"/>
              </a:rPr>
              <a:t>r</a:t>
            </a:r>
            <a:r>
              <a:rPr lang="en-US" sz="2600" dirty="0" smtClean="0">
                <a:cs typeface="Palatino"/>
              </a:rPr>
              <a:t>eturn {x0, a} = {–1, 14}</a:t>
            </a:r>
          </a:p>
          <a:p>
            <a:endParaRPr lang="en-US" dirty="0" smtClean="0">
              <a:cs typeface="Palatino"/>
            </a:endParaRPr>
          </a:p>
          <a:p>
            <a:pPr lvl="1"/>
            <a:endParaRPr lang="en-US" sz="2400" dirty="0"/>
          </a:p>
        </p:txBody>
      </p:sp>
      <p:sp>
        <p:nvSpPr>
          <p:cNvPr id="4" name="Slide Number Placeholder 3"/>
          <p:cNvSpPr>
            <a:spLocks noGrp="1"/>
          </p:cNvSpPr>
          <p:nvPr>
            <p:ph type="sldNum" sz="quarter" idx="12"/>
          </p:nvPr>
        </p:nvSpPr>
        <p:spPr/>
        <p:txBody>
          <a:bodyPr/>
          <a:lstStyle/>
          <a:p>
            <a:fld id="{40857C5A-2FD0-1645-9F69-D79892D8574F}" type="slidenum">
              <a:rPr lang="en-US" smtClean="0"/>
              <a:t>181</a:t>
            </a:fld>
            <a:endParaRPr lang="en-US"/>
          </a:p>
        </p:txBody>
      </p:sp>
    </p:spTree>
    <p:extLst>
      <p:ext uri="{BB962C8B-B14F-4D97-AF65-F5344CB8AC3E}">
        <p14:creationId xmlns:p14="http://schemas.microsoft.com/office/powerpoint/2010/main" val="2758817664"/>
      </p:ext>
    </p:extLst>
  </p:cSld>
  <p:clrMapOvr>
    <a:masterClrMapping/>
  </p:clrMapOvr>
  <p:timing>
    <p:tnLst>
      <p:par>
        <p:cTn xmlns:p14="http://schemas.microsoft.com/office/powerpoint/2010/mai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Extended GCD and Multiplicative Inverse</a:t>
            </a:r>
            <a:endParaRPr lang="en-US" sz="3600" dirty="0"/>
          </a:p>
        </p:txBody>
      </p:sp>
      <p:sp>
        <p:nvSpPr>
          <p:cNvPr id="3" name="Content Placeholder 2"/>
          <p:cNvSpPr>
            <a:spLocks noGrp="1"/>
          </p:cNvSpPr>
          <p:nvPr>
            <p:ph idx="1"/>
          </p:nvPr>
        </p:nvSpPr>
        <p:spPr>
          <a:xfrm>
            <a:off x="457200" y="1600200"/>
            <a:ext cx="8497570" cy="5121275"/>
          </a:xfrm>
        </p:spPr>
        <p:txBody>
          <a:bodyPr>
            <a:normAutofit fontScale="92500"/>
          </a:bodyPr>
          <a:lstStyle/>
          <a:p>
            <a:r>
              <a:rPr lang="en-US" sz="2800" dirty="0" err="1" smtClean="0"/>
              <a:t>Bézout’s</a:t>
            </a:r>
            <a:r>
              <a:rPr lang="en-US" sz="2800" dirty="0" smtClean="0"/>
              <a:t> Identity says that</a:t>
            </a:r>
          </a:p>
          <a:p>
            <a:pPr marL="0" indent="0" algn="ctr">
              <a:buNone/>
            </a:pPr>
            <a:r>
              <a:rPr lang="en-US" sz="2800" i="1" dirty="0" err="1">
                <a:latin typeface="Palatino"/>
                <a:cs typeface="Palatino"/>
              </a:rPr>
              <a:t>xa</a:t>
            </a:r>
            <a:r>
              <a:rPr lang="en-US" sz="2800" dirty="0">
                <a:latin typeface="Palatino"/>
                <a:cs typeface="Palatino"/>
              </a:rPr>
              <a:t> + </a:t>
            </a:r>
            <a:r>
              <a:rPr lang="en-US" sz="2800" i="1" dirty="0" err="1">
                <a:latin typeface="Palatino"/>
                <a:cs typeface="Palatino"/>
              </a:rPr>
              <a:t>yb</a:t>
            </a:r>
            <a:r>
              <a:rPr lang="en-US" sz="2800" dirty="0">
                <a:latin typeface="Palatino"/>
                <a:cs typeface="Palatino"/>
              </a:rPr>
              <a:t> = </a:t>
            </a:r>
            <a:r>
              <a:rPr lang="en-US" sz="2800" dirty="0" err="1">
                <a:latin typeface="Palatino"/>
                <a:cs typeface="Palatino"/>
              </a:rPr>
              <a:t>gcd</a:t>
            </a:r>
            <a:r>
              <a:rPr lang="en-US" sz="2800" dirty="0">
                <a:latin typeface="Palatino"/>
                <a:cs typeface="Palatino"/>
              </a:rPr>
              <a:t>(</a:t>
            </a:r>
            <a:r>
              <a:rPr lang="en-US" sz="2800" i="1" dirty="0">
                <a:latin typeface="Palatino"/>
                <a:cs typeface="Palatino"/>
              </a:rPr>
              <a:t>a</a:t>
            </a:r>
            <a:r>
              <a:rPr lang="en-US" sz="2800" dirty="0">
                <a:latin typeface="Palatino"/>
                <a:cs typeface="Palatino"/>
              </a:rPr>
              <a:t>, </a:t>
            </a:r>
            <a:r>
              <a:rPr lang="en-US" sz="2800" i="1" dirty="0">
                <a:latin typeface="Palatino"/>
                <a:cs typeface="Palatino"/>
              </a:rPr>
              <a:t>b</a:t>
            </a:r>
            <a:r>
              <a:rPr lang="en-US" sz="2800" dirty="0">
                <a:latin typeface="Palatino"/>
                <a:cs typeface="Palatino"/>
              </a:rPr>
              <a:t>) </a:t>
            </a:r>
            <a:endParaRPr lang="en-US" sz="2800" dirty="0" smtClean="0">
              <a:latin typeface="Palatino"/>
              <a:cs typeface="Palatino"/>
            </a:endParaRPr>
          </a:p>
          <a:p>
            <a:pPr marL="0" indent="0">
              <a:buNone/>
            </a:pPr>
            <a:r>
              <a:rPr lang="en-US" sz="2800" dirty="0" smtClean="0">
                <a:cs typeface="Palatino"/>
              </a:rPr>
              <a:t>	so</a:t>
            </a:r>
          </a:p>
          <a:p>
            <a:pPr marL="0" indent="0" algn="ctr">
              <a:buNone/>
            </a:pPr>
            <a:r>
              <a:rPr lang="en-US" sz="2800" i="1" dirty="0" err="1" smtClean="0">
                <a:latin typeface="Palatino"/>
                <a:cs typeface="Palatino"/>
              </a:rPr>
              <a:t>xa</a:t>
            </a:r>
            <a:r>
              <a:rPr lang="en-US" sz="2800" dirty="0" smtClean="0">
                <a:latin typeface="Palatino"/>
                <a:cs typeface="Palatino"/>
              </a:rPr>
              <a:t> = </a:t>
            </a:r>
            <a:r>
              <a:rPr lang="en-US" sz="2800" dirty="0" err="1" smtClean="0">
                <a:latin typeface="Palatino"/>
                <a:cs typeface="Palatino"/>
              </a:rPr>
              <a:t>gcd</a:t>
            </a:r>
            <a:r>
              <a:rPr lang="en-US" sz="2800" dirty="0" smtClean="0">
                <a:latin typeface="Palatino"/>
                <a:cs typeface="Palatino"/>
              </a:rPr>
              <a:t>(</a:t>
            </a:r>
            <a:r>
              <a:rPr lang="en-US" sz="2800" i="1" dirty="0" smtClean="0">
                <a:latin typeface="Palatino"/>
                <a:cs typeface="Palatino"/>
              </a:rPr>
              <a:t>a</a:t>
            </a:r>
            <a:r>
              <a:rPr lang="en-US" sz="2800" dirty="0" smtClean="0">
                <a:latin typeface="Palatino"/>
                <a:cs typeface="Palatino"/>
              </a:rPr>
              <a:t>, </a:t>
            </a:r>
            <a:r>
              <a:rPr lang="en-US" sz="2800" i="1" dirty="0" smtClean="0">
                <a:latin typeface="Palatino"/>
                <a:cs typeface="Palatino"/>
              </a:rPr>
              <a:t>b</a:t>
            </a:r>
            <a:r>
              <a:rPr lang="en-US" sz="2800" dirty="0" smtClean="0">
                <a:latin typeface="Palatino"/>
                <a:cs typeface="Palatino"/>
              </a:rPr>
              <a:t>) – </a:t>
            </a:r>
            <a:r>
              <a:rPr lang="en-US" sz="2800" i="1" dirty="0" err="1" smtClean="0">
                <a:latin typeface="Palatino"/>
                <a:cs typeface="Palatino"/>
              </a:rPr>
              <a:t>yb</a:t>
            </a:r>
            <a:endParaRPr lang="en-US" sz="2800" i="1" dirty="0" smtClean="0"/>
          </a:p>
          <a:p>
            <a:r>
              <a:rPr lang="en-US" sz="2800" dirty="0" smtClean="0"/>
              <a:t>If </a:t>
            </a:r>
            <a:r>
              <a:rPr lang="en-US" sz="2800" dirty="0" err="1" smtClean="0">
                <a:latin typeface="Palatino"/>
                <a:cs typeface="Palatino"/>
              </a:rPr>
              <a:t>gcd</a:t>
            </a:r>
            <a:r>
              <a:rPr lang="en-US" sz="2800" dirty="0" smtClean="0">
                <a:latin typeface="Palatino"/>
                <a:cs typeface="Palatino"/>
              </a:rPr>
              <a:t>(</a:t>
            </a:r>
            <a:r>
              <a:rPr lang="en-US" sz="2800" i="1" dirty="0" smtClean="0">
                <a:latin typeface="Palatino"/>
                <a:cs typeface="Palatino"/>
              </a:rPr>
              <a:t>a</a:t>
            </a:r>
            <a:r>
              <a:rPr lang="en-US" sz="2800" dirty="0" smtClean="0">
                <a:latin typeface="Palatino"/>
                <a:cs typeface="Palatino"/>
              </a:rPr>
              <a:t>, </a:t>
            </a:r>
            <a:r>
              <a:rPr lang="en-US" sz="2800" i="1" dirty="0" smtClean="0">
                <a:latin typeface="Palatino"/>
                <a:cs typeface="Palatino"/>
              </a:rPr>
              <a:t>b</a:t>
            </a:r>
            <a:r>
              <a:rPr lang="en-US" sz="2800" dirty="0" smtClean="0">
                <a:latin typeface="Palatino"/>
                <a:cs typeface="Palatino"/>
              </a:rPr>
              <a:t>) = 1</a:t>
            </a:r>
            <a:r>
              <a:rPr lang="en-US" sz="2800" dirty="0" smtClean="0"/>
              <a:t>, then</a:t>
            </a:r>
          </a:p>
          <a:p>
            <a:pPr marL="0" indent="0" algn="ctr">
              <a:buNone/>
            </a:pPr>
            <a:r>
              <a:rPr lang="en-US" sz="2800" i="1" dirty="0" err="1">
                <a:latin typeface="Palatino"/>
                <a:cs typeface="Palatino"/>
              </a:rPr>
              <a:t>x</a:t>
            </a:r>
            <a:r>
              <a:rPr lang="en-US" sz="2800" i="1" dirty="0" err="1" smtClean="0">
                <a:latin typeface="Palatino"/>
                <a:cs typeface="Palatino"/>
              </a:rPr>
              <a:t>a</a:t>
            </a:r>
            <a:r>
              <a:rPr lang="en-US" sz="2800" dirty="0" smtClean="0">
                <a:latin typeface="Palatino"/>
                <a:cs typeface="Palatino"/>
              </a:rPr>
              <a:t> = 1 – </a:t>
            </a:r>
            <a:r>
              <a:rPr lang="en-US" sz="2800" i="1" dirty="0" err="1" smtClean="0">
                <a:latin typeface="Palatino"/>
                <a:cs typeface="Palatino"/>
              </a:rPr>
              <a:t>yb</a:t>
            </a:r>
            <a:endParaRPr lang="en-US" sz="2800" i="1" dirty="0" smtClean="0">
              <a:latin typeface="Palatino"/>
              <a:cs typeface="Palatino"/>
            </a:endParaRPr>
          </a:p>
          <a:p>
            <a:r>
              <a:rPr lang="en-US" sz="2800" dirty="0" smtClean="0">
                <a:cs typeface="Palatino"/>
              </a:rPr>
              <a:t>Thus multiplying </a:t>
            </a:r>
            <a:r>
              <a:rPr lang="en-US" sz="2800" i="1" dirty="0" smtClean="0">
                <a:latin typeface="Palatino"/>
                <a:cs typeface="Palatino"/>
              </a:rPr>
              <a:t>x</a:t>
            </a:r>
            <a:r>
              <a:rPr lang="en-US" sz="2800" dirty="0" smtClean="0">
                <a:cs typeface="Palatino"/>
              </a:rPr>
              <a:t> and </a:t>
            </a:r>
            <a:r>
              <a:rPr lang="en-US" sz="2800" i="1" dirty="0" smtClean="0">
                <a:latin typeface="Palatino"/>
                <a:cs typeface="Palatino"/>
              </a:rPr>
              <a:t>a</a:t>
            </a:r>
            <a:r>
              <a:rPr lang="en-US" sz="2800" dirty="0" smtClean="0">
                <a:cs typeface="Palatino"/>
              </a:rPr>
              <a:t> gives 1 plus a multiple of </a:t>
            </a:r>
            <a:r>
              <a:rPr lang="en-US" sz="2800" i="1" dirty="0" smtClean="0">
                <a:latin typeface="Palatino"/>
                <a:cs typeface="Palatino"/>
              </a:rPr>
              <a:t>b</a:t>
            </a:r>
            <a:r>
              <a:rPr lang="en-US" sz="2800" dirty="0" smtClean="0">
                <a:cs typeface="Palatino"/>
              </a:rPr>
              <a:t>, i.e.</a:t>
            </a:r>
          </a:p>
          <a:p>
            <a:pPr marL="0" indent="0" algn="ctr">
              <a:buNone/>
            </a:pPr>
            <a:r>
              <a:rPr lang="en-US" sz="2800" i="1" dirty="0" err="1">
                <a:latin typeface="Palatino"/>
                <a:cs typeface="Palatino"/>
              </a:rPr>
              <a:t>xa</a:t>
            </a:r>
            <a:r>
              <a:rPr lang="en-US" sz="2800" dirty="0">
                <a:latin typeface="Palatino"/>
                <a:cs typeface="Palatino"/>
              </a:rPr>
              <a:t> </a:t>
            </a:r>
            <a:r>
              <a:rPr lang="en-US" sz="2800" dirty="0" smtClean="0">
                <a:latin typeface="Palatino"/>
                <a:cs typeface="Palatino"/>
              </a:rPr>
              <a:t>= 1 mod </a:t>
            </a:r>
            <a:r>
              <a:rPr lang="en-US" sz="2800" i="1" dirty="0" smtClean="0">
                <a:latin typeface="Palatino"/>
                <a:cs typeface="Palatino"/>
              </a:rPr>
              <a:t>b</a:t>
            </a:r>
          </a:p>
          <a:p>
            <a:r>
              <a:rPr lang="en-US" sz="2800" dirty="0">
                <a:cs typeface="Palatino"/>
              </a:rPr>
              <a:t>T</a:t>
            </a:r>
            <a:r>
              <a:rPr lang="en-US" sz="2800" dirty="0" smtClean="0">
                <a:cs typeface="Palatino"/>
              </a:rPr>
              <a:t>wo numbers with product 1 are multiplicative inverses,</a:t>
            </a:r>
            <a:br>
              <a:rPr lang="en-US" sz="2800" dirty="0" smtClean="0">
                <a:cs typeface="Palatino"/>
              </a:rPr>
            </a:br>
            <a:r>
              <a:rPr lang="en-US" sz="2800" dirty="0" smtClean="0">
                <a:cs typeface="Palatino"/>
              </a:rPr>
              <a:t>so if GCD is 1, then </a:t>
            </a:r>
            <a:r>
              <a:rPr lang="en-US" sz="2800" i="1" dirty="0" smtClean="0">
                <a:latin typeface="Palatino"/>
                <a:cs typeface="Palatino"/>
              </a:rPr>
              <a:t>x</a:t>
            </a:r>
            <a:r>
              <a:rPr lang="en-US" sz="2800" dirty="0" smtClean="0">
                <a:cs typeface="Palatino"/>
              </a:rPr>
              <a:t> (returned by extended GCD) is the multiplicative inverse of </a:t>
            </a:r>
            <a:r>
              <a:rPr lang="en-US" sz="2800" i="1" dirty="0" smtClean="0">
                <a:latin typeface="Palatino"/>
                <a:cs typeface="Palatino"/>
              </a:rPr>
              <a:t>a</a:t>
            </a:r>
            <a:r>
              <a:rPr lang="en-US" sz="2800" dirty="0" smtClean="0">
                <a:cs typeface="Palatino"/>
              </a:rPr>
              <a:t> mod </a:t>
            </a:r>
            <a:r>
              <a:rPr lang="en-US" sz="2800" i="1" dirty="0" smtClean="0">
                <a:latin typeface="Palatino"/>
                <a:cs typeface="Palatino"/>
              </a:rPr>
              <a:t>b</a:t>
            </a:r>
            <a:r>
              <a:rPr lang="en-US" sz="2800" dirty="0" smtClean="0">
                <a:cs typeface="Palatino"/>
              </a:rPr>
              <a:t>.</a:t>
            </a:r>
          </a:p>
        </p:txBody>
      </p:sp>
      <p:sp>
        <p:nvSpPr>
          <p:cNvPr id="4" name="Slide Number Placeholder 3"/>
          <p:cNvSpPr>
            <a:spLocks noGrp="1"/>
          </p:cNvSpPr>
          <p:nvPr>
            <p:ph type="sldNum" sz="quarter" idx="12"/>
          </p:nvPr>
        </p:nvSpPr>
        <p:spPr/>
        <p:txBody>
          <a:bodyPr/>
          <a:lstStyle/>
          <a:p>
            <a:fld id="{40857C5A-2FD0-1645-9F69-D79892D8574F}" type="slidenum">
              <a:rPr lang="en-US" smtClean="0"/>
              <a:t>182</a:t>
            </a:fld>
            <a:endParaRPr lang="en-US"/>
          </a:p>
        </p:txBody>
      </p:sp>
    </p:spTree>
    <p:extLst>
      <p:ext uri="{BB962C8B-B14F-4D97-AF65-F5344CB8AC3E}">
        <p14:creationId xmlns:p14="http://schemas.microsoft.com/office/powerpoint/2010/main" val="1224241690"/>
      </p:ext>
    </p:extLst>
  </p:cSld>
  <p:clrMapOvr>
    <a:masterClrMapping/>
  </p:clrMapOvr>
  <p:timing>
    <p:tnLst>
      <p:par>
        <p:cTn xmlns:p14="http://schemas.microsoft.com/office/powerpoint/2010/mai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Applications of GCD</a:t>
            </a:r>
            <a:endParaRPr lang="en-US" dirty="0"/>
          </a:p>
        </p:txBody>
      </p:sp>
      <p:sp>
        <p:nvSpPr>
          <p:cNvPr id="3" name="Content Placeholder 2"/>
          <p:cNvSpPr>
            <a:spLocks noGrp="1"/>
          </p:cNvSpPr>
          <p:nvPr>
            <p:ph idx="1"/>
          </p:nvPr>
        </p:nvSpPr>
        <p:spPr>
          <a:xfrm>
            <a:off x="457200" y="1600200"/>
            <a:ext cx="8330790" cy="4525963"/>
          </a:xfrm>
        </p:spPr>
        <p:txBody>
          <a:bodyPr/>
          <a:lstStyle/>
          <a:p>
            <a:r>
              <a:rPr lang="en-US" dirty="0" smtClean="0"/>
              <a:t>Rational Arithmetic</a:t>
            </a:r>
          </a:p>
          <a:p>
            <a:r>
              <a:rPr lang="en-US" dirty="0" smtClean="0"/>
              <a:t>Symbolic Integration</a:t>
            </a:r>
          </a:p>
          <a:p>
            <a:r>
              <a:rPr lang="en-US" dirty="0" smtClean="0"/>
              <a:t>Rotation Algorithms</a:t>
            </a:r>
          </a:p>
          <a:p>
            <a:r>
              <a:rPr lang="en-US" dirty="0" smtClean="0"/>
              <a:t>Cryptography (using extended GCD for inverse)</a:t>
            </a:r>
          </a:p>
        </p:txBody>
      </p:sp>
      <p:sp>
        <p:nvSpPr>
          <p:cNvPr id="4" name="Slide Number Placeholder 3"/>
          <p:cNvSpPr>
            <a:spLocks noGrp="1"/>
          </p:cNvSpPr>
          <p:nvPr>
            <p:ph type="sldNum" sz="quarter" idx="12"/>
          </p:nvPr>
        </p:nvSpPr>
        <p:spPr/>
        <p:txBody>
          <a:bodyPr/>
          <a:lstStyle/>
          <a:p>
            <a:fld id="{40857C5A-2FD0-1645-9F69-D79892D8574F}" type="slidenum">
              <a:rPr lang="en-US" smtClean="0"/>
              <a:t>183</a:t>
            </a:fld>
            <a:endParaRPr lang="en-US"/>
          </a:p>
        </p:txBody>
      </p:sp>
    </p:spTree>
    <p:extLst>
      <p:ext uri="{BB962C8B-B14F-4D97-AF65-F5344CB8AC3E}">
        <p14:creationId xmlns:p14="http://schemas.microsoft.com/office/powerpoint/2010/main" val="3465410621"/>
      </p:ext>
    </p:extLst>
  </p:cSld>
  <p:clrMapOvr>
    <a:masterClrMapping/>
  </p:clrMapOvr>
  <p:timing>
    <p:tnLst>
      <p:par>
        <p:cTn xmlns:p14="http://schemas.microsoft.com/office/powerpoint/2010/mai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Cryptology</a:t>
            </a:r>
            <a:endParaRPr lang="en-US" dirty="0"/>
          </a:p>
        </p:txBody>
      </p:sp>
      <p:sp>
        <p:nvSpPr>
          <p:cNvPr id="3" name="Content Placeholder 2"/>
          <p:cNvSpPr>
            <a:spLocks noGrp="1"/>
          </p:cNvSpPr>
          <p:nvPr>
            <p:ph idx="1"/>
          </p:nvPr>
        </p:nvSpPr>
        <p:spPr/>
        <p:txBody>
          <a:bodyPr>
            <a:normAutofit/>
          </a:bodyPr>
          <a:lstStyle/>
          <a:p>
            <a:r>
              <a:rPr lang="en-US" sz="2800" i="1" dirty="0" smtClean="0"/>
              <a:t>Cryptology</a:t>
            </a:r>
            <a:r>
              <a:rPr lang="en-US" sz="2800" dirty="0" smtClean="0"/>
              <a:t>: the science of secret communication.</a:t>
            </a:r>
          </a:p>
          <a:p>
            <a:r>
              <a:rPr lang="en-US" sz="2800" i="1" dirty="0" smtClean="0"/>
              <a:t>Cryptography</a:t>
            </a:r>
            <a:r>
              <a:rPr lang="en-US" sz="2800" dirty="0" smtClean="0"/>
              <a:t>: developing codes and ciphers.</a:t>
            </a:r>
          </a:p>
          <a:p>
            <a:r>
              <a:rPr lang="en-US" sz="2800" i="1" dirty="0" smtClean="0"/>
              <a:t>Cryptanalysis</a:t>
            </a:r>
            <a:r>
              <a:rPr lang="en-US" sz="2800" dirty="0" smtClean="0"/>
              <a:t>: breaking them.</a:t>
            </a:r>
          </a:p>
          <a:p>
            <a:endParaRPr lang="en-US" sz="2800" dirty="0"/>
          </a:p>
          <a:p>
            <a:pPr marL="0" indent="0">
              <a:buNone/>
            </a:pPr>
            <a:endParaRPr lang="en-US" sz="2800" dirty="0" smtClean="0"/>
          </a:p>
        </p:txBody>
      </p:sp>
      <p:sp>
        <p:nvSpPr>
          <p:cNvPr id="4" name="Slide Number Placeholder 3"/>
          <p:cNvSpPr>
            <a:spLocks noGrp="1"/>
          </p:cNvSpPr>
          <p:nvPr>
            <p:ph type="sldNum" sz="quarter" idx="12"/>
          </p:nvPr>
        </p:nvSpPr>
        <p:spPr/>
        <p:txBody>
          <a:bodyPr/>
          <a:lstStyle/>
          <a:p>
            <a:fld id="{40857C5A-2FD0-1645-9F69-D79892D8574F}" type="slidenum">
              <a:rPr lang="en-US" smtClean="0"/>
              <a:t>184</a:t>
            </a:fld>
            <a:endParaRPr lang="en-US"/>
          </a:p>
        </p:txBody>
      </p:sp>
    </p:spTree>
    <p:extLst>
      <p:ext uri="{BB962C8B-B14F-4D97-AF65-F5344CB8AC3E}">
        <p14:creationId xmlns:p14="http://schemas.microsoft.com/office/powerpoint/2010/main" val="1570322824"/>
      </p:ext>
    </p:extLst>
  </p:cSld>
  <p:clrMapOvr>
    <a:masterClrMapping/>
  </p:clrMapOvr>
  <p:timing>
    <p:tnLst>
      <p:par>
        <p:cTn xmlns:p14="http://schemas.microsoft.com/office/powerpoint/2010/mai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Codes and Ciphers</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Technically, two different things:</a:t>
            </a:r>
          </a:p>
          <a:p>
            <a:r>
              <a:rPr lang="en-US" dirty="0" smtClean="0"/>
              <a:t>Ciphers </a:t>
            </a:r>
            <a:r>
              <a:rPr lang="en-US" dirty="0"/>
              <a:t>modify </a:t>
            </a:r>
            <a:r>
              <a:rPr lang="en-US" dirty="0" smtClean="0"/>
              <a:t>message </a:t>
            </a:r>
            <a:r>
              <a:rPr lang="en-US" dirty="0"/>
              <a:t>at the level of its representation – letters or </a:t>
            </a:r>
            <a:r>
              <a:rPr lang="en-US" dirty="0" smtClean="0"/>
              <a:t>bits</a:t>
            </a:r>
            <a:endParaRPr lang="en-US" dirty="0"/>
          </a:p>
          <a:p>
            <a:r>
              <a:rPr lang="en-US" dirty="0"/>
              <a:t>Codes </a:t>
            </a:r>
            <a:r>
              <a:rPr lang="en-US" dirty="0" smtClean="0"/>
              <a:t>use replacement of meaningful units (e.g. word or phrase) with code words</a:t>
            </a:r>
          </a:p>
          <a:p>
            <a:pPr lvl="1"/>
            <a:r>
              <a:rPr lang="en-US" dirty="0" smtClean="0"/>
              <a:t> Example:  using </a:t>
            </a:r>
            <a:r>
              <a:rPr lang="en-US" dirty="0"/>
              <a:t>the names of animals instead of cities when discussing military </a:t>
            </a:r>
            <a:r>
              <a:rPr lang="en-US" dirty="0" smtClean="0"/>
              <a:t>plans</a:t>
            </a:r>
          </a:p>
          <a:p>
            <a:pPr lvl="1"/>
            <a:endParaRPr lang="en-US" dirty="0" smtClean="0"/>
          </a:p>
          <a:p>
            <a:pPr marL="0" indent="0" algn="ctr">
              <a:buNone/>
            </a:pPr>
            <a:r>
              <a:rPr lang="en-US" i="1" dirty="0" smtClean="0"/>
              <a:t>But informally we’ll use terms interchangeably</a:t>
            </a:r>
            <a:endParaRPr lang="en-US" i="1" dirty="0"/>
          </a:p>
          <a:p>
            <a:endParaRPr lang="en-US" dirty="0"/>
          </a:p>
          <a:p>
            <a:endParaRPr lang="en-US" dirty="0"/>
          </a:p>
        </p:txBody>
      </p:sp>
      <p:sp>
        <p:nvSpPr>
          <p:cNvPr id="4" name="Slide Number Placeholder 3"/>
          <p:cNvSpPr>
            <a:spLocks noGrp="1"/>
          </p:cNvSpPr>
          <p:nvPr>
            <p:ph type="sldNum" sz="quarter" idx="12"/>
          </p:nvPr>
        </p:nvSpPr>
        <p:spPr/>
        <p:txBody>
          <a:bodyPr/>
          <a:lstStyle/>
          <a:p>
            <a:fld id="{40857C5A-2FD0-1645-9F69-D79892D8574F}" type="slidenum">
              <a:rPr lang="en-US" smtClean="0"/>
              <a:t>185</a:t>
            </a:fld>
            <a:endParaRPr lang="en-US"/>
          </a:p>
        </p:txBody>
      </p:sp>
    </p:spTree>
    <p:extLst>
      <p:ext uri="{BB962C8B-B14F-4D97-AF65-F5344CB8AC3E}">
        <p14:creationId xmlns:p14="http://schemas.microsoft.com/office/powerpoint/2010/main" val="131800129"/>
      </p:ext>
    </p:extLst>
  </p:cSld>
  <p:clrMapOvr>
    <a:masterClrMapping/>
  </p:clrMapOvr>
  <p:timing>
    <p:tnLst>
      <p:par>
        <p:cTn xmlns:p14="http://schemas.microsoft.com/office/powerpoint/2010/mai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Cryptographic History</a:t>
            </a:r>
            <a:endParaRPr lang="en-US" dirty="0"/>
          </a:p>
        </p:txBody>
      </p:sp>
      <p:sp>
        <p:nvSpPr>
          <p:cNvPr id="3" name="Content Placeholder 2"/>
          <p:cNvSpPr>
            <a:spLocks noGrp="1"/>
          </p:cNvSpPr>
          <p:nvPr>
            <p:ph idx="1"/>
          </p:nvPr>
        </p:nvSpPr>
        <p:spPr/>
        <p:txBody>
          <a:bodyPr/>
          <a:lstStyle/>
          <a:p>
            <a:r>
              <a:rPr lang="en-US" dirty="0" smtClean="0"/>
              <a:t>Evidence of cryptography in ancient societies such as Sparta and Persia</a:t>
            </a:r>
          </a:p>
          <a:p>
            <a:r>
              <a:rPr lang="en-US" dirty="0" smtClean="0"/>
              <a:t>Julius Caesar used “rotated” alphabet</a:t>
            </a:r>
          </a:p>
          <a:p>
            <a:r>
              <a:rPr lang="en-US" dirty="0" smtClean="0"/>
              <a:t>In 19</a:t>
            </a:r>
            <a:r>
              <a:rPr lang="en-US" baseline="30000" dirty="0" smtClean="0"/>
              <a:t>th</a:t>
            </a:r>
            <a:r>
              <a:rPr lang="en-US" dirty="0" smtClean="0"/>
              <a:t> century, substitution ciphers appeared in stories by Poe and Conan Doyle</a:t>
            </a:r>
          </a:p>
          <a:p>
            <a:r>
              <a:rPr lang="en-US" dirty="0" smtClean="0"/>
              <a:t>Since 20</a:t>
            </a:r>
            <a:r>
              <a:rPr lang="en-US" baseline="30000" dirty="0" smtClean="0"/>
              <a:t>th</a:t>
            </a:r>
            <a:r>
              <a:rPr lang="en-US" dirty="0" smtClean="0"/>
              <a:t> century, cryptography used extensively in war and diplomacy</a:t>
            </a:r>
            <a:endParaRPr lang="en-US" dirty="0"/>
          </a:p>
        </p:txBody>
      </p:sp>
      <p:sp>
        <p:nvSpPr>
          <p:cNvPr id="4" name="Slide Number Placeholder 3"/>
          <p:cNvSpPr>
            <a:spLocks noGrp="1"/>
          </p:cNvSpPr>
          <p:nvPr>
            <p:ph type="sldNum" sz="quarter" idx="12"/>
          </p:nvPr>
        </p:nvSpPr>
        <p:spPr/>
        <p:txBody>
          <a:bodyPr/>
          <a:lstStyle/>
          <a:p>
            <a:fld id="{40857C5A-2FD0-1645-9F69-D79892D8574F}" type="slidenum">
              <a:rPr lang="en-US" smtClean="0"/>
              <a:t>186</a:t>
            </a:fld>
            <a:endParaRPr lang="en-US"/>
          </a:p>
        </p:txBody>
      </p:sp>
    </p:spTree>
    <p:extLst>
      <p:ext uri="{BB962C8B-B14F-4D97-AF65-F5344CB8AC3E}">
        <p14:creationId xmlns:p14="http://schemas.microsoft.com/office/powerpoint/2010/main" val="2180110699"/>
      </p:ext>
    </p:extLst>
  </p:cSld>
  <p:clrMapOvr>
    <a:masterClrMapping/>
  </p:clrMapOvr>
  <p:timing>
    <p:tnLst>
      <p:par>
        <p:cTn xmlns:p14="http://schemas.microsoft.com/office/powerpoint/2010/mai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Bletchley Park</a:t>
            </a:r>
            <a:endParaRPr lang="en-US" dirty="0"/>
          </a:p>
        </p:txBody>
      </p:sp>
      <p:sp>
        <p:nvSpPr>
          <p:cNvPr id="3" name="Content Placeholder 2"/>
          <p:cNvSpPr>
            <a:spLocks noGrp="1"/>
          </p:cNvSpPr>
          <p:nvPr>
            <p:ph idx="1"/>
          </p:nvPr>
        </p:nvSpPr>
        <p:spPr>
          <a:xfrm>
            <a:off x="457200" y="1600199"/>
            <a:ext cx="8229600" cy="5121275"/>
          </a:xfrm>
        </p:spPr>
        <p:txBody>
          <a:bodyPr>
            <a:normAutofit fontScale="92500" lnSpcReduction="10000"/>
          </a:bodyPr>
          <a:lstStyle/>
          <a:p>
            <a:r>
              <a:rPr lang="en-US" dirty="0" smtClean="0"/>
              <a:t>British cryptanalysis group during WWII</a:t>
            </a:r>
          </a:p>
          <a:p>
            <a:r>
              <a:rPr lang="en-US" dirty="0" smtClean="0"/>
              <a:t>Broke Nazi Enigma code, used to send messages to U-boats in the Atlantic</a:t>
            </a:r>
          </a:p>
          <a:p>
            <a:pPr lvl="1"/>
            <a:r>
              <a:rPr lang="en-US" dirty="0" smtClean="0"/>
              <a:t>Alan Turing designed electromechanical machine called “bombe” to test combinations, based on earlier design by Marian </a:t>
            </a:r>
            <a:r>
              <a:rPr lang="en-US" dirty="0" err="1" smtClean="0"/>
              <a:t>Rejewski</a:t>
            </a:r>
            <a:endParaRPr lang="en-US" dirty="0" smtClean="0"/>
          </a:p>
          <a:p>
            <a:r>
              <a:rPr lang="en-US" dirty="0" smtClean="0"/>
              <a:t>Broke Nazi Lorenz code, used by </a:t>
            </a:r>
            <a:r>
              <a:rPr lang="en-US" dirty="0"/>
              <a:t>H</a:t>
            </a:r>
            <a:r>
              <a:rPr lang="en-US" dirty="0" smtClean="0"/>
              <a:t>igh </a:t>
            </a:r>
            <a:r>
              <a:rPr lang="en-US" dirty="0"/>
              <a:t>C</a:t>
            </a:r>
            <a:r>
              <a:rPr lang="en-US" dirty="0" smtClean="0"/>
              <a:t>ommand</a:t>
            </a:r>
          </a:p>
          <a:p>
            <a:pPr lvl="1"/>
            <a:r>
              <a:rPr lang="en-US" dirty="0" smtClean="0"/>
              <a:t>Tommy Flowers designed programmable vacuum-tube-based device called “Colossus” to test combinations.</a:t>
            </a:r>
          </a:p>
          <a:p>
            <a:pPr lvl="1"/>
            <a:r>
              <a:rPr lang="en-US" dirty="0" smtClean="0"/>
              <a:t>May have been world’s first programmable electronic digital computer</a:t>
            </a:r>
            <a:endParaRPr lang="en-US" dirty="0"/>
          </a:p>
        </p:txBody>
      </p:sp>
      <p:sp>
        <p:nvSpPr>
          <p:cNvPr id="4" name="Slide Number Placeholder 3"/>
          <p:cNvSpPr>
            <a:spLocks noGrp="1"/>
          </p:cNvSpPr>
          <p:nvPr>
            <p:ph type="sldNum" sz="quarter" idx="12"/>
          </p:nvPr>
        </p:nvSpPr>
        <p:spPr/>
        <p:txBody>
          <a:bodyPr/>
          <a:lstStyle/>
          <a:p>
            <a:fld id="{40857C5A-2FD0-1645-9F69-D79892D8574F}" type="slidenum">
              <a:rPr lang="en-US" smtClean="0"/>
              <a:t>187</a:t>
            </a:fld>
            <a:endParaRPr lang="en-US"/>
          </a:p>
        </p:txBody>
      </p:sp>
    </p:spTree>
    <p:extLst>
      <p:ext uri="{BB962C8B-B14F-4D97-AF65-F5344CB8AC3E}">
        <p14:creationId xmlns:p14="http://schemas.microsoft.com/office/powerpoint/2010/main" val="594295144"/>
      </p:ext>
    </p:extLst>
  </p:cSld>
  <p:clrMapOvr>
    <a:masterClrMapping/>
  </p:clrMapOvr>
  <p:timing>
    <p:tnLst>
      <p:par>
        <p:cTn xmlns:p14="http://schemas.microsoft.com/office/powerpoint/2010/mai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Cryptosystem</a:t>
            </a:r>
            <a:endParaRPr lang="en-US" dirty="0"/>
          </a:p>
        </p:txBody>
      </p:sp>
      <p:sp>
        <p:nvSpPr>
          <p:cNvPr id="3" name="Content Placeholder 2"/>
          <p:cNvSpPr>
            <a:spLocks noGrp="1"/>
          </p:cNvSpPr>
          <p:nvPr>
            <p:ph idx="1"/>
          </p:nvPr>
        </p:nvSpPr>
        <p:spPr/>
        <p:txBody>
          <a:bodyPr/>
          <a:lstStyle/>
          <a:p>
            <a:r>
              <a:rPr lang="en-US" sz="2800" dirty="0" smtClean="0"/>
              <a:t>Algorithms for encrypting and decrypting data</a:t>
            </a:r>
            <a:endParaRPr lang="en-US" dirty="0" smtClean="0"/>
          </a:p>
          <a:p>
            <a:pPr lvl="1"/>
            <a:r>
              <a:rPr lang="en-US" dirty="0" smtClean="0"/>
              <a:t>Plaintext:  original data</a:t>
            </a:r>
          </a:p>
          <a:p>
            <a:pPr lvl="1"/>
            <a:r>
              <a:rPr lang="en-US" dirty="0" err="1" smtClean="0"/>
              <a:t>Ciphertext</a:t>
            </a:r>
            <a:r>
              <a:rPr lang="en-US" dirty="0" smtClean="0"/>
              <a:t>:  encrypted data</a:t>
            </a:r>
          </a:p>
          <a:p>
            <a:r>
              <a:rPr lang="en-US" sz="2800" i="1" dirty="0"/>
              <a:t>K</a:t>
            </a:r>
            <a:r>
              <a:rPr lang="en-US" sz="2800" i="1" dirty="0" smtClean="0"/>
              <a:t>eys</a:t>
            </a:r>
            <a:r>
              <a:rPr lang="en-US" sz="2800" dirty="0" smtClean="0"/>
              <a:t> determine behavior of encryption and decryption algorithms</a:t>
            </a:r>
            <a:endParaRPr lang="en-US" dirty="0"/>
          </a:p>
          <a:p>
            <a:pPr marL="0" indent="0">
              <a:buNone/>
            </a:pPr>
            <a:r>
              <a:rPr lang="en-US" dirty="0" smtClean="0"/>
              <a:t>		</a:t>
            </a:r>
            <a:r>
              <a:rPr lang="en-US" sz="2800" dirty="0" err="1" smtClean="0"/>
              <a:t>ciphertext</a:t>
            </a:r>
            <a:r>
              <a:rPr lang="en-US" sz="2800" dirty="0" smtClean="0"/>
              <a:t> = encryption(</a:t>
            </a:r>
            <a:r>
              <a:rPr lang="en-US" sz="2800" i="1" dirty="0" smtClean="0"/>
              <a:t>key</a:t>
            </a:r>
            <a:r>
              <a:rPr lang="en-US" sz="2800" baseline="-25000" dirty="0" smtClean="0"/>
              <a:t>0</a:t>
            </a:r>
            <a:r>
              <a:rPr lang="en-US" sz="2800" dirty="0" smtClean="0"/>
              <a:t>, plaintext)</a:t>
            </a:r>
            <a:br>
              <a:rPr lang="en-US" sz="2800" dirty="0" smtClean="0"/>
            </a:br>
            <a:r>
              <a:rPr lang="en-US" sz="2800" dirty="0" smtClean="0"/>
              <a:t>		plaintext = decryption(</a:t>
            </a:r>
            <a:r>
              <a:rPr lang="en-US" sz="2800" i="1" dirty="0" smtClean="0"/>
              <a:t>key</a:t>
            </a:r>
            <a:r>
              <a:rPr lang="en-US" sz="2800" baseline="-25000" dirty="0" smtClean="0"/>
              <a:t>1</a:t>
            </a:r>
            <a:r>
              <a:rPr lang="en-US" sz="2800" dirty="0" smtClean="0"/>
              <a:t>, </a:t>
            </a:r>
            <a:r>
              <a:rPr lang="en-US" sz="2800" dirty="0" err="1" smtClean="0"/>
              <a:t>ciphertext</a:t>
            </a:r>
            <a:r>
              <a:rPr lang="en-US" sz="2800" dirty="0" smtClean="0"/>
              <a:t>)</a:t>
            </a:r>
          </a:p>
          <a:p>
            <a:r>
              <a:rPr lang="en-US" sz="2800" dirty="0" smtClean="0"/>
              <a:t>System is </a:t>
            </a:r>
            <a:r>
              <a:rPr lang="en-US" sz="2800" i="1" dirty="0" smtClean="0"/>
              <a:t>symmetric</a:t>
            </a:r>
            <a:r>
              <a:rPr lang="en-US" sz="2800" dirty="0" smtClean="0"/>
              <a:t> if </a:t>
            </a:r>
            <a:r>
              <a:rPr lang="en-US" sz="2800" i="1" dirty="0" smtClean="0"/>
              <a:t>key</a:t>
            </a:r>
            <a:r>
              <a:rPr lang="en-US" sz="2800" i="1" baseline="-25000" dirty="0" smtClean="0"/>
              <a:t>0</a:t>
            </a:r>
            <a:r>
              <a:rPr lang="en-US" sz="2800" dirty="0" smtClean="0"/>
              <a:t> = </a:t>
            </a:r>
            <a:r>
              <a:rPr lang="en-US" sz="2800" i="1" dirty="0" smtClean="0"/>
              <a:t>key</a:t>
            </a:r>
            <a:r>
              <a:rPr lang="en-US" sz="2800" i="1" baseline="-25000" dirty="0" smtClean="0"/>
              <a:t>1</a:t>
            </a:r>
            <a:r>
              <a:rPr lang="en-US" sz="2800" dirty="0" smtClean="0"/>
              <a:t>,</a:t>
            </a:r>
            <a:br>
              <a:rPr lang="en-US" sz="2800" dirty="0" smtClean="0"/>
            </a:br>
            <a:r>
              <a:rPr lang="en-US" sz="2800" dirty="0" smtClean="0"/>
              <a:t>otherwise </a:t>
            </a:r>
            <a:r>
              <a:rPr lang="en-US" sz="2800" i="1" dirty="0" smtClean="0"/>
              <a:t>asymmetric</a:t>
            </a:r>
          </a:p>
        </p:txBody>
      </p:sp>
      <p:sp>
        <p:nvSpPr>
          <p:cNvPr id="4" name="Slide Number Placeholder 3"/>
          <p:cNvSpPr>
            <a:spLocks noGrp="1"/>
          </p:cNvSpPr>
          <p:nvPr>
            <p:ph type="sldNum" sz="quarter" idx="12"/>
          </p:nvPr>
        </p:nvSpPr>
        <p:spPr/>
        <p:txBody>
          <a:bodyPr/>
          <a:lstStyle/>
          <a:p>
            <a:fld id="{40857C5A-2FD0-1645-9F69-D79892D8574F}" type="slidenum">
              <a:rPr lang="en-US" smtClean="0"/>
              <a:t>188</a:t>
            </a:fld>
            <a:endParaRPr lang="en-US"/>
          </a:p>
        </p:txBody>
      </p:sp>
    </p:spTree>
    <p:extLst>
      <p:ext uri="{BB962C8B-B14F-4D97-AF65-F5344CB8AC3E}">
        <p14:creationId xmlns:p14="http://schemas.microsoft.com/office/powerpoint/2010/main" val="4077295741"/>
      </p:ext>
    </p:extLst>
  </p:cSld>
  <p:clrMapOvr>
    <a:masterClrMapping/>
  </p:clrMapOvr>
  <p:timing>
    <p:tnLst>
      <p:par>
        <p:cTn xmlns:p14="http://schemas.microsoft.com/office/powerpoint/2010/mai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Traditional Cryptosystems</a:t>
            </a:r>
            <a:endParaRPr lang="en-US" dirty="0"/>
          </a:p>
        </p:txBody>
      </p:sp>
      <p:sp>
        <p:nvSpPr>
          <p:cNvPr id="3" name="Content Placeholder 2"/>
          <p:cNvSpPr>
            <a:spLocks noGrp="1"/>
          </p:cNvSpPr>
          <p:nvPr>
            <p:ph idx="1"/>
          </p:nvPr>
        </p:nvSpPr>
        <p:spPr/>
        <p:txBody>
          <a:bodyPr/>
          <a:lstStyle/>
          <a:p>
            <a:r>
              <a:rPr lang="en-US" dirty="0"/>
              <a:t>S</a:t>
            </a:r>
            <a:r>
              <a:rPr lang="en-US" dirty="0" smtClean="0"/>
              <a:t>ymmetric </a:t>
            </a:r>
            <a:r>
              <a:rPr lang="en-US" dirty="0"/>
              <a:t>and used secret </a:t>
            </a:r>
            <a:r>
              <a:rPr lang="en-US" dirty="0" smtClean="0"/>
              <a:t>keys</a:t>
            </a:r>
          </a:p>
          <a:p>
            <a:r>
              <a:rPr lang="en-US" dirty="0" smtClean="0"/>
              <a:t>Both sender </a:t>
            </a:r>
            <a:r>
              <a:rPr lang="en-US" dirty="0"/>
              <a:t>and receiver must have </a:t>
            </a:r>
            <a:r>
              <a:rPr lang="en-US" dirty="0" smtClean="0"/>
              <a:t>key </a:t>
            </a:r>
            <a:r>
              <a:rPr lang="en-US" dirty="0"/>
              <a:t>in advance of sending </a:t>
            </a:r>
            <a:r>
              <a:rPr lang="en-US" dirty="0" smtClean="0"/>
              <a:t>messages</a:t>
            </a:r>
            <a:endParaRPr lang="en-US" dirty="0"/>
          </a:p>
          <a:p>
            <a:r>
              <a:rPr lang="en-US" dirty="0" smtClean="0"/>
              <a:t>Problem:  If key compromised </a:t>
            </a:r>
            <a:r>
              <a:rPr lang="en-US" dirty="0"/>
              <a:t>and sender wants to switch to </a:t>
            </a:r>
            <a:r>
              <a:rPr lang="en-US" dirty="0" smtClean="0"/>
              <a:t>new </a:t>
            </a:r>
            <a:r>
              <a:rPr lang="en-US" dirty="0"/>
              <a:t>one, </a:t>
            </a:r>
            <a:r>
              <a:rPr lang="en-US" dirty="0" smtClean="0"/>
              <a:t>s/he </a:t>
            </a:r>
            <a:r>
              <a:rPr lang="en-US" dirty="0"/>
              <a:t>has to figure out how to secretly convey </a:t>
            </a:r>
            <a:r>
              <a:rPr lang="en-US" dirty="0" smtClean="0"/>
              <a:t>new </a:t>
            </a:r>
            <a:r>
              <a:rPr lang="en-US" dirty="0"/>
              <a:t>key to </a:t>
            </a:r>
            <a:r>
              <a:rPr lang="en-US" dirty="0" smtClean="0"/>
              <a:t>the receiver</a:t>
            </a:r>
            <a:r>
              <a:rPr lang="en-US" dirty="0"/>
              <a:t>.</a:t>
            </a:r>
          </a:p>
          <a:p>
            <a:endParaRPr lang="en-US" dirty="0"/>
          </a:p>
        </p:txBody>
      </p:sp>
      <p:sp>
        <p:nvSpPr>
          <p:cNvPr id="4" name="Slide Number Placeholder 3"/>
          <p:cNvSpPr>
            <a:spLocks noGrp="1"/>
          </p:cNvSpPr>
          <p:nvPr>
            <p:ph type="sldNum" sz="quarter" idx="12"/>
          </p:nvPr>
        </p:nvSpPr>
        <p:spPr/>
        <p:txBody>
          <a:bodyPr/>
          <a:lstStyle/>
          <a:p>
            <a:fld id="{40857C5A-2FD0-1645-9F69-D79892D8574F}" type="slidenum">
              <a:rPr lang="en-US" smtClean="0"/>
              <a:t>189</a:t>
            </a:fld>
            <a:endParaRPr lang="en-US"/>
          </a:p>
        </p:txBody>
      </p:sp>
    </p:spTree>
    <p:extLst>
      <p:ext uri="{BB962C8B-B14F-4D97-AF65-F5344CB8AC3E}">
        <p14:creationId xmlns:p14="http://schemas.microsoft.com/office/powerpoint/2010/main" val="122077005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a:t>
            </a:r>
            <a:r>
              <a:rPr lang="en-US" b="1" dirty="0" smtClean="0"/>
              <a:t>Regular </a:t>
            </a:r>
            <a:r>
              <a:rPr lang="en-US" dirty="0" smtClean="0"/>
              <a:t>Concept:</a:t>
            </a:r>
            <a:br>
              <a:rPr lang="en-US" dirty="0" smtClean="0"/>
            </a:br>
            <a:r>
              <a:rPr lang="en-US" dirty="0" smtClean="0"/>
              <a:t>Semantic Requirements</a:t>
            </a:r>
            <a:endParaRPr lang="en-US" dirty="0"/>
          </a:p>
        </p:txBody>
      </p:sp>
      <p:sp>
        <p:nvSpPr>
          <p:cNvPr id="3" name="Content Placeholder 2"/>
          <p:cNvSpPr>
            <a:spLocks noGrp="1"/>
          </p:cNvSpPr>
          <p:nvPr>
            <p:ph idx="1"/>
          </p:nvPr>
        </p:nvSpPr>
        <p:spPr/>
        <p:txBody>
          <a:bodyPr/>
          <a:lstStyle/>
          <a:p>
            <a:endParaRPr lang="en-US" dirty="0"/>
          </a:p>
          <a:p>
            <a:endParaRPr lang="en-US" dirty="0" smtClean="0"/>
          </a:p>
          <a:p>
            <a:endParaRPr lang="en-US" dirty="0"/>
          </a:p>
          <a:p>
            <a:endParaRPr lang="en-US" dirty="0" smtClean="0"/>
          </a:p>
          <a:p>
            <a:endParaRPr lang="en-US" dirty="0"/>
          </a:p>
          <a:p>
            <a:pPr marL="0" indent="0">
              <a:buNone/>
            </a:pPr>
            <a:r>
              <a:rPr lang="en-US" sz="2800" dirty="0" smtClean="0"/>
              <a:t>A </a:t>
            </a:r>
            <a:r>
              <a:rPr lang="en-US" sz="2800" i="1" dirty="0" smtClean="0"/>
              <a:t>regular function </a:t>
            </a:r>
            <a:r>
              <a:rPr lang="en-US" sz="2800" dirty="0" smtClean="0"/>
              <a:t>is one that produces equal results given equal inputs.</a:t>
            </a:r>
            <a:endParaRPr lang="en-US" sz="2800" dirty="0"/>
          </a:p>
        </p:txBody>
      </p:sp>
      <p:sp>
        <p:nvSpPr>
          <p:cNvPr id="4" name="Slide Number Placeholder 3"/>
          <p:cNvSpPr>
            <a:spLocks noGrp="1"/>
          </p:cNvSpPr>
          <p:nvPr>
            <p:ph type="sldNum" sz="quarter" idx="12"/>
          </p:nvPr>
        </p:nvSpPr>
        <p:spPr/>
        <p:txBody>
          <a:bodyPr/>
          <a:lstStyle/>
          <a:p>
            <a:fld id="{40857C5A-2FD0-1645-9F69-D79892D8574F}" type="slidenum">
              <a:rPr lang="en-US" smtClean="0"/>
              <a:t>19</a:t>
            </a:fld>
            <a:endParaRPr lang="en-US"/>
          </a:p>
        </p:txBody>
      </p:sp>
      <p:pic>
        <p:nvPicPr>
          <p:cNvPr id="5" name="Picture 4"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2202748"/>
            <a:ext cx="7921418" cy="1356087"/>
          </a:xfrm>
          <a:prstGeom prst="rect">
            <a:avLst/>
          </a:prstGeom>
        </p:spPr>
      </p:pic>
    </p:spTree>
    <p:extLst>
      <p:ext uri="{BB962C8B-B14F-4D97-AF65-F5344CB8AC3E}">
        <p14:creationId xmlns:p14="http://schemas.microsoft.com/office/powerpoint/2010/main" val="1774987307"/>
      </p:ext>
    </p:extLst>
  </p:cSld>
  <p:clrMapOvr>
    <a:masterClrMapping/>
  </p:clrMapOvr>
  <p:timing>
    <p:tnLst>
      <p:par>
        <p:cTn xmlns:p14="http://schemas.microsoft.com/office/powerpoint/2010/mai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Public-Key Cryptosystem</a:t>
            </a:r>
            <a:endParaRPr lang="en-US" dirty="0"/>
          </a:p>
        </p:txBody>
      </p:sp>
      <p:sp>
        <p:nvSpPr>
          <p:cNvPr id="3" name="Content Placeholder 2"/>
          <p:cNvSpPr>
            <a:spLocks noGrp="1"/>
          </p:cNvSpPr>
          <p:nvPr>
            <p:ph idx="1"/>
          </p:nvPr>
        </p:nvSpPr>
        <p:spPr/>
        <p:txBody>
          <a:bodyPr/>
          <a:lstStyle/>
          <a:p>
            <a:r>
              <a:rPr lang="en-US" sz="2800" dirty="0" smtClean="0"/>
              <a:t>An encryption scheme that uses a pair of keys:</a:t>
            </a:r>
          </a:p>
          <a:p>
            <a:pPr lvl="1"/>
            <a:r>
              <a:rPr lang="en-US" dirty="0" smtClean="0"/>
              <a:t>Public key </a:t>
            </a:r>
            <a:r>
              <a:rPr lang="en-US" i="1" dirty="0" smtClean="0"/>
              <a:t>pub</a:t>
            </a:r>
            <a:r>
              <a:rPr lang="en-US" dirty="0" smtClean="0"/>
              <a:t> for encrypting</a:t>
            </a:r>
          </a:p>
          <a:p>
            <a:pPr lvl="1"/>
            <a:r>
              <a:rPr lang="en-US" dirty="0" smtClean="0"/>
              <a:t>Private key </a:t>
            </a:r>
            <a:r>
              <a:rPr lang="en-US" i="1" dirty="0" err="1" smtClean="0"/>
              <a:t>prv</a:t>
            </a:r>
            <a:r>
              <a:rPr lang="en-US" dirty="0" smtClean="0"/>
              <a:t> for decrypting</a:t>
            </a:r>
          </a:p>
          <a:p>
            <a:r>
              <a:rPr lang="en-US" sz="2800" dirty="0" smtClean="0"/>
              <a:t>If Alice wants to send a message to Bob, she encrypts the message with Bob’s public key; Bob decrypts it using his private key.</a:t>
            </a:r>
            <a:endParaRPr lang="en-US" sz="2800" dirty="0"/>
          </a:p>
        </p:txBody>
      </p:sp>
      <p:sp>
        <p:nvSpPr>
          <p:cNvPr id="4" name="Slide Number Placeholder 3"/>
          <p:cNvSpPr>
            <a:spLocks noGrp="1"/>
          </p:cNvSpPr>
          <p:nvPr>
            <p:ph type="sldNum" sz="quarter" idx="12"/>
          </p:nvPr>
        </p:nvSpPr>
        <p:spPr/>
        <p:txBody>
          <a:bodyPr/>
          <a:lstStyle/>
          <a:p>
            <a:fld id="{40857C5A-2FD0-1645-9F69-D79892D8574F}" type="slidenum">
              <a:rPr lang="en-US" smtClean="0"/>
              <a:t>190</a:t>
            </a:fld>
            <a:endParaRPr lang="en-US"/>
          </a:p>
        </p:txBody>
      </p:sp>
    </p:spTree>
    <p:extLst>
      <p:ext uri="{BB962C8B-B14F-4D97-AF65-F5344CB8AC3E}">
        <p14:creationId xmlns:p14="http://schemas.microsoft.com/office/powerpoint/2010/main" val="724835264"/>
      </p:ext>
    </p:extLst>
  </p:cSld>
  <p:clrMapOvr>
    <a:masterClrMapping/>
  </p:clrMapOvr>
  <p:timing>
    <p:tnLst>
      <p:par>
        <p:cTn xmlns:p14="http://schemas.microsoft.com/office/powerpoint/2010/mai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Requirements for Public-Key Cryptosystem</a:t>
            </a:r>
            <a:endParaRPr lang="en-US" sz="3600" dirty="0"/>
          </a:p>
        </p:txBody>
      </p:sp>
      <p:sp>
        <p:nvSpPr>
          <p:cNvPr id="3" name="Content Placeholder 2"/>
          <p:cNvSpPr>
            <a:spLocks noGrp="1"/>
          </p:cNvSpPr>
          <p:nvPr>
            <p:ph idx="1"/>
          </p:nvPr>
        </p:nvSpPr>
        <p:spPr>
          <a:xfrm>
            <a:off x="457200" y="1600200"/>
            <a:ext cx="8229600" cy="5006057"/>
          </a:xfrm>
        </p:spPr>
        <p:txBody>
          <a:bodyPr>
            <a:normAutofit fontScale="92500" lnSpcReduction="10000"/>
          </a:bodyPr>
          <a:lstStyle/>
          <a:p>
            <a:pPr marL="514350" indent="-514350">
              <a:spcAft>
                <a:spcPts val="600"/>
              </a:spcAft>
              <a:buFont typeface="+mj-lt"/>
              <a:buAutoNum type="arabicPeriod"/>
            </a:pPr>
            <a:r>
              <a:rPr lang="en-US" sz="2800" dirty="0" smtClean="0"/>
              <a:t>Encryption function must be one-way:  easy to compute, with inverse that is hard to compute.</a:t>
            </a:r>
          </a:p>
          <a:p>
            <a:pPr marL="914400" lvl="1" indent="-514350">
              <a:spcAft>
                <a:spcPts val="600"/>
              </a:spcAft>
            </a:pPr>
            <a:r>
              <a:rPr lang="en-US" dirty="0" smtClean="0"/>
              <a:t>“Hard” means exponential time in size of key</a:t>
            </a:r>
          </a:p>
          <a:p>
            <a:pPr marL="514350" indent="-514350">
              <a:spcAft>
                <a:spcPts val="600"/>
              </a:spcAft>
              <a:buFont typeface="+mj-lt"/>
              <a:buAutoNum type="arabicPeriod"/>
            </a:pPr>
            <a:r>
              <a:rPr lang="en-US" sz="2800" dirty="0" smtClean="0"/>
              <a:t>Inverse function must be easy to compute when you have access to certain additional piece of information, known as </a:t>
            </a:r>
            <a:r>
              <a:rPr lang="en-US" sz="2800" i="1" dirty="0" smtClean="0"/>
              <a:t>trapdoor</a:t>
            </a:r>
            <a:r>
              <a:rPr lang="en-US" sz="2800" dirty="0" smtClean="0"/>
              <a:t>.</a:t>
            </a:r>
          </a:p>
          <a:p>
            <a:pPr marL="514350" indent="-514350">
              <a:spcAft>
                <a:spcPts val="600"/>
              </a:spcAft>
              <a:buFont typeface="+mj-lt"/>
              <a:buAutoNum type="arabicPeriod"/>
            </a:pPr>
            <a:r>
              <a:rPr lang="en-US" sz="2800" dirty="0" smtClean="0"/>
              <a:t>Both encryption and decryption algorithms are publicly known.</a:t>
            </a:r>
          </a:p>
          <a:p>
            <a:pPr marL="514350" indent="-514350">
              <a:spcAft>
                <a:spcPts val="600"/>
              </a:spcAft>
              <a:buFont typeface="+mj-lt"/>
              <a:buAutoNum type="arabicPeriod"/>
            </a:pPr>
            <a:endParaRPr lang="en-US" sz="2800" dirty="0"/>
          </a:p>
          <a:p>
            <a:pPr marL="0" indent="0">
              <a:spcAft>
                <a:spcPts val="600"/>
              </a:spcAft>
              <a:buNone/>
            </a:pPr>
            <a:r>
              <a:rPr lang="en-US" sz="2800" dirty="0" smtClean="0"/>
              <a:t>A function meeting first two requirements is called a </a:t>
            </a:r>
            <a:r>
              <a:rPr lang="en-US" sz="2800" i="1" dirty="0" smtClean="0"/>
              <a:t>trapdoor one-way function</a:t>
            </a:r>
            <a:r>
              <a:rPr lang="en-US" sz="2800" dirty="0" smtClean="0"/>
              <a:t>.</a:t>
            </a:r>
            <a:endParaRPr lang="en-US" sz="2800" dirty="0"/>
          </a:p>
        </p:txBody>
      </p:sp>
      <p:sp>
        <p:nvSpPr>
          <p:cNvPr id="4" name="Slide Number Placeholder 3"/>
          <p:cNvSpPr>
            <a:spLocks noGrp="1"/>
          </p:cNvSpPr>
          <p:nvPr>
            <p:ph type="sldNum" sz="quarter" idx="12"/>
          </p:nvPr>
        </p:nvSpPr>
        <p:spPr/>
        <p:txBody>
          <a:bodyPr/>
          <a:lstStyle/>
          <a:p>
            <a:fld id="{40857C5A-2FD0-1645-9F69-D79892D8574F}" type="slidenum">
              <a:rPr lang="en-US" smtClean="0"/>
              <a:t>191</a:t>
            </a:fld>
            <a:endParaRPr lang="en-US"/>
          </a:p>
        </p:txBody>
      </p:sp>
    </p:spTree>
    <p:extLst>
      <p:ext uri="{BB962C8B-B14F-4D97-AF65-F5344CB8AC3E}">
        <p14:creationId xmlns:p14="http://schemas.microsoft.com/office/powerpoint/2010/main" val="727519997"/>
      </p:ext>
    </p:extLst>
  </p:cSld>
  <p:clrMapOvr>
    <a:masterClrMapping/>
  </p:clrMapOvr>
  <p:timing>
    <p:tnLst>
      <p:par>
        <p:cTn xmlns:p14="http://schemas.microsoft.com/office/powerpoint/2010/mai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Who Invented Public-Key Cryptography?</a:t>
            </a:r>
            <a:endParaRPr lang="en-US" sz="3600" dirty="0"/>
          </a:p>
        </p:txBody>
      </p:sp>
      <p:sp>
        <p:nvSpPr>
          <p:cNvPr id="3" name="Content Placeholder 2"/>
          <p:cNvSpPr>
            <a:spLocks noGrp="1"/>
          </p:cNvSpPr>
          <p:nvPr>
            <p:ph idx="1"/>
          </p:nvPr>
        </p:nvSpPr>
        <p:spPr/>
        <p:txBody>
          <a:bodyPr>
            <a:normAutofit lnSpcReduction="10000"/>
          </a:bodyPr>
          <a:lstStyle/>
          <a:p>
            <a:pPr>
              <a:spcAft>
                <a:spcPts val="600"/>
              </a:spcAft>
            </a:pPr>
            <a:r>
              <a:rPr lang="en-US" dirty="0" smtClean="0"/>
              <a:t>Clifford Cocks invented special case in 1973, but result was classified by British until 1997</a:t>
            </a:r>
          </a:p>
          <a:p>
            <a:pPr lvl="1"/>
            <a:r>
              <a:rPr lang="en-US" dirty="0" smtClean="0"/>
              <a:t>Former NSA director Inman then claimed U.S. had done it in the 1960s…</a:t>
            </a:r>
          </a:p>
          <a:p>
            <a:r>
              <a:rPr lang="en-US" dirty="0" smtClean="0"/>
              <a:t>Hellman, </a:t>
            </a:r>
            <a:r>
              <a:rPr lang="en-US" dirty="0" err="1" smtClean="0"/>
              <a:t>Diffie</a:t>
            </a:r>
            <a:r>
              <a:rPr lang="en-US" dirty="0" smtClean="0"/>
              <a:t>, and </a:t>
            </a:r>
            <a:r>
              <a:rPr lang="en-US" dirty="0" err="1" smtClean="0"/>
              <a:t>Merkle</a:t>
            </a:r>
            <a:r>
              <a:rPr lang="en-US" dirty="0" smtClean="0"/>
              <a:t> initiated idea of public-key cryptography around 1976</a:t>
            </a:r>
          </a:p>
          <a:p>
            <a:r>
              <a:rPr lang="en-US" dirty="0" err="1" smtClean="0"/>
              <a:t>Rivest</a:t>
            </a:r>
            <a:r>
              <a:rPr lang="en-US" dirty="0" smtClean="0"/>
              <a:t>, Shamir, and </a:t>
            </a:r>
            <a:r>
              <a:rPr lang="en-US" dirty="0" err="1" smtClean="0"/>
              <a:t>Adleman</a:t>
            </a:r>
            <a:r>
              <a:rPr lang="en-US" dirty="0" smtClean="0"/>
              <a:t> actually came up with a trapdoor one-way function in 1977, now known as RSA algorithm</a:t>
            </a:r>
          </a:p>
          <a:p>
            <a:endParaRPr lang="en-US" dirty="0"/>
          </a:p>
        </p:txBody>
      </p:sp>
      <p:sp>
        <p:nvSpPr>
          <p:cNvPr id="4" name="Slide Number Placeholder 3"/>
          <p:cNvSpPr>
            <a:spLocks noGrp="1"/>
          </p:cNvSpPr>
          <p:nvPr>
            <p:ph type="sldNum" sz="quarter" idx="12"/>
          </p:nvPr>
        </p:nvSpPr>
        <p:spPr/>
        <p:txBody>
          <a:bodyPr/>
          <a:lstStyle/>
          <a:p>
            <a:fld id="{40857C5A-2FD0-1645-9F69-D79892D8574F}" type="slidenum">
              <a:rPr lang="en-US" smtClean="0"/>
              <a:t>192</a:t>
            </a:fld>
            <a:endParaRPr lang="en-US"/>
          </a:p>
        </p:txBody>
      </p:sp>
    </p:spTree>
    <p:extLst>
      <p:ext uri="{BB962C8B-B14F-4D97-AF65-F5344CB8AC3E}">
        <p14:creationId xmlns:p14="http://schemas.microsoft.com/office/powerpoint/2010/main" val="2697655836"/>
      </p:ext>
    </p:extLst>
  </p:cSld>
  <p:clrMapOvr>
    <a:masterClrMapping/>
  </p:clrMapOvr>
  <p:timing>
    <p:tnLst>
      <p:par>
        <p:cTn xmlns:p14="http://schemas.microsoft.com/office/powerpoint/2010/mai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Things to Consider</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Tracing an algorithm can be instructive</a:t>
            </a:r>
          </a:p>
          <a:p>
            <a:pPr lvl="1"/>
            <a:r>
              <a:rPr lang="en-US" dirty="0" smtClean="0"/>
              <a:t>By tracing Euclid’s GCD algorithm, we discovered how to extend it to compute Extended GCD, with very few modifications.</a:t>
            </a:r>
          </a:p>
          <a:p>
            <a:r>
              <a:rPr lang="en-US" dirty="0" smtClean="0"/>
              <a:t>Most mathematical insights result from a similar process of exploring known results</a:t>
            </a:r>
          </a:p>
          <a:p>
            <a:pPr lvl="1"/>
            <a:r>
              <a:rPr lang="en-US" dirty="0"/>
              <a:t>N</a:t>
            </a:r>
            <a:r>
              <a:rPr lang="en-US" dirty="0" smtClean="0"/>
              <a:t>otebooks of great mathematicians like Gauss and </a:t>
            </a:r>
            <a:r>
              <a:rPr lang="en-US" dirty="0" err="1" smtClean="0"/>
              <a:t>Ramanujan</a:t>
            </a:r>
            <a:r>
              <a:rPr lang="en-US" dirty="0" smtClean="0"/>
              <a:t> are filled with seemingly random manipulations of existing results</a:t>
            </a:r>
          </a:p>
          <a:p>
            <a:pPr lvl="1"/>
            <a:r>
              <a:rPr lang="en-US" dirty="0" smtClean="0"/>
              <a:t>Most of these </a:t>
            </a:r>
            <a:r>
              <a:rPr lang="en-US" dirty="0" err="1" smtClean="0"/>
              <a:t>scribblings</a:t>
            </a:r>
            <a:r>
              <a:rPr lang="en-US" dirty="0" smtClean="0"/>
              <a:t> are useless, but every so often they stumble across something profound, and recognize it</a:t>
            </a:r>
            <a:endParaRPr lang="en-US" dirty="0"/>
          </a:p>
        </p:txBody>
      </p:sp>
      <p:sp>
        <p:nvSpPr>
          <p:cNvPr id="4" name="Slide Number Placeholder 3"/>
          <p:cNvSpPr>
            <a:spLocks noGrp="1"/>
          </p:cNvSpPr>
          <p:nvPr>
            <p:ph type="sldNum" sz="quarter" idx="12"/>
          </p:nvPr>
        </p:nvSpPr>
        <p:spPr/>
        <p:txBody>
          <a:bodyPr/>
          <a:lstStyle/>
          <a:p>
            <a:fld id="{40857C5A-2FD0-1645-9F69-D79892D8574F}" type="slidenum">
              <a:rPr lang="en-US" smtClean="0"/>
              <a:t>193</a:t>
            </a:fld>
            <a:endParaRPr lang="en-US"/>
          </a:p>
        </p:txBody>
      </p:sp>
    </p:spTree>
    <p:extLst>
      <p:ext uri="{BB962C8B-B14F-4D97-AF65-F5344CB8AC3E}">
        <p14:creationId xmlns:p14="http://schemas.microsoft.com/office/powerpoint/2010/main" val="2535404891"/>
      </p:ext>
    </p:extLst>
  </p:cSld>
  <p:clrMapOvr>
    <a:masterClrMapping/>
  </p:clrMapOvr>
  <p:timing>
    <p:tnLst>
      <p:par>
        <p:cTn xmlns:p14="http://schemas.microsoft.com/office/powerpoint/2010/mai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Lecture 23</a:t>
            </a:r>
            <a:endParaRPr lang="en-US" dirty="0"/>
          </a:p>
        </p:txBody>
      </p:sp>
      <p:sp>
        <p:nvSpPr>
          <p:cNvPr id="3" name="Subtitle 2"/>
          <p:cNvSpPr>
            <a:spLocks noGrp="1"/>
          </p:cNvSpPr>
          <p:nvPr>
            <p:ph type="subTitle" idx="1"/>
          </p:nvPr>
        </p:nvSpPr>
        <p:spPr>
          <a:xfrm>
            <a:off x="575884" y="3886200"/>
            <a:ext cx="8047606" cy="1752600"/>
          </a:xfrm>
        </p:spPr>
        <p:txBody>
          <a:bodyPr/>
          <a:lstStyle/>
          <a:p>
            <a:r>
              <a:rPr lang="en-US" dirty="0" smtClean="0"/>
              <a:t>A Real-World Application</a:t>
            </a:r>
          </a:p>
          <a:p>
            <a:r>
              <a:rPr lang="en-US" dirty="0" smtClean="0"/>
              <a:t>(Covers material from Sec. 13.2-13.5)</a:t>
            </a:r>
            <a:endParaRPr lang="en-US" dirty="0"/>
          </a:p>
        </p:txBody>
      </p:sp>
    </p:spTree>
    <p:extLst>
      <p:ext uri="{BB962C8B-B14F-4D97-AF65-F5344CB8AC3E}">
        <p14:creationId xmlns:p14="http://schemas.microsoft.com/office/powerpoint/2010/main" val="3500685249"/>
      </p:ext>
    </p:extLst>
  </p:cSld>
  <p:clrMapOvr>
    <a:masterClrMapping/>
  </p:clrMapOvr>
  <p:timing>
    <p:tnLst>
      <p:par>
        <p:cTn xmlns:p14="http://schemas.microsoft.com/office/powerpoint/2010/mai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Primality</a:t>
            </a:r>
            <a:r>
              <a:rPr lang="en-US" dirty="0" smtClean="0"/>
              <a:t> Testing</a:t>
            </a:r>
            <a:endParaRPr lang="en-US" dirty="0"/>
          </a:p>
        </p:txBody>
      </p:sp>
      <p:sp>
        <p:nvSpPr>
          <p:cNvPr id="3" name="Content Placeholder 2"/>
          <p:cNvSpPr>
            <a:spLocks noGrp="1"/>
          </p:cNvSpPr>
          <p:nvPr>
            <p:ph idx="1"/>
          </p:nvPr>
        </p:nvSpPr>
        <p:spPr/>
        <p:txBody>
          <a:bodyPr/>
          <a:lstStyle/>
          <a:p>
            <a:pPr marL="0" indent="0">
              <a:buNone/>
            </a:pPr>
            <a:r>
              <a:rPr lang="en-US" sz="2800" dirty="0"/>
              <a:t>The problem of distinguishing prime numbers from </a:t>
            </a:r>
            <a:r>
              <a:rPr lang="en-US" sz="2800" dirty="0" smtClean="0"/>
              <a:t>composite… is </a:t>
            </a:r>
            <a:r>
              <a:rPr lang="en-US" sz="2800" dirty="0"/>
              <a:t>known to be one of the most important and useful in arithmetic. </a:t>
            </a:r>
          </a:p>
          <a:p>
            <a:pPr marL="0" indent="0" algn="r">
              <a:buNone/>
            </a:pPr>
            <a:r>
              <a:rPr lang="en-US" dirty="0"/>
              <a:t>	C.F. </a:t>
            </a:r>
            <a:r>
              <a:rPr lang="en-US" dirty="0" smtClean="0"/>
              <a:t>Gauss, </a:t>
            </a:r>
            <a:r>
              <a:rPr lang="en-US" i="1" dirty="0" err="1" smtClean="0"/>
              <a:t>Disquisitiones</a:t>
            </a:r>
            <a:r>
              <a:rPr lang="en-US" i="1" dirty="0" smtClean="0"/>
              <a:t> </a:t>
            </a:r>
            <a:r>
              <a:rPr lang="en-US" i="1" dirty="0" err="1" smtClean="0"/>
              <a:t>Arithmeticae</a:t>
            </a:r>
            <a:endParaRPr lang="en-US" i="1" dirty="0"/>
          </a:p>
          <a:p>
            <a:endParaRPr lang="en-US" dirty="0"/>
          </a:p>
        </p:txBody>
      </p:sp>
      <p:sp>
        <p:nvSpPr>
          <p:cNvPr id="4" name="Slide Number Placeholder 3"/>
          <p:cNvSpPr>
            <a:spLocks noGrp="1"/>
          </p:cNvSpPr>
          <p:nvPr>
            <p:ph type="sldNum" sz="quarter" idx="12"/>
          </p:nvPr>
        </p:nvSpPr>
        <p:spPr/>
        <p:txBody>
          <a:bodyPr/>
          <a:lstStyle/>
          <a:p>
            <a:fld id="{40857C5A-2FD0-1645-9F69-D79892D8574F}" type="slidenum">
              <a:rPr lang="en-US" smtClean="0"/>
              <a:t>195</a:t>
            </a:fld>
            <a:endParaRPr lang="en-US"/>
          </a:p>
        </p:txBody>
      </p:sp>
    </p:spTree>
    <p:extLst>
      <p:ext uri="{BB962C8B-B14F-4D97-AF65-F5344CB8AC3E}">
        <p14:creationId xmlns:p14="http://schemas.microsoft.com/office/powerpoint/2010/main" val="1073725736"/>
      </p:ext>
    </p:extLst>
  </p:cSld>
  <p:clrMapOvr>
    <a:masterClrMapping/>
  </p:clrMapOvr>
  <p:timing>
    <p:tnLst>
      <p:par>
        <p:cTn xmlns:p14="http://schemas.microsoft.com/office/powerpoint/2010/mai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Gauss Believed</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Deciding whether a number is prime or composite is a very hard problem.</a:t>
            </a:r>
          </a:p>
          <a:p>
            <a:pPr marL="514350" indent="-514350">
              <a:buFont typeface="+mj-lt"/>
              <a:buAutoNum type="arabicPeriod"/>
            </a:pPr>
            <a:r>
              <a:rPr lang="en-US" dirty="0" smtClean="0"/>
              <a:t>So is factoring a number.</a:t>
            </a:r>
          </a:p>
          <a:p>
            <a:pPr marL="514350" indent="-514350">
              <a:buFont typeface="+mj-lt"/>
              <a:buAutoNum type="arabicPeriod"/>
            </a:pPr>
            <a:endParaRPr lang="en-US" dirty="0"/>
          </a:p>
          <a:p>
            <a:pPr marL="0" indent="0">
              <a:buNone/>
            </a:pPr>
            <a:r>
              <a:rPr lang="en-US" dirty="0" smtClean="0"/>
              <a:t>Gauss was wrong about #1, but right about #2 (so far).</a:t>
            </a:r>
            <a:endParaRPr lang="en-US" dirty="0"/>
          </a:p>
        </p:txBody>
      </p:sp>
      <p:sp>
        <p:nvSpPr>
          <p:cNvPr id="4" name="Slide Number Placeholder 3"/>
          <p:cNvSpPr>
            <a:spLocks noGrp="1"/>
          </p:cNvSpPr>
          <p:nvPr>
            <p:ph type="sldNum" sz="quarter" idx="12"/>
          </p:nvPr>
        </p:nvSpPr>
        <p:spPr/>
        <p:txBody>
          <a:bodyPr/>
          <a:lstStyle/>
          <a:p>
            <a:fld id="{40857C5A-2FD0-1645-9F69-D79892D8574F}" type="slidenum">
              <a:rPr lang="en-US" smtClean="0"/>
              <a:t>196</a:t>
            </a:fld>
            <a:endParaRPr lang="en-US"/>
          </a:p>
        </p:txBody>
      </p:sp>
    </p:spTree>
    <p:extLst>
      <p:ext uri="{BB962C8B-B14F-4D97-AF65-F5344CB8AC3E}">
        <p14:creationId xmlns:p14="http://schemas.microsoft.com/office/powerpoint/2010/main" val="4219128683"/>
      </p:ext>
    </p:extLst>
  </p:cSld>
  <p:clrMapOvr>
    <a:masterClrMapping/>
  </p:clrMapOvr>
  <p:timing>
    <p:tnLst>
      <p:par>
        <p:cTn xmlns:p14="http://schemas.microsoft.com/office/powerpoint/2010/mai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t>  </a:t>
            </a:r>
          </a:p>
        </p:txBody>
      </p:sp>
      <p:sp>
        <p:nvSpPr>
          <p:cNvPr id="2" name="Content Placeholder 1"/>
          <p:cNvSpPr>
            <a:spLocks noGrp="1"/>
          </p:cNvSpPr>
          <p:nvPr>
            <p:ph idx="1"/>
          </p:nvPr>
        </p:nvSpPr>
        <p:spPr/>
        <p:txBody>
          <a:bodyPr>
            <a:normAutofit/>
          </a:bodyPr>
          <a:lstStyle/>
          <a:p>
            <a:endParaRPr lang="en-US" dirty="0" smtClean="0"/>
          </a:p>
          <a:p>
            <a:endParaRPr lang="en-US" dirty="0"/>
          </a:p>
          <a:p>
            <a:endParaRPr lang="en-US" dirty="0" smtClean="0"/>
          </a:p>
          <a:p>
            <a:endParaRPr lang="en-US" dirty="0"/>
          </a:p>
          <a:p>
            <a:endParaRPr lang="en-US" sz="2800" dirty="0" smtClean="0"/>
          </a:p>
          <a:p>
            <a:endParaRPr lang="en-US" sz="2800" dirty="0" smtClean="0"/>
          </a:p>
          <a:p>
            <a:endParaRPr lang="en-US" sz="2800" dirty="0"/>
          </a:p>
          <a:p>
            <a:endParaRPr lang="en-US" sz="2800" dirty="0" smtClean="0"/>
          </a:p>
        </p:txBody>
      </p:sp>
      <p:sp>
        <p:nvSpPr>
          <p:cNvPr id="3" name="Slide Number Placeholder 2"/>
          <p:cNvSpPr>
            <a:spLocks noGrp="1"/>
          </p:cNvSpPr>
          <p:nvPr>
            <p:ph type="sldNum" sz="quarter" idx="12"/>
          </p:nvPr>
        </p:nvSpPr>
        <p:spPr/>
        <p:txBody>
          <a:bodyPr/>
          <a:lstStyle/>
          <a:p>
            <a:fld id="{1390060D-1EE0-AD4D-BE99-A9D595E32993}" type="slidenum">
              <a:rPr lang="en-US" smtClean="0"/>
              <a:pPr/>
              <a:t>197</a:t>
            </a:fld>
            <a:endParaRPr lang="en-US" dirty="0"/>
          </a:p>
        </p:txBody>
      </p:sp>
      <p:sp>
        <p:nvSpPr>
          <p:cNvPr id="20483" name="Text Box 3"/>
          <p:cNvSpPr txBox="1">
            <a:spLocks noChangeArrowheads="1"/>
          </p:cNvSpPr>
          <p:nvPr/>
        </p:nvSpPr>
        <p:spPr bwMode="auto">
          <a:xfrm>
            <a:off x="370587" y="1981520"/>
            <a:ext cx="8316213" cy="2492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en-US" sz="2000" dirty="0">
                <a:latin typeface="Lucida Console"/>
                <a:cs typeface="Lucida Console"/>
              </a:rPr>
              <a:t>template &lt;Integer I&gt;</a:t>
            </a:r>
          </a:p>
          <a:p>
            <a:r>
              <a:rPr lang="en-US" sz="2000" dirty="0" err="1">
                <a:latin typeface="Lucida Console"/>
                <a:cs typeface="Lucida Console"/>
              </a:rPr>
              <a:t>bool</a:t>
            </a:r>
            <a:r>
              <a:rPr lang="en-US" sz="2000" dirty="0">
                <a:latin typeface="Lucida Console"/>
                <a:cs typeface="Lucida Console"/>
              </a:rPr>
              <a:t> divides(</a:t>
            </a:r>
            <a:r>
              <a:rPr lang="en-US" sz="2000" dirty="0" err="1">
                <a:latin typeface="Lucida Console"/>
                <a:cs typeface="Lucida Console"/>
              </a:rPr>
              <a:t>const</a:t>
            </a:r>
            <a:r>
              <a:rPr lang="en-US" sz="2000" dirty="0">
                <a:latin typeface="Lucida Console"/>
                <a:cs typeface="Lucida Console"/>
              </a:rPr>
              <a:t> I&amp; </a:t>
            </a:r>
            <a:r>
              <a:rPr lang="en-US" sz="2000" dirty="0" err="1">
                <a:latin typeface="Lucida Console"/>
                <a:cs typeface="Lucida Console"/>
              </a:rPr>
              <a:t>i</a:t>
            </a:r>
            <a:r>
              <a:rPr lang="en-US" sz="2000" dirty="0">
                <a:latin typeface="Lucida Console"/>
                <a:cs typeface="Lucida Console"/>
              </a:rPr>
              <a:t>, </a:t>
            </a:r>
            <a:r>
              <a:rPr lang="en-US" sz="2000" dirty="0" err="1">
                <a:latin typeface="Lucida Console"/>
                <a:cs typeface="Lucida Console"/>
              </a:rPr>
              <a:t>const</a:t>
            </a:r>
            <a:r>
              <a:rPr lang="en-US" sz="2000" dirty="0">
                <a:latin typeface="Lucida Console"/>
                <a:cs typeface="Lucida Console"/>
              </a:rPr>
              <a:t> I&amp; n) {</a:t>
            </a:r>
          </a:p>
          <a:p>
            <a:r>
              <a:rPr lang="en-US" sz="2000" dirty="0">
                <a:latin typeface="Lucida Console"/>
                <a:cs typeface="Lucida Console"/>
              </a:rPr>
              <a:t>    return n % </a:t>
            </a:r>
            <a:r>
              <a:rPr lang="en-US" sz="2000" dirty="0" err="1">
                <a:latin typeface="Lucida Console"/>
                <a:cs typeface="Lucida Console"/>
              </a:rPr>
              <a:t>i</a:t>
            </a:r>
            <a:r>
              <a:rPr lang="en-US" sz="2000" dirty="0">
                <a:latin typeface="Lucida Console"/>
                <a:cs typeface="Lucida Console"/>
              </a:rPr>
              <a:t> == I(0);</a:t>
            </a:r>
          </a:p>
          <a:p>
            <a:r>
              <a:rPr lang="en-US" sz="2000" dirty="0" smtClean="0">
                <a:latin typeface="Lucida Console"/>
                <a:cs typeface="Lucida Console"/>
              </a:rPr>
              <a:t>}</a:t>
            </a:r>
          </a:p>
          <a:p>
            <a:endParaRPr lang="en-US" sz="2000" dirty="0">
              <a:latin typeface="Lucida Console"/>
              <a:cs typeface="Lucida Console"/>
            </a:endParaRPr>
          </a:p>
          <a:p>
            <a:pPr marL="342900" indent="-342900">
              <a:buFont typeface="Arial"/>
              <a:buChar char="•"/>
            </a:pPr>
            <a:r>
              <a:rPr lang="en-US" sz="2800" dirty="0" smtClean="0">
                <a:cs typeface="Lucida Console"/>
              </a:rPr>
              <a:t>We can call this repeatedly to find the smallest divisor of a given number </a:t>
            </a:r>
            <a:r>
              <a:rPr lang="en-US" sz="2800" i="1" dirty="0" smtClean="0">
                <a:latin typeface="Palatino"/>
                <a:cs typeface="Palatino"/>
              </a:rPr>
              <a:t>n</a:t>
            </a:r>
            <a:r>
              <a:rPr lang="en-US" sz="2800" dirty="0" smtClean="0">
                <a:cs typeface="Lucida Console"/>
              </a:rPr>
              <a:t>.</a:t>
            </a:r>
          </a:p>
        </p:txBody>
      </p:sp>
      <p:sp>
        <p:nvSpPr>
          <p:cNvPr id="5" name="Title 1"/>
          <p:cNvSpPr txBox="1">
            <a:spLocks/>
          </p:cNvSpPr>
          <p:nvPr/>
        </p:nvSpPr>
        <p:spPr bwMode="auto">
          <a:xfrm>
            <a:off x="457200" y="427038"/>
            <a:ext cx="8382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ＭＳ Ｐゴシック" charset="0"/>
              </a:defRPr>
            </a:lvl2pPr>
            <a:lvl3pPr algn="ctr" rtl="0" fontAlgn="base">
              <a:spcBef>
                <a:spcPct val="0"/>
              </a:spcBef>
              <a:spcAft>
                <a:spcPct val="0"/>
              </a:spcAft>
              <a:defRPr sz="4400">
                <a:solidFill>
                  <a:schemeClr val="tx2"/>
                </a:solidFill>
                <a:latin typeface="Arial" charset="0"/>
                <a:ea typeface="ＭＳ Ｐゴシック" charset="0"/>
              </a:defRPr>
            </a:lvl3pPr>
            <a:lvl4pPr algn="ctr" rtl="0" fontAlgn="base">
              <a:spcBef>
                <a:spcPct val="0"/>
              </a:spcBef>
              <a:spcAft>
                <a:spcPct val="0"/>
              </a:spcAft>
              <a:defRPr sz="4400">
                <a:solidFill>
                  <a:schemeClr val="tx2"/>
                </a:solidFill>
                <a:latin typeface="Arial" charset="0"/>
                <a:ea typeface="ＭＳ Ｐゴシック" charset="0"/>
              </a:defRPr>
            </a:lvl4pPr>
            <a:lvl5pPr algn="ctr" rtl="0" fontAlgn="base">
              <a:spcBef>
                <a:spcPct val="0"/>
              </a:spcBef>
              <a:spcAft>
                <a:spcPct val="0"/>
              </a:spcAft>
              <a:defRPr sz="4400">
                <a:solidFill>
                  <a:schemeClr val="tx2"/>
                </a:solidFill>
                <a:latin typeface="Arial" charset="0"/>
                <a:ea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a:lstStyle>
          <a:p>
            <a:r>
              <a:rPr lang="en-US" dirty="0">
                <a:solidFill>
                  <a:srgbClr val="000000"/>
                </a:solidFill>
              </a:rPr>
              <a:t>Useful </a:t>
            </a:r>
            <a:r>
              <a:rPr lang="en-US" dirty="0" smtClean="0">
                <a:solidFill>
                  <a:srgbClr val="000000"/>
                </a:solidFill>
              </a:rPr>
              <a:t>Predicate:</a:t>
            </a:r>
            <a:br>
              <a:rPr lang="en-US" dirty="0" smtClean="0">
                <a:solidFill>
                  <a:srgbClr val="000000"/>
                </a:solidFill>
              </a:rPr>
            </a:br>
            <a:r>
              <a:rPr lang="en-US" dirty="0" smtClean="0">
                <a:solidFill>
                  <a:srgbClr val="000000"/>
                </a:solidFill>
              </a:rPr>
              <a:t>Is one number divisible by another?</a:t>
            </a:r>
            <a:endParaRPr lang="en-US" i="1" dirty="0" smtClean="0">
              <a:solidFill>
                <a:srgbClr val="000000"/>
              </a:solidFill>
              <a:latin typeface="Palatino"/>
              <a:cs typeface="Palatino"/>
            </a:endParaRPr>
          </a:p>
        </p:txBody>
      </p:sp>
      <p:sp>
        <p:nvSpPr>
          <p:cNvPr id="6" name="TextBox 5"/>
          <p:cNvSpPr txBox="1"/>
          <p:nvPr/>
        </p:nvSpPr>
        <p:spPr>
          <a:xfrm>
            <a:off x="3482804" y="6198255"/>
            <a:ext cx="184666" cy="523220"/>
          </a:xfrm>
          <a:prstGeom prst="rect">
            <a:avLst/>
          </a:prstGeom>
          <a:noFill/>
        </p:spPr>
        <p:txBody>
          <a:bodyPr wrap="none" rtlCol="0">
            <a:spAutoFit/>
          </a:bodyPr>
          <a:lstStyle/>
          <a:p>
            <a:endParaRPr lang="en-US" sz="2800" dirty="0"/>
          </a:p>
        </p:txBody>
      </p:sp>
    </p:spTree>
    <p:extLst>
      <p:ext uri="{BB962C8B-B14F-4D97-AF65-F5344CB8AC3E}">
        <p14:creationId xmlns:p14="http://schemas.microsoft.com/office/powerpoint/2010/main" val="1670126785"/>
      </p:ext>
    </p:extLst>
  </p:cSld>
  <p:clrMapOvr>
    <a:masterClrMapping/>
  </p:clrMapOvr>
  <p:timing>
    <p:tnLst>
      <p:par>
        <p:cTn xmlns:p14="http://schemas.microsoft.com/office/powerpoint/2010/mai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t>  </a:t>
            </a:r>
          </a:p>
        </p:txBody>
      </p:sp>
      <p:sp>
        <p:nvSpPr>
          <p:cNvPr id="2" name="Content Placeholder 1"/>
          <p:cNvSpPr>
            <a:spLocks noGrp="1"/>
          </p:cNvSpPr>
          <p:nvPr>
            <p:ph idx="1"/>
          </p:nvPr>
        </p:nvSpPr>
        <p:spPr/>
        <p:txBody>
          <a:bodyPr>
            <a:normAutofit/>
          </a:bodyPr>
          <a:lstStyle/>
          <a:p>
            <a:endParaRPr lang="en-US" dirty="0" smtClean="0"/>
          </a:p>
          <a:p>
            <a:endParaRPr lang="en-US" dirty="0"/>
          </a:p>
          <a:p>
            <a:endParaRPr lang="en-US" dirty="0" smtClean="0"/>
          </a:p>
          <a:p>
            <a:endParaRPr lang="en-US" dirty="0"/>
          </a:p>
          <a:p>
            <a:endParaRPr lang="en-US" sz="2800" dirty="0" smtClean="0"/>
          </a:p>
          <a:p>
            <a:endParaRPr lang="en-US" sz="2800" dirty="0" smtClean="0"/>
          </a:p>
          <a:p>
            <a:endParaRPr lang="en-US" sz="2800" dirty="0"/>
          </a:p>
          <a:p>
            <a:endParaRPr lang="en-US" sz="2800" dirty="0" smtClean="0"/>
          </a:p>
        </p:txBody>
      </p:sp>
      <p:sp>
        <p:nvSpPr>
          <p:cNvPr id="3" name="Slide Number Placeholder 2"/>
          <p:cNvSpPr>
            <a:spLocks noGrp="1"/>
          </p:cNvSpPr>
          <p:nvPr>
            <p:ph type="sldNum" sz="quarter" idx="12"/>
          </p:nvPr>
        </p:nvSpPr>
        <p:spPr/>
        <p:txBody>
          <a:bodyPr/>
          <a:lstStyle/>
          <a:p>
            <a:fld id="{1390060D-1EE0-AD4D-BE99-A9D595E32993}" type="slidenum">
              <a:rPr lang="en-US" smtClean="0"/>
              <a:pPr/>
              <a:t>198</a:t>
            </a:fld>
            <a:endParaRPr lang="en-US" dirty="0"/>
          </a:p>
        </p:txBody>
      </p:sp>
      <p:sp>
        <p:nvSpPr>
          <p:cNvPr id="20483" name="Text Box 3"/>
          <p:cNvSpPr txBox="1">
            <a:spLocks noChangeArrowheads="1"/>
          </p:cNvSpPr>
          <p:nvPr/>
        </p:nvSpPr>
        <p:spPr bwMode="auto">
          <a:xfrm>
            <a:off x="370587" y="1981520"/>
            <a:ext cx="8316213" cy="4462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en-US" sz="2000" dirty="0">
                <a:latin typeface="Lucida Console"/>
                <a:cs typeface="Lucida Console"/>
              </a:rPr>
              <a:t>template &lt;Integer I&gt;</a:t>
            </a:r>
          </a:p>
          <a:p>
            <a:r>
              <a:rPr lang="en-US" sz="2000" dirty="0">
                <a:latin typeface="Lucida Console"/>
                <a:cs typeface="Lucida Console"/>
              </a:rPr>
              <a:t>I </a:t>
            </a:r>
            <a:r>
              <a:rPr lang="en-US" sz="2000" dirty="0" err="1">
                <a:latin typeface="Lucida Console"/>
                <a:cs typeface="Lucida Console"/>
              </a:rPr>
              <a:t>smallest_divisor</a:t>
            </a:r>
            <a:r>
              <a:rPr lang="en-US" sz="2000" dirty="0">
                <a:latin typeface="Lucida Console"/>
                <a:cs typeface="Lucida Console"/>
              </a:rPr>
              <a:t>(I n) {</a:t>
            </a:r>
          </a:p>
          <a:p>
            <a:r>
              <a:rPr lang="en-US" sz="2000" dirty="0">
                <a:latin typeface="Lucida Console"/>
                <a:cs typeface="Lucida Console"/>
              </a:rPr>
              <a:t>    // precondition: n &gt; 0</a:t>
            </a:r>
          </a:p>
          <a:p>
            <a:r>
              <a:rPr lang="en-US" sz="2000" dirty="0">
                <a:latin typeface="Lucida Console"/>
                <a:cs typeface="Lucida Console"/>
              </a:rPr>
              <a:t>    if (even(n)) return I(2); </a:t>
            </a:r>
          </a:p>
          <a:p>
            <a:r>
              <a:rPr lang="en-US" sz="2000" dirty="0">
                <a:latin typeface="Lucida Console"/>
                <a:cs typeface="Lucida Console"/>
              </a:rPr>
              <a:t>    for (I </a:t>
            </a:r>
            <a:r>
              <a:rPr lang="en-US" sz="2000" dirty="0" err="1">
                <a:latin typeface="Lucida Console"/>
                <a:cs typeface="Lucida Console"/>
              </a:rPr>
              <a:t>i</a:t>
            </a:r>
            <a:r>
              <a:rPr lang="en-US" sz="2000" dirty="0">
                <a:latin typeface="Lucida Console"/>
                <a:cs typeface="Lucida Console"/>
              </a:rPr>
              <a:t>(3); n &gt;= </a:t>
            </a:r>
            <a:r>
              <a:rPr lang="en-US" sz="2000" dirty="0" err="1">
                <a:latin typeface="Lucida Console"/>
                <a:cs typeface="Lucida Console"/>
              </a:rPr>
              <a:t>i</a:t>
            </a:r>
            <a:r>
              <a:rPr lang="en-US" sz="2000" dirty="0">
                <a:latin typeface="Lucida Console"/>
                <a:cs typeface="Lucida Console"/>
              </a:rPr>
              <a:t> * </a:t>
            </a:r>
            <a:r>
              <a:rPr lang="en-US" sz="2000" dirty="0" err="1">
                <a:latin typeface="Lucida Console"/>
                <a:cs typeface="Lucida Console"/>
              </a:rPr>
              <a:t>i</a:t>
            </a:r>
            <a:r>
              <a:rPr lang="en-US" sz="2000" dirty="0">
                <a:latin typeface="Lucida Console"/>
                <a:cs typeface="Lucida Console"/>
              </a:rPr>
              <a:t>; </a:t>
            </a:r>
            <a:r>
              <a:rPr lang="en-US" sz="2000" dirty="0" err="1">
                <a:latin typeface="Lucida Console"/>
                <a:cs typeface="Lucida Console"/>
              </a:rPr>
              <a:t>i</a:t>
            </a:r>
            <a:r>
              <a:rPr lang="en-US" sz="2000" dirty="0">
                <a:latin typeface="Lucida Console"/>
                <a:cs typeface="Lucida Console"/>
              </a:rPr>
              <a:t> += I(2)) {</a:t>
            </a:r>
          </a:p>
          <a:p>
            <a:r>
              <a:rPr lang="en-US" sz="2000" dirty="0">
                <a:latin typeface="Lucida Console"/>
                <a:cs typeface="Lucida Console"/>
              </a:rPr>
              <a:t>        if (divides(</a:t>
            </a:r>
            <a:r>
              <a:rPr lang="en-US" sz="2000" dirty="0" err="1">
                <a:latin typeface="Lucida Console"/>
                <a:cs typeface="Lucida Console"/>
              </a:rPr>
              <a:t>i</a:t>
            </a:r>
            <a:r>
              <a:rPr lang="en-US" sz="2000" dirty="0">
                <a:latin typeface="Lucida Console"/>
                <a:cs typeface="Lucida Console"/>
              </a:rPr>
              <a:t>, n)) return </a:t>
            </a:r>
            <a:r>
              <a:rPr lang="en-US" sz="2000" dirty="0" err="1">
                <a:latin typeface="Lucida Console"/>
                <a:cs typeface="Lucida Console"/>
              </a:rPr>
              <a:t>i</a:t>
            </a:r>
            <a:r>
              <a:rPr lang="en-US" sz="2000" dirty="0">
                <a:latin typeface="Lucida Console"/>
                <a:cs typeface="Lucida Console"/>
              </a:rPr>
              <a:t>;</a:t>
            </a:r>
          </a:p>
          <a:p>
            <a:r>
              <a:rPr lang="en-US" sz="2000" dirty="0">
                <a:latin typeface="Lucida Console"/>
                <a:cs typeface="Lucida Console"/>
              </a:rPr>
              <a:t>    }</a:t>
            </a:r>
          </a:p>
          <a:p>
            <a:r>
              <a:rPr lang="en-US" sz="2000" dirty="0">
                <a:latin typeface="Lucida Console"/>
                <a:cs typeface="Lucida Console"/>
              </a:rPr>
              <a:t>    return n;</a:t>
            </a:r>
          </a:p>
          <a:p>
            <a:r>
              <a:rPr lang="en-US" sz="2000" dirty="0" smtClean="0">
                <a:latin typeface="Lucida Console"/>
                <a:cs typeface="Lucida Console"/>
              </a:rPr>
              <a:t>}</a:t>
            </a:r>
          </a:p>
          <a:p>
            <a:endParaRPr lang="en-US" sz="2000" dirty="0">
              <a:latin typeface="Lucida Console"/>
              <a:cs typeface="Lucida Console"/>
            </a:endParaRPr>
          </a:p>
          <a:p>
            <a:pPr marL="342900" indent="-342900">
              <a:buFont typeface="Arial"/>
              <a:buChar char="•"/>
            </a:pPr>
            <a:r>
              <a:rPr lang="en-US" sz="2800" dirty="0" smtClean="0">
                <a:cs typeface="Lucida Console"/>
              </a:rPr>
              <a:t>As with Sieve of Eratosthenes, we start with 3, advance by 2, and stop when the square of the current candidate reaches </a:t>
            </a:r>
            <a:r>
              <a:rPr lang="en-US" sz="2800" i="1" dirty="0" smtClean="0">
                <a:latin typeface="Palatino"/>
                <a:cs typeface="Palatino"/>
              </a:rPr>
              <a:t>n</a:t>
            </a:r>
            <a:r>
              <a:rPr lang="en-US" sz="2800" dirty="0" smtClean="0">
                <a:cs typeface="Lucida Console"/>
              </a:rPr>
              <a:t>.</a:t>
            </a:r>
          </a:p>
        </p:txBody>
      </p:sp>
      <p:sp>
        <p:nvSpPr>
          <p:cNvPr id="5" name="Title 1"/>
          <p:cNvSpPr txBox="1">
            <a:spLocks/>
          </p:cNvSpPr>
          <p:nvPr/>
        </p:nvSpPr>
        <p:spPr bwMode="auto">
          <a:xfrm>
            <a:off x="457200" y="427038"/>
            <a:ext cx="8382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ＭＳ Ｐゴシック" charset="0"/>
              </a:defRPr>
            </a:lvl2pPr>
            <a:lvl3pPr algn="ctr" rtl="0" fontAlgn="base">
              <a:spcBef>
                <a:spcPct val="0"/>
              </a:spcBef>
              <a:spcAft>
                <a:spcPct val="0"/>
              </a:spcAft>
              <a:defRPr sz="4400">
                <a:solidFill>
                  <a:schemeClr val="tx2"/>
                </a:solidFill>
                <a:latin typeface="Arial" charset="0"/>
                <a:ea typeface="ＭＳ Ｐゴシック" charset="0"/>
              </a:defRPr>
            </a:lvl3pPr>
            <a:lvl4pPr algn="ctr" rtl="0" fontAlgn="base">
              <a:spcBef>
                <a:spcPct val="0"/>
              </a:spcBef>
              <a:spcAft>
                <a:spcPct val="0"/>
              </a:spcAft>
              <a:defRPr sz="4400">
                <a:solidFill>
                  <a:schemeClr val="tx2"/>
                </a:solidFill>
                <a:latin typeface="Arial" charset="0"/>
                <a:ea typeface="ＭＳ Ｐゴシック" charset="0"/>
              </a:defRPr>
            </a:lvl4pPr>
            <a:lvl5pPr algn="ctr" rtl="0" fontAlgn="base">
              <a:spcBef>
                <a:spcPct val="0"/>
              </a:spcBef>
              <a:spcAft>
                <a:spcPct val="0"/>
              </a:spcAft>
              <a:defRPr sz="4400">
                <a:solidFill>
                  <a:schemeClr val="tx2"/>
                </a:solidFill>
                <a:latin typeface="Arial" charset="0"/>
                <a:ea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a:lstStyle>
          <a:p>
            <a:r>
              <a:rPr lang="en-US" dirty="0" smtClean="0">
                <a:solidFill>
                  <a:srgbClr val="000000"/>
                </a:solidFill>
              </a:rPr>
              <a:t>Finding Smallest Divisor</a:t>
            </a:r>
            <a:endParaRPr lang="en-US" i="1" dirty="0" smtClean="0">
              <a:solidFill>
                <a:srgbClr val="000000"/>
              </a:solidFill>
              <a:latin typeface="Palatino"/>
              <a:cs typeface="Palatino"/>
            </a:endParaRPr>
          </a:p>
        </p:txBody>
      </p:sp>
      <p:sp>
        <p:nvSpPr>
          <p:cNvPr id="6" name="TextBox 5"/>
          <p:cNvSpPr txBox="1"/>
          <p:nvPr/>
        </p:nvSpPr>
        <p:spPr>
          <a:xfrm>
            <a:off x="3482804" y="6198255"/>
            <a:ext cx="184666" cy="523220"/>
          </a:xfrm>
          <a:prstGeom prst="rect">
            <a:avLst/>
          </a:prstGeom>
          <a:noFill/>
        </p:spPr>
        <p:txBody>
          <a:bodyPr wrap="none" rtlCol="0">
            <a:spAutoFit/>
          </a:bodyPr>
          <a:lstStyle/>
          <a:p>
            <a:endParaRPr lang="en-US" sz="2800" dirty="0"/>
          </a:p>
        </p:txBody>
      </p:sp>
    </p:spTree>
    <p:extLst>
      <p:ext uri="{BB962C8B-B14F-4D97-AF65-F5344CB8AC3E}">
        <p14:creationId xmlns:p14="http://schemas.microsoft.com/office/powerpoint/2010/main" val="1230447808"/>
      </p:ext>
    </p:extLst>
  </p:cSld>
  <p:clrMapOvr>
    <a:masterClrMapping/>
  </p:clrMapOvr>
  <p:timing>
    <p:tnLst>
      <p:par>
        <p:cTn xmlns:p14="http://schemas.microsoft.com/office/powerpoint/2010/mai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t>  </a:t>
            </a:r>
          </a:p>
        </p:txBody>
      </p:sp>
      <p:sp>
        <p:nvSpPr>
          <p:cNvPr id="2" name="Content Placeholder 1"/>
          <p:cNvSpPr>
            <a:spLocks noGrp="1"/>
          </p:cNvSpPr>
          <p:nvPr>
            <p:ph idx="1"/>
          </p:nvPr>
        </p:nvSpPr>
        <p:spPr/>
        <p:txBody>
          <a:bodyPr>
            <a:normAutofit/>
          </a:bodyPr>
          <a:lstStyle/>
          <a:p>
            <a:endParaRPr lang="en-US" dirty="0" smtClean="0"/>
          </a:p>
          <a:p>
            <a:endParaRPr lang="en-US" dirty="0"/>
          </a:p>
          <a:p>
            <a:endParaRPr lang="en-US" dirty="0" smtClean="0"/>
          </a:p>
          <a:p>
            <a:endParaRPr lang="en-US" dirty="0"/>
          </a:p>
          <a:p>
            <a:endParaRPr lang="en-US" sz="2800" dirty="0" smtClean="0"/>
          </a:p>
          <a:p>
            <a:endParaRPr lang="en-US" sz="2800" dirty="0" smtClean="0"/>
          </a:p>
          <a:p>
            <a:endParaRPr lang="en-US" sz="2800" dirty="0"/>
          </a:p>
          <a:p>
            <a:endParaRPr lang="en-US" sz="2800" dirty="0" smtClean="0"/>
          </a:p>
        </p:txBody>
      </p:sp>
      <p:sp>
        <p:nvSpPr>
          <p:cNvPr id="3" name="Slide Number Placeholder 2"/>
          <p:cNvSpPr>
            <a:spLocks noGrp="1"/>
          </p:cNvSpPr>
          <p:nvPr>
            <p:ph type="sldNum" sz="quarter" idx="12"/>
          </p:nvPr>
        </p:nvSpPr>
        <p:spPr/>
        <p:txBody>
          <a:bodyPr/>
          <a:lstStyle/>
          <a:p>
            <a:fld id="{1390060D-1EE0-AD4D-BE99-A9D595E32993}" type="slidenum">
              <a:rPr lang="en-US" smtClean="0"/>
              <a:pPr/>
              <a:t>199</a:t>
            </a:fld>
            <a:endParaRPr lang="en-US" dirty="0"/>
          </a:p>
        </p:txBody>
      </p:sp>
      <p:sp>
        <p:nvSpPr>
          <p:cNvPr id="20483" name="Text Box 3"/>
          <p:cNvSpPr txBox="1">
            <a:spLocks noChangeArrowheads="1"/>
          </p:cNvSpPr>
          <p:nvPr/>
        </p:nvSpPr>
        <p:spPr bwMode="auto">
          <a:xfrm>
            <a:off x="370587" y="1981520"/>
            <a:ext cx="8316213"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marL="342900" indent="-342900">
              <a:buFont typeface="Arial"/>
              <a:buChar char="•"/>
            </a:pPr>
            <a:r>
              <a:rPr lang="en-US" sz="2800" dirty="0" smtClean="0">
                <a:cs typeface="Lucida Console"/>
              </a:rPr>
              <a:t>Idea:  If the smallest divisor of a number is the number itself, it is prime.</a:t>
            </a:r>
          </a:p>
          <a:p>
            <a:pPr marL="342900" indent="-342900">
              <a:buFont typeface="Arial"/>
              <a:buChar char="•"/>
            </a:pPr>
            <a:endParaRPr lang="en-US" sz="2800" dirty="0" smtClean="0">
              <a:cs typeface="Lucida Console"/>
            </a:endParaRPr>
          </a:p>
          <a:p>
            <a:r>
              <a:rPr lang="en-US" sz="2000" dirty="0" smtClean="0">
                <a:latin typeface="Lucida Console"/>
                <a:cs typeface="Lucida Console"/>
              </a:rPr>
              <a:t>template </a:t>
            </a:r>
            <a:r>
              <a:rPr lang="en-US" sz="2000" dirty="0">
                <a:latin typeface="Lucida Console"/>
                <a:cs typeface="Lucida Console"/>
              </a:rPr>
              <a:t>&lt;Integer I&gt;</a:t>
            </a:r>
          </a:p>
          <a:p>
            <a:r>
              <a:rPr lang="en-US" sz="2000" dirty="0">
                <a:latin typeface="Lucida Console"/>
                <a:cs typeface="Lucida Console"/>
              </a:rPr>
              <a:t>I </a:t>
            </a:r>
            <a:r>
              <a:rPr lang="en-US" sz="2000" dirty="0" err="1">
                <a:latin typeface="Lucida Console"/>
                <a:cs typeface="Lucida Console"/>
              </a:rPr>
              <a:t>is_prime</a:t>
            </a:r>
            <a:r>
              <a:rPr lang="en-US" sz="2000" dirty="0">
                <a:latin typeface="Lucida Console"/>
                <a:cs typeface="Lucida Console"/>
              </a:rPr>
              <a:t>(</a:t>
            </a:r>
            <a:r>
              <a:rPr lang="en-US" sz="2000" dirty="0" err="1">
                <a:latin typeface="Lucida Console"/>
                <a:cs typeface="Lucida Console"/>
              </a:rPr>
              <a:t>const</a:t>
            </a:r>
            <a:r>
              <a:rPr lang="en-US" sz="2000" dirty="0">
                <a:latin typeface="Lucida Console"/>
                <a:cs typeface="Lucida Console"/>
              </a:rPr>
              <a:t> I&amp; n) {</a:t>
            </a:r>
          </a:p>
          <a:p>
            <a:r>
              <a:rPr lang="en-US" sz="2000" dirty="0">
                <a:latin typeface="Lucida Console"/>
                <a:cs typeface="Lucida Console"/>
              </a:rPr>
              <a:t>    return n &gt; I(1) &amp;&amp; </a:t>
            </a:r>
            <a:r>
              <a:rPr lang="en-US" sz="2000" dirty="0" err="1">
                <a:latin typeface="Lucida Console"/>
                <a:cs typeface="Lucida Console"/>
              </a:rPr>
              <a:t>smallest_divisor</a:t>
            </a:r>
            <a:r>
              <a:rPr lang="en-US" sz="2000" dirty="0">
                <a:latin typeface="Lucida Console"/>
                <a:cs typeface="Lucida Console"/>
              </a:rPr>
              <a:t>(n) == n;</a:t>
            </a:r>
          </a:p>
          <a:p>
            <a:r>
              <a:rPr lang="en-US" sz="2000" dirty="0" smtClean="0">
                <a:latin typeface="Lucida Console"/>
                <a:cs typeface="Lucida Console"/>
              </a:rPr>
              <a:t>}</a:t>
            </a:r>
          </a:p>
          <a:p>
            <a:endParaRPr lang="en-US" sz="2000" dirty="0">
              <a:latin typeface="Lucida Console"/>
              <a:cs typeface="Lucida Console"/>
            </a:endParaRPr>
          </a:p>
          <a:p>
            <a:pPr marL="342900" indent="-342900">
              <a:buFont typeface="Arial"/>
              <a:buChar char="•"/>
            </a:pPr>
            <a:r>
              <a:rPr lang="en-US" sz="2800" dirty="0" smtClean="0">
                <a:cs typeface="Lucida Console"/>
              </a:rPr>
              <a:t>Problem:  complexity is</a:t>
            </a:r>
          </a:p>
          <a:p>
            <a:pPr marL="342900" indent="-342900">
              <a:buFont typeface="Arial"/>
              <a:buChar char="•"/>
            </a:pPr>
            <a:r>
              <a:rPr lang="en-US" sz="2800" dirty="0">
                <a:cs typeface="Lucida Console"/>
              </a:rPr>
              <a:t>E</a:t>
            </a:r>
            <a:r>
              <a:rPr lang="en-US" sz="2800" dirty="0" smtClean="0">
                <a:cs typeface="Lucida Console"/>
              </a:rPr>
              <a:t>xponential in </a:t>
            </a:r>
            <a:r>
              <a:rPr lang="en-US" sz="2800" i="1" dirty="0" smtClean="0">
                <a:cs typeface="Lucida Console"/>
              </a:rPr>
              <a:t>number of digits</a:t>
            </a:r>
            <a:endParaRPr lang="en-US" sz="2800" dirty="0" smtClean="0">
              <a:cs typeface="Lucida Console"/>
            </a:endParaRPr>
          </a:p>
        </p:txBody>
      </p:sp>
      <p:sp>
        <p:nvSpPr>
          <p:cNvPr id="5" name="Title 1"/>
          <p:cNvSpPr txBox="1">
            <a:spLocks/>
          </p:cNvSpPr>
          <p:nvPr/>
        </p:nvSpPr>
        <p:spPr bwMode="auto">
          <a:xfrm>
            <a:off x="457200" y="427038"/>
            <a:ext cx="8382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ＭＳ Ｐゴシック" charset="0"/>
              </a:defRPr>
            </a:lvl2pPr>
            <a:lvl3pPr algn="ctr" rtl="0" fontAlgn="base">
              <a:spcBef>
                <a:spcPct val="0"/>
              </a:spcBef>
              <a:spcAft>
                <a:spcPct val="0"/>
              </a:spcAft>
              <a:defRPr sz="4400">
                <a:solidFill>
                  <a:schemeClr val="tx2"/>
                </a:solidFill>
                <a:latin typeface="Arial" charset="0"/>
                <a:ea typeface="ＭＳ Ｐゴシック" charset="0"/>
              </a:defRPr>
            </a:lvl3pPr>
            <a:lvl4pPr algn="ctr" rtl="0" fontAlgn="base">
              <a:spcBef>
                <a:spcPct val="0"/>
              </a:spcBef>
              <a:spcAft>
                <a:spcPct val="0"/>
              </a:spcAft>
              <a:defRPr sz="4400">
                <a:solidFill>
                  <a:schemeClr val="tx2"/>
                </a:solidFill>
                <a:latin typeface="Arial" charset="0"/>
                <a:ea typeface="ＭＳ Ｐゴシック" charset="0"/>
              </a:defRPr>
            </a:lvl4pPr>
            <a:lvl5pPr algn="ctr" rtl="0" fontAlgn="base">
              <a:spcBef>
                <a:spcPct val="0"/>
              </a:spcBef>
              <a:spcAft>
                <a:spcPct val="0"/>
              </a:spcAft>
              <a:defRPr sz="4400">
                <a:solidFill>
                  <a:schemeClr val="tx2"/>
                </a:solidFill>
                <a:latin typeface="Arial" charset="0"/>
                <a:ea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a:lstStyle>
          <a:p>
            <a:r>
              <a:rPr lang="en-US" dirty="0" smtClean="0">
                <a:solidFill>
                  <a:srgbClr val="000000"/>
                </a:solidFill>
              </a:rPr>
              <a:t>Testing </a:t>
            </a:r>
            <a:r>
              <a:rPr lang="en-US" dirty="0" err="1" smtClean="0">
                <a:solidFill>
                  <a:srgbClr val="000000"/>
                </a:solidFill>
              </a:rPr>
              <a:t>Primality</a:t>
            </a:r>
            <a:endParaRPr lang="en-US" i="1" dirty="0" smtClean="0">
              <a:solidFill>
                <a:srgbClr val="000000"/>
              </a:solidFill>
              <a:latin typeface="Palatino"/>
              <a:cs typeface="Palatino"/>
            </a:endParaRPr>
          </a:p>
        </p:txBody>
      </p:sp>
      <p:sp>
        <p:nvSpPr>
          <p:cNvPr id="6" name="TextBox 5"/>
          <p:cNvSpPr txBox="1"/>
          <p:nvPr/>
        </p:nvSpPr>
        <p:spPr>
          <a:xfrm>
            <a:off x="3482804" y="6198255"/>
            <a:ext cx="184666" cy="523220"/>
          </a:xfrm>
          <a:prstGeom prst="rect">
            <a:avLst/>
          </a:prstGeom>
          <a:noFill/>
        </p:spPr>
        <p:txBody>
          <a:bodyPr wrap="none" rtlCol="0">
            <a:spAutoFit/>
          </a:bodyPr>
          <a:lstStyle/>
          <a:p>
            <a:endParaRPr lang="en-US" sz="2800" dirty="0"/>
          </a:p>
        </p:txBody>
      </p:sp>
      <p:pic>
        <p:nvPicPr>
          <p:cNvPr id="4" name="Picture 3"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8964" y="4854088"/>
            <a:ext cx="2993672" cy="401590"/>
          </a:xfrm>
          <a:prstGeom prst="rect">
            <a:avLst/>
          </a:prstGeom>
        </p:spPr>
      </p:pic>
    </p:spTree>
    <p:extLst>
      <p:ext uri="{BB962C8B-B14F-4D97-AF65-F5344CB8AC3E}">
        <p14:creationId xmlns:p14="http://schemas.microsoft.com/office/powerpoint/2010/main" val="389832861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Lecture 17</a:t>
            </a:r>
            <a:endParaRPr lang="en-US" dirty="0"/>
          </a:p>
        </p:txBody>
      </p:sp>
      <p:sp>
        <p:nvSpPr>
          <p:cNvPr id="3" name="Subtitle 2"/>
          <p:cNvSpPr>
            <a:spLocks noGrp="1"/>
          </p:cNvSpPr>
          <p:nvPr>
            <p:ph type="subTitle" idx="1"/>
          </p:nvPr>
        </p:nvSpPr>
        <p:spPr>
          <a:xfrm>
            <a:off x="575884" y="3886200"/>
            <a:ext cx="8047606" cy="1752600"/>
          </a:xfrm>
        </p:spPr>
        <p:txBody>
          <a:bodyPr/>
          <a:lstStyle/>
          <a:p>
            <a:r>
              <a:rPr lang="en-US" dirty="0" smtClean="0"/>
              <a:t>Concepts in Programming</a:t>
            </a:r>
          </a:p>
          <a:p>
            <a:r>
              <a:rPr lang="en-US" dirty="0" smtClean="0"/>
              <a:t>(Covers material from Sec. 10.1-10.5)</a:t>
            </a:r>
            <a:endParaRPr lang="en-US" dirty="0"/>
          </a:p>
        </p:txBody>
      </p:sp>
    </p:spTree>
    <p:extLst>
      <p:ext uri="{BB962C8B-B14F-4D97-AF65-F5344CB8AC3E}">
        <p14:creationId xmlns:p14="http://schemas.microsoft.com/office/powerpoint/2010/main" val="233232261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a:t>
            </a:r>
            <a:r>
              <a:rPr lang="en-US" b="1" dirty="0" smtClean="0"/>
              <a:t>Regular </a:t>
            </a:r>
            <a:r>
              <a:rPr lang="en-US" dirty="0" smtClean="0"/>
              <a:t>Concept:</a:t>
            </a:r>
            <a:br>
              <a:rPr lang="en-US" dirty="0" smtClean="0"/>
            </a:br>
            <a:r>
              <a:rPr lang="en-US" dirty="0" smtClean="0"/>
              <a:t>Space/Time Complexity Requirements</a:t>
            </a:r>
            <a:endParaRPr lang="en-US" dirty="0"/>
          </a:p>
        </p:txBody>
      </p:sp>
      <p:sp>
        <p:nvSpPr>
          <p:cNvPr id="3" name="Content Placeholder 2"/>
          <p:cNvSpPr>
            <a:spLocks noGrp="1"/>
          </p:cNvSpPr>
          <p:nvPr>
            <p:ph idx="1"/>
          </p:nvPr>
        </p:nvSpPr>
        <p:spPr/>
        <p:txBody>
          <a:bodyPr>
            <a:normAutofit/>
          </a:bodyPr>
          <a:lstStyle/>
          <a:p>
            <a:pPr marL="0" indent="0">
              <a:buNone/>
            </a:pPr>
            <a:endParaRPr lang="en-US" dirty="0" smtClean="0"/>
          </a:p>
          <a:p>
            <a:pPr marL="0" indent="0">
              <a:buNone/>
            </a:pPr>
            <a:r>
              <a:rPr lang="en-US" dirty="0" smtClean="0"/>
              <a:t>Each required operation must be no worse than linear in the </a:t>
            </a:r>
            <a:r>
              <a:rPr lang="en-US" i="1" dirty="0" smtClean="0"/>
              <a:t>area</a:t>
            </a:r>
            <a:r>
              <a:rPr lang="en-US" dirty="0" smtClean="0"/>
              <a:t> of the object.</a:t>
            </a:r>
            <a:endParaRPr lang="en-US" dirty="0"/>
          </a:p>
          <a:p>
            <a:pPr marL="0" indent="0">
              <a:buNone/>
            </a:pPr>
            <a:endParaRPr lang="en-US" dirty="0" smtClean="0"/>
          </a:p>
          <a:p>
            <a:pPr marL="0" indent="0">
              <a:buNone/>
            </a:pPr>
            <a:endParaRPr lang="en-US" dirty="0"/>
          </a:p>
          <a:p>
            <a:pPr marL="0" indent="0">
              <a:buNone/>
            </a:pPr>
            <a:r>
              <a:rPr lang="en-US" sz="2800" dirty="0" smtClean="0"/>
              <a:t>Area:  all space occupied by an object</a:t>
            </a:r>
          </a:p>
          <a:p>
            <a:r>
              <a:rPr lang="en-US" sz="2800" dirty="0" smtClean="0"/>
              <a:t>header and remote parts</a:t>
            </a:r>
          </a:p>
          <a:p>
            <a:r>
              <a:rPr lang="en-US" sz="2800" dirty="0" smtClean="0"/>
              <a:t>data and connectors</a:t>
            </a:r>
            <a:endParaRPr lang="en-US" sz="2800" dirty="0"/>
          </a:p>
        </p:txBody>
      </p:sp>
      <p:sp>
        <p:nvSpPr>
          <p:cNvPr id="4" name="Slide Number Placeholder 3"/>
          <p:cNvSpPr>
            <a:spLocks noGrp="1"/>
          </p:cNvSpPr>
          <p:nvPr>
            <p:ph type="sldNum" sz="quarter" idx="12"/>
          </p:nvPr>
        </p:nvSpPr>
        <p:spPr/>
        <p:txBody>
          <a:bodyPr/>
          <a:lstStyle/>
          <a:p>
            <a:fld id="{40857C5A-2FD0-1645-9F69-D79892D8574F}" type="slidenum">
              <a:rPr lang="en-US" smtClean="0"/>
              <a:t>20</a:t>
            </a:fld>
            <a:endParaRPr lang="en-US"/>
          </a:p>
        </p:txBody>
      </p:sp>
    </p:spTree>
    <p:extLst>
      <p:ext uri="{BB962C8B-B14F-4D97-AF65-F5344CB8AC3E}">
        <p14:creationId xmlns:p14="http://schemas.microsoft.com/office/powerpoint/2010/main" val="2620880633"/>
      </p:ext>
    </p:extLst>
  </p:cSld>
  <p:clrMapOvr>
    <a:masterClrMapping/>
  </p:clrMapOvr>
  <p:timing>
    <p:tnLst>
      <p:par>
        <p:cTn xmlns:p14="http://schemas.microsoft.com/office/powerpoint/2010/mai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t>  </a:t>
            </a:r>
          </a:p>
        </p:txBody>
      </p:sp>
      <p:sp>
        <p:nvSpPr>
          <p:cNvPr id="2" name="Content Placeholder 1"/>
          <p:cNvSpPr>
            <a:spLocks noGrp="1"/>
          </p:cNvSpPr>
          <p:nvPr>
            <p:ph idx="1"/>
          </p:nvPr>
        </p:nvSpPr>
        <p:spPr/>
        <p:txBody>
          <a:bodyPr>
            <a:normAutofit/>
          </a:bodyPr>
          <a:lstStyle/>
          <a:p>
            <a:endParaRPr lang="en-US" dirty="0" smtClean="0"/>
          </a:p>
          <a:p>
            <a:endParaRPr lang="en-US" dirty="0"/>
          </a:p>
          <a:p>
            <a:endParaRPr lang="en-US" dirty="0" smtClean="0"/>
          </a:p>
          <a:p>
            <a:endParaRPr lang="en-US" dirty="0"/>
          </a:p>
          <a:p>
            <a:endParaRPr lang="en-US" sz="2800" dirty="0" smtClean="0"/>
          </a:p>
          <a:p>
            <a:endParaRPr lang="en-US" sz="2800" dirty="0" smtClean="0"/>
          </a:p>
          <a:p>
            <a:endParaRPr lang="en-US" sz="2800" dirty="0"/>
          </a:p>
          <a:p>
            <a:endParaRPr lang="en-US" sz="2800" dirty="0" smtClean="0"/>
          </a:p>
        </p:txBody>
      </p:sp>
      <p:sp>
        <p:nvSpPr>
          <p:cNvPr id="3" name="Slide Number Placeholder 2"/>
          <p:cNvSpPr>
            <a:spLocks noGrp="1"/>
          </p:cNvSpPr>
          <p:nvPr>
            <p:ph type="sldNum" sz="quarter" idx="12"/>
          </p:nvPr>
        </p:nvSpPr>
        <p:spPr/>
        <p:txBody>
          <a:bodyPr/>
          <a:lstStyle/>
          <a:p>
            <a:fld id="{1390060D-1EE0-AD4D-BE99-A9D595E32993}" type="slidenum">
              <a:rPr lang="en-US" smtClean="0"/>
              <a:pPr/>
              <a:t>200</a:t>
            </a:fld>
            <a:endParaRPr lang="en-US" dirty="0"/>
          </a:p>
        </p:txBody>
      </p:sp>
      <p:sp>
        <p:nvSpPr>
          <p:cNvPr id="20483" name="Text Box 3"/>
          <p:cNvSpPr txBox="1">
            <a:spLocks noChangeArrowheads="1"/>
          </p:cNvSpPr>
          <p:nvPr/>
        </p:nvSpPr>
        <p:spPr bwMode="auto">
          <a:xfrm>
            <a:off x="370587" y="1981520"/>
            <a:ext cx="8316213"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en-US" sz="2000" dirty="0" smtClean="0">
                <a:latin typeface="Lucida Console"/>
                <a:cs typeface="Lucida Console"/>
              </a:rPr>
              <a:t>template </a:t>
            </a:r>
            <a:r>
              <a:rPr lang="en-US" sz="2000" dirty="0">
                <a:latin typeface="Lucida Console"/>
                <a:cs typeface="Lucida Console"/>
              </a:rPr>
              <a:t>&lt;Integer I&gt;</a:t>
            </a:r>
          </a:p>
          <a:p>
            <a:r>
              <a:rPr lang="en-US" sz="2000" dirty="0" err="1">
                <a:latin typeface="Lucida Console"/>
                <a:cs typeface="Lucida Console"/>
              </a:rPr>
              <a:t>struct</a:t>
            </a:r>
            <a:r>
              <a:rPr lang="en-US" sz="2000" dirty="0">
                <a:latin typeface="Lucida Console"/>
                <a:cs typeface="Lucida Console"/>
              </a:rPr>
              <a:t> </a:t>
            </a:r>
            <a:r>
              <a:rPr lang="en-US" sz="2000" dirty="0" err="1">
                <a:latin typeface="Lucida Console"/>
                <a:cs typeface="Lucida Console"/>
              </a:rPr>
              <a:t>modulo_multiply</a:t>
            </a:r>
            <a:r>
              <a:rPr lang="en-US" sz="2000" dirty="0">
                <a:latin typeface="Lucida Console"/>
                <a:cs typeface="Lucida Console"/>
              </a:rPr>
              <a:t> {</a:t>
            </a:r>
          </a:p>
          <a:p>
            <a:r>
              <a:rPr lang="en-US" sz="2000" dirty="0">
                <a:latin typeface="Lucida Console"/>
                <a:cs typeface="Lucida Console"/>
              </a:rPr>
              <a:t>    I modulus;</a:t>
            </a:r>
          </a:p>
          <a:p>
            <a:r>
              <a:rPr lang="en-US" sz="2000" dirty="0">
                <a:latin typeface="Lucida Console"/>
                <a:cs typeface="Lucida Console"/>
              </a:rPr>
              <a:t>    </a:t>
            </a:r>
            <a:r>
              <a:rPr lang="en-US" sz="2000" dirty="0" err="1">
                <a:latin typeface="Lucida Console"/>
                <a:cs typeface="Lucida Console"/>
              </a:rPr>
              <a:t>modulo_multiply</a:t>
            </a:r>
            <a:r>
              <a:rPr lang="en-US" sz="2000" dirty="0">
                <a:latin typeface="Lucida Console"/>
                <a:cs typeface="Lucida Console"/>
              </a:rPr>
              <a:t>(</a:t>
            </a:r>
            <a:r>
              <a:rPr lang="en-US" sz="2000" dirty="0" err="1">
                <a:latin typeface="Lucida Console"/>
                <a:cs typeface="Lucida Console"/>
              </a:rPr>
              <a:t>const</a:t>
            </a:r>
            <a:r>
              <a:rPr lang="en-US" sz="2000" dirty="0">
                <a:latin typeface="Lucida Console"/>
                <a:cs typeface="Lucida Console"/>
              </a:rPr>
              <a:t> I&amp; </a:t>
            </a:r>
            <a:r>
              <a:rPr lang="en-US" sz="2000" dirty="0" err="1">
                <a:latin typeface="Lucida Console"/>
                <a:cs typeface="Lucida Console"/>
              </a:rPr>
              <a:t>i</a:t>
            </a:r>
            <a:r>
              <a:rPr lang="en-US" sz="2000" dirty="0">
                <a:latin typeface="Lucida Console"/>
                <a:cs typeface="Lucida Console"/>
              </a:rPr>
              <a:t>) : modulus(</a:t>
            </a:r>
            <a:r>
              <a:rPr lang="en-US" sz="2000" dirty="0" err="1">
                <a:latin typeface="Lucida Console"/>
                <a:cs typeface="Lucida Console"/>
              </a:rPr>
              <a:t>i</a:t>
            </a:r>
            <a:r>
              <a:rPr lang="en-US" sz="2000" dirty="0">
                <a:latin typeface="Lucida Console"/>
                <a:cs typeface="Lucida Console"/>
              </a:rPr>
              <a:t>) {}</a:t>
            </a:r>
          </a:p>
          <a:p>
            <a:r>
              <a:rPr lang="en-US" sz="2000" dirty="0">
                <a:latin typeface="Lucida Console"/>
                <a:cs typeface="Lucida Console"/>
              </a:rPr>
              <a:t>      </a:t>
            </a:r>
          </a:p>
          <a:p>
            <a:r>
              <a:rPr lang="en-US" sz="2000" dirty="0">
                <a:latin typeface="Lucida Console"/>
                <a:cs typeface="Lucida Console"/>
              </a:rPr>
              <a:t>    I operator() (</a:t>
            </a:r>
            <a:r>
              <a:rPr lang="en-US" sz="2000" dirty="0" err="1">
                <a:latin typeface="Lucida Console"/>
                <a:cs typeface="Lucida Console"/>
              </a:rPr>
              <a:t>const</a:t>
            </a:r>
            <a:r>
              <a:rPr lang="en-US" sz="2000" dirty="0">
                <a:latin typeface="Lucida Console"/>
                <a:cs typeface="Lucida Console"/>
              </a:rPr>
              <a:t> I&amp; n, </a:t>
            </a:r>
            <a:r>
              <a:rPr lang="en-US" sz="2000" dirty="0" err="1">
                <a:latin typeface="Lucida Console"/>
                <a:cs typeface="Lucida Console"/>
              </a:rPr>
              <a:t>const</a:t>
            </a:r>
            <a:r>
              <a:rPr lang="en-US" sz="2000" dirty="0">
                <a:latin typeface="Lucida Console"/>
                <a:cs typeface="Lucida Console"/>
              </a:rPr>
              <a:t> I&amp; m) </a:t>
            </a:r>
            <a:r>
              <a:rPr lang="en-US" sz="2000" dirty="0" err="1">
                <a:latin typeface="Lucida Console"/>
                <a:cs typeface="Lucida Console"/>
              </a:rPr>
              <a:t>const</a:t>
            </a:r>
            <a:r>
              <a:rPr lang="en-US" sz="2000" dirty="0">
                <a:latin typeface="Lucida Console"/>
                <a:cs typeface="Lucida Console"/>
              </a:rPr>
              <a:t> {</a:t>
            </a:r>
          </a:p>
          <a:p>
            <a:r>
              <a:rPr lang="en-US" sz="2000" dirty="0">
                <a:latin typeface="Lucida Console"/>
                <a:cs typeface="Lucida Console"/>
              </a:rPr>
              <a:t>        return (n * m) % modulus;</a:t>
            </a:r>
          </a:p>
          <a:p>
            <a:r>
              <a:rPr lang="en-US" sz="2000" dirty="0">
                <a:latin typeface="Lucida Console"/>
                <a:cs typeface="Lucida Console"/>
              </a:rPr>
              <a:t>    }</a:t>
            </a:r>
          </a:p>
          <a:p>
            <a:r>
              <a:rPr lang="en-US" sz="2000" dirty="0">
                <a:latin typeface="Lucida Console"/>
                <a:cs typeface="Lucida Console"/>
              </a:rPr>
              <a:t>}</a:t>
            </a:r>
            <a:r>
              <a:rPr lang="en-US" sz="2000" dirty="0" smtClean="0">
                <a:latin typeface="Lucida Console"/>
                <a:cs typeface="Lucida Console"/>
              </a:rPr>
              <a:t>;</a:t>
            </a:r>
            <a:endParaRPr lang="en-US" sz="2000" dirty="0">
              <a:latin typeface="Lucida Console"/>
              <a:cs typeface="Lucida Console"/>
            </a:endParaRPr>
          </a:p>
        </p:txBody>
      </p:sp>
      <p:sp>
        <p:nvSpPr>
          <p:cNvPr id="5" name="Title 1"/>
          <p:cNvSpPr txBox="1">
            <a:spLocks/>
          </p:cNvSpPr>
          <p:nvPr/>
        </p:nvSpPr>
        <p:spPr bwMode="auto">
          <a:xfrm>
            <a:off x="457200" y="427038"/>
            <a:ext cx="8382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ＭＳ Ｐゴシック" charset="0"/>
              </a:defRPr>
            </a:lvl2pPr>
            <a:lvl3pPr algn="ctr" rtl="0" fontAlgn="base">
              <a:spcBef>
                <a:spcPct val="0"/>
              </a:spcBef>
              <a:spcAft>
                <a:spcPct val="0"/>
              </a:spcAft>
              <a:defRPr sz="4400">
                <a:solidFill>
                  <a:schemeClr val="tx2"/>
                </a:solidFill>
                <a:latin typeface="Arial" charset="0"/>
                <a:ea typeface="ＭＳ Ｐゴシック" charset="0"/>
              </a:defRPr>
            </a:lvl3pPr>
            <a:lvl4pPr algn="ctr" rtl="0" fontAlgn="base">
              <a:spcBef>
                <a:spcPct val="0"/>
              </a:spcBef>
              <a:spcAft>
                <a:spcPct val="0"/>
              </a:spcAft>
              <a:defRPr sz="4400">
                <a:solidFill>
                  <a:schemeClr val="tx2"/>
                </a:solidFill>
                <a:latin typeface="Arial" charset="0"/>
                <a:ea typeface="ＭＳ Ｐゴシック" charset="0"/>
              </a:defRPr>
            </a:lvl4pPr>
            <a:lvl5pPr algn="ctr" rtl="0" fontAlgn="base">
              <a:spcBef>
                <a:spcPct val="0"/>
              </a:spcBef>
              <a:spcAft>
                <a:spcPct val="0"/>
              </a:spcAft>
              <a:defRPr sz="4400">
                <a:solidFill>
                  <a:schemeClr val="tx2"/>
                </a:solidFill>
                <a:latin typeface="Arial" charset="0"/>
                <a:ea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a:lstStyle>
          <a:p>
            <a:r>
              <a:rPr lang="en-US" dirty="0">
                <a:solidFill>
                  <a:srgbClr val="000000"/>
                </a:solidFill>
              </a:rPr>
              <a:t>Different Approach:</a:t>
            </a:r>
            <a:br>
              <a:rPr lang="en-US" dirty="0">
                <a:solidFill>
                  <a:srgbClr val="000000"/>
                </a:solidFill>
              </a:rPr>
            </a:br>
            <a:r>
              <a:rPr lang="en-US" dirty="0">
                <a:solidFill>
                  <a:srgbClr val="000000"/>
                </a:solidFill>
              </a:rPr>
              <a:t>Start with Modular Multiplication</a:t>
            </a:r>
            <a:endParaRPr lang="en-US" i="1" dirty="0" smtClean="0">
              <a:solidFill>
                <a:srgbClr val="000000"/>
              </a:solidFill>
              <a:latin typeface="Palatino"/>
              <a:cs typeface="Palatino"/>
            </a:endParaRPr>
          </a:p>
        </p:txBody>
      </p:sp>
      <p:sp>
        <p:nvSpPr>
          <p:cNvPr id="6" name="TextBox 5"/>
          <p:cNvSpPr txBox="1"/>
          <p:nvPr/>
        </p:nvSpPr>
        <p:spPr>
          <a:xfrm>
            <a:off x="3482804" y="6198255"/>
            <a:ext cx="184666" cy="523220"/>
          </a:xfrm>
          <a:prstGeom prst="rect">
            <a:avLst/>
          </a:prstGeom>
          <a:noFill/>
        </p:spPr>
        <p:txBody>
          <a:bodyPr wrap="none" rtlCol="0">
            <a:spAutoFit/>
          </a:bodyPr>
          <a:lstStyle/>
          <a:p>
            <a:endParaRPr lang="en-US" sz="2800" dirty="0"/>
          </a:p>
        </p:txBody>
      </p:sp>
    </p:spTree>
    <p:extLst>
      <p:ext uri="{BB962C8B-B14F-4D97-AF65-F5344CB8AC3E}">
        <p14:creationId xmlns:p14="http://schemas.microsoft.com/office/powerpoint/2010/main" val="3706334965"/>
      </p:ext>
    </p:extLst>
  </p:cSld>
  <p:clrMapOvr>
    <a:masterClrMapping/>
  </p:clrMapOvr>
  <p:timing>
    <p:tnLst>
      <p:par>
        <p:cTn xmlns:p14="http://schemas.microsoft.com/office/powerpoint/2010/mai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t>  </a:t>
            </a:r>
          </a:p>
        </p:txBody>
      </p:sp>
      <p:sp>
        <p:nvSpPr>
          <p:cNvPr id="2" name="Content Placeholder 1"/>
          <p:cNvSpPr>
            <a:spLocks noGrp="1"/>
          </p:cNvSpPr>
          <p:nvPr>
            <p:ph idx="1"/>
          </p:nvPr>
        </p:nvSpPr>
        <p:spPr/>
        <p:txBody>
          <a:bodyPr>
            <a:normAutofit/>
          </a:bodyPr>
          <a:lstStyle/>
          <a:p>
            <a:endParaRPr lang="en-US" dirty="0" smtClean="0"/>
          </a:p>
          <a:p>
            <a:endParaRPr lang="en-US" dirty="0"/>
          </a:p>
          <a:p>
            <a:endParaRPr lang="en-US" dirty="0" smtClean="0"/>
          </a:p>
          <a:p>
            <a:endParaRPr lang="en-US" dirty="0"/>
          </a:p>
          <a:p>
            <a:endParaRPr lang="en-US" sz="2800" dirty="0" smtClean="0"/>
          </a:p>
          <a:p>
            <a:endParaRPr lang="en-US" sz="2800" dirty="0" smtClean="0"/>
          </a:p>
          <a:p>
            <a:endParaRPr lang="en-US" sz="2800" dirty="0"/>
          </a:p>
          <a:p>
            <a:endParaRPr lang="en-US" sz="2800" dirty="0" smtClean="0"/>
          </a:p>
        </p:txBody>
      </p:sp>
      <p:sp>
        <p:nvSpPr>
          <p:cNvPr id="3" name="Slide Number Placeholder 2"/>
          <p:cNvSpPr>
            <a:spLocks noGrp="1"/>
          </p:cNvSpPr>
          <p:nvPr>
            <p:ph type="sldNum" sz="quarter" idx="12"/>
          </p:nvPr>
        </p:nvSpPr>
        <p:spPr/>
        <p:txBody>
          <a:bodyPr/>
          <a:lstStyle/>
          <a:p>
            <a:fld id="{1390060D-1EE0-AD4D-BE99-A9D595E32993}" type="slidenum">
              <a:rPr lang="en-US" smtClean="0"/>
              <a:pPr/>
              <a:t>201</a:t>
            </a:fld>
            <a:endParaRPr lang="en-US" dirty="0"/>
          </a:p>
        </p:txBody>
      </p:sp>
      <p:sp>
        <p:nvSpPr>
          <p:cNvPr id="20483" name="Text Box 3"/>
          <p:cNvSpPr txBox="1">
            <a:spLocks noChangeArrowheads="1"/>
          </p:cNvSpPr>
          <p:nvPr/>
        </p:nvSpPr>
        <p:spPr bwMode="auto">
          <a:xfrm>
            <a:off x="370587" y="1981520"/>
            <a:ext cx="8316213"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en-US" sz="2000" dirty="0">
                <a:latin typeface="Lucida Console"/>
                <a:cs typeface="Lucida Console"/>
              </a:rPr>
              <a:t>template &lt;Integer I&gt;</a:t>
            </a:r>
          </a:p>
          <a:p>
            <a:r>
              <a:rPr lang="en-US" sz="2000" dirty="0">
                <a:latin typeface="Lucida Console"/>
                <a:cs typeface="Lucida Console"/>
              </a:rPr>
              <a:t>I </a:t>
            </a:r>
            <a:r>
              <a:rPr lang="en-US" sz="2000" dirty="0" err="1">
                <a:latin typeface="Lucida Console"/>
                <a:cs typeface="Lucida Console"/>
              </a:rPr>
              <a:t>identity_element</a:t>
            </a:r>
            <a:r>
              <a:rPr lang="en-US" sz="2000" dirty="0">
                <a:latin typeface="Lucida Console"/>
                <a:cs typeface="Lucida Console"/>
              </a:rPr>
              <a:t>(</a:t>
            </a:r>
            <a:r>
              <a:rPr lang="en-US" sz="2000" dirty="0" err="1">
                <a:latin typeface="Lucida Console"/>
                <a:cs typeface="Lucida Console"/>
              </a:rPr>
              <a:t>const</a:t>
            </a:r>
            <a:r>
              <a:rPr lang="en-US" sz="2000" dirty="0">
                <a:latin typeface="Lucida Console"/>
                <a:cs typeface="Lucida Console"/>
              </a:rPr>
              <a:t> </a:t>
            </a:r>
            <a:r>
              <a:rPr lang="en-US" sz="2000" dirty="0" err="1">
                <a:latin typeface="Lucida Console"/>
                <a:cs typeface="Lucida Console"/>
              </a:rPr>
              <a:t>modulo_multiply</a:t>
            </a:r>
            <a:r>
              <a:rPr lang="en-US" sz="2000" dirty="0">
                <a:latin typeface="Lucida Console"/>
                <a:cs typeface="Lucida Console"/>
              </a:rPr>
              <a:t>&lt;I&gt;&amp;) {</a:t>
            </a:r>
          </a:p>
          <a:p>
            <a:r>
              <a:rPr lang="en-US" sz="2000" dirty="0">
                <a:latin typeface="Lucida Console"/>
                <a:cs typeface="Lucida Console"/>
              </a:rPr>
              <a:t>    return I(1);</a:t>
            </a:r>
          </a:p>
          <a:p>
            <a:r>
              <a:rPr lang="en-US" sz="2000" dirty="0">
                <a:latin typeface="Lucida Console"/>
                <a:cs typeface="Lucida Console"/>
              </a:rPr>
              <a:t>}</a:t>
            </a:r>
          </a:p>
        </p:txBody>
      </p:sp>
      <p:sp>
        <p:nvSpPr>
          <p:cNvPr id="5" name="Title 1"/>
          <p:cNvSpPr txBox="1">
            <a:spLocks/>
          </p:cNvSpPr>
          <p:nvPr/>
        </p:nvSpPr>
        <p:spPr bwMode="auto">
          <a:xfrm>
            <a:off x="457200" y="427038"/>
            <a:ext cx="8382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ＭＳ Ｐゴシック" charset="0"/>
              </a:defRPr>
            </a:lvl2pPr>
            <a:lvl3pPr algn="ctr" rtl="0" fontAlgn="base">
              <a:spcBef>
                <a:spcPct val="0"/>
              </a:spcBef>
              <a:spcAft>
                <a:spcPct val="0"/>
              </a:spcAft>
              <a:defRPr sz="4400">
                <a:solidFill>
                  <a:schemeClr val="tx2"/>
                </a:solidFill>
                <a:latin typeface="Arial" charset="0"/>
                <a:ea typeface="ＭＳ Ｐゴシック" charset="0"/>
              </a:defRPr>
            </a:lvl3pPr>
            <a:lvl4pPr algn="ctr" rtl="0" fontAlgn="base">
              <a:spcBef>
                <a:spcPct val="0"/>
              </a:spcBef>
              <a:spcAft>
                <a:spcPct val="0"/>
              </a:spcAft>
              <a:defRPr sz="4400">
                <a:solidFill>
                  <a:schemeClr val="tx2"/>
                </a:solidFill>
                <a:latin typeface="Arial" charset="0"/>
                <a:ea typeface="ＭＳ Ｐゴシック" charset="0"/>
              </a:defRPr>
            </a:lvl4pPr>
            <a:lvl5pPr algn="ctr" rtl="0" fontAlgn="base">
              <a:spcBef>
                <a:spcPct val="0"/>
              </a:spcBef>
              <a:spcAft>
                <a:spcPct val="0"/>
              </a:spcAft>
              <a:defRPr sz="4400">
                <a:solidFill>
                  <a:schemeClr val="tx2"/>
                </a:solidFill>
                <a:latin typeface="Arial" charset="0"/>
                <a:ea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a:lstStyle>
          <a:p>
            <a:r>
              <a:rPr lang="en-US" dirty="0" smtClean="0">
                <a:solidFill>
                  <a:srgbClr val="000000"/>
                </a:solidFill>
              </a:rPr>
              <a:t>Identity Element for</a:t>
            </a:r>
            <a:br>
              <a:rPr lang="en-US" dirty="0" smtClean="0">
                <a:solidFill>
                  <a:srgbClr val="000000"/>
                </a:solidFill>
              </a:rPr>
            </a:br>
            <a:r>
              <a:rPr lang="en-US" dirty="0" smtClean="0">
                <a:solidFill>
                  <a:srgbClr val="000000"/>
                </a:solidFill>
              </a:rPr>
              <a:t>Modular </a:t>
            </a:r>
            <a:r>
              <a:rPr lang="en-US" dirty="0">
                <a:solidFill>
                  <a:srgbClr val="000000"/>
                </a:solidFill>
              </a:rPr>
              <a:t>Multiplication</a:t>
            </a:r>
            <a:endParaRPr lang="en-US" i="1" dirty="0" smtClean="0">
              <a:solidFill>
                <a:srgbClr val="000000"/>
              </a:solidFill>
              <a:latin typeface="Palatino"/>
              <a:cs typeface="Palatino"/>
            </a:endParaRPr>
          </a:p>
        </p:txBody>
      </p:sp>
      <p:sp>
        <p:nvSpPr>
          <p:cNvPr id="6" name="TextBox 5"/>
          <p:cNvSpPr txBox="1"/>
          <p:nvPr/>
        </p:nvSpPr>
        <p:spPr>
          <a:xfrm>
            <a:off x="3482804" y="6198255"/>
            <a:ext cx="184666" cy="523220"/>
          </a:xfrm>
          <a:prstGeom prst="rect">
            <a:avLst/>
          </a:prstGeom>
          <a:noFill/>
        </p:spPr>
        <p:txBody>
          <a:bodyPr wrap="none" rtlCol="0">
            <a:spAutoFit/>
          </a:bodyPr>
          <a:lstStyle/>
          <a:p>
            <a:endParaRPr lang="en-US" sz="2800" dirty="0"/>
          </a:p>
        </p:txBody>
      </p:sp>
    </p:spTree>
    <p:extLst>
      <p:ext uri="{BB962C8B-B14F-4D97-AF65-F5344CB8AC3E}">
        <p14:creationId xmlns:p14="http://schemas.microsoft.com/office/powerpoint/2010/main" val="2880574258"/>
      </p:ext>
    </p:extLst>
  </p:cSld>
  <p:clrMapOvr>
    <a:masterClrMapping/>
  </p:clrMapOvr>
  <p:timing>
    <p:tnLst>
      <p:par>
        <p:cTn xmlns:p14="http://schemas.microsoft.com/office/powerpoint/2010/mai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t>  </a:t>
            </a:r>
          </a:p>
        </p:txBody>
      </p:sp>
      <p:sp>
        <p:nvSpPr>
          <p:cNvPr id="2" name="Content Placeholder 1"/>
          <p:cNvSpPr>
            <a:spLocks noGrp="1"/>
          </p:cNvSpPr>
          <p:nvPr>
            <p:ph idx="1"/>
          </p:nvPr>
        </p:nvSpPr>
        <p:spPr/>
        <p:txBody>
          <a:bodyPr>
            <a:normAutofit/>
          </a:bodyPr>
          <a:lstStyle/>
          <a:p>
            <a:endParaRPr lang="en-US" dirty="0" smtClean="0"/>
          </a:p>
          <a:p>
            <a:endParaRPr lang="en-US" dirty="0"/>
          </a:p>
          <a:p>
            <a:endParaRPr lang="en-US" dirty="0" smtClean="0"/>
          </a:p>
          <a:p>
            <a:endParaRPr lang="en-US" dirty="0"/>
          </a:p>
          <a:p>
            <a:endParaRPr lang="en-US" sz="2800" dirty="0" smtClean="0"/>
          </a:p>
          <a:p>
            <a:endParaRPr lang="en-US" sz="2800" dirty="0" smtClean="0"/>
          </a:p>
          <a:p>
            <a:endParaRPr lang="en-US" sz="2800" dirty="0"/>
          </a:p>
          <a:p>
            <a:endParaRPr lang="en-US" sz="2800" dirty="0" smtClean="0"/>
          </a:p>
        </p:txBody>
      </p:sp>
      <p:sp>
        <p:nvSpPr>
          <p:cNvPr id="3" name="Slide Number Placeholder 2"/>
          <p:cNvSpPr>
            <a:spLocks noGrp="1"/>
          </p:cNvSpPr>
          <p:nvPr>
            <p:ph type="sldNum" sz="quarter" idx="12"/>
          </p:nvPr>
        </p:nvSpPr>
        <p:spPr/>
        <p:txBody>
          <a:bodyPr/>
          <a:lstStyle/>
          <a:p>
            <a:fld id="{1390060D-1EE0-AD4D-BE99-A9D595E32993}" type="slidenum">
              <a:rPr lang="en-US" smtClean="0"/>
              <a:pPr/>
              <a:t>202</a:t>
            </a:fld>
            <a:endParaRPr lang="en-US" dirty="0"/>
          </a:p>
        </p:txBody>
      </p:sp>
      <p:sp>
        <p:nvSpPr>
          <p:cNvPr id="20483" name="Text Box 3"/>
          <p:cNvSpPr txBox="1">
            <a:spLocks noChangeArrowheads="1"/>
          </p:cNvSpPr>
          <p:nvPr/>
        </p:nvSpPr>
        <p:spPr bwMode="auto">
          <a:xfrm>
            <a:off x="370587" y="1981520"/>
            <a:ext cx="8316213" cy="4093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marL="342900" indent="-342900">
              <a:buFont typeface="Arial"/>
              <a:buChar char="•"/>
            </a:pPr>
            <a:r>
              <a:rPr lang="en-US" sz="2800" dirty="0" smtClean="0">
                <a:cs typeface="Lucida Console"/>
              </a:rPr>
              <a:t>Idea:  As a consequence of Fermat’s Little Theorem, we know inverse of integer </a:t>
            </a:r>
            <a:r>
              <a:rPr lang="en-US" sz="2800" i="1" dirty="0" smtClean="0">
                <a:latin typeface="Palatino"/>
                <a:cs typeface="Palatino"/>
              </a:rPr>
              <a:t>a </a:t>
            </a:r>
            <a:r>
              <a:rPr lang="en-US" sz="2800" dirty="0">
                <a:cs typeface="Lucida Console"/>
              </a:rPr>
              <a:t>is </a:t>
            </a:r>
            <a:r>
              <a:rPr lang="en-US" sz="2800" i="1" dirty="0" err="1">
                <a:latin typeface="Palatino"/>
                <a:cs typeface="Palatino"/>
              </a:rPr>
              <a:t>a</a:t>
            </a:r>
            <a:r>
              <a:rPr lang="en-US" sz="2800" i="1" baseline="30000" dirty="0" err="1">
                <a:latin typeface="Palatino"/>
                <a:cs typeface="Palatino"/>
              </a:rPr>
              <a:t>p</a:t>
            </a:r>
            <a:r>
              <a:rPr lang="en-US" sz="2800" baseline="30000" dirty="0">
                <a:latin typeface="Palatino"/>
                <a:cs typeface="Palatino"/>
              </a:rPr>
              <a:t>–2</a:t>
            </a:r>
            <a:r>
              <a:rPr lang="en-US" sz="2800" dirty="0" smtClean="0">
                <a:cs typeface="Lucida Console"/>
              </a:rPr>
              <a:t>, where </a:t>
            </a:r>
            <a:r>
              <a:rPr lang="en-US" sz="2800" dirty="0" smtClean="0">
                <a:latin typeface="Palatino"/>
                <a:cs typeface="Palatino"/>
              </a:rPr>
              <a:t>0 &lt; </a:t>
            </a:r>
            <a:r>
              <a:rPr lang="en-US" sz="2800" i="1" dirty="0" smtClean="0">
                <a:latin typeface="Palatino"/>
                <a:cs typeface="Palatino"/>
              </a:rPr>
              <a:t>a</a:t>
            </a:r>
            <a:r>
              <a:rPr lang="en-US" sz="2800" dirty="0" smtClean="0">
                <a:latin typeface="Palatino"/>
                <a:cs typeface="Palatino"/>
              </a:rPr>
              <a:t> &lt; </a:t>
            </a:r>
            <a:r>
              <a:rPr lang="en-US" sz="2800" i="1" dirty="0" smtClean="0">
                <a:latin typeface="Palatino"/>
                <a:cs typeface="Palatino"/>
              </a:rPr>
              <a:t>p</a:t>
            </a:r>
            <a:r>
              <a:rPr lang="en-US" sz="2800" dirty="0" smtClean="0">
                <a:cs typeface="Lucida Console"/>
              </a:rPr>
              <a:t>.</a:t>
            </a:r>
          </a:p>
          <a:p>
            <a:pPr marL="342900" indent="-342900">
              <a:buFont typeface="Arial"/>
              <a:buChar char="•"/>
            </a:pPr>
            <a:r>
              <a:rPr lang="en-US" sz="2800" dirty="0" smtClean="0">
                <a:cs typeface="Lucida Console"/>
              </a:rPr>
              <a:t>So we’ll raise </a:t>
            </a:r>
            <a:r>
              <a:rPr lang="en-US" sz="2800" i="1" dirty="0" smtClean="0">
                <a:latin typeface="Palatino"/>
                <a:cs typeface="Palatino"/>
              </a:rPr>
              <a:t>a</a:t>
            </a:r>
            <a:r>
              <a:rPr lang="en-US" sz="2800" dirty="0" smtClean="0">
                <a:cs typeface="Lucida Console"/>
              </a:rPr>
              <a:t> to that power, using our fast power function from earlier in the course:</a:t>
            </a:r>
          </a:p>
          <a:p>
            <a:pPr marL="342900" indent="-342900">
              <a:buFont typeface="Arial"/>
              <a:buChar char="•"/>
            </a:pPr>
            <a:endParaRPr lang="en-US" sz="2800" dirty="0" smtClean="0">
              <a:cs typeface="Lucida Console"/>
            </a:endParaRPr>
          </a:p>
          <a:p>
            <a:r>
              <a:rPr lang="en-US" sz="2000" dirty="0" smtClean="0">
                <a:latin typeface="Lucida Console"/>
                <a:cs typeface="Lucida Console"/>
              </a:rPr>
              <a:t>    template </a:t>
            </a:r>
            <a:r>
              <a:rPr lang="en-US" sz="2000" dirty="0">
                <a:latin typeface="Lucida Console"/>
                <a:cs typeface="Lucida Console"/>
              </a:rPr>
              <a:t>&lt;Integer I&gt;</a:t>
            </a:r>
          </a:p>
          <a:p>
            <a:r>
              <a:rPr lang="en-US" sz="2000" dirty="0" smtClean="0">
                <a:latin typeface="Lucida Console"/>
                <a:cs typeface="Lucida Console"/>
              </a:rPr>
              <a:t>    I </a:t>
            </a:r>
            <a:r>
              <a:rPr lang="en-US" sz="2000" dirty="0" err="1">
                <a:latin typeface="Lucida Console"/>
                <a:cs typeface="Lucida Console"/>
              </a:rPr>
              <a:t>multiplicative_inverse_fermat</a:t>
            </a:r>
            <a:r>
              <a:rPr lang="en-US" sz="2000" dirty="0">
                <a:latin typeface="Lucida Console"/>
                <a:cs typeface="Lucida Console"/>
              </a:rPr>
              <a:t>(I a, I p) {</a:t>
            </a:r>
          </a:p>
          <a:p>
            <a:r>
              <a:rPr lang="en-US" sz="2000" dirty="0">
                <a:latin typeface="Lucida Console"/>
                <a:cs typeface="Lucida Console"/>
              </a:rPr>
              <a:t>    </a:t>
            </a:r>
            <a:r>
              <a:rPr lang="en-US" sz="2000" dirty="0" smtClean="0">
                <a:latin typeface="Lucida Console"/>
                <a:cs typeface="Lucida Console"/>
              </a:rPr>
              <a:t>    /</a:t>
            </a:r>
            <a:r>
              <a:rPr lang="en-US" sz="2000" dirty="0">
                <a:latin typeface="Lucida Console"/>
                <a:cs typeface="Lucida Console"/>
              </a:rPr>
              <a:t>/ precondition: p is prime &amp; a &gt; 0</a:t>
            </a:r>
          </a:p>
          <a:p>
            <a:r>
              <a:rPr lang="en-US" sz="2000" dirty="0">
                <a:latin typeface="Lucida Console"/>
                <a:cs typeface="Lucida Console"/>
              </a:rPr>
              <a:t>    </a:t>
            </a:r>
            <a:r>
              <a:rPr lang="en-US" sz="2000" dirty="0" smtClean="0">
                <a:latin typeface="Lucida Console"/>
                <a:cs typeface="Lucida Console"/>
              </a:rPr>
              <a:t>    return </a:t>
            </a:r>
            <a:r>
              <a:rPr lang="en-US" sz="2000" dirty="0" err="1">
                <a:latin typeface="Lucida Console"/>
                <a:cs typeface="Lucida Console"/>
              </a:rPr>
              <a:t>power_monoid</a:t>
            </a:r>
            <a:r>
              <a:rPr lang="en-US" sz="2000" dirty="0">
                <a:latin typeface="Lucida Console"/>
                <a:cs typeface="Lucida Console"/>
              </a:rPr>
              <a:t>(a, p </a:t>
            </a:r>
            <a:r>
              <a:rPr lang="en-US" sz="2000" dirty="0" smtClean="0">
                <a:latin typeface="Lucida Console"/>
                <a:cs typeface="Lucida Console"/>
              </a:rPr>
              <a:t>– </a:t>
            </a:r>
            <a:r>
              <a:rPr lang="en-US" sz="2000" dirty="0">
                <a:latin typeface="Lucida Console"/>
                <a:cs typeface="Lucida Console"/>
              </a:rPr>
              <a:t>2</a:t>
            </a:r>
            <a:r>
              <a:rPr lang="en-US" sz="2000" dirty="0" smtClean="0">
                <a:latin typeface="Lucida Console"/>
                <a:cs typeface="Lucida Console"/>
              </a:rPr>
              <a:t>,</a:t>
            </a:r>
            <a:br>
              <a:rPr lang="en-US" sz="2000" dirty="0" smtClean="0">
                <a:latin typeface="Lucida Console"/>
                <a:cs typeface="Lucida Console"/>
              </a:rPr>
            </a:br>
            <a:r>
              <a:rPr lang="en-US" sz="2000" dirty="0" smtClean="0">
                <a:latin typeface="Lucida Console"/>
                <a:cs typeface="Lucida Console"/>
              </a:rPr>
              <a:t>                            </a:t>
            </a:r>
            <a:r>
              <a:rPr lang="en-US" sz="2000" dirty="0" err="1" smtClean="0">
                <a:latin typeface="Lucida Console"/>
                <a:cs typeface="Lucida Console"/>
              </a:rPr>
              <a:t>modulo_multiply</a:t>
            </a:r>
            <a:r>
              <a:rPr lang="en-US" sz="2000" dirty="0">
                <a:latin typeface="Lucida Console"/>
                <a:cs typeface="Lucida Console"/>
              </a:rPr>
              <a:t>&lt;I&gt;(p));</a:t>
            </a:r>
          </a:p>
          <a:p>
            <a:r>
              <a:rPr lang="en-US" sz="2000" dirty="0" smtClean="0">
                <a:latin typeface="Lucida Console"/>
                <a:cs typeface="Lucida Console"/>
              </a:rPr>
              <a:t>    }</a:t>
            </a:r>
            <a:endParaRPr lang="en-US" sz="2000" dirty="0">
              <a:latin typeface="Lucida Console"/>
              <a:cs typeface="Lucida Console"/>
            </a:endParaRPr>
          </a:p>
        </p:txBody>
      </p:sp>
      <p:sp>
        <p:nvSpPr>
          <p:cNvPr id="5" name="Title 1"/>
          <p:cNvSpPr txBox="1">
            <a:spLocks/>
          </p:cNvSpPr>
          <p:nvPr/>
        </p:nvSpPr>
        <p:spPr bwMode="auto">
          <a:xfrm>
            <a:off x="457200" y="427038"/>
            <a:ext cx="8382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ＭＳ Ｐゴシック" charset="0"/>
              </a:defRPr>
            </a:lvl2pPr>
            <a:lvl3pPr algn="ctr" rtl="0" fontAlgn="base">
              <a:spcBef>
                <a:spcPct val="0"/>
              </a:spcBef>
              <a:spcAft>
                <a:spcPct val="0"/>
              </a:spcAft>
              <a:defRPr sz="4400">
                <a:solidFill>
                  <a:schemeClr val="tx2"/>
                </a:solidFill>
                <a:latin typeface="Arial" charset="0"/>
                <a:ea typeface="ＭＳ Ｐゴシック" charset="0"/>
              </a:defRPr>
            </a:lvl3pPr>
            <a:lvl4pPr algn="ctr" rtl="0" fontAlgn="base">
              <a:spcBef>
                <a:spcPct val="0"/>
              </a:spcBef>
              <a:spcAft>
                <a:spcPct val="0"/>
              </a:spcAft>
              <a:defRPr sz="4400">
                <a:solidFill>
                  <a:schemeClr val="tx2"/>
                </a:solidFill>
                <a:latin typeface="Arial" charset="0"/>
                <a:ea typeface="ＭＳ Ｐゴシック" charset="0"/>
              </a:defRPr>
            </a:lvl4pPr>
            <a:lvl5pPr algn="ctr" rtl="0" fontAlgn="base">
              <a:spcBef>
                <a:spcPct val="0"/>
              </a:spcBef>
              <a:spcAft>
                <a:spcPct val="0"/>
              </a:spcAft>
              <a:defRPr sz="4400">
                <a:solidFill>
                  <a:schemeClr val="tx2"/>
                </a:solidFill>
                <a:latin typeface="Arial" charset="0"/>
                <a:ea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a:lstStyle>
          <a:p>
            <a:r>
              <a:rPr lang="en-US" dirty="0" smtClean="0">
                <a:solidFill>
                  <a:srgbClr val="000000"/>
                </a:solidFill>
              </a:rPr>
              <a:t>Multiplicative Inverse Modulo prime </a:t>
            </a:r>
            <a:r>
              <a:rPr lang="en-US" i="1" dirty="0" smtClean="0">
                <a:solidFill>
                  <a:srgbClr val="000000"/>
                </a:solidFill>
                <a:latin typeface="Palatino"/>
                <a:cs typeface="Palatino"/>
              </a:rPr>
              <a:t>p</a:t>
            </a:r>
          </a:p>
        </p:txBody>
      </p:sp>
      <p:sp>
        <p:nvSpPr>
          <p:cNvPr id="6" name="TextBox 5"/>
          <p:cNvSpPr txBox="1"/>
          <p:nvPr/>
        </p:nvSpPr>
        <p:spPr>
          <a:xfrm>
            <a:off x="3482804" y="6198255"/>
            <a:ext cx="184666" cy="523220"/>
          </a:xfrm>
          <a:prstGeom prst="rect">
            <a:avLst/>
          </a:prstGeom>
          <a:noFill/>
        </p:spPr>
        <p:txBody>
          <a:bodyPr wrap="none" rtlCol="0">
            <a:spAutoFit/>
          </a:bodyPr>
          <a:lstStyle/>
          <a:p>
            <a:endParaRPr lang="en-US" sz="2800" dirty="0"/>
          </a:p>
        </p:txBody>
      </p:sp>
    </p:spTree>
    <p:extLst>
      <p:ext uri="{BB962C8B-B14F-4D97-AF65-F5344CB8AC3E}">
        <p14:creationId xmlns:p14="http://schemas.microsoft.com/office/powerpoint/2010/main" val="759669481"/>
      </p:ext>
    </p:extLst>
  </p:cSld>
  <p:clrMapOvr>
    <a:masterClrMapping/>
  </p:clrMapOvr>
  <p:timing>
    <p:tnLst>
      <p:par>
        <p:cTn xmlns:p14="http://schemas.microsoft.com/office/powerpoint/2010/mai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Idea of Fermat Test</a:t>
            </a:r>
            <a:endParaRPr lang="en-US" dirty="0"/>
          </a:p>
        </p:txBody>
      </p:sp>
      <p:sp>
        <p:nvSpPr>
          <p:cNvPr id="3" name="Content Placeholder 2"/>
          <p:cNvSpPr>
            <a:spLocks noGrp="1"/>
          </p:cNvSpPr>
          <p:nvPr>
            <p:ph idx="1"/>
          </p:nvPr>
        </p:nvSpPr>
        <p:spPr>
          <a:xfrm>
            <a:off x="269413" y="1600200"/>
            <a:ext cx="8749501" cy="5121275"/>
          </a:xfrm>
        </p:spPr>
        <p:txBody>
          <a:bodyPr>
            <a:normAutofit fontScale="92500" lnSpcReduction="10000"/>
          </a:bodyPr>
          <a:lstStyle/>
          <a:p>
            <a:pPr>
              <a:spcAft>
                <a:spcPts val="600"/>
              </a:spcAft>
            </a:pPr>
            <a:r>
              <a:rPr lang="en-US" sz="2800" dirty="0" smtClean="0"/>
              <a:t>Fermat’s Little Theorem says:</a:t>
            </a:r>
          </a:p>
          <a:p>
            <a:pPr marL="0" indent="0" algn="ctr">
              <a:spcAft>
                <a:spcPts val="600"/>
              </a:spcAft>
              <a:buNone/>
            </a:pPr>
            <a:r>
              <a:rPr lang="en-US" sz="2800" dirty="0" smtClean="0"/>
              <a:t>If </a:t>
            </a:r>
            <a:r>
              <a:rPr lang="en-US" sz="2800" i="1" dirty="0" smtClean="0">
                <a:latin typeface="Palatino"/>
                <a:cs typeface="Palatino"/>
              </a:rPr>
              <a:t>p</a:t>
            </a:r>
            <a:r>
              <a:rPr lang="en-US" sz="2800" dirty="0"/>
              <a:t> </a:t>
            </a:r>
            <a:r>
              <a:rPr lang="en-US" sz="2800" dirty="0" smtClean="0"/>
              <a:t>is prime, then </a:t>
            </a:r>
            <a:r>
              <a:rPr lang="en-US" sz="2800" i="1" dirty="0" err="1" smtClean="0">
                <a:latin typeface="Palatino"/>
                <a:cs typeface="Palatino"/>
              </a:rPr>
              <a:t>a</a:t>
            </a:r>
            <a:r>
              <a:rPr lang="en-US" sz="2800" i="1" baseline="30000" dirty="0" err="1" smtClean="0">
                <a:latin typeface="Palatino"/>
                <a:cs typeface="Palatino"/>
              </a:rPr>
              <a:t>p</a:t>
            </a:r>
            <a:r>
              <a:rPr lang="en-US" sz="2800" baseline="30000" dirty="0" smtClean="0">
                <a:latin typeface="Palatino"/>
                <a:cs typeface="Palatino"/>
              </a:rPr>
              <a:t>–1 </a:t>
            </a:r>
            <a:r>
              <a:rPr lang="en-US" sz="2800" dirty="0" smtClean="0">
                <a:latin typeface="Palatino"/>
                <a:cs typeface="Palatino"/>
              </a:rPr>
              <a:t>– 1 </a:t>
            </a:r>
            <a:r>
              <a:rPr lang="en-US" sz="2800" dirty="0" smtClean="0"/>
              <a:t>divisible by </a:t>
            </a:r>
            <a:r>
              <a:rPr lang="en-US" sz="2800" i="1" dirty="0" smtClean="0">
                <a:latin typeface="Palatino"/>
                <a:cs typeface="Palatino"/>
              </a:rPr>
              <a:t>p</a:t>
            </a:r>
            <a:r>
              <a:rPr lang="en-US" sz="2800" dirty="0" smtClean="0"/>
              <a:t> for any </a:t>
            </a:r>
            <a:r>
              <a:rPr lang="en-US" sz="2800" dirty="0" smtClean="0">
                <a:latin typeface="Palatino"/>
                <a:cs typeface="Palatino"/>
              </a:rPr>
              <a:t>0 &lt; </a:t>
            </a:r>
            <a:r>
              <a:rPr lang="en-US" sz="2800" i="1" dirty="0" smtClean="0">
                <a:latin typeface="Palatino"/>
                <a:cs typeface="Palatino"/>
              </a:rPr>
              <a:t>a</a:t>
            </a:r>
            <a:r>
              <a:rPr lang="en-US" sz="2800" dirty="0" smtClean="0">
                <a:latin typeface="Palatino"/>
                <a:cs typeface="Palatino"/>
              </a:rPr>
              <a:t> &lt; </a:t>
            </a:r>
            <a:r>
              <a:rPr lang="en-US" sz="2800" i="1" dirty="0" smtClean="0">
                <a:latin typeface="Palatino"/>
                <a:cs typeface="Palatino"/>
              </a:rPr>
              <a:t>p</a:t>
            </a:r>
            <a:br>
              <a:rPr lang="en-US" sz="2800" i="1" dirty="0" smtClean="0">
                <a:latin typeface="Palatino"/>
                <a:cs typeface="Palatino"/>
              </a:rPr>
            </a:br>
            <a:r>
              <a:rPr lang="en-US" sz="2800" dirty="0" smtClean="0">
                <a:cs typeface="Palatino"/>
              </a:rPr>
              <a:t>or, equivalently:</a:t>
            </a:r>
            <a:endParaRPr lang="en-US" sz="2800" i="1" dirty="0" smtClean="0">
              <a:latin typeface="Palatino"/>
              <a:cs typeface="Palatino"/>
            </a:endParaRPr>
          </a:p>
          <a:p>
            <a:pPr marL="0" indent="0" algn="ctr">
              <a:spcAft>
                <a:spcPts val="600"/>
              </a:spcAft>
              <a:buNone/>
            </a:pPr>
            <a:r>
              <a:rPr lang="en-US" sz="2800" dirty="0" smtClean="0"/>
              <a:t>If </a:t>
            </a:r>
            <a:r>
              <a:rPr lang="en-US" sz="2800" i="1" dirty="0" smtClean="0">
                <a:latin typeface="Palatino"/>
                <a:cs typeface="Palatino"/>
              </a:rPr>
              <a:t>p</a:t>
            </a:r>
            <a:r>
              <a:rPr lang="en-US" sz="2800" dirty="0" smtClean="0"/>
              <a:t> is prime</a:t>
            </a:r>
            <a:r>
              <a:rPr lang="en-US" sz="2800" dirty="0"/>
              <a:t>, then </a:t>
            </a:r>
            <a:r>
              <a:rPr lang="en-US" sz="2800" i="1" dirty="0" err="1">
                <a:latin typeface="Palatino"/>
                <a:cs typeface="Palatino"/>
              </a:rPr>
              <a:t>a</a:t>
            </a:r>
            <a:r>
              <a:rPr lang="en-US" sz="2800" i="1" baseline="30000" dirty="0" err="1">
                <a:latin typeface="Palatino"/>
                <a:cs typeface="Palatino"/>
              </a:rPr>
              <a:t>p</a:t>
            </a:r>
            <a:r>
              <a:rPr lang="en-US" sz="2800" baseline="30000" dirty="0">
                <a:latin typeface="Palatino"/>
                <a:cs typeface="Palatino"/>
              </a:rPr>
              <a:t>–1 </a:t>
            </a:r>
            <a:r>
              <a:rPr lang="en-US" sz="2800" dirty="0" smtClean="0">
                <a:latin typeface="Palatino"/>
                <a:cs typeface="Palatino"/>
              </a:rPr>
              <a:t>= 1 mod </a:t>
            </a:r>
            <a:r>
              <a:rPr lang="en-US" sz="2800" i="1" dirty="0" smtClean="0">
                <a:latin typeface="Palatino"/>
                <a:cs typeface="Palatino"/>
              </a:rPr>
              <a:t>p</a:t>
            </a:r>
            <a:r>
              <a:rPr lang="en-US" sz="2800" dirty="0" smtClean="0">
                <a:latin typeface="Palatino"/>
                <a:cs typeface="Palatino"/>
              </a:rPr>
              <a:t> </a:t>
            </a:r>
            <a:r>
              <a:rPr lang="en-US" sz="2800" dirty="0" smtClean="0"/>
              <a:t>for </a:t>
            </a:r>
            <a:r>
              <a:rPr lang="en-US" sz="2800" dirty="0"/>
              <a:t>any </a:t>
            </a:r>
            <a:r>
              <a:rPr lang="en-US" sz="2800" dirty="0">
                <a:latin typeface="Palatino"/>
                <a:cs typeface="Palatino"/>
              </a:rPr>
              <a:t>0 &lt; </a:t>
            </a:r>
            <a:r>
              <a:rPr lang="en-US" sz="2800" i="1" dirty="0">
                <a:latin typeface="Palatino"/>
                <a:cs typeface="Palatino"/>
              </a:rPr>
              <a:t>a</a:t>
            </a:r>
            <a:r>
              <a:rPr lang="en-US" sz="2800" dirty="0">
                <a:latin typeface="Palatino"/>
                <a:cs typeface="Palatino"/>
              </a:rPr>
              <a:t> &lt; </a:t>
            </a:r>
            <a:r>
              <a:rPr lang="en-US" sz="2800" i="1" dirty="0" smtClean="0">
                <a:latin typeface="Palatino"/>
                <a:cs typeface="Palatino"/>
              </a:rPr>
              <a:t>p</a:t>
            </a:r>
          </a:p>
          <a:p>
            <a:pPr>
              <a:spcAft>
                <a:spcPts val="600"/>
              </a:spcAft>
            </a:pPr>
            <a:r>
              <a:rPr lang="en-US" sz="2800" dirty="0" smtClean="0">
                <a:cs typeface="Palatino"/>
              </a:rPr>
              <a:t>We want to know if </a:t>
            </a:r>
            <a:r>
              <a:rPr lang="en-US" sz="2800" i="1" dirty="0" smtClean="0">
                <a:latin typeface="Palatino"/>
                <a:cs typeface="Palatino"/>
              </a:rPr>
              <a:t>n</a:t>
            </a:r>
            <a:r>
              <a:rPr lang="en-US" sz="2800" dirty="0" smtClean="0">
                <a:cs typeface="Palatino"/>
              </a:rPr>
              <a:t> is prime.</a:t>
            </a:r>
          </a:p>
          <a:p>
            <a:pPr>
              <a:spcAft>
                <a:spcPts val="600"/>
              </a:spcAft>
            </a:pPr>
            <a:r>
              <a:rPr lang="en-US" sz="2800" dirty="0" smtClean="0">
                <a:cs typeface="Palatino"/>
              </a:rPr>
              <a:t>We take an arbitrary </a:t>
            </a:r>
            <a:r>
              <a:rPr lang="en-US" sz="2800" i="1" dirty="0" smtClean="0">
                <a:cs typeface="Palatino"/>
              </a:rPr>
              <a:t>witness</a:t>
            </a:r>
            <a:r>
              <a:rPr lang="en-US" sz="2800" dirty="0" smtClean="0">
                <a:cs typeface="Palatino"/>
              </a:rPr>
              <a:t> </a:t>
            </a:r>
            <a:r>
              <a:rPr lang="en-US" sz="2800" i="1" dirty="0" smtClean="0">
                <a:latin typeface="Palatino"/>
                <a:cs typeface="Palatino"/>
              </a:rPr>
              <a:t>a</a:t>
            </a:r>
            <a:r>
              <a:rPr lang="en-US" sz="2800" dirty="0" smtClean="0">
                <a:latin typeface="Palatino"/>
                <a:cs typeface="Palatino"/>
              </a:rPr>
              <a:t> &lt; </a:t>
            </a:r>
            <a:r>
              <a:rPr lang="en-US" sz="2800" i="1" dirty="0" smtClean="0">
                <a:latin typeface="Palatino"/>
                <a:cs typeface="Palatino"/>
              </a:rPr>
              <a:t>n</a:t>
            </a:r>
            <a:r>
              <a:rPr lang="en-US" sz="2800" dirty="0" smtClean="0">
                <a:cs typeface="Palatino"/>
              </a:rPr>
              <a:t>, raise it to </a:t>
            </a:r>
            <a:r>
              <a:rPr lang="en-US" sz="2800" i="1" dirty="0" smtClean="0">
                <a:latin typeface="Palatino"/>
                <a:cs typeface="Palatino"/>
              </a:rPr>
              <a:t>n</a:t>
            </a:r>
            <a:r>
              <a:rPr lang="en-US" sz="2800" dirty="0" smtClean="0">
                <a:latin typeface="Palatino"/>
                <a:cs typeface="Palatino"/>
              </a:rPr>
              <a:t> – 1 </a:t>
            </a:r>
            <a:r>
              <a:rPr lang="en-US" sz="2800" dirty="0" smtClean="0">
                <a:cs typeface="Palatino"/>
              </a:rPr>
              <a:t>power (</a:t>
            </a:r>
            <a:r>
              <a:rPr lang="en-US" sz="2800" dirty="0" smtClean="0">
                <a:latin typeface="Palatino"/>
                <a:cs typeface="Palatino"/>
              </a:rPr>
              <a:t>mod </a:t>
            </a:r>
            <a:r>
              <a:rPr lang="en-US" sz="2800" i="1" dirty="0" smtClean="0">
                <a:latin typeface="Palatino"/>
                <a:cs typeface="Palatino"/>
              </a:rPr>
              <a:t>n</a:t>
            </a:r>
            <a:r>
              <a:rPr lang="en-US" sz="2800" dirty="0" smtClean="0">
                <a:cs typeface="Palatino"/>
              </a:rPr>
              <a:t>), and check if the result is </a:t>
            </a:r>
            <a:r>
              <a:rPr lang="en-US" sz="2800" dirty="0" smtClean="0">
                <a:latin typeface="Palatino"/>
                <a:cs typeface="Palatino"/>
              </a:rPr>
              <a:t>1</a:t>
            </a:r>
            <a:r>
              <a:rPr lang="en-US" sz="2800" dirty="0" smtClean="0">
                <a:cs typeface="Palatino"/>
              </a:rPr>
              <a:t>.</a:t>
            </a:r>
          </a:p>
          <a:p>
            <a:pPr lvl="1">
              <a:spcAft>
                <a:spcPts val="600"/>
              </a:spcAft>
            </a:pPr>
            <a:r>
              <a:rPr lang="en-US" sz="2400" dirty="0" smtClean="0">
                <a:cs typeface="Palatino"/>
              </a:rPr>
              <a:t>If result is not </a:t>
            </a:r>
            <a:r>
              <a:rPr lang="en-US" sz="2400" dirty="0" smtClean="0">
                <a:latin typeface="Palatino"/>
                <a:cs typeface="Palatino"/>
              </a:rPr>
              <a:t>1</a:t>
            </a:r>
            <a:r>
              <a:rPr lang="en-US" sz="2400" dirty="0" smtClean="0">
                <a:cs typeface="Palatino"/>
              </a:rPr>
              <a:t>, we know </a:t>
            </a:r>
            <a:r>
              <a:rPr lang="en-US" sz="2400" i="1" dirty="0" smtClean="0">
                <a:latin typeface="Palatino"/>
                <a:cs typeface="Palatino"/>
              </a:rPr>
              <a:t>n</a:t>
            </a:r>
            <a:r>
              <a:rPr lang="en-US" sz="2400" dirty="0" smtClean="0">
                <a:cs typeface="Palatino"/>
              </a:rPr>
              <a:t> is not prime.</a:t>
            </a:r>
          </a:p>
          <a:p>
            <a:pPr lvl="1">
              <a:spcAft>
                <a:spcPts val="600"/>
              </a:spcAft>
            </a:pPr>
            <a:r>
              <a:rPr lang="en-US" sz="2400" dirty="0" smtClean="0">
                <a:cs typeface="Palatino"/>
              </a:rPr>
              <a:t>If result is </a:t>
            </a:r>
            <a:r>
              <a:rPr lang="en-US" sz="2400" dirty="0" smtClean="0">
                <a:latin typeface="Palatino"/>
                <a:cs typeface="Palatino"/>
              </a:rPr>
              <a:t>1</a:t>
            </a:r>
            <a:r>
              <a:rPr lang="en-US" sz="2400" dirty="0" smtClean="0">
                <a:cs typeface="Palatino"/>
              </a:rPr>
              <a:t>, there’s a good chance </a:t>
            </a:r>
            <a:r>
              <a:rPr lang="en-US" sz="2400" i="1" dirty="0" smtClean="0">
                <a:latin typeface="Palatino"/>
                <a:cs typeface="Palatino"/>
              </a:rPr>
              <a:t>n</a:t>
            </a:r>
            <a:r>
              <a:rPr lang="en-US" sz="2400" dirty="0" smtClean="0">
                <a:cs typeface="Palatino"/>
              </a:rPr>
              <a:t> is prime.</a:t>
            </a:r>
          </a:p>
          <a:p>
            <a:pPr lvl="1">
              <a:spcAft>
                <a:spcPts val="600"/>
              </a:spcAft>
            </a:pPr>
            <a:r>
              <a:rPr lang="en-US" sz="2400" dirty="0" smtClean="0">
                <a:cs typeface="Palatino"/>
              </a:rPr>
              <a:t>If we do this for lots of random witness,</a:t>
            </a:r>
            <a:br>
              <a:rPr lang="en-US" sz="2400" dirty="0" smtClean="0">
                <a:cs typeface="Palatino"/>
              </a:rPr>
            </a:br>
            <a:r>
              <a:rPr lang="en-US" sz="2400" dirty="0" smtClean="0">
                <a:cs typeface="Palatino"/>
              </a:rPr>
              <a:t>there’s a </a:t>
            </a:r>
            <a:r>
              <a:rPr lang="en-US" sz="2400" i="1" dirty="0" smtClean="0">
                <a:cs typeface="Palatino"/>
              </a:rPr>
              <a:t>very</a:t>
            </a:r>
            <a:r>
              <a:rPr lang="en-US" sz="2400" dirty="0" smtClean="0">
                <a:cs typeface="Palatino"/>
              </a:rPr>
              <a:t> good chance </a:t>
            </a:r>
            <a:r>
              <a:rPr lang="en-US" sz="2400" i="1" dirty="0" smtClean="0">
                <a:latin typeface="Palatino"/>
                <a:cs typeface="Palatino"/>
              </a:rPr>
              <a:t>n</a:t>
            </a:r>
            <a:r>
              <a:rPr lang="en-US" sz="2400" dirty="0" smtClean="0">
                <a:cs typeface="Palatino"/>
              </a:rPr>
              <a:t> is prime.</a:t>
            </a:r>
            <a:endParaRPr lang="en-US" sz="2400" dirty="0">
              <a:cs typeface="Palatino"/>
            </a:endParaRPr>
          </a:p>
          <a:p>
            <a:pPr marL="0" indent="0" algn="ctr">
              <a:buNone/>
            </a:pPr>
            <a:endParaRPr lang="en-US" sz="2800" i="1" dirty="0">
              <a:latin typeface="Palatino"/>
              <a:cs typeface="Palatino"/>
            </a:endParaRPr>
          </a:p>
        </p:txBody>
      </p:sp>
      <p:sp>
        <p:nvSpPr>
          <p:cNvPr id="4" name="Slide Number Placeholder 3"/>
          <p:cNvSpPr>
            <a:spLocks noGrp="1"/>
          </p:cNvSpPr>
          <p:nvPr>
            <p:ph type="sldNum" sz="quarter" idx="12"/>
          </p:nvPr>
        </p:nvSpPr>
        <p:spPr/>
        <p:txBody>
          <a:bodyPr/>
          <a:lstStyle/>
          <a:p>
            <a:fld id="{40857C5A-2FD0-1645-9F69-D79892D8574F}" type="slidenum">
              <a:rPr lang="en-US" smtClean="0"/>
              <a:t>203</a:t>
            </a:fld>
            <a:endParaRPr lang="en-US"/>
          </a:p>
        </p:txBody>
      </p:sp>
    </p:spTree>
    <p:extLst>
      <p:ext uri="{BB962C8B-B14F-4D97-AF65-F5344CB8AC3E}">
        <p14:creationId xmlns:p14="http://schemas.microsoft.com/office/powerpoint/2010/main" val="2216876631"/>
      </p:ext>
    </p:extLst>
  </p:cSld>
  <p:clrMapOvr>
    <a:masterClrMapping/>
  </p:clrMapOvr>
  <p:timing>
    <p:tnLst>
      <p:par>
        <p:cTn xmlns:p14="http://schemas.microsoft.com/office/powerpoint/2010/mai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t>  </a:t>
            </a:r>
          </a:p>
        </p:txBody>
      </p:sp>
      <p:sp>
        <p:nvSpPr>
          <p:cNvPr id="2" name="Content Placeholder 1"/>
          <p:cNvSpPr>
            <a:spLocks noGrp="1"/>
          </p:cNvSpPr>
          <p:nvPr>
            <p:ph idx="1"/>
          </p:nvPr>
        </p:nvSpPr>
        <p:spPr/>
        <p:txBody>
          <a:bodyPr>
            <a:normAutofit/>
          </a:bodyPr>
          <a:lstStyle/>
          <a:p>
            <a:endParaRPr lang="en-US" dirty="0" smtClean="0"/>
          </a:p>
          <a:p>
            <a:endParaRPr lang="en-US" dirty="0"/>
          </a:p>
          <a:p>
            <a:endParaRPr lang="en-US" dirty="0" smtClean="0"/>
          </a:p>
          <a:p>
            <a:endParaRPr lang="en-US" dirty="0"/>
          </a:p>
          <a:p>
            <a:endParaRPr lang="en-US" sz="2800" dirty="0" smtClean="0"/>
          </a:p>
          <a:p>
            <a:endParaRPr lang="en-US" sz="2800" dirty="0" smtClean="0"/>
          </a:p>
          <a:p>
            <a:endParaRPr lang="en-US" sz="2800" dirty="0"/>
          </a:p>
          <a:p>
            <a:endParaRPr lang="en-US" sz="2800" dirty="0" smtClean="0"/>
          </a:p>
        </p:txBody>
      </p:sp>
      <p:sp>
        <p:nvSpPr>
          <p:cNvPr id="3" name="Slide Number Placeholder 2"/>
          <p:cNvSpPr>
            <a:spLocks noGrp="1"/>
          </p:cNvSpPr>
          <p:nvPr>
            <p:ph type="sldNum" sz="quarter" idx="12"/>
          </p:nvPr>
        </p:nvSpPr>
        <p:spPr/>
        <p:txBody>
          <a:bodyPr/>
          <a:lstStyle/>
          <a:p>
            <a:fld id="{1390060D-1EE0-AD4D-BE99-A9D595E32993}" type="slidenum">
              <a:rPr lang="en-US" smtClean="0"/>
              <a:pPr/>
              <a:t>204</a:t>
            </a:fld>
            <a:endParaRPr lang="en-US" dirty="0"/>
          </a:p>
        </p:txBody>
      </p:sp>
      <p:sp>
        <p:nvSpPr>
          <p:cNvPr id="20483" name="Text Box 3"/>
          <p:cNvSpPr txBox="1">
            <a:spLocks noChangeArrowheads="1"/>
          </p:cNvSpPr>
          <p:nvPr/>
        </p:nvSpPr>
        <p:spPr bwMode="auto">
          <a:xfrm>
            <a:off x="370587" y="1981520"/>
            <a:ext cx="8597012" cy="427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en-US" sz="2000" dirty="0">
                <a:latin typeface="Lucida Console"/>
                <a:cs typeface="Lucida Console"/>
              </a:rPr>
              <a:t>template &lt;Integer I&gt;</a:t>
            </a:r>
          </a:p>
          <a:p>
            <a:r>
              <a:rPr lang="en-US" sz="2000" dirty="0" err="1">
                <a:latin typeface="Lucida Console"/>
                <a:cs typeface="Lucida Console"/>
              </a:rPr>
              <a:t>bool</a:t>
            </a:r>
            <a:r>
              <a:rPr lang="en-US" sz="2000" dirty="0">
                <a:latin typeface="Lucida Console"/>
                <a:cs typeface="Lucida Console"/>
              </a:rPr>
              <a:t> </a:t>
            </a:r>
            <a:r>
              <a:rPr lang="en-US" sz="2000" dirty="0" err="1">
                <a:latin typeface="Lucida Console"/>
                <a:cs typeface="Lucida Console"/>
              </a:rPr>
              <a:t>fermat_test</a:t>
            </a:r>
            <a:r>
              <a:rPr lang="en-US" sz="2000" dirty="0">
                <a:latin typeface="Lucida Console"/>
                <a:cs typeface="Lucida Console"/>
              </a:rPr>
              <a:t>(I n, I witness) {</a:t>
            </a:r>
          </a:p>
          <a:p>
            <a:r>
              <a:rPr lang="en-US" sz="2000" dirty="0">
                <a:latin typeface="Lucida Console"/>
                <a:cs typeface="Lucida Console"/>
              </a:rPr>
              <a:t>  </a:t>
            </a:r>
            <a:r>
              <a:rPr lang="en-US" sz="2000" dirty="0" smtClean="0">
                <a:latin typeface="Lucida Console"/>
                <a:cs typeface="Lucida Console"/>
              </a:rPr>
              <a:t>/</a:t>
            </a:r>
            <a:r>
              <a:rPr lang="en-US" sz="2000" dirty="0">
                <a:latin typeface="Lucida Console"/>
                <a:cs typeface="Lucida Console"/>
              </a:rPr>
              <a:t>/ precondition: 0 &lt; witness &lt; n</a:t>
            </a:r>
          </a:p>
          <a:p>
            <a:r>
              <a:rPr lang="en-US" sz="2000" dirty="0" smtClean="0">
                <a:latin typeface="Lucida Console"/>
                <a:cs typeface="Lucida Console"/>
              </a:rPr>
              <a:t>  </a:t>
            </a:r>
            <a:r>
              <a:rPr lang="en-US" sz="2000" dirty="0">
                <a:latin typeface="Lucida Console"/>
                <a:cs typeface="Lucida Console"/>
              </a:rPr>
              <a:t>I remainder(</a:t>
            </a:r>
            <a:r>
              <a:rPr lang="en-US" sz="2000" dirty="0" err="1">
                <a:latin typeface="Lucida Console"/>
                <a:cs typeface="Lucida Console"/>
              </a:rPr>
              <a:t>power_semigroup</a:t>
            </a:r>
            <a:r>
              <a:rPr lang="en-US" sz="2000" dirty="0">
                <a:latin typeface="Lucida Console"/>
                <a:cs typeface="Lucida Console"/>
              </a:rPr>
              <a:t>(witness,</a:t>
            </a:r>
          </a:p>
          <a:p>
            <a:r>
              <a:rPr lang="en-US" sz="2000" dirty="0">
                <a:latin typeface="Lucida Console"/>
                <a:cs typeface="Lucida Console"/>
              </a:rPr>
              <a:t>                              </a:t>
            </a:r>
            <a:r>
              <a:rPr lang="en-US" sz="2000" dirty="0" smtClean="0">
                <a:latin typeface="Lucida Console"/>
                <a:cs typeface="Lucida Console"/>
              </a:rPr>
              <a:t>n </a:t>
            </a:r>
            <a:r>
              <a:rPr lang="en-US" sz="2000" dirty="0">
                <a:latin typeface="Lucida Console"/>
                <a:cs typeface="Lucida Console"/>
              </a:rPr>
              <a:t>- I(1)</a:t>
            </a:r>
            <a:r>
              <a:rPr lang="en-US" sz="2000" dirty="0" smtClean="0">
                <a:latin typeface="Lucida Console"/>
                <a:cs typeface="Lucida Console"/>
              </a:rPr>
              <a:t>,</a:t>
            </a:r>
            <a:br>
              <a:rPr lang="en-US" sz="2000" dirty="0" smtClean="0">
                <a:latin typeface="Lucida Console"/>
                <a:cs typeface="Lucida Console"/>
              </a:rPr>
            </a:br>
            <a:r>
              <a:rPr lang="en-US" sz="2000" dirty="0" smtClean="0">
                <a:latin typeface="Lucida Console"/>
                <a:cs typeface="Lucida Console"/>
              </a:rPr>
              <a:t>                              </a:t>
            </a:r>
            <a:r>
              <a:rPr lang="en-US" sz="2000" dirty="0" err="1" smtClean="0">
                <a:latin typeface="Lucida Console"/>
                <a:cs typeface="Lucida Console"/>
              </a:rPr>
              <a:t>modulo_multiply</a:t>
            </a:r>
            <a:r>
              <a:rPr lang="en-US" sz="2000" dirty="0">
                <a:latin typeface="Lucida Console"/>
                <a:cs typeface="Lucida Console"/>
              </a:rPr>
              <a:t>&lt;I&gt;(n)));</a:t>
            </a:r>
          </a:p>
          <a:p>
            <a:r>
              <a:rPr lang="en-US" sz="2000" dirty="0">
                <a:latin typeface="Lucida Console"/>
                <a:cs typeface="Lucida Console"/>
              </a:rPr>
              <a:t>  </a:t>
            </a:r>
            <a:r>
              <a:rPr lang="en-US" sz="2000" dirty="0" smtClean="0">
                <a:latin typeface="Lucida Console"/>
                <a:cs typeface="Lucida Console"/>
              </a:rPr>
              <a:t>return </a:t>
            </a:r>
            <a:r>
              <a:rPr lang="en-US" sz="2000" dirty="0">
                <a:latin typeface="Lucida Console"/>
                <a:cs typeface="Lucida Console"/>
              </a:rPr>
              <a:t>remainder == I(1);</a:t>
            </a:r>
          </a:p>
          <a:p>
            <a:r>
              <a:rPr lang="en-US" sz="2000" dirty="0">
                <a:latin typeface="Lucida Console"/>
                <a:cs typeface="Lucida Console"/>
              </a:rPr>
              <a:t>}</a:t>
            </a:r>
          </a:p>
          <a:p>
            <a:pPr marL="342900" indent="-342900">
              <a:buFont typeface="Arial"/>
              <a:buChar char="•"/>
            </a:pPr>
            <a:endParaRPr lang="en-US" sz="2800" dirty="0" smtClean="0">
              <a:cs typeface="Lucida Console"/>
            </a:endParaRPr>
          </a:p>
          <a:p>
            <a:pPr marL="342900" indent="-342900">
              <a:buFont typeface="Arial"/>
              <a:buChar char="•"/>
            </a:pPr>
            <a:r>
              <a:rPr lang="en-US" sz="2800" dirty="0" smtClean="0">
                <a:cs typeface="Lucida Console"/>
              </a:rPr>
              <a:t>Why did we use </a:t>
            </a:r>
            <a:r>
              <a:rPr lang="en-US" sz="2400" dirty="0" err="1" smtClean="0">
                <a:latin typeface="Lucida Console"/>
                <a:cs typeface="Lucida Console"/>
              </a:rPr>
              <a:t>power_semigroup</a:t>
            </a:r>
            <a:r>
              <a:rPr lang="en-US" sz="2800" dirty="0" smtClean="0">
                <a:cs typeface="Lucida Console"/>
              </a:rPr>
              <a:t> instead of </a:t>
            </a:r>
            <a:r>
              <a:rPr lang="en-US" sz="2400" dirty="0" err="1" smtClean="0">
                <a:latin typeface="Lucida Console"/>
                <a:cs typeface="Lucida Console"/>
              </a:rPr>
              <a:t>power_monoid</a:t>
            </a:r>
            <a:r>
              <a:rPr lang="en-US" sz="2800" dirty="0" smtClean="0">
                <a:cs typeface="Lucida Console"/>
              </a:rPr>
              <a:t>?</a:t>
            </a:r>
          </a:p>
          <a:p>
            <a:pPr marL="342900" indent="-342900">
              <a:buFont typeface="Arial"/>
              <a:buChar char="•"/>
            </a:pPr>
            <a:r>
              <a:rPr lang="en-US" sz="2800" dirty="0" smtClean="0">
                <a:cs typeface="Lucida Console"/>
              </a:rPr>
              <a:t>Because we’re not raising anything to the power 0.</a:t>
            </a:r>
          </a:p>
        </p:txBody>
      </p:sp>
      <p:sp>
        <p:nvSpPr>
          <p:cNvPr id="5" name="Title 1"/>
          <p:cNvSpPr txBox="1">
            <a:spLocks/>
          </p:cNvSpPr>
          <p:nvPr/>
        </p:nvSpPr>
        <p:spPr bwMode="auto">
          <a:xfrm>
            <a:off x="457200" y="427038"/>
            <a:ext cx="8382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ＭＳ Ｐゴシック" charset="0"/>
              </a:defRPr>
            </a:lvl2pPr>
            <a:lvl3pPr algn="ctr" rtl="0" fontAlgn="base">
              <a:spcBef>
                <a:spcPct val="0"/>
              </a:spcBef>
              <a:spcAft>
                <a:spcPct val="0"/>
              </a:spcAft>
              <a:defRPr sz="4400">
                <a:solidFill>
                  <a:schemeClr val="tx2"/>
                </a:solidFill>
                <a:latin typeface="Arial" charset="0"/>
                <a:ea typeface="ＭＳ Ｐゴシック" charset="0"/>
              </a:defRPr>
            </a:lvl3pPr>
            <a:lvl4pPr algn="ctr" rtl="0" fontAlgn="base">
              <a:spcBef>
                <a:spcPct val="0"/>
              </a:spcBef>
              <a:spcAft>
                <a:spcPct val="0"/>
              </a:spcAft>
              <a:defRPr sz="4400">
                <a:solidFill>
                  <a:schemeClr val="tx2"/>
                </a:solidFill>
                <a:latin typeface="Arial" charset="0"/>
                <a:ea typeface="ＭＳ Ｐゴシック" charset="0"/>
              </a:defRPr>
            </a:lvl4pPr>
            <a:lvl5pPr algn="ctr" rtl="0" fontAlgn="base">
              <a:spcBef>
                <a:spcPct val="0"/>
              </a:spcBef>
              <a:spcAft>
                <a:spcPct val="0"/>
              </a:spcAft>
              <a:defRPr sz="4400">
                <a:solidFill>
                  <a:schemeClr val="tx2"/>
                </a:solidFill>
                <a:latin typeface="Arial" charset="0"/>
                <a:ea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a:lstStyle>
          <a:p>
            <a:r>
              <a:rPr lang="en-US" dirty="0" smtClean="0">
                <a:solidFill>
                  <a:srgbClr val="000000"/>
                </a:solidFill>
              </a:rPr>
              <a:t>Fermat Test</a:t>
            </a:r>
            <a:endParaRPr lang="en-US" i="1" dirty="0" smtClean="0">
              <a:solidFill>
                <a:srgbClr val="000000"/>
              </a:solidFill>
              <a:latin typeface="Palatino"/>
              <a:cs typeface="Palatino"/>
            </a:endParaRPr>
          </a:p>
        </p:txBody>
      </p:sp>
      <p:sp>
        <p:nvSpPr>
          <p:cNvPr id="6" name="TextBox 5"/>
          <p:cNvSpPr txBox="1"/>
          <p:nvPr/>
        </p:nvSpPr>
        <p:spPr>
          <a:xfrm>
            <a:off x="3482804" y="6198255"/>
            <a:ext cx="184666" cy="523220"/>
          </a:xfrm>
          <a:prstGeom prst="rect">
            <a:avLst/>
          </a:prstGeom>
          <a:noFill/>
        </p:spPr>
        <p:txBody>
          <a:bodyPr wrap="none" rtlCol="0">
            <a:spAutoFit/>
          </a:bodyPr>
          <a:lstStyle/>
          <a:p>
            <a:endParaRPr lang="en-US" sz="2800" dirty="0"/>
          </a:p>
        </p:txBody>
      </p:sp>
    </p:spTree>
    <p:extLst>
      <p:ext uri="{BB962C8B-B14F-4D97-AF65-F5344CB8AC3E}">
        <p14:creationId xmlns:p14="http://schemas.microsoft.com/office/powerpoint/2010/main" val="27538885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3">
                                            <p:txEl>
                                              <p:pRg st="8" end="8"/>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48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Carmichael Numbers</a:t>
            </a:r>
            <a:endParaRPr lang="en-US" dirty="0"/>
          </a:p>
        </p:txBody>
      </p:sp>
      <p:sp>
        <p:nvSpPr>
          <p:cNvPr id="3" name="Content Placeholder 2"/>
          <p:cNvSpPr>
            <a:spLocks noGrp="1"/>
          </p:cNvSpPr>
          <p:nvPr>
            <p:ph idx="1"/>
          </p:nvPr>
        </p:nvSpPr>
        <p:spPr/>
        <p:txBody>
          <a:bodyPr>
            <a:normAutofit/>
          </a:bodyPr>
          <a:lstStyle/>
          <a:p>
            <a:pPr>
              <a:spcAft>
                <a:spcPts val="600"/>
              </a:spcAft>
            </a:pPr>
            <a:r>
              <a:rPr lang="en-US" sz="2800" dirty="0" smtClean="0"/>
              <a:t>Pathological cases that fool the test</a:t>
            </a:r>
          </a:p>
          <a:p>
            <a:pPr>
              <a:spcAft>
                <a:spcPts val="600"/>
              </a:spcAft>
            </a:pPr>
            <a:r>
              <a:rPr lang="en-US" sz="2800" dirty="0" smtClean="0"/>
              <a:t>Definition:  A composite number </a:t>
            </a:r>
            <a:r>
              <a:rPr lang="en-US" sz="2800" i="1" dirty="0" smtClean="0">
                <a:latin typeface="Palatino"/>
                <a:cs typeface="Palatino"/>
              </a:rPr>
              <a:t>n</a:t>
            </a:r>
            <a:r>
              <a:rPr lang="en-US" sz="2800" dirty="0" smtClean="0">
                <a:latin typeface="Palatino"/>
                <a:cs typeface="Palatino"/>
              </a:rPr>
              <a:t> &gt; 1 </a:t>
            </a:r>
            <a:r>
              <a:rPr lang="en-US" sz="2800" dirty="0" smtClean="0"/>
              <a:t>is a </a:t>
            </a:r>
            <a:r>
              <a:rPr lang="en-US" sz="2800" i="1" dirty="0" smtClean="0"/>
              <a:t>Carmichael number </a:t>
            </a:r>
            <a:r>
              <a:rPr lang="en-US" sz="2800" dirty="0" smtClean="0"/>
              <a:t>if and only if</a:t>
            </a:r>
          </a:p>
          <a:p>
            <a:pPr>
              <a:spcAft>
                <a:spcPts val="600"/>
              </a:spcAft>
            </a:pPr>
            <a:endParaRPr lang="en-US" sz="2800" dirty="0"/>
          </a:p>
          <a:p>
            <a:pPr>
              <a:spcAft>
                <a:spcPts val="600"/>
              </a:spcAft>
            </a:pPr>
            <a:endParaRPr lang="en-US" sz="2800" dirty="0" smtClean="0"/>
          </a:p>
          <a:p>
            <a:pPr>
              <a:spcAft>
                <a:spcPts val="600"/>
              </a:spcAft>
            </a:pPr>
            <a:r>
              <a:rPr lang="en-US" sz="2800" dirty="0" smtClean="0"/>
              <a:t>Example:  172081 is a Carmichael number.</a:t>
            </a:r>
            <a:br>
              <a:rPr lang="en-US" sz="2800" dirty="0" smtClean="0"/>
            </a:br>
            <a:r>
              <a:rPr lang="en-US" sz="2800" dirty="0" smtClean="0"/>
              <a:t>Its prime factorization is </a:t>
            </a:r>
            <a:r>
              <a:rPr lang="en-US" sz="2800" dirty="0" smtClean="0">
                <a:latin typeface="Palatino"/>
                <a:cs typeface="Palatino"/>
              </a:rPr>
              <a:t>7⋅13⋅31⋅61</a:t>
            </a:r>
            <a:r>
              <a:rPr lang="en-US" sz="2800" dirty="0" smtClean="0"/>
              <a:t>.</a:t>
            </a:r>
          </a:p>
          <a:p>
            <a:endParaRPr lang="en-US" sz="2800" dirty="0"/>
          </a:p>
        </p:txBody>
      </p:sp>
      <p:sp>
        <p:nvSpPr>
          <p:cNvPr id="4" name="Slide Number Placeholder 3"/>
          <p:cNvSpPr>
            <a:spLocks noGrp="1"/>
          </p:cNvSpPr>
          <p:nvPr>
            <p:ph type="sldNum" sz="quarter" idx="12"/>
          </p:nvPr>
        </p:nvSpPr>
        <p:spPr/>
        <p:txBody>
          <a:bodyPr/>
          <a:lstStyle/>
          <a:p>
            <a:fld id="{40857C5A-2FD0-1645-9F69-D79892D8574F}" type="slidenum">
              <a:rPr lang="en-US" smtClean="0"/>
              <a:t>205</a:t>
            </a:fld>
            <a:endParaRPr lang="en-US"/>
          </a:p>
        </p:txBody>
      </p:sp>
      <p:pic>
        <p:nvPicPr>
          <p:cNvPr id="5" name="Picture 4"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4940" y="3401792"/>
            <a:ext cx="7286858" cy="449548"/>
          </a:xfrm>
          <a:prstGeom prst="rect">
            <a:avLst/>
          </a:prstGeom>
        </p:spPr>
      </p:pic>
    </p:spTree>
    <p:extLst>
      <p:ext uri="{BB962C8B-B14F-4D97-AF65-F5344CB8AC3E}">
        <p14:creationId xmlns:p14="http://schemas.microsoft.com/office/powerpoint/2010/main" val="2473551732"/>
      </p:ext>
    </p:extLst>
  </p:cSld>
  <p:clrMapOvr>
    <a:masterClrMapping/>
  </p:clrMapOvr>
  <p:timing>
    <p:tnLst>
      <p:par>
        <p:cTn xmlns:p14="http://schemas.microsoft.com/office/powerpoint/2010/mai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Ideas for Miller-Rabin Test (1)</a:t>
            </a:r>
            <a:endParaRPr lang="en-US" dirty="0"/>
          </a:p>
        </p:txBody>
      </p:sp>
      <p:sp>
        <p:nvSpPr>
          <p:cNvPr id="3" name="Content Placeholder 2"/>
          <p:cNvSpPr>
            <a:spLocks noGrp="1"/>
          </p:cNvSpPr>
          <p:nvPr>
            <p:ph idx="1"/>
          </p:nvPr>
        </p:nvSpPr>
        <p:spPr/>
        <p:txBody>
          <a:bodyPr>
            <a:normAutofit/>
          </a:bodyPr>
          <a:lstStyle/>
          <a:p>
            <a:r>
              <a:rPr lang="en-US" sz="2800" i="1" dirty="0">
                <a:latin typeface="Palatino"/>
                <a:cs typeface="Palatino"/>
              </a:rPr>
              <a:t>n</a:t>
            </a:r>
            <a:r>
              <a:rPr lang="en-US" sz="2800" dirty="0" smtClean="0">
                <a:latin typeface="Palatino"/>
                <a:cs typeface="Palatino"/>
              </a:rPr>
              <a:t> – 1 </a:t>
            </a:r>
            <a:r>
              <a:rPr lang="en-US" sz="2800" dirty="0" smtClean="0"/>
              <a:t>is even</a:t>
            </a:r>
          </a:p>
          <a:p>
            <a:pPr marL="457200" lvl="1" indent="0">
              <a:buNone/>
            </a:pPr>
            <a:r>
              <a:rPr lang="en-US" sz="2400" dirty="0" smtClean="0"/>
              <a:t>(It would be silly to run a </a:t>
            </a:r>
            <a:r>
              <a:rPr lang="en-US" sz="2400" dirty="0" err="1" smtClean="0"/>
              <a:t>primality</a:t>
            </a:r>
            <a:r>
              <a:rPr lang="en-US" sz="2400" dirty="0" smtClean="0"/>
              <a:t> test on even </a:t>
            </a:r>
            <a:r>
              <a:rPr lang="en-US" sz="2400" i="1" dirty="0" smtClean="0">
                <a:latin typeface="Palatino"/>
                <a:cs typeface="Palatino"/>
              </a:rPr>
              <a:t>n</a:t>
            </a:r>
            <a:r>
              <a:rPr lang="en-US" sz="2400" dirty="0" smtClean="0">
                <a:latin typeface="Palatino"/>
                <a:cs typeface="Palatino"/>
              </a:rPr>
              <a:t>)</a:t>
            </a:r>
            <a:endParaRPr lang="en-US" sz="2400" i="1" dirty="0" smtClean="0">
              <a:latin typeface="Palatino"/>
              <a:cs typeface="Palatino"/>
            </a:endParaRPr>
          </a:p>
          <a:p>
            <a:r>
              <a:rPr lang="en-US" sz="2800" dirty="0" smtClean="0"/>
              <a:t>So we can represent </a:t>
            </a:r>
            <a:r>
              <a:rPr lang="en-US" sz="2800" i="1" dirty="0" smtClean="0">
                <a:latin typeface="Palatino"/>
                <a:cs typeface="Palatino"/>
              </a:rPr>
              <a:t>n</a:t>
            </a:r>
            <a:r>
              <a:rPr lang="en-US" sz="2800" dirty="0" smtClean="0">
                <a:latin typeface="Palatino"/>
                <a:cs typeface="Palatino"/>
              </a:rPr>
              <a:t> – 1 </a:t>
            </a:r>
            <a:r>
              <a:rPr lang="en-US" sz="2800" dirty="0" smtClean="0"/>
              <a:t>as the product </a:t>
            </a:r>
            <a:r>
              <a:rPr lang="en-US" sz="2800" dirty="0" smtClean="0">
                <a:latin typeface="Palatino"/>
                <a:cs typeface="Palatino"/>
              </a:rPr>
              <a:t>2</a:t>
            </a:r>
            <a:r>
              <a:rPr lang="en-US" sz="2800" i="1" baseline="30000" dirty="0" smtClean="0">
                <a:latin typeface="Palatino"/>
                <a:cs typeface="Palatino"/>
              </a:rPr>
              <a:t>k</a:t>
            </a:r>
            <a:r>
              <a:rPr lang="en-US" sz="2800" dirty="0" smtClean="0">
                <a:latin typeface="Palatino"/>
                <a:cs typeface="Palatino"/>
              </a:rPr>
              <a:t>⋅</a:t>
            </a:r>
            <a:r>
              <a:rPr lang="en-US" sz="2800" i="1" dirty="0" smtClean="0">
                <a:latin typeface="Palatino"/>
                <a:cs typeface="Palatino"/>
              </a:rPr>
              <a:t>q</a:t>
            </a:r>
          </a:p>
          <a:p>
            <a:r>
              <a:rPr lang="en-US" sz="2800" dirty="0" smtClean="0"/>
              <a:t>We’ll test a sequence of squares</a:t>
            </a:r>
          </a:p>
          <a:p>
            <a:pPr marL="0" indent="0" algn="ctr">
              <a:buNone/>
            </a:pPr>
            <a:endParaRPr lang="en-US" sz="2800" dirty="0"/>
          </a:p>
          <a:p>
            <a:pPr marL="0" indent="0">
              <a:buNone/>
            </a:pPr>
            <a:r>
              <a:rPr lang="en-US" sz="2800" dirty="0" smtClean="0"/>
              <a:t>	where </a:t>
            </a:r>
            <a:r>
              <a:rPr lang="en-US" sz="2800" i="1" dirty="0" smtClean="0">
                <a:latin typeface="Palatino"/>
                <a:cs typeface="Palatino"/>
              </a:rPr>
              <a:t>w</a:t>
            </a:r>
            <a:r>
              <a:rPr lang="en-US" sz="2800" dirty="0" smtClean="0"/>
              <a:t> is a random witness less than </a:t>
            </a:r>
            <a:r>
              <a:rPr lang="en-US" sz="2800" i="1" dirty="0" smtClean="0">
                <a:latin typeface="Palatino"/>
                <a:cs typeface="Palatino"/>
              </a:rPr>
              <a:t>n</a:t>
            </a:r>
          </a:p>
        </p:txBody>
      </p:sp>
      <p:sp>
        <p:nvSpPr>
          <p:cNvPr id="4" name="Slide Number Placeholder 3"/>
          <p:cNvSpPr>
            <a:spLocks noGrp="1"/>
          </p:cNvSpPr>
          <p:nvPr>
            <p:ph type="sldNum" sz="quarter" idx="12"/>
          </p:nvPr>
        </p:nvSpPr>
        <p:spPr/>
        <p:txBody>
          <a:bodyPr/>
          <a:lstStyle/>
          <a:p>
            <a:fld id="{40857C5A-2FD0-1645-9F69-D79892D8574F}" type="slidenum">
              <a:rPr lang="en-US" smtClean="0"/>
              <a:t>206</a:t>
            </a:fld>
            <a:endParaRPr lang="en-US"/>
          </a:p>
        </p:txBody>
      </p:sp>
      <p:pic>
        <p:nvPicPr>
          <p:cNvPr id="5" name="Picture 4"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5968" y="3613861"/>
            <a:ext cx="2842823" cy="456882"/>
          </a:xfrm>
          <a:prstGeom prst="rect">
            <a:avLst/>
          </a:prstGeom>
        </p:spPr>
      </p:pic>
    </p:spTree>
    <p:extLst>
      <p:ext uri="{BB962C8B-B14F-4D97-AF65-F5344CB8AC3E}">
        <p14:creationId xmlns:p14="http://schemas.microsoft.com/office/powerpoint/2010/main" val="2044162920"/>
      </p:ext>
    </p:extLst>
  </p:cSld>
  <p:clrMapOvr>
    <a:masterClrMapping/>
  </p:clrMapOvr>
  <p:timing>
    <p:tnLst>
      <p:par>
        <p:cTn xmlns:p14="http://schemas.microsoft.com/office/powerpoint/2010/mai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Ideas for Miller-Rabin Test (2)</a:t>
            </a:r>
            <a:endParaRPr lang="en-US" dirty="0"/>
          </a:p>
        </p:txBody>
      </p:sp>
      <p:sp>
        <p:nvSpPr>
          <p:cNvPr id="3" name="Content Placeholder 2"/>
          <p:cNvSpPr>
            <a:spLocks noGrp="1"/>
          </p:cNvSpPr>
          <p:nvPr>
            <p:ph idx="1"/>
          </p:nvPr>
        </p:nvSpPr>
        <p:spPr/>
        <p:txBody>
          <a:bodyPr/>
          <a:lstStyle/>
          <a:p>
            <a:pPr>
              <a:spcAft>
                <a:spcPts val="600"/>
              </a:spcAft>
            </a:pPr>
            <a:r>
              <a:rPr lang="en-US" sz="2800" dirty="0" smtClean="0"/>
              <a:t>We’ll rely on self-canceling law, restated as:</a:t>
            </a:r>
          </a:p>
          <a:p>
            <a:pPr>
              <a:spcAft>
                <a:spcPts val="600"/>
              </a:spcAft>
            </a:pPr>
            <a:endParaRPr lang="en-US" sz="2800" dirty="0"/>
          </a:p>
          <a:p>
            <a:pPr>
              <a:spcAft>
                <a:spcPts val="600"/>
              </a:spcAft>
            </a:pPr>
            <a:endParaRPr lang="en-US" sz="2800" dirty="0" smtClean="0"/>
          </a:p>
          <a:p>
            <a:pPr>
              <a:spcAft>
                <a:spcPts val="600"/>
              </a:spcAft>
            </a:pPr>
            <a:r>
              <a:rPr lang="en-US" sz="2800" dirty="0" smtClean="0"/>
              <a:t>Reminder:  in modular arithmetic</a:t>
            </a:r>
          </a:p>
          <a:p>
            <a:pPr marL="0" indent="0" algn="ctr">
              <a:spcAft>
                <a:spcPts val="600"/>
              </a:spcAft>
              <a:buNone/>
            </a:pPr>
            <a:r>
              <a:rPr lang="en-US" sz="2800" dirty="0" smtClean="0">
                <a:latin typeface="Palatino"/>
                <a:cs typeface="Palatino"/>
              </a:rPr>
              <a:t>–1 mod </a:t>
            </a:r>
            <a:r>
              <a:rPr lang="en-US" sz="2800" i="1" dirty="0" smtClean="0">
                <a:latin typeface="Palatino"/>
                <a:cs typeface="Palatino"/>
              </a:rPr>
              <a:t>n</a:t>
            </a:r>
            <a:r>
              <a:rPr lang="en-US" sz="2800" dirty="0" smtClean="0">
                <a:latin typeface="Palatino"/>
                <a:cs typeface="Palatino"/>
              </a:rPr>
              <a:t> = (</a:t>
            </a:r>
            <a:r>
              <a:rPr lang="en-US" sz="2800" i="1" dirty="0" smtClean="0">
                <a:latin typeface="Palatino"/>
                <a:cs typeface="Palatino"/>
              </a:rPr>
              <a:t>n</a:t>
            </a:r>
            <a:r>
              <a:rPr lang="en-US" sz="2800" dirty="0" smtClean="0">
                <a:latin typeface="Palatino"/>
                <a:cs typeface="Palatino"/>
              </a:rPr>
              <a:t> – 1) mod </a:t>
            </a:r>
            <a:r>
              <a:rPr lang="en-US" sz="2800" i="1" dirty="0" smtClean="0">
                <a:latin typeface="Palatino"/>
                <a:cs typeface="Palatino"/>
              </a:rPr>
              <a:t>n</a:t>
            </a:r>
          </a:p>
          <a:p>
            <a:pPr>
              <a:spcAft>
                <a:spcPts val="600"/>
              </a:spcAft>
            </a:pPr>
            <a:r>
              <a:rPr lang="en-US" sz="2800" dirty="0" smtClean="0"/>
              <a:t>If we find some </a:t>
            </a:r>
            <a:r>
              <a:rPr lang="en-US" sz="2800" i="1" dirty="0" smtClean="0">
                <a:latin typeface="Palatino"/>
                <a:cs typeface="Palatino"/>
              </a:rPr>
              <a:t>x</a:t>
            </a:r>
            <a:r>
              <a:rPr lang="en-US" sz="2800" baseline="30000" dirty="0" smtClean="0">
                <a:latin typeface="Palatino"/>
                <a:cs typeface="Palatino"/>
              </a:rPr>
              <a:t>2</a:t>
            </a:r>
            <a:r>
              <a:rPr lang="en-US" sz="2800" dirty="0" smtClean="0">
                <a:latin typeface="Palatino"/>
                <a:cs typeface="Palatino"/>
              </a:rPr>
              <a:t> = 1 mod </a:t>
            </a:r>
            <a:r>
              <a:rPr lang="en-US" sz="2800" i="1" dirty="0" smtClean="0">
                <a:latin typeface="Palatino"/>
                <a:cs typeface="Palatino"/>
              </a:rPr>
              <a:t>n</a:t>
            </a:r>
            <a:r>
              <a:rPr lang="en-US" sz="2800" dirty="0" smtClean="0">
                <a:latin typeface="Palatino"/>
                <a:cs typeface="Palatino"/>
              </a:rPr>
              <a:t> </a:t>
            </a:r>
            <a:r>
              <a:rPr lang="en-US" sz="2800" dirty="0" smtClean="0"/>
              <a:t>where </a:t>
            </a:r>
            <a:r>
              <a:rPr lang="en-US" sz="2800" i="1" dirty="0" smtClean="0">
                <a:latin typeface="Palatino"/>
                <a:cs typeface="Palatino"/>
              </a:rPr>
              <a:t>x</a:t>
            </a:r>
            <a:r>
              <a:rPr lang="en-US" sz="2800" dirty="0" smtClean="0"/>
              <a:t> is </a:t>
            </a:r>
            <a:br>
              <a:rPr lang="en-US" sz="2800" dirty="0" smtClean="0"/>
            </a:br>
            <a:r>
              <a:rPr lang="en-US" sz="2800" dirty="0" smtClean="0"/>
              <a:t>neither </a:t>
            </a:r>
            <a:r>
              <a:rPr lang="en-US" sz="2800" dirty="0" smtClean="0">
                <a:latin typeface="Palatino"/>
                <a:cs typeface="Palatino"/>
              </a:rPr>
              <a:t>1</a:t>
            </a:r>
            <a:r>
              <a:rPr lang="en-US" sz="2800" dirty="0" smtClean="0"/>
              <a:t> nor </a:t>
            </a:r>
            <a:r>
              <a:rPr lang="en-US" sz="2800" dirty="0" smtClean="0">
                <a:latin typeface="Palatino"/>
                <a:cs typeface="Palatino"/>
              </a:rPr>
              <a:t>–1</a:t>
            </a:r>
            <a:r>
              <a:rPr lang="en-US" sz="2800" dirty="0" smtClean="0"/>
              <a:t>, then </a:t>
            </a:r>
            <a:r>
              <a:rPr lang="en-US" sz="2800" i="1" dirty="0" smtClean="0">
                <a:latin typeface="Palatino"/>
                <a:cs typeface="Palatino"/>
              </a:rPr>
              <a:t>n</a:t>
            </a:r>
            <a:r>
              <a:rPr lang="en-US" sz="2800" dirty="0" smtClean="0"/>
              <a:t> is not prime</a:t>
            </a:r>
          </a:p>
          <a:p>
            <a:pPr marL="0" indent="0" algn="ctr">
              <a:buNone/>
            </a:pPr>
            <a:endParaRPr lang="en-US" dirty="0"/>
          </a:p>
        </p:txBody>
      </p:sp>
      <p:sp>
        <p:nvSpPr>
          <p:cNvPr id="4" name="Slide Number Placeholder 3"/>
          <p:cNvSpPr>
            <a:spLocks noGrp="1"/>
          </p:cNvSpPr>
          <p:nvPr>
            <p:ph type="sldNum" sz="quarter" idx="12"/>
          </p:nvPr>
        </p:nvSpPr>
        <p:spPr/>
        <p:txBody>
          <a:bodyPr/>
          <a:lstStyle/>
          <a:p>
            <a:fld id="{40857C5A-2FD0-1645-9F69-D79892D8574F}" type="slidenum">
              <a:rPr lang="en-US" smtClean="0"/>
              <a:t>207</a:t>
            </a:fld>
            <a:endParaRPr lang="en-US"/>
          </a:p>
        </p:txBody>
      </p:sp>
      <p:pic>
        <p:nvPicPr>
          <p:cNvPr id="6" name="Picture 5"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2602" y="2352063"/>
            <a:ext cx="6196616" cy="751105"/>
          </a:xfrm>
          <a:prstGeom prst="rect">
            <a:avLst/>
          </a:prstGeom>
        </p:spPr>
      </p:pic>
    </p:spTree>
    <p:extLst>
      <p:ext uri="{BB962C8B-B14F-4D97-AF65-F5344CB8AC3E}">
        <p14:creationId xmlns:p14="http://schemas.microsoft.com/office/powerpoint/2010/main" val="2459040095"/>
      </p:ext>
    </p:extLst>
  </p:cSld>
  <p:clrMapOvr>
    <a:masterClrMapping/>
  </p:clrMapOvr>
  <p:timing>
    <p:tnLst>
      <p:par>
        <p:cTn xmlns:p14="http://schemas.microsoft.com/office/powerpoint/2010/mai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Observations for Miller-Rabin Test</a:t>
            </a:r>
            <a:endParaRPr lang="en-US" dirty="0"/>
          </a:p>
        </p:txBody>
      </p:sp>
      <p:sp>
        <p:nvSpPr>
          <p:cNvPr id="3" name="Content Placeholder 2"/>
          <p:cNvSpPr>
            <a:spLocks noGrp="1"/>
          </p:cNvSpPr>
          <p:nvPr>
            <p:ph idx="1"/>
          </p:nvPr>
        </p:nvSpPr>
        <p:spPr/>
        <p:txBody>
          <a:bodyPr>
            <a:normAutofit/>
          </a:bodyPr>
          <a:lstStyle/>
          <a:p>
            <a:pPr marL="514350" indent="-514350">
              <a:spcAft>
                <a:spcPts val="600"/>
              </a:spcAft>
              <a:buFont typeface="+mj-lt"/>
              <a:buAutoNum type="arabicPeriod"/>
            </a:pPr>
            <a:r>
              <a:rPr lang="en-US" sz="2800" dirty="0" smtClean="0"/>
              <a:t>If </a:t>
            </a:r>
            <a:r>
              <a:rPr lang="en-US" sz="2800" i="1" dirty="0" smtClean="0">
                <a:latin typeface="Palatino"/>
                <a:cs typeface="Palatino"/>
              </a:rPr>
              <a:t>x</a:t>
            </a:r>
            <a:r>
              <a:rPr lang="en-US" sz="2800" baseline="30000" dirty="0" smtClean="0">
                <a:latin typeface="Palatino"/>
                <a:cs typeface="Palatino"/>
              </a:rPr>
              <a:t>2</a:t>
            </a:r>
            <a:r>
              <a:rPr lang="en-US" sz="2800" dirty="0" smtClean="0">
                <a:latin typeface="Palatino"/>
                <a:cs typeface="Palatino"/>
              </a:rPr>
              <a:t> = 1 mod </a:t>
            </a:r>
            <a:r>
              <a:rPr lang="en-US" sz="2800" i="1" dirty="0" smtClean="0">
                <a:latin typeface="Palatino"/>
                <a:cs typeface="Palatino"/>
              </a:rPr>
              <a:t>n</a:t>
            </a:r>
            <a:r>
              <a:rPr lang="en-US" sz="2800" dirty="0" smtClean="0"/>
              <a:t>,</a:t>
            </a:r>
            <a:br>
              <a:rPr lang="en-US" sz="2800" dirty="0" smtClean="0"/>
            </a:br>
            <a:r>
              <a:rPr lang="en-US" sz="2800" dirty="0" smtClean="0"/>
              <a:t>then there’s no point in squaring </a:t>
            </a:r>
            <a:r>
              <a:rPr lang="en-US" sz="2800" i="1" dirty="0" smtClean="0">
                <a:latin typeface="Palatino"/>
                <a:cs typeface="Palatino"/>
              </a:rPr>
              <a:t>x</a:t>
            </a:r>
            <a:r>
              <a:rPr lang="en-US" sz="2800" dirty="0" smtClean="0"/>
              <a:t> again,</a:t>
            </a:r>
            <a:br>
              <a:rPr lang="en-US" sz="2800" dirty="0" smtClean="0"/>
            </a:br>
            <a:r>
              <a:rPr lang="en-US" sz="2800" dirty="0" smtClean="0"/>
              <a:t>because the result won’t change</a:t>
            </a:r>
            <a:br>
              <a:rPr lang="en-US" sz="2800" dirty="0" smtClean="0"/>
            </a:br>
            <a:r>
              <a:rPr lang="en-US" sz="2800" dirty="0" smtClean="0"/>
              <a:t>(if we reach </a:t>
            </a:r>
            <a:r>
              <a:rPr lang="en-US" sz="2800" dirty="0" smtClean="0">
                <a:latin typeface="Palatino"/>
                <a:cs typeface="Palatino"/>
              </a:rPr>
              <a:t>1</a:t>
            </a:r>
            <a:r>
              <a:rPr lang="en-US" sz="2800" dirty="0" smtClean="0"/>
              <a:t>, we’re done)</a:t>
            </a:r>
          </a:p>
          <a:p>
            <a:pPr marL="514350" indent="-514350">
              <a:spcAft>
                <a:spcPts val="600"/>
              </a:spcAft>
              <a:buFont typeface="+mj-lt"/>
              <a:buAutoNum type="arabicPeriod"/>
            </a:pPr>
            <a:r>
              <a:rPr lang="en-US" sz="2800" dirty="0" smtClean="0"/>
              <a:t>If </a:t>
            </a:r>
            <a:r>
              <a:rPr lang="en-US" sz="2800" i="1" dirty="0" smtClean="0">
                <a:latin typeface="Palatino"/>
                <a:cs typeface="Palatino"/>
              </a:rPr>
              <a:t>x</a:t>
            </a:r>
            <a:r>
              <a:rPr lang="en-US" sz="2800" baseline="30000" dirty="0" smtClean="0">
                <a:latin typeface="Palatino"/>
                <a:cs typeface="Palatino"/>
              </a:rPr>
              <a:t>2</a:t>
            </a:r>
            <a:r>
              <a:rPr lang="en-US" sz="2800" dirty="0" smtClean="0">
                <a:latin typeface="Palatino"/>
                <a:cs typeface="Palatino"/>
              </a:rPr>
              <a:t> = 1 mod </a:t>
            </a:r>
            <a:r>
              <a:rPr lang="en-US" sz="2800" i="1" dirty="0" smtClean="0">
                <a:latin typeface="Palatino"/>
                <a:cs typeface="Palatino"/>
              </a:rPr>
              <a:t>n</a:t>
            </a:r>
            <a:r>
              <a:rPr lang="en-US" sz="2800" dirty="0" smtClean="0">
                <a:latin typeface="Palatino"/>
                <a:cs typeface="Palatino"/>
              </a:rPr>
              <a:t> </a:t>
            </a:r>
            <a:r>
              <a:rPr lang="en-US" sz="2800" dirty="0" smtClean="0"/>
              <a:t>and </a:t>
            </a:r>
            <a:r>
              <a:rPr lang="en-US" sz="2800" i="1" dirty="0" smtClean="0">
                <a:latin typeface="Palatino"/>
                <a:cs typeface="Palatino"/>
              </a:rPr>
              <a:t>x</a:t>
            </a:r>
            <a:r>
              <a:rPr lang="en-US" sz="2800" dirty="0" smtClean="0"/>
              <a:t> is not </a:t>
            </a:r>
            <a:r>
              <a:rPr lang="en-US" sz="2800" dirty="0" smtClean="0">
                <a:latin typeface="Palatino"/>
                <a:cs typeface="Palatino"/>
              </a:rPr>
              <a:t>–1</a:t>
            </a:r>
            <a:r>
              <a:rPr lang="en-US" sz="2800" dirty="0" smtClean="0"/>
              <a:t>,</a:t>
            </a:r>
            <a:br>
              <a:rPr lang="en-US" sz="2800" dirty="0" smtClean="0"/>
            </a:br>
            <a:r>
              <a:rPr lang="en-US" sz="2800" dirty="0" smtClean="0"/>
              <a:t>then we know </a:t>
            </a:r>
            <a:r>
              <a:rPr lang="en-US" sz="2800" i="1" dirty="0" smtClean="0">
                <a:latin typeface="Palatino"/>
                <a:cs typeface="Palatino"/>
              </a:rPr>
              <a:t>n</a:t>
            </a:r>
            <a:r>
              <a:rPr lang="en-US" sz="2800" dirty="0" smtClean="0"/>
              <a:t> is not prime</a:t>
            </a:r>
            <a:br>
              <a:rPr lang="en-US" sz="2800" dirty="0" smtClean="0"/>
            </a:br>
            <a:r>
              <a:rPr lang="en-US" sz="2800" dirty="0" smtClean="0"/>
              <a:t>(since we already ruled out </a:t>
            </a:r>
            <a:r>
              <a:rPr lang="en-US" sz="2800" i="1" dirty="0" smtClean="0">
                <a:latin typeface="Palatino"/>
                <a:cs typeface="Palatino"/>
              </a:rPr>
              <a:t>x</a:t>
            </a:r>
            <a:r>
              <a:rPr lang="en-US" sz="2800" dirty="0" smtClean="0">
                <a:latin typeface="Palatino"/>
                <a:cs typeface="Palatino"/>
              </a:rPr>
              <a:t> = 1</a:t>
            </a:r>
            <a:r>
              <a:rPr lang="en-US" sz="2800" dirty="0" smtClean="0"/>
              <a:t>)</a:t>
            </a:r>
            <a:endParaRPr lang="en-US" sz="2800" dirty="0"/>
          </a:p>
        </p:txBody>
      </p:sp>
      <p:sp>
        <p:nvSpPr>
          <p:cNvPr id="4" name="Slide Number Placeholder 3"/>
          <p:cNvSpPr>
            <a:spLocks noGrp="1"/>
          </p:cNvSpPr>
          <p:nvPr>
            <p:ph type="sldNum" sz="quarter" idx="12"/>
          </p:nvPr>
        </p:nvSpPr>
        <p:spPr/>
        <p:txBody>
          <a:bodyPr/>
          <a:lstStyle/>
          <a:p>
            <a:fld id="{40857C5A-2FD0-1645-9F69-D79892D8574F}" type="slidenum">
              <a:rPr lang="en-US" smtClean="0"/>
              <a:t>208</a:t>
            </a:fld>
            <a:endParaRPr lang="en-US"/>
          </a:p>
        </p:txBody>
      </p:sp>
    </p:spTree>
    <p:extLst>
      <p:ext uri="{BB962C8B-B14F-4D97-AF65-F5344CB8AC3E}">
        <p14:creationId xmlns:p14="http://schemas.microsoft.com/office/powerpoint/2010/main" val="1727128704"/>
      </p:ext>
    </p:extLst>
  </p:cSld>
  <p:clrMapOvr>
    <a:masterClrMapping/>
  </p:clrMapOvr>
  <p:timing>
    <p:tnLst>
      <p:par>
        <p:cTn xmlns:p14="http://schemas.microsoft.com/office/powerpoint/2010/mai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t>  </a:t>
            </a:r>
          </a:p>
        </p:txBody>
      </p:sp>
      <p:sp>
        <p:nvSpPr>
          <p:cNvPr id="2" name="Content Placeholder 1"/>
          <p:cNvSpPr>
            <a:spLocks noGrp="1"/>
          </p:cNvSpPr>
          <p:nvPr>
            <p:ph idx="1"/>
          </p:nvPr>
        </p:nvSpPr>
        <p:spPr/>
        <p:txBody>
          <a:bodyPr>
            <a:normAutofit/>
          </a:bodyPr>
          <a:lstStyle/>
          <a:p>
            <a:endParaRPr lang="en-US" dirty="0" smtClean="0"/>
          </a:p>
          <a:p>
            <a:endParaRPr lang="en-US" dirty="0"/>
          </a:p>
          <a:p>
            <a:endParaRPr lang="en-US" dirty="0" smtClean="0"/>
          </a:p>
          <a:p>
            <a:endParaRPr lang="en-US" dirty="0"/>
          </a:p>
          <a:p>
            <a:endParaRPr lang="en-US" sz="2800" dirty="0" smtClean="0"/>
          </a:p>
          <a:p>
            <a:endParaRPr lang="en-US" sz="2800" dirty="0" smtClean="0"/>
          </a:p>
          <a:p>
            <a:endParaRPr lang="en-US" sz="2800" dirty="0"/>
          </a:p>
          <a:p>
            <a:endParaRPr lang="en-US" sz="2800" dirty="0" smtClean="0"/>
          </a:p>
        </p:txBody>
      </p:sp>
      <p:sp>
        <p:nvSpPr>
          <p:cNvPr id="3" name="Slide Number Placeholder 2"/>
          <p:cNvSpPr>
            <a:spLocks noGrp="1"/>
          </p:cNvSpPr>
          <p:nvPr>
            <p:ph type="sldNum" sz="quarter" idx="12"/>
          </p:nvPr>
        </p:nvSpPr>
        <p:spPr/>
        <p:txBody>
          <a:bodyPr/>
          <a:lstStyle/>
          <a:p>
            <a:fld id="{1390060D-1EE0-AD4D-BE99-A9D595E32993}" type="slidenum">
              <a:rPr lang="en-US" smtClean="0"/>
              <a:pPr/>
              <a:t>209</a:t>
            </a:fld>
            <a:endParaRPr lang="en-US" dirty="0"/>
          </a:p>
        </p:txBody>
      </p:sp>
      <p:sp>
        <p:nvSpPr>
          <p:cNvPr id="20483" name="Text Box 3"/>
          <p:cNvSpPr txBox="1">
            <a:spLocks noChangeArrowheads="1"/>
          </p:cNvSpPr>
          <p:nvPr/>
        </p:nvSpPr>
        <p:spPr bwMode="auto">
          <a:xfrm>
            <a:off x="370587" y="1529289"/>
            <a:ext cx="8597012" cy="4909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en-US" sz="2000" dirty="0">
                <a:latin typeface="Lucida Console"/>
                <a:cs typeface="Lucida Console"/>
              </a:rPr>
              <a:t>template &lt;Integer I&gt;</a:t>
            </a:r>
          </a:p>
          <a:p>
            <a:r>
              <a:rPr lang="en-US" sz="2000" dirty="0" err="1">
                <a:latin typeface="Lucida Console"/>
                <a:cs typeface="Lucida Console"/>
              </a:rPr>
              <a:t>bool</a:t>
            </a:r>
            <a:r>
              <a:rPr lang="en-US" sz="2000" dirty="0">
                <a:latin typeface="Lucida Console"/>
                <a:cs typeface="Lucida Console"/>
              </a:rPr>
              <a:t> </a:t>
            </a:r>
            <a:r>
              <a:rPr lang="en-US" sz="2000" dirty="0" err="1">
                <a:latin typeface="Lucida Console"/>
                <a:cs typeface="Lucida Console"/>
              </a:rPr>
              <a:t>miller_rabin_test</a:t>
            </a:r>
            <a:r>
              <a:rPr lang="en-US" sz="2000" dirty="0">
                <a:latin typeface="Lucida Console"/>
                <a:cs typeface="Lucida Console"/>
              </a:rPr>
              <a:t>(I n, I q, I k, I w) </a:t>
            </a:r>
            <a:r>
              <a:rPr lang="en-US" sz="2000" dirty="0" smtClean="0">
                <a:latin typeface="Lucida Console"/>
                <a:cs typeface="Lucida Console"/>
              </a:rPr>
              <a:t>{</a:t>
            </a:r>
            <a:endParaRPr lang="en-US" sz="2000" dirty="0">
              <a:latin typeface="Lucida Console"/>
              <a:cs typeface="Lucida Console"/>
            </a:endParaRPr>
          </a:p>
          <a:p>
            <a:r>
              <a:rPr lang="en-US" sz="2000" dirty="0" smtClean="0">
                <a:latin typeface="Lucida Console"/>
                <a:cs typeface="Lucida Console"/>
              </a:rPr>
              <a:t>    </a:t>
            </a:r>
            <a:r>
              <a:rPr lang="en-US" sz="2000" dirty="0" smtClean="0">
                <a:solidFill>
                  <a:srgbClr val="3366FF"/>
                </a:solidFill>
                <a:latin typeface="Lucida Console"/>
                <a:cs typeface="Lucida Console"/>
              </a:rPr>
              <a:t>/</a:t>
            </a:r>
            <a:r>
              <a:rPr lang="en-US" sz="2000" dirty="0">
                <a:solidFill>
                  <a:srgbClr val="3366FF"/>
                </a:solidFill>
                <a:latin typeface="Lucida Console"/>
                <a:cs typeface="Lucida Console"/>
              </a:rPr>
              <a:t>/ precondition n &gt; 1 &amp;&amp; n - 1 = 2^kq &amp;&amp; q is </a:t>
            </a:r>
            <a:r>
              <a:rPr lang="en-US" sz="2000" dirty="0" smtClean="0">
                <a:solidFill>
                  <a:srgbClr val="3366FF"/>
                </a:solidFill>
                <a:latin typeface="Lucida Console"/>
                <a:cs typeface="Lucida Console"/>
              </a:rPr>
              <a:t>odd</a:t>
            </a:r>
            <a:endParaRPr lang="en-US" sz="2000" dirty="0">
              <a:solidFill>
                <a:srgbClr val="3366FF"/>
              </a:solidFill>
              <a:latin typeface="Lucida Console"/>
              <a:cs typeface="Lucida Console"/>
            </a:endParaRPr>
          </a:p>
          <a:p>
            <a:r>
              <a:rPr lang="en-US" sz="2000" dirty="0">
                <a:latin typeface="Lucida Console"/>
                <a:cs typeface="Lucida Console"/>
              </a:rPr>
              <a:t>    </a:t>
            </a:r>
            <a:r>
              <a:rPr lang="en-US" sz="2000" dirty="0" err="1">
                <a:latin typeface="Lucida Console"/>
                <a:cs typeface="Lucida Console"/>
              </a:rPr>
              <a:t>modulo_multiply</a:t>
            </a:r>
            <a:r>
              <a:rPr lang="en-US" sz="2000" dirty="0">
                <a:latin typeface="Lucida Console"/>
                <a:cs typeface="Lucida Console"/>
              </a:rPr>
              <a:t>&lt;I&gt; </a:t>
            </a:r>
            <a:r>
              <a:rPr lang="en-US" sz="2000" dirty="0" err="1">
                <a:latin typeface="Lucida Console"/>
                <a:cs typeface="Lucida Console"/>
              </a:rPr>
              <a:t>mmult</a:t>
            </a:r>
            <a:r>
              <a:rPr lang="en-US" sz="2000" dirty="0">
                <a:latin typeface="Lucida Console"/>
                <a:cs typeface="Lucida Console"/>
              </a:rPr>
              <a:t>(n);</a:t>
            </a:r>
          </a:p>
          <a:p>
            <a:r>
              <a:rPr lang="en-US" sz="2000" dirty="0">
                <a:latin typeface="Lucida Console"/>
                <a:cs typeface="Lucida Console"/>
              </a:rPr>
              <a:t>    I x = </a:t>
            </a:r>
            <a:r>
              <a:rPr lang="en-US" sz="2000" dirty="0" err="1">
                <a:latin typeface="Lucida Console"/>
                <a:cs typeface="Lucida Console"/>
              </a:rPr>
              <a:t>power_semigroup</a:t>
            </a:r>
            <a:r>
              <a:rPr lang="en-US" sz="2000" dirty="0">
                <a:latin typeface="Lucida Console"/>
                <a:cs typeface="Lucida Console"/>
              </a:rPr>
              <a:t>(w, q, </a:t>
            </a:r>
            <a:r>
              <a:rPr lang="en-US" sz="2000" dirty="0" err="1">
                <a:latin typeface="Lucida Console"/>
                <a:cs typeface="Lucida Console"/>
              </a:rPr>
              <a:t>mmult</a:t>
            </a:r>
            <a:r>
              <a:rPr lang="en-US" sz="2000" dirty="0">
                <a:latin typeface="Lucida Console"/>
                <a:cs typeface="Lucida Console"/>
              </a:rPr>
              <a:t>);</a:t>
            </a:r>
          </a:p>
          <a:p>
            <a:r>
              <a:rPr lang="en-US" sz="2000" dirty="0">
                <a:latin typeface="Lucida Console"/>
                <a:cs typeface="Lucida Console"/>
              </a:rPr>
              <a:t>    if (x == I(1) || x == n - I(1)) return true;</a:t>
            </a:r>
          </a:p>
          <a:p>
            <a:r>
              <a:rPr lang="en-US" sz="2000" dirty="0">
                <a:latin typeface="Lucida Console"/>
                <a:cs typeface="Lucida Console"/>
              </a:rPr>
              <a:t>    for (I </a:t>
            </a:r>
            <a:r>
              <a:rPr lang="en-US" sz="2000" dirty="0" err="1">
                <a:latin typeface="Lucida Console"/>
                <a:cs typeface="Lucida Console"/>
              </a:rPr>
              <a:t>i</a:t>
            </a:r>
            <a:r>
              <a:rPr lang="en-US" sz="2000" dirty="0">
                <a:latin typeface="Lucida Console"/>
                <a:cs typeface="Lucida Console"/>
              </a:rPr>
              <a:t>(1); </a:t>
            </a:r>
            <a:r>
              <a:rPr lang="en-US" sz="2000" dirty="0" err="1">
                <a:latin typeface="Lucida Console"/>
                <a:cs typeface="Lucida Console"/>
              </a:rPr>
              <a:t>i</a:t>
            </a:r>
            <a:r>
              <a:rPr lang="en-US" sz="2000" dirty="0">
                <a:latin typeface="Lucida Console"/>
                <a:cs typeface="Lucida Console"/>
              </a:rPr>
              <a:t> &lt; k; ++</a:t>
            </a:r>
            <a:r>
              <a:rPr lang="en-US" sz="2000" dirty="0" err="1">
                <a:latin typeface="Lucida Console"/>
                <a:cs typeface="Lucida Console"/>
              </a:rPr>
              <a:t>i</a:t>
            </a:r>
            <a:r>
              <a:rPr lang="en-US" sz="2000" dirty="0">
                <a:latin typeface="Lucida Console"/>
                <a:cs typeface="Lucida Console"/>
              </a:rPr>
              <a:t>) { </a:t>
            </a:r>
          </a:p>
          <a:p>
            <a:r>
              <a:rPr lang="en-US" sz="2000" dirty="0">
                <a:latin typeface="Lucida Console"/>
                <a:cs typeface="Lucida Console"/>
              </a:rPr>
              <a:t>        </a:t>
            </a:r>
            <a:r>
              <a:rPr lang="en-US" sz="2000" dirty="0">
                <a:solidFill>
                  <a:srgbClr val="3366FF"/>
                </a:solidFill>
                <a:latin typeface="Lucida Console"/>
                <a:cs typeface="Lucida Console"/>
              </a:rPr>
              <a:t>// invariant x = w^{2^{i-1}q</a:t>
            </a:r>
            <a:r>
              <a:rPr lang="en-US" sz="2000" dirty="0" smtClean="0">
                <a:solidFill>
                  <a:srgbClr val="3366FF"/>
                </a:solidFill>
                <a:latin typeface="Lucida Console"/>
                <a:cs typeface="Lucida Console"/>
              </a:rPr>
              <a:t>}</a:t>
            </a:r>
            <a:endParaRPr lang="en-US" sz="2000" dirty="0">
              <a:solidFill>
                <a:srgbClr val="3366FF"/>
              </a:solidFill>
              <a:latin typeface="Lucida Console"/>
              <a:cs typeface="Lucida Console"/>
            </a:endParaRPr>
          </a:p>
          <a:p>
            <a:r>
              <a:rPr lang="en-US" sz="2000" dirty="0">
                <a:latin typeface="Lucida Console"/>
                <a:cs typeface="Lucida Console"/>
              </a:rPr>
              <a:t>        x = </a:t>
            </a:r>
            <a:r>
              <a:rPr lang="en-US" sz="2000" dirty="0" err="1">
                <a:latin typeface="Lucida Console"/>
                <a:cs typeface="Lucida Console"/>
              </a:rPr>
              <a:t>mmult</a:t>
            </a:r>
            <a:r>
              <a:rPr lang="en-US" sz="2000" dirty="0">
                <a:latin typeface="Lucida Console"/>
                <a:cs typeface="Lucida Console"/>
              </a:rPr>
              <a:t>(x, x);</a:t>
            </a:r>
          </a:p>
          <a:p>
            <a:r>
              <a:rPr lang="en-US" sz="2000" dirty="0">
                <a:latin typeface="Lucida Console"/>
                <a:cs typeface="Lucida Console"/>
              </a:rPr>
              <a:t>        if (x == n - I(1)) return true;</a:t>
            </a:r>
          </a:p>
          <a:p>
            <a:r>
              <a:rPr lang="en-US" sz="2000" dirty="0">
                <a:latin typeface="Lucida Console"/>
                <a:cs typeface="Lucida Console"/>
              </a:rPr>
              <a:t>        if (x == I(1))     return false;</a:t>
            </a:r>
          </a:p>
          <a:p>
            <a:r>
              <a:rPr lang="en-US" sz="2000" dirty="0">
                <a:latin typeface="Lucida Console"/>
                <a:cs typeface="Lucida Console"/>
              </a:rPr>
              <a:t>    }</a:t>
            </a:r>
          </a:p>
          <a:p>
            <a:r>
              <a:rPr lang="en-US" sz="2000" dirty="0">
                <a:latin typeface="Lucida Console"/>
                <a:cs typeface="Lucida Console"/>
              </a:rPr>
              <a:t>    return false;</a:t>
            </a:r>
          </a:p>
          <a:p>
            <a:pPr>
              <a:spcAft>
                <a:spcPts val="600"/>
              </a:spcAft>
            </a:pPr>
            <a:r>
              <a:rPr lang="en-US" sz="2000" dirty="0" smtClean="0">
                <a:latin typeface="Lucida Console"/>
                <a:cs typeface="Lucida Console"/>
              </a:rPr>
              <a:t>}</a:t>
            </a:r>
            <a:endParaRPr lang="en-US" sz="2800" dirty="0" smtClean="0">
              <a:cs typeface="Lucida Console"/>
            </a:endParaRPr>
          </a:p>
          <a:p>
            <a:pPr marL="342900" indent="-342900">
              <a:spcAft>
                <a:spcPts val="600"/>
              </a:spcAft>
              <a:buFont typeface="Arial"/>
              <a:buChar char="•"/>
            </a:pPr>
            <a:r>
              <a:rPr lang="en-US" sz="2800" dirty="0" smtClean="0">
                <a:cs typeface="Lucida Console"/>
              </a:rPr>
              <a:t>Returns true if </a:t>
            </a:r>
            <a:r>
              <a:rPr lang="en-US" sz="2800" i="1" dirty="0" smtClean="0">
                <a:latin typeface="Palatino"/>
                <a:cs typeface="Palatino"/>
              </a:rPr>
              <a:t>n</a:t>
            </a:r>
            <a:r>
              <a:rPr lang="en-US" sz="2800" dirty="0" smtClean="0">
                <a:cs typeface="Lucida Console"/>
              </a:rPr>
              <a:t> probably prime, false if definitely not</a:t>
            </a:r>
          </a:p>
        </p:txBody>
      </p:sp>
      <p:sp>
        <p:nvSpPr>
          <p:cNvPr id="5" name="Title 1"/>
          <p:cNvSpPr txBox="1">
            <a:spLocks/>
          </p:cNvSpPr>
          <p:nvPr/>
        </p:nvSpPr>
        <p:spPr bwMode="auto">
          <a:xfrm>
            <a:off x="457200" y="214224"/>
            <a:ext cx="8382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ＭＳ Ｐゴシック" charset="0"/>
              </a:defRPr>
            </a:lvl2pPr>
            <a:lvl3pPr algn="ctr" rtl="0" fontAlgn="base">
              <a:spcBef>
                <a:spcPct val="0"/>
              </a:spcBef>
              <a:spcAft>
                <a:spcPct val="0"/>
              </a:spcAft>
              <a:defRPr sz="4400">
                <a:solidFill>
                  <a:schemeClr val="tx2"/>
                </a:solidFill>
                <a:latin typeface="Arial" charset="0"/>
                <a:ea typeface="ＭＳ Ｐゴシック" charset="0"/>
              </a:defRPr>
            </a:lvl3pPr>
            <a:lvl4pPr algn="ctr" rtl="0" fontAlgn="base">
              <a:spcBef>
                <a:spcPct val="0"/>
              </a:spcBef>
              <a:spcAft>
                <a:spcPct val="0"/>
              </a:spcAft>
              <a:defRPr sz="4400">
                <a:solidFill>
                  <a:schemeClr val="tx2"/>
                </a:solidFill>
                <a:latin typeface="Arial" charset="0"/>
                <a:ea typeface="ＭＳ Ｐゴシック" charset="0"/>
              </a:defRPr>
            </a:lvl4pPr>
            <a:lvl5pPr algn="ctr" rtl="0" fontAlgn="base">
              <a:spcBef>
                <a:spcPct val="0"/>
              </a:spcBef>
              <a:spcAft>
                <a:spcPct val="0"/>
              </a:spcAft>
              <a:defRPr sz="4400">
                <a:solidFill>
                  <a:schemeClr val="tx2"/>
                </a:solidFill>
                <a:latin typeface="Arial" charset="0"/>
                <a:ea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a:lstStyle>
          <a:p>
            <a:r>
              <a:rPr lang="en-US" dirty="0" smtClean="0">
                <a:solidFill>
                  <a:srgbClr val="000000"/>
                </a:solidFill>
              </a:rPr>
              <a:t>Miller-Rabin Test</a:t>
            </a:r>
            <a:endParaRPr lang="en-US" i="1" dirty="0" smtClean="0">
              <a:solidFill>
                <a:srgbClr val="000000"/>
              </a:solidFill>
              <a:latin typeface="Palatino"/>
              <a:cs typeface="Palatino"/>
            </a:endParaRPr>
          </a:p>
        </p:txBody>
      </p:sp>
      <p:sp>
        <p:nvSpPr>
          <p:cNvPr id="6" name="TextBox 5"/>
          <p:cNvSpPr txBox="1"/>
          <p:nvPr/>
        </p:nvSpPr>
        <p:spPr>
          <a:xfrm>
            <a:off x="3482804" y="6198255"/>
            <a:ext cx="184666" cy="523220"/>
          </a:xfrm>
          <a:prstGeom prst="rect">
            <a:avLst/>
          </a:prstGeom>
          <a:noFill/>
        </p:spPr>
        <p:txBody>
          <a:bodyPr wrap="none" rtlCol="0">
            <a:spAutoFit/>
          </a:bodyPr>
          <a:lstStyle/>
          <a:p>
            <a:endParaRPr lang="en-US" sz="2800" dirty="0"/>
          </a:p>
        </p:txBody>
      </p:sp>
    </p:spTree>
    <p:extLst>
      <p:ext uri="{BB962C8B-B14F-4D97-AF65-F5344CB8AC3E}">
        <p14:creationId xmlns:p14="http://schemas.microsoft.com/office/powerpoint/2010/main" val="2885412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b="1" dirty="0" err="1" smtClean="0"/>
              <a:t>Semiregular</a:t>
            </a:r>
            <a:r>
              <a:rPr lang="en-US" dirty="0" smtClean="0"/>
              <a:t> Concept</a:t>
            </a:r>
            <a:endParaRPr lang="en-US" dirty="0"/>
          </a:p>
        </p:txBody>
      </p:sp>
      <p:sp>
        <p:nvSpPr>
          <p:cNvPr id="3" name="Content Placeholder 2"/>
          <p:cNvSpPr>
            <a:spLocks noGrp="1"/>
          </p:cNvSpPr>
          <p:nvPr>
            <p:ph idx="1"/>
          </p:nvPr>
        </p:nvSpPr>
        <p:spPr/>
        <p:txBody>
          <a:bodyPr/>
          <a:lstStyle/>
          <a:p>
            <a:pPr marL="0" indent="0">
              <a:buNone/>
            </a:pPr>
            <a:r>
              <a:rPr lang="en-US" b="1" dirty="0" err="1" smtClean="0"/>
              <a:t>Semiregular</a:t>
            </a:r>
            <a:r>
              <a:rPr lang="en-US" dirty="0" smtClean="0"/>
              <a:t> is like </a:t>
            </a:r>
            <a:r>
              <a:rPr lang="en-US" b="1" dirty="0" smtClean="0"/>
              <a:t>Regular</a:t>
            </a:r>
            <a:r>
              <a:rPr lang="en-US" dirty="0" smtClean="0"/>
              <a:t>, except that equality is not explicitly defined.</a:t>
            </a:r>
          </a:p>
          <a:p>
            <a:r>
              <a:rPr lang="en-US" sz="2800" dirty="0" smtClean="0"/>
              <a:t>Needed in a few situations where it’s difficult to implement an equality predicate.</a:t>
            </a:r>
          </a:p>
          <a:p>
            <a:r>
              <a:rPr lang="en-US" sz="2800" dirty="0" smtClean="0"/>
              <a:t>Even then, equality assumed to be implicitly defined, so copying and assignment still make sense.</a:t>
            </a:r>
            <a:endParaRPr lang="en-US" sz="2800" dirty="0"/>
          </a:p>
        </p:txBody>
      </p:sp>
      <p:sp>
        <p:nvSpPr>
          <p:cNvPr id="4" name="Slide Number Placeholder 3"/>
          <p:cNvSpPr>
            <a:spLocks noGrp="1"/>
          </p:cNvSpPr>
          <p:nvPr>
            <p:ph type="sldNum" sz="quarter" idx="12"/>
          </p:nvPr>
        </p:nvSpPr>
        <p:spPr/>
        <p:txBody>
          <a:bodyPr/>
          <a:lstStyle/>
          <a:p>
            <a:fld id="{40857C5A-2FD0-1645-9F69-D79892D8574F}" type="slidenum">
              <a:rPr lang="en-US" smtClean="0"/>
              <a:t>21</a:t>
            </a:fld>
            <a:endParaRPr lang="en-US"/>
          </a:p>
        </p:txBody>
      </p:sp>
    </p:spTree>
    <p:extLst>
      <p:ext uri="{BB962C8B-B14F-4D97-AF65-F5344CB8AC3E}">
        <p14:creationId xmlns:p14="http://schemas.microsoft.com/office/powerpoint/2010/main" val="4074422225"/>
      </p:ext>
    </p:extLst>
  </p:cSld>
  <p:clrMapOvr>
    <a:masterClrMapping/>
  </p:clrMapOvr>
  <p:timing>
    <p:tnLst>
      <p:par>
        <p:cTn xmlns:p14="http://schemas.microsoft.com/office/powerpoint/2010/mai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Miller-Rabin Test Puzzle</a:t>
            </a:r>
            <a:endParaRPr lang="en-US" dirty="0"/>
          </a:p>
        </p:txBody>
      </p:sp>
      <p:sp>
        <p:nvSpPr>
          <p:cNvPr id="3" name="Content Placeholder 2"/>
          <p:cNvSpPr>
            <a:spLocks noGrp="1"/>
          </p:cNvSpPr>
          <p:nvPr>
            <p:ph idx="1"/>
          </p:nvPr>
        </p:nvSpPr>
        <p:spPr>
          <a:xfrm>
            <a:off x="457200" y="1600200"/>
            <a:ext cx="8369278" cy="4525963"/>
          </a:xfrm>
        </p:spPr>
        <p:txBody>
          <a:bodyPr/>
          <a:lstStyle/>
          <a:p>
            <a:r>
              <a:rPr lang="en-US" sz="2800" dirty="0" smtClean="0"/>
              <a:t>Why can we return true at the beginning if </a:t>
            </a:r>
            <a:r>
              <a:rPr lang="en-US" sz="2400" dirty="0" err="1" smtClean="0">
                <a:latin typeface="Lucida Console"/>
                <a:cs typeface="Lucida Console"/>
              </a:rPr>
              <a:t>power_semigroup</a:t>
            </a:r>
            <a:r>
              <a:rPr lang="en-US" sz="2800" dirty="0" smtClean="0"/>
              <a:t> returns </a:t>
            </a:r>
            <a:r>
              <a:rPr lang="en-US" sz="2800" dirty="0" smtClean="0">
                <a:latin typeface="Palatino"/>
                <a:cs typeface="Palatino"/>
              </a:rPr>
              <a:t>1</a:t>
            </a:r>
            <a:r>
              <a:rPr lang="en-US" sz="2800" dirty="0" smtClean="0"/>
              <a:t> or </a:t>
            </a:r>
            <a:r>
              <a:rPr lang="en-US" sz="2800" dirty="0" smtClean="0">
                <a:latin typeface="Palatino"/>
                <a:cs typeface="Palatino"/>
              </a:rPr>
              <a:t>–1</a:t>
            </a:r>
            <a:r>
              <a:rPr lang="en-US" sz="2800" dirty="0" smtClean="0"/>
              <a:t>?</a:t>
            </a:r>
          </a:p>
          <a:p>
            <a:r>
              <a:rPr lang="en-US" sz="2800" dirty="0" smtClean="0"/>
              <a:t>Because:</a:t>
            </a:r>
          </a:p>
          <a:p>
            <a:pPr lvl="1"/>
            <a:r>
              <a:rPr lang="en-US" dirty="0" smtClean="0"/>
              <a:t>Squaring result will give </a:t>
            </a:r>
            <a:r>
              <a:rPr lang="en-US" dirty="0" smtClean="0">
                <a:latin typeface="Palatino"/>
                <a:cs typeface="Palatino"/>
              </a:rPr>
              <a:t>1</a:t>
            </a:r>
          </a:p>
          <a:p>
            <a:pPr lvl="1"/>
            <a:r>
              <a:rPr lang="en-US" dirty="0" smtClean="0"/>
              <a:t>Squaring is equivalent to multiplying exponent by </a:t>
            </a:r>
            <a:r>
              <a:rPr lang="en-US" dirty="0" smtClean="0">
                <a:latin typeface="Palatino"/>
                <a:cs typeface="Palatino"/>
              </a:rPr>
              <a:t>2</a:t>
            </a:r>
          </a:p>
          <a:p>
            <a:pPr lvl="1"/>
            <a:r>
              <a:rPr lang="en-US" dirty="0" smtClean="0"/>
              <a:t>Doing this </a:t>
            </a:r>
            <a:r>
              <a:rPr lang="en-US" i="1" dirty="0" smtClean="0">
                <a:latin typeface="Palatino"/>
                <a:cs typeface="Palatino"/>
              </a:rPr>
              <a:t>k</a:t>
            </a:r>
            <a:r>
              <a:rPr lang="en-US" dirty="0" smtClean="0"/>
              <a:t> times will make the exponent </a:t>
            </a:r>
            <a:r>
              <a:rPr lang="en-US" i="1" dirty="0" smtClean="0">
                <a:latin typeface="Palatino"/>
                <a:cs typeface="Palatino"/>
              </a:rPr>
              <a:t>n</a:t>
            </a:r>
            <a:r>
              <a:rPr lang="en-US" dirty="0" smtClean="0">
                <a:latin typeface="Palatino"/>
                <a:cs typeface="Palatino"/>
              </a:rPr>
              <a:t> – 1</a:t>
            </a:r>
            <a:r>
              <a:rPr lang="en-US" dirty="0" smtClean="0"/>
              <a:t>, the value we need for Fermat’s Little Theorem</a:t>
            </a:r>
          </a:p>
          <a:p>
            <a:pPr lvl="1"/>
            <a:r>
              <a:rPr lang="en-US" dirty="0" smtClean="0"/>
              <a:t>In other words:</a:t>
            </a:r>
            <a:endParaRPr lang="en-US" dirty="0"/>
          </a:p>
        </p:txBody>
      </p:sp>
      <p:sp>
        <p:nvSpPr>
          <p:cNvPr id="4" name="Slide Number Placeholder 3"/>
          <p:cNvSpPr>
            <a:spLocks noGrp="1"/>
          </p:cNvSpPr>
          <p:nvPr>
            <p:ph type="sldNum" sz="quarter" idx="12"/>
          </p:nvPr>
        </p:nvSpPr>
        <p:spPr/>
        <p:txBody>
          <a:bodyPr/>
          <a:lstStyle/>
          <a:p>
            <a:fld id="{40857C5A-2FD0-1645-9F69-D79892D8574F}" type="slidenum">
              <a:rPr lang="en-US" smtClean="0"/>
              <a:t>210</a:t>
            </a:fld>
            <a:endParaRPr lang="en-US"/>
          </a:p>
        </p:txBody>
      </p:sp>
      <p:pic>
        <p:nvPicPr>
          <p:cNvPr id="5" name="Picture 4"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9878" y="5742215"/>
            <a:ext cx="7966922" cy="383948"/>
          </a:xfrm>
          <a:prstGeom prst="rect">
            <a:avLst/>
          </a:prstGeom>
        </p:spPr>
      </p:pic>
    </p:spTree>
    <p:extLst>
      <p:ext uri="{BB962C8B-B14F-4D97-AF65-F5344CB8AC3E}">
        <p14:creationId xmlns:p14="http://schemas.microsoft.com/office/powerpoint/2010/main" val="16322518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Miller-Rabin Test Example:</a:t>
            </a:r>
            <a:br>
              <a:rPr lang="en-US" dirty="0" smtClean="0"/>
            </a:br>
            <a:r>
              <a:rPr lang="en-US" sz="3600" dirty="0" smtClean="0"/>
              <a:t>Is </a:t>
            </a:r>
            <a:r>
              <a:rPr lang="en-US" sz="3600" i="1" dirty="0">
                <a:latin typeface="Palatino"/>
                <a:cs typeface="Palatino"/>
              </a:rPr>
              <a:t>n</a:t>
            </a:r>
            <a:r>
              <a:rPr lang="en-US" sz="3600" dirty="0"/>
              <a:t> </a:t>
            </a:r>
            <a:r>
              <a:rPr lang="en-US" sz="3600" dirty="0">
                <a:latin typeface="Palatino"/>
                <a:cs typeface="Palatino"/>
              </a:rPr>
              <a:t>= 2793 </a:t>
            </a:r>
            <a:r>
              <a:rPr lang="en-US" sz="3600" dirty="0" smtClean="0"/>
              <a:t>prime?</a:t>
            </a:r>
            <a:endParaRPr lang="en-US" sz="3600" dirty="0"/>
          </a:p>
        </p:txBody>
      </p:sp>
      <p:sp>
        <p:nvSpPr>
          <p:cNvPr id="3" name="Content Placeholder 2"/>
          <p:cNvSpPr>
            <a:spLocks noGrp="1"/>
          </p:cNvSpPr>
          <p:nvPr>
            <p:ph idx="1"/>
          </p:nvPr>
        </p:nvSpPr>
        <p:spPr>
          <a:xfrm>
            <a:off x="457200" y="1600200"/>
            <a:ext cx="8229600" cy="5257800"/>
          </a:xfrm>
        </p:spPr>
        <p:txBody>
          <a:bodyPr>
            <a:normAutofit/>
          </a:bodyPr>
          <a:lstStyle/>
          <a:p>
            <a:pPr>
              <a:spcAft>
                <a:spcPts val="600"/>
              </a:spcAft>
            </a:pPr>
            <a:r>
              <a:rPr lang="en-US" sz="2800" dirty="0" smtClean="0"/>
              <a:t>Choose random witness </a:t>
            </a:r>
            <a:r>
              <a:rPr lang="en-US" sz="2800" i="1" dirty="0" smtClean="0">
                <a:latin typeface="Palatino"/>
                <a:cs typeface="Palatino"/>
              </a:rPr>
              <a:t>w</a:t>
            </a:r>
            <a:r>
              <a:rPr lang="en-US" sz="2800" dirty="0" smtClean="0"/>
              <a:t> </a:t>
            </a:r>
            <a:r>
              <a:rPr lang="en-US" sz="2800" dirty="0" smtClean="0">
                <a:latin typeface="Palatino"/>
                <a:cs typeface="Palatino"/>
              </a:rPr>
              <a:t>= 150</a:t>
            </a:r>
            <a:br>
              <a:rPr lang="en-US" sz="2800" dirty="0" smtClean="0">
                <a:latin typeface="Palatino"/>
                <a:cs typeface="Palatino"/>
              </a:rPr>
            </a:br>
            <a:r>
              <a:rPr lang="en-US" sz="2800" dirty="0" smtClean="0"/>
              <a:t>Factor </a:t>
            </a:r>
            <a:r>
              <a:rPr lang="en-US" sz="2800" i="1" dirty="0" smtClean="0">
                <a:latin typeface="Palatino"/>
                <a:cs typeface="Palatino"/>
              </a:rPr>
              <a:t>n</a:t>
            </a:r>
            <a:r>
              <a:rPr lang="en-US" sz="2800" dirty="0" smtClean="0">
                <a:latin typeface="Palatino"/>
                <a:cs typeface="Palatino"/>
              </a:rPr>
              <a:t> – 1 = 2792 </a:t>
            </a:r>
            <a:r>
              <a:rPr lang="en-US" sz="2800" dirty="0" smtClean="0"/>
              <a:t>into </a:t>
            </a:r>
            <a:r>
              <a:rPr lang="en-US" sz="2800" dirty="0" smtClean="0">
                <a:latin typeface="Palatino"/>
                <a:cs typeface="Palatino"/>
              </a:rPr>
              <a:t>2</a:t>
            </a:r>
            <a:r>
              <a:rPr lang="en-US" sz="2800" baseline="30000" dirty="0">
                <a:latin typeface="Palatino"/>
                <a:cs typeface="Palatino"/>
              </a:rPr>
              <a:t>3</a:t>
            </a:r>
            <a:r>
              <a:rPr lang="en-US" sz="2800" dirty="0" smtClean="0">
                <a:latin typeface="Palatino"/>
                <a:cs typeface="Palatino"/>
              </a:rPr>
              <a:t>⋅</a:t>
            </a:r>
            <a:r>
              <a:rPr lang="en-US" sz="2800" dirty="0" smtClean="0">
                <a:latin typeface="Palatino"/>
                <a:cs typeface="Palatino"/>
              </a:rPr>
              <a:t>349</a:t>
            </a:r>
            <a:br>
              <a:rPr lang="en-US" sz="2800" dirty="0" smtClean="0">
                <a:latin typeface="Palatino"/>
                <a:cs typeface="Palatino"/>
              </a:rPr>
            </a:br>
            <a:r>
              <a:rPr lang="en-US" sz="2800" dirty="0" smtClean="0"/>
              <a:t>So </a:t>
            </a:r>
            <a:r>
              <a:rPr lang="en-US" sz="2800" i="1" dirty="0" smtClean="0">
                <a:latin typeface="Palatino"/>
                <a:cs typeface="Palatino"/>
              </a:rPr>
              <a:t>q</a:t>
            </a:r>
            <a:r>
              <a:rPr lang="en-US" sz="2800" dirty="0" smtClean="0">
                <a:latin typeface="Palatino"/>
                <a:cs typeface="Palatino"/>
              </a:rPr>
              <a:t> = 349 </a:t>
            </a:r>
            <a:r>
              <a:rPr lang="en-US" sz="2800" dirty="0" smtClean="0"/>
              <a:t>and </a:t>
            </a:r>
            <a:r>
              <a:rPr lang="en-US" sz="2800" i="1" dirty="0" smtClean="0">
                <a:latin typeface="Palatino"/>
                <a:cs typeface="Palatino"/>
              </a:rPr>
              <a:t>k</a:t>
            </a:r>
            <a:r>
              <a:rPr lang="en-US" sz="2800" dirty="0" smtClean="0">
                <a:latin typeface="Palatino"/>
                <a:cs typeface="Palatino"/>
              </a:rPr>
              <a:t> = </a:t>
            </a:r>
            <a:r>
              <a:rPr lang="en-US" sz="2800" dirty="0" smtClean="0">
                <a:latin typeface="Palatino"/>
                <a:cs typeface="Palatino"/>
              </a:rPr>
              <a:t>3</a:t>
            </a:r>
            <a:endParaRPr lang="en-US" sz="2800" dirty="0" smtClean="0">
              <a:latin typeface="Palatino"/>
              <a:cs typeface="Palatino"/>
            </a:endParaRPr>
          </a:p>
          <a:p>
            <a:pPr>
              <a:spcAft>
                <a:spcPts val="600"/>
              </a:spcAft>
            </a:pPr>
            <a:r>
              <a:rPr lang="en-US" sz="2800" dirty="0" smtClean="0"/>
              <a:t>Compute </a:t>
            </a:r>
            <a:r>
              <a:rPr lang="en-US" sz="2800" i="1" dirty="0" smtClean="0">
                <a:latin typeface="Palatino"/>
                <a:cs typeface="Palatino"/>
              </a:rPr>
              <a:t>x</a:t>
            </a:r>
            <a:r>
              <a:rPr lang="en-US" sz="2800" dirty="0" smtClean="0">
                <a:latin typeface="Palatino"/>
                <a:cs typeface="Palatino"/>
              </a:rPr>
              <a:t> = </a:t>
            </a:r>
            <a:r>
              <a:rPr lang="en-US" sz="2800" i="1" dirty="0" err="1" smtClean="0">
                <a:latin typeface="Palatino"/>
                <a:cs typeface="Palatino"/>
              </a:rPr>
              <a:t>w</a:t>
            </a:r>
            <a:r>
              <a:rPr lang="en-US" sz="2800" i="1" baseline="30000" dirty="0" err="1" smtClean="0">
                <a:latin typeface="Palatino"/>
                <a:cs typeface="Palatino"/>
              </a:rPr>
              <a:t>q</a:t>
            </a:r>
            <a:r>
              <a:rPr lang="en-US" sz="2800" dirty="0" smtClean="0">
                <a:latin typeface="Palatino"/>
                <a:cs typeface="Palatino"/>
              </a:rPr>
              <a:t> mod </a:t>
            </a:r>
            <a:r>
              <a:rPr lang="en-US" sz="2800" i="1" dirty="0" smtClean="0">
                <a:latin typeface="Palatino"/>
                <a:cs typeface="Palatino"/>
              </a:rPr>
              <a:t>n</a:t>
            </a:r>
            <a:r>
              <a:rPr lang="en-US" sz="2800" dirty="0" smtClean="0">
                <a:latin typeface="Palatino"/>
                <a:cs typeface="Palatino"/>
              </a:rPr>
              <a:t> = 150</a:t>
            </a:r>
            <a:r>
              <a:rPr lang="en-US" sz="2800" baseline="30000" dirty="0" smtClean="0">
                <a:latin typeface="Palatino"/>
                <a:cs typeface="Palatino"/>
              </a:rPr>
              <a:t>349</a:t>
            </a:r>
            <a:r>
              <a:rPr lang="en-US" sz="2800" dirty="0" smtClean="0">
                <a:latin typeface="Palatino"/>
                <a:cs typeface="Palatino"/>
              </a:rPr>
              <a:t> mod 2793 = 2019</a:t>
            </a:r>
          </a:p>
          <a:p>
            <a:pPr>
              <a:spcAft>
                <a:spcPts val="600"/>
              </a:spcAft>
            </a:pPr>
            <a:r>
              <a:rPr lang="en-US" sz="2800" dirty="0" smtClean="0"/>
              <a:t>Since result is neither </a:t>
            </a:r>
            <a:r>
              <a:rPr lang="en-US" sz="2800" dirty="0" smtClean="0">
                <a:latin typeface="Palatino"/>
                <a:cs typeface="Palatino"/>
              </a:rPr>
              <a:t>1</a:t>
            </a:r>
            <a:r>
              <a:rPr lang="en-US" sz="2800" dirty="0" smtClean="0"/>
              <a:t> nor </a:t>
            </a:r>
            <a:r>
              <a:rPr lang="en-US" sz="2800" dirty="0" smtClean="0">
                <a:latin typeface="Palatino"/>
                <a:cs typeface="Palatino"/>
              </a:rPr>
              <a:t>–1</a:t>
            </a:r>
            <a:r>
              <a:rPr lang="en-US" sz="2800" dirty="0" smtClean="0"/>
              <a:t>, start squaring </a:t>
            </a:r>
            <a:r>
              <a:rPr lang="en-US" sz="2800" i="1" dirty="0" smtClean="0">
                <a:latin typeface="Palatino"/>
                <a:cs typeface="Palatino"/>
              </a:rPr>
              <a:t>x</a:t>
            </a:r>
            <a:r>
              <a:rPr lang="en-US" sz="2800" dirty="0" smtClean="0"/>
              <a:t>:</a:t>
            </a:r>
          </a:p>
          <a:p>
            <a:pPr>
              <a:spcAft>
                <a:spcPts val="600"/>
              </a:spcAft>
            </a:pPr>
            <a:endParaRPr lang="en-US" sz="2800" dirty="0"/>
          </a:p>
          <a:p>
            <a:pPr>
              <a:spcAft>
                <a:spcPts val="600"/>
              </a:spcAft>
            </a:pPr>
            <a:endParaRPr lang="en-US" sz="2800" dirty="0" smtClean="0"/>
          </a:p>
          <a:p>
            <a:pPr>
              <a:spcAft>
                <a:spcPts val="600"/>
              </a:spcAft>
            </a:pPr>
            <a:r>
              <a:rPr lang="en-US" sz="2800" dirty="0" smtClean="0"/>
              <a:t>Since we haven’t reached </a:t>
            </a:r>
            <a:r>
              <a:rPr lang="en-US" sz="2800" dirty="0" smtClean="0">
                <a:latin typeface="Palatino"/>
                <a:cs typeface="Palatino"/>
              </a:rPr>
              <a:t>1</a:t>
            </a:r>
            <a:r>
              <a:rPr lang="en-US" sz="2800" dirty="0" smtClean="0"/>
              <a:t> or </a:t>
            </a:r>
            <a:r>
              <a:rPr lang="en-US" sz="2800" dirty="0" smtClean="0">
                <a:latin typeface="Palatino"/>
                <a:cs typeface="Palatino"/>
              </a:rPr>
              <a:t>–1</a:t>
            </a:r>
            <a:r>
              <a:rPr lang="en-US" sz="2800" dirty="0" smtClean="0"/>
              <a:t> yet, and </a:t>
            </a:r>
            <a:r>
              <a:rPr lang="en-US" sz="2800" i="1" dirty="0" err="1" smtClean="0">
                <a:latin typeface="Palatino"/>
                <a:cs typeface="Palatino"/>
              </a:rPr>
              <a:t>i</a:t>
            </a:r>
            <a:r>
              <a:rPr lang="en-US" sz="2800" dirty="0" smtClean="0">
                <a:latin typeface="Palatino"/>
                <a:cs typeface="Palatino"/>
              </a:rPr>
              <a:t> = </a:t>
            </a:r>
            <a:r>
              <a:rPr lang="en-US" sz="2800" i="1" dirty="0" smtClean="0">
                <a:latin typeface="Palatino"/>
                <a:cs typeface="Palatino"/>
              </a:rPr>
              <a:t>k </a:t>
            </a:r>
            <a:r>
              <a:rPr lang="en-US" sz="2800" dirty="0" smtClean="0">
                <a:cs typeface="Palatino"/>
              </a:rPr>
              <a:t>next time the loop starts</a:t>
            </a:r>
            <a:r>
              <a:rPr lang="en-US" sz="2800" dirty="0" smtClean="0"/>
              <a:t>, </a:t>
            </a:r>
            <a:r>
              <a:rPr lang="en-US" sz="2800" dirty="0" smtClean="0"/>
              <a:t>we can stop and return false; </a:t>
            </a:r>
            <a:r>
              <a:rPr lang="en-US" sz="2800" dirty="0" smtClean="0">
                <a:latin typeface="Palatino"/>
                <a:cs typeface="Palatino"/>
              </a:rPr>
              <a:t>2793</a:t>
            </a:r>
            <a:r>
              <a:rPr lang="en-US" sz="2800" dirty="0" smtClean="0"/>
              <a:t> is not prime</a:t>
            </a:r>
          </a:p>
          <a:p>
            <a:pPr marL="400050" lvl="1" indent="0">
              <a:buNone/>
            </a:pPr>
            <a:endParaRPr lang="en-US" sz="2400" dirty="0"/>
          </a:p>
        </p:txBody>
      </p:sp>
      <p:sp>
        <p:nvSpPr>
          <p:cNvPr id="4" name="Slide Number Placeholder 3"/>
          <p:cNvSpPr>
            <a:spLocks noGrp="1"/>
          </p:cNvSpPr>
          <p:nvPr>
            <p:ph type="sldNum" sz="quarter" idx="12"/>
          </p:nvPr>
        </p:nvSpPr>
        <p:spPr/>
        <p:txBody>
          <a:bodyPr/>
          <a:lstStyle/>
          <a:p>
            <a:fld id="{40857C5A-2FD0-1645-9F69-D79892D8574F}" type="slidenum">
              <a:rPr lang="en-US" smtClean="0"/>
              <a:t>211</a:t>
            </a:fld>
            <a:endParaRPr lang="en-US"/>
          </a:p>
        </p:txBody>
      </p:sp>
      <p:pic>
        <p:nvPicPr>
          <p:cNvPr id="5" name="Picture 4"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9511" y="4343371"/>
            <a:ext cx="5182980" cy="973983"/>
          </a:xfrm>
          <a:prstGeom prst="rect">
            <a:avLst/>
          </a:prstGeom>
        </p:spPr>
      </p:pic>
    </p:spTree>
    <p:extLst>
      <p:ext uri="{BB962C8B-B14F-4D97-AF65-F5344CB8AC3E}">
        <p14:creationId xmlns:p14="http://schemas.microsoft.com/office/powerpoint/2010/main" val="257577071"/>
      </p:ext>
    </p:extLst>
  </p:cSld>
  <p:clrMapOvr>
    <a:masterClrMapping/>
  </p:clrMapOvr>
  <p:timing>
    <p:tnLst>
      <p:par>
        <p:cTn xmlns:p14="http://schemas.microsoft.com/office/powerpoint/2010/mai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Probabilistic Algorithm</a:t>
            </a:r>
            <a:endParaRPr lang="en-US" dirty="0"/>
          </a:p>
        </p:txBody>
      </p:sp>
      <p:sp>
        <p:nvSpPr>
          <p:cNvPr id="3" name="Content Placeholder 2"/>
          <p:cNvSpPr>
            <a:spLocks noGrp="1"/>
          </p:cNvSpPr>
          <p:nvPr>
            <p:ph idx="1"/>
          </p:nvPr>
        </p:nvSpPr>
        <p:spPr/>
        <p:txBody>
          <a:bodyPr/>
          <a:lstStyle/>
          <a:p>
            <a:r>
              <a:rPr lang="en-US" sz="2800" dirty="0" smtClean="0"/>
              <a:t>Like Fermat test, Miller-Rabin test is right most of the time</a:t>
            </a:r>
          </a:p>
          <a:p>
            <a:r>
              <a:rPr lang="en-US" sz="2800" dirty="0" smtClean="0"/>
              <a:t>Unlike Fermat test, Miller-Rabin test has provable guarantee:</a:t>
            </a:r>
          </a:p>
          <a:p>
            <a:pPr lvl="1"/>
            <a:r>
              <a:rPr lang="en-US" dirty="0" smtClean="0"/>
              <a:t>It is right at least 75% of the time for a random witness </a:t>
            </a:r>
            <a:r>
              <a:rPr lang="en-US" i="1" dirty="0" smtClean="0">
                <a:latin typeface="Palatino"/>
                <a:cs typeface="Palatino"/>
              </a:rPr>
              <a:t>w</a:t>
            </a:r>
          </a:p>
          <a:p>
            <a:r>
              <a:rPr lang="en-US" sz="2800" dirty="0" smtClean="0"/>
              <a:t>So randomly choosing 100 witnesses makes probability of error less than 1 in 2</a:t>
            </a:r>
            <a:r>
              <a:rPr lang="en-US" sz="2800" baseline="30000" dirty="0" smtClean="0"/>
              <a:t>200</a:t>
            </a:r>
            <a:endParaRPr lang="en-US" sz="2800" baseline="30000" dirty="0"/>
          </a:p>
        </p:txBody>
      </p:sp>
      <p:sp>
        <p:nvSpPr>
          <p:cNvPr id="4" name="Slide Number Placeholder 3"/>
          <p:cNvSpPr>
            <a:spLocks noGrp="1"/>
          </p:cNvSpPr>
          <p:nvPr>
            <p:ph type="sldNum" sz="quarter" idx="12"/>
          </p:nvPr>
        </p:nvSpPr>
        <p:spPr/>
        <p:txBody>
          <a:bodyPr/>
          <a:lstStyle/>
          <a:p>
            <a:fld id="{40857C5A-2FD0-1645-9F69-D79892D8574F}" type="slidenum">
              <a:rPr lang="en-US" smtClean="0"/>
              <a:t>212</a:t>
            </a:fld>
            <a:endParaRPr lang="en-US"/>
          </a:p>
        </p:txBody>
      </p:sp>
    </p:spTree>
    <p:extLst>
      <p:ext uri="{BB962C8B-B14F-4D97-AF65-F5344CB8AC3E}">
        <p14:creationId xmlns:p14="http://schemas.microsoft.com/office/powerpoint/2010/main" val="3525798378"/>
      </p:ext>
    </p:extLst>
  </p:cSld>
  <p:clrMapOvr>
    <a:masterClrMapping/>
  </p:clrMapOvr>
  <p:timing>
    <p:tnLst>
      <p:par>
        <p:cTn xmlns:p14="http://schemas.microsoft.com/office/powerpoint/2010/mai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AKS:  A New Test for </a:t>
            </a:r>
            <a:r>
              <a:rPr lang="en-US" dirty="0" err="1" smtClean="0"/>
              <a:t>Primality</a:t>
            </a:r>
            <a:endParaRPr lang="en-US" dirty="0"/>
          </a:p>
        </p:txBody>
      </p:sp>
      <p:sp>
        <p:nvSpPr>
          <p:cNvPr id="3" name="Content Placeholder 2"/>
          <p:cNvSpPr>
            <a:spLocks noGrp="1"/>
          </p:cNvSpPr>
          <p:nvPr>
            <p:ph idx="1"/>
          </p:nvPr>
        </p:nvSpPr>
        <p:spPr/>
        <p:txBody>
          <a:bodyPr>
            <a:normAutofit/>
          </a:bodyPr>
          <a:lstStyle/>
          <a:p>
            <a:r>
              <a:rPr lang="en-US" sz="2800" dirty="0" smtClean="0"/>
              <a:t>Miller-Rabin is a probabilistic test, but it would also be nice to have a </a:t>
            </a:r>
            <a:r>
              <a:rPr lang="en-US" sz="2800" i="1" dirty="0" smtClean="0"/>
              <a:t>deterministic</a:t>
            </a:r>
            <a:r>
              <a:rPr lang="en-US" sz="2800" dirty="0" smtClean="0"/>
              <a:t> polynomial time algorithm for </a:t>
            </a:r>
            <a:r>
              <a:rPr lang="en-US" sz="2800" dirty="0" err="1" smtClean="0"/>
              <a:t>primality</a:t>
            </a:r>
            <a:r>
              <a:rPr lang="en-US" sz="2800" dirty="0" smtClean="0"/>
              <a:t> testing</a:t>
            </a:r>
          </a:p>
          <a:p>
            <a:r>
              <a:rPr lang="en-US" sz="2800" dirty="0" smtClean="0"/>
              <a:t>Such a test was developed in 2002 by </a:t>
            </a:r>
            <a:r>
              <a:rPr lang="en-US" sz="2800" dirty="0" err="1" smtClean="0"/>
              <a:t>Agrawal</a:t>
            </a:r>
            <a:r>
              <a:rPr lang="en-US" sz="2800" dirty="0" smtClean="0"/>
              <a:t>, </a:t>
            </a:r>
            <a:r>
              <a:rPr lang="en-US" sz="2800" dirty="0" err="1" smtClean="0"/>
              <a:t>Kayal</a:t>
            </a:r>
            <a:r>
              <a:rPr lang="en-US" sz="2800" dirty="0" smtClean="0"/>
              <a:t>, and </a:t>
            </a:r>
            <a:r>
              <a:rPr lang="en-US" sz="2800" dirty="0" err="1" smtClean="0"/>
              <a:t>Saxena</a:t>
            </a:r>
            <a:r>
              <a:rPr lang="en-US" sz="2800" dirty="0" smtClean="0"/>
              <a:t>.</a:t>
            </a:r>
          </a:p>
          <a:p>
            <a:r>
              <a:rPr lang="en-US" sz="2800" dirty="0" smtClean="0"/>
              <a:t>In practice, Miller-Rabin is much faster.</a:t>
            </a:r>
            <a:endParaRPr lang="en-US" sz="2800" dirty="0"/>
          </a:p>
        </p:txBody>
      </p:sp>
      <p:sp>
        <p:nvSpPr>
          <p:cNvPr id="4" name="Slide Number Placeholder 3"/>
          <p:cNvSpPr>
            <a:spLocks noGrp="1"/>
          </p:cNvSpPr>
          <p:nvPr>
            <p:ph type="sldNum" sz="quarter" idx="12"/>
          </p:nvPr>
        </p:nvSpPr>
        <p:spPr/>
        <p:txBody>
          <a:bodyPr/>
          <a:lstStyle/>
          <a:p>
            <a:fld id="{40857C5A-2FD0-1645-9F69-D79892D8574F}" type="slidenum">
              <a:rPr lang="en-US" smtClean="0"/>
              <a:t>213</a:t>
            </a:fld>
            <a:endParaRPr lang="en-US"/>
          </a:p>
        </p:txBody>
      </p:sp>
    </p:spTree>
    <p:extLst>
      <p:ext uri="{BB962C8B-B14F-4D97-AF65-F5344CB8AC3E}">
        <p14:creationId xmlns:p14="http://schemas.microsoft.com/office/powerpoint/2010/main" val="2422121566"/>
      </p:ext>
    </p:extLst>
  </p:cSld>
  <p:clrMapOvr>
    <a:masterClrMapping/>
  </p:clrMapOvr>
  <p:timing>
    <p:tnLst>
      <p:par>
        <p:cTn xmlns:p14="http://schemas.microsoft.com/office/powerpoint/2010/mai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RSA Revisited</a:t>
            </a:r>
            <a:endParaRPr lang="en-US" dirty="0"/>
          </a:p>
        </p:txBody>
      </p:sp>
      <p:sp>
        <p:nvSpPr>
          <p:cNvPr id="3" name="Content Placeholder 2"/>
          <p:cNvSpPr>
            <a:spLocks noGrp="1"/>
          </p:cNvSpPr>
          <p:nvPr>
            <p:ph idx="1"/>
          </p:nvPr>
        </p:nvSpPr>
        <p:spPr>
          <a:xfrm>
            <a:off x="457200" y="1600200"/>
            <a:ext cx="8229600" cy="5003800"/>
          </a:xfrm>
        </p:spPr>
        <p:txBody>
          <a:bodyPr>
            <a:normAutofit fontScale="85000" lnSpcReduction="10000"/>
          </a:bodyPr>
          <a:lstStyle/>
          <a:p>
            <a:r>
              <a:rPr lang="en-US" dirty="0"/>
              <a:t>F</a:t>
            </a:r>
            <a:r>
              <a:rPr lang="en-US" dirty="0" smtClean="0"/>
              <a:t>irst published public-key cryptosystem</a:t>
            </a:r>
          </a:p>
          <a:p>
            <a:r>
              <a:rPr lang="en-US" dirty="0" smtClean="0"/>
              <a:t>Relies on large prime numbers</a:t>
            </a:r>
          </a:p>
          <a:p>
            <a:pPr lvl="1"/>
            <a:r>
              <a:rPr lang="en-US" dirty="0" smtClean="0"/>
              <a:t>And therefore, on </a:t>
            </a:r>
            <a:r>
              <a:rPr lang="en-US" dirty="0" err="1" smtClean="0"/>
              <a:t>primality</a:t>
            </a:r>
            <a:r>
              <a:rPr lang="en-US" dirty="0" smtClean="0"/>
              <a:t> testing</a:t>
            </a:r>
          </a:p>
          <a:p>
            <a:r>
              <a:rPr lang="en-US" dirty="0" smtClean="0"/>
              <a:t>Enabled many modern cryptography-based services</a:t>
            </a:r>
          </a:p>
          <a:p>
            <a:pPr lvl="1"/>
            <a:r>
              <a:rPr lang="en-US" dirty="0"/>
              <a:t>e</a:t>
            </a:r>
            <a:r>
              <a:rPr lang="en-US" dirty="0" smtClean="0"/>
              <a:t>.g. </a:t>
            </a:r>
            <a:r>
              <a:rPr lang="en-US" dirty="0" err="1" smtClean="0"/>
              <a:t>SecureID</a:t>
            </a:r>
            <a:r>
              <a:rPr lang="en-US" dirty="0" smtClean="0"/>
              <a:t> tokens for virtual private networks</a:t>
            </a:r>
          </a:p>
          <a:p>
            <a:r>
              <a:rPr lang="en-US" dirty="0"/>
              <a:t>B</a:t>
            </a:r>
            <a:r>
              <a:rPr lang="en-US" dirty="0" smtClean="0"/>
              <a:t>asis of a major company</a:t>
            </a:r>
          </a:p>
          <a:p>
            <a:pPr lvl="1"/>
            <a:r>
              <a:rPr lang="en-US" dirty="0" smtClean="0"/>
              <a:t>RSA Security, Inc., founded in 1982 by algorithm’s inventors </a:t>
            </a:r>
            <a:r>
              <a:rPr lang="en-US" dirty="0" err="1" smtClean="0"/>
              <a:t>Rivest</a:t>
            </a:r>
            <a:r>
              <a:rPr lang="en-US" dirty="0" smtClean="0"/>
              <a:t>, Shamir, and </a:t>
            </a:r>
            <a:r>
              <a:rPr lang="en-US" dirty="0" err="1" smtClean="0"/>
              <a:t>Adleman</a:t>
            </a:r>
            <a:endParaRPr lang="en-US" dirty="0" smtClean="0"/>
          </a:p>
          <a:p>
            <a:pPr lvl="1"/>
            <a:r>
              <a:rPr lang="en-US" dirty="0" smtClean="0"/>
              <a:t>Now a division of EMC Corp., which bought it in 2006 for</a:t>
            </a:r>
            <a:br>
              <a:rPr lang="en-US" dirty="0" smtClean="0"/>
            </a:br>
            <a:r>
              <a:rPr lang="en-US" dirty="0" smtClean="0"/>
              <a:t>$2.1 billion</a:t>
            </a:r>
          </a:p>
          <a:p>
            <a:r>
              <a:rPr lang="en-US" dirty="0" smtClean="0"/>
              <a:t>Major international cryptography conference is RSA Conference</a:t>
            </a:r>
          </a:p>
        </p:txBody>
      </p:sp>
      <p:sp>
        <p:nvSpPr>
          <p:cNvPr id="4" name="Slide Number Placeholder 3"/>
          <p:cNvSpPr>
            <a:spLocks noGrp="1"/>
          </p:cNvSpPr>
          <p:nvPr>
            <p:ph type="sldNum" sz="quarter" idx="12"/>
          </p:nvPr>
        </p:nvSpPr>
        <p:spPr/>
        <p:txBody>
          <a:bodyPr/>
          <a:lstStyle/>
          <a:p>
            <a:fld id="{40857C5A-2FD0-1645-9F69-D79892D8574F}" type="slidenum">
              <a:rPr lang="en-US" smtClean="0"/>
              <a:t>214</a:t>
            </a:fld>
            <a:endParaRPr lang="en-US"/>
          </a:p>
        </p:txBody>
      </p:sp>
    </p:spTree>
    <p:extLst>
      <p:ext uri="{BB962C8B-B14F-4D97-AF65-F5344CB8AC3E}">
        <p14:creationId xmlns:p14="http://schemas.microsoft.com/office/powerpoint/2010/main" val="745235372"/>
      </p:ext>
    </p:extLst>
  </p:cSld>
  <p:clrMapOvr>
    <a:masterClrMapping/>
  </p:clrMapOvr>
  <p:timing>
    <p:tnLst>
      <p:par>
        <p:cTn xmlns:p14="http://schemas.microsoft.com/office/powerpoint/2010/mai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Uses of RSA Public-Key Cryptosystem</a:t>
            </a:r>
            <a:endParaRPr lang="en-US" dirty="0"/>
          </a:p>
        </p:txBody>
      </p:sp>
      <p:sp>
        <p:nvSpPr>
          <p:cNvPr id="3" name="Content Placeholder 2"/>
          <p:cNvSpPr>
            <a:spLocks noGrp="1"/>
          </p:cNvSpPr>
          <p:nvPr>
            <p:ph idx="1"/>
          </p:nvPr>
        </p:nvSpPr>
        <p:spPr/>
        <p:txBody>
          <a:bodyPr>
            <a:normAutofit/>
          </a:bodyPr>
          <a:lstStyle/>
          <a:p>
            <a:r>
              <a:rPr lang="en-US" sz="2800" dirty="0" smtClean="0"/>
              <a:t>Authentication:  To prove that users, companies, websites, and other entities are who they claim to be</a:t>
            </a:r>
          </a:p>
          <a:p>
            <a:r>
              <a:rPr lang="en-US" sz="2800" dirty="0" smtClean="0"/>
              <a:t>Setting up secure channel:  To exchange private keys, which are used for (faster) symmetric encryption</a:t>
            </a:r>
          </a:p>
          <a:p>
            <a:endParaRPr lang="en-US" sz="2800" dirty="0"/>
          </a:p>
        </p:txBody>
      </p:sp>
      <p:sp>
        <p:nvSpPr>
          <p:cNvPr id="4" name="Slide Number Placeholder 3"/>
          <p:cNvSpPr>
            <a:spLocks noGrp="1"/>
          </p:cNvSpPr>
          <p:nvPr>
            <p:ph type="sldNum" sz="quarter" idx="12"/>
          </p:nvPr>
        </p:nvSpPr>
        <p:spPr/>
        <p:txBody>
          <a:bodyPr/>
          <a:lstStyle/>
          <a:p>
            <a:fld id="{40857C5A-2FD0-1645-9F69-D79892D8574F}" type="slidenum">
              <a:rPr lang="en-US" smtClean="0"/>
              <a:t>215</a:t>
            </a:fld>
            <a:endParaRPr lang="en-US"/>
          </a:p>
        </p:txBody>
      </p:sp>
    </p:spTree>
    <p:extLst>
      <p:ext uri="{BB962C8B-B14F-4D97-AF65-F5344CB8AC3E}">
        <p14:creationId xmlns:p14="http://schemas.microsoft.com/office/powerpoint/2010/main" val="2396581788"/>
      </p:ext>
    </p:extLst>
  </p:cSld>
  <p:clrMapOvr>
    <a:masterClrMapping/>
  </p:clrMapOvr>
  <p:timing>
    <p:tnLst>
      <p:par>
        <p:cTn xmlns:p14="http://schemas.microsoft.com/office/powerpoint/2010/mai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Communication Protocols Using RSA</a:t>
            </a:r>
            <a:endParaRPr lang="en-US" dirty="0"/>
          </a:p>
        </p:txBody>
      </p:sp>
      <p:sp>
        <p:nvSpPr>
          <p:cNvPr id="3" name="Content Placeholder 2"/>
          <p:cNvSpPr>
            <a:spLocks noGrp="1"/>
          </p:cNvSpPr>
          <p:nvPr>
            <p:ph idx="1"/>
          </p:nvPr>
        </p:nvSpPr>
        <p:spPr/>
        <p:txBody>
          <a:bodyPr>
            <a:normAutofit/>
          </a:bodyPr>
          <a:lstStyle/>
          <a:p>
            <a:r>
              <a:rPr lang="en-US" sz="2800" dirty="0" smtClean="0"/>
              <a:t>IPSec: security for low-level data transport</a:t>
            </a:r>
          </a:p>
          <a:p>
            <a:r>
              <a:rPr lang="en-US" sz="2800" dirty="0" smtClean="0"/>
              <a:t>PPTP:  virtual private networks</a:t>
            </a:r>
          </a:p>
          <a:p>
            <a:r>
              <a:rPr lang="en-US" sz="2800" dirty="0" smtClean="0"/>
              <a:t>SET:  secure electronic transactions (e.g. credit card)</a:t>
            </a:r>
          </a:p>
          <a:p>
            <a:r>
              <a:rPr lang="en-US" sz="2800" dirty="0" smtClean="0"/>
              <a:t>SSH:  secure remote access to another computer</a:t>
            </a:r>
          </a:p>
          <a:p>
            <a:r>
              <a:rPr lang="en-US" sz="2800" dirty="0" smtClean="0"/>
              <a:t>SSL/TLS:  secure data transfer layer</a:t>
            </a:r>
          </a:p>
          <a:p>
            <a:pPr lvl="1"/>
            <a:r>
              <a:rPr lang="en-US" sz="2400" dirty="0" smtClean="0"/>
              <a:t>Used anytime you access a website with “https” address</a:t>
            </a:r>
            <a:endParaRPr lang="en-US" sz="2400" dirty="0"/>
          </a:p>
        </p:txBody>
      </p:sp>
      <p:sp>
        <p:nvSpPr>
          <p:cNvPr id="4" name="Slide Number Placeholder 3"/>
          <p:cNvSpPr>
            <a:spLocks noGrp="1"/>
          </p:cNvSpPr>
          <p:nvPr>
            <p:ph type="sldNum" sz="quarter" idx="12"/>
          </p:nvPr>
        </p:nvSpPr>
        <p:spPr/>
        <p:txBody>
          <a:bodyPr/>
          <a:lstStyle/>
          <a:p>
            <a:fld id="{40857C5A-2FD0-1645-9F69-D79892D8574F}" type="slidenum">
              <a:rPr lang="en-US" smtClean="0"/>
              <a:t>216</a:t>
            </a:fld>
            <a:endParaRPr lang="en-US"/>
          </a:p>
        </p:txBody>
      </p:sp>
    </p:spTree>
    <p:extLst>
      <p:ext uri="{BB962C8B-B14F-4D97-AF65-F5344CB8AC3E}">
        <p14:creationId xmlns:p14="http://schemas.microsoft.com/office/powerpoint/2010/main" val="3127061311"/>
      </p:ext>
    </p:extLst>
  </p:cSld>
  <p:clrMapOvr>
    <a:masterClrMapping/>
  </p:clrMapOvr>
  <p:timing>
    <p:tnLst>
      <p:par>
        <p:cTn xmlns:p14="http://schemas.microsoft.com/office/powerpoint/2010/mai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Crucial Steps in RSA</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Key Generation</a:t>
            </a:r>
          </a:p>
          <a:p>
            <a:pPr marL="914400" lvl="1" indent="-514350"/>
            <a:r>
              <a:rPr lang="en-US" dirty="0" smtClean="0"/>
              <a:t>Expensive</a:t>
            </a:r>
          </a:p>
          <a:p>
            <a:pPr marL="914400" lvl="1" indent="-514350"/>
            <a:r>
              <a:rPr lang="en-US" dirty="0" smtClean="0"/>
              <a:t>But only needs to be done very rarely</a:t>
            </a:r>
          </a:p>
          <a:p>
            <a:pPr marL="514350" indent="-514350">
              <a:buFont typeface="+mj-lt"/>
              <a:buAutoNum type="arabicPeriod"/>
            </a:pPr>
            <a:r>
              <a:rPr lang="en-US" dirty="0" smtClean="0"/>
              <a:t>Encoding/Decoding</a:t>
            </a:r>
          </a:p>
          <a:p>
            <a:pPr marL="914400" lvl="1" indent="-514350"/>
            <a:r>
              <a:rPr lang="en-US" dirty="0" smtClean="0"/>
              <a:t>Relatively inexpensive</a:t>
            </a:r>
          </a:p>
          <a:p>
            <a:pPr marL="914400" lvl="1" indent="-514350"/>
            <a:r>
              <a:rPr lang="en-US" dirty="0" smtClean="0"/>
              <a:t>Needs to be done every time a message is sent or received</a:t>
            </a:r>
            <a:endParaRPr lang="en-US" dirty="0"/>
          </a:p>
        </p:txBody>
      </p:sp>
      <p:sp>
        <p:nvSpPr>
          <p:cNvPr id="4" name="Slide Number Placeholder 3"/>
          <p:cNvSpPr>
            <a:spLocks noGrp="1"/>
          </p:cNvSpPr>
          <p:nvPr>
            <p:ph type="sldNum" sz="quarter" idx="12"/>
          </p:nvPr>
        </p:nvSpPr>
        <p:spPr/>
        <p:txBody>
          <a:bodyPr/>
          <a:lstStyle/>
          <a:p>
            <a:fld id="{40857C5A-2FD0-1645-9F69-D79892D8574F}" type="slidenum">
              <a:rPr lang="en-US" smtClean="0"/>
              <a:t>217</a:t>
            </a:fld>
            <a:endParaRPr lang="en-US"/>
          </a:p>
        </p:txBody>
      </p:sp>
    </p:spTree>
    <p:extLst>
      <p:ext uri="{BB962C8B-B14F-4D97-AF65-F5344CB8AC3E}">
        <p14:creationId xmlns:p14="http://schemas.microsoft.com/office/powerpoint/2010/main" val="396963965"/>
      </p:ext>
    </p:extLst>
  </p:cSld>
  <p:clrMapOvr>
    <a:masterClrMapping/>
  </p:clrMapOvr>
  <p:timing>
    <p:tnLst>
      <p:par>
        <p:cTn xmlns:p14="http://schemas.microsoft.com/office/powerpoint/2010/mai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RSA Key Generation</a:t>
            </a:r>
            <a:endParaRPr lang="en-US" dirty="0"/>
          </a:p>
        </p:txBody>
      </p:sp>
      <p:sp>
        <p:nvSpPr>
          <p:cNvPr id="3" name="Content Placeholder 2"/>
          <p:cNvSpPr>
            <a:spLocks noGrp="1"/>
          </p:cNvSpPr>
          <p:nvPr>
            <p:ph idx="1"/>
          </p:nvPr>
        </p:nvSpPr>
        <p:spPr/>
        <p:txBody>
          <a:bodyPr>
            <a:normAutofit/>
          </a:bodyPr>
          <a:lstStyle/>
          <a:p>
            <a:pPr marL="0" indent="0">
              <a:buNone/>
            </a:pPr>
            <a:r>
              <a:rPr lang="en-US" sz="2800" dirty="0" smtClean="0"/>
              <a:t>Compute the following:</a:t>
            </a:r>
          </a:p>
          <a:p>
            <a:r>
              <a:rPr lang="en-US" sz="2800" dirty="0" smtClean="0"/>
              <a:t>Two random large primes, </a:t>
            </a:r>
            <a:r>
              <a:rPr lang="en-US" sz="2800" i="1" dirty="0" smtClean="0">
                <a:latin typeface="Palatino"/>
                <a:cs typeface="Palatino"/>
              </a:rPr>
              <a:t>p</a:t>
            </a:r>
            <a:r>
              <a:rPr lang="en-US" sz="2800" baseline="-25000" dirty="0" smtClean="0">
                <a:latin typeface="Palatino"/>
                <a:cs typeface="Palatino"/>
              </a:rPr>
              <a:t>1</a:t>
            </a:r>
            <a:r>
              <a:rPr lang="en-US" sz="2800" dirty="0" smtClean="0"/>
              <a:t> and </a:t>
            </a:r>
            <a:r>
              <a:rPr lang="en-US" sz="2800" i="1" dirty="0" smtClean="0">
                <a:latin typeface="Palatino"/>
                <a:cs typeface="Palatino"/>
              </a:rPr>
              <a:t>p</a:t>
            </a:r>
            <a:r>
              <a:rPr lang="en-US" sz="2800" baseline="-25000" dirty="0" smtClean="0">
                <a:latin typeface="Palatino"/>
                <a:cs typeface="Palatino"/>
              </a:rPr>
              <a:t>2</a:t>
            </a:r>
          </a:p>
          <a:p>
            <a:r>
              <a:rPr lang="en-US" sz="2800" dirty="0" smtClean="0"/>
              <a:t>Their product </a:t>
            </a:r>
            <a:r>
              <a:rPr lang="en-US" sz="2800" i="1" dirty="0" smtClean="0">
                <a:latin typeface="Palatino"/>
                <a:cs typeface="Palatino"/>
              </a:rPr>
              <a:t>n</a:t>
            </a:r>
            <a:r>
              <a:rPr lang="en-US" sz="2800" dirty="0" smtClean="0">
                <a:latin typeface="Palatino"/>
                <a:cs typeface="Palatino"/>
              </a:rPr>
              <a:t> = </a:t>
            </a:r>
            <a:r>
              <a:rPr lang="en-US" sz="2800" i="1" dirty="0" smtClean="0">
                <a:latin typeface="Palatino"/>
                <a:cs typeface="Palatino"/>
              </a:rPr>
              <a:t>p</a:t>
            </a:r>
            <a:r>
              <a:rPr lang="en-US" sz="2800" baseline="-25000" dirty="0" smtClean="0">
                <a:latin typeface="Palatino"/>
                <a:cs typeface="Palatino"/>
              </a:rPr>
              <a:t>1</a:t>
            </a:r>
            <a:r>
              <a:rPr lang="en-US" sz="2800" i="1" dirty="0" smtClean="0">
                <a:latin typeface="Palatino"/>
                <a:cs typeface="Palatino"/>
              </a:rPr>
              <a:t>p</a:t>
            </a:r>
            <a:r>
              <a:rPr lang="en-US" sz="2800" baseline="-25000" dirty="0" smtClean="0">
                <a:latin typeface="Palatino"/>
                <a:cs typeface="Palatino"/>
              </a:rPr>
              <a:t>2</a:t>
            </a:r>
          </a:p>
          <a:p>
            <a:r>
              <a:rPr lang="en-US" sz="2800" dirty="0" smtClean="0"/>
              <a:t>Euler function of their product:</a:t>
            </a:r>
            <a:br>
              <a:rPr lang="en-US" sz="2800" dirty="0" smtClean="0"/>
            </a:br>
            <a:r>
              <a:rPr lang="en-US" sz="2800" dirty="0" smtClean="0"/>
              <a:t>				</a:t>
            </a:r>
            <a:r>
              <a:rPr lang="el-GR" sz="2800" i="1" dirty="0" smtClean="0">
                <a:latin typeface="Palatino"/>
                <a:cs typeface="Palatino"/>
              </a:rPr>
              <a:t>φ</a:t>
            </a:r>
            <a:r>
              <a:rPr lang="en-US" sz="2800" dirty="0" smtClean="0">
                <a:latin typeface="Palatino"/>
                <a:cs typeface="Palatino"/>
              </a:rPr>
              <a:t>(</a:t>
            </a:r>
            <a:r>
              <a:rPr lang="en-US" sz="2800" i="1" dirty="0" smtClean="0">
                <a:latin typeface="Palatino"/>
                <a:cs typeface="Palatino"/>
              </a:rPr>
              <a:t>p</a:t>
            </a:r>
            <a:r>
              <a:rPr lang="en-US" sz="2800" baseline="-25000" dirty="0" smtClean="0">
                <a:latin typeface="Palatino"/>
                <a:cs typeface="Palatino"/>
              </a:rPr>
              <a:t>1</a:t>
            </a:r>
            <a:r>
              <a:rPr lang="en-US" sz="2800" i="1" dirty="0" smtClean="0">
                <a:latin typeface="Palatino"/>
                <a:cs typeface="Palatino"/>
              </a:rPr>
              <a:t>p</a:t>
            </a:r>
            <a:r>
              <a:rPr lang="en-US" sz="2800" baseline="-25000" dirty="0" smtClean="0">
                <a:latin typeface="Palatino"/>
                <a:cs typeface="Palatino"/>
              </a:rPr>
              <a:t>2</a:t>
            </a:r>
            <a:r>
              <a:rPr lang="en-US" sz="2800" dirty="0" smtClean="0">
                <a:latin typeface="Palatino"/>
                <a:cs typeface="Palatino"/>
              </a:rPr>
              <a:t>) = (</a:t>
            </a:r>
            <a:r>
              <a:rPr lang="en-US" sz="2800" i="1" dirty="0" smtClean="0">
                <a:latin typeface="Palatino"/>
                <a:cs typeface="Palatino"/>
              </a:rPr>
              <a:t>p</a:t>
            </a:r>
            <a:r>
              <a:rPr lang="en-US" sz="2800" baseline="-25000" dirty="0" smtClean="0">
                <a:latin typeface="Palatino"/>
                <a:cs typeface="Palatino"/>
              </a:rPr>
              <a:t>1</a:t>
            </a:r>
            <a:r>
              <a:rPr lang="en-US" sz="2800" dirty="0" smtClean="0">
                <a:latin typeface="Palatino"/>
                <a:cs typeface="Palatino"/>
              </a:rPr>
              <a:t> – 1)(</a:t>
            </a:r>
            <a:r>
              <a:rPr lang="en-US" sz="2800" i="1" dirty="0" smtClean="0">
                <a:latin typeface="Palatino"/>
                <a:cs typeface="Palatino"/>
              </a:rPr>
              <a:t>p</a:t>
            </a:r>
            <a:r>
              <a:rPr lang="en-US" sz="2800" baseline="-25000" dirty="0" smtClean="0">
                <a:latin typeface="Palatino"/>
                <a:cs typeface="Palatino"/>
              </a:rPr>
              <a:t>2</a:t>
            </a:r>
            <a:r>
              <a:rPr lang="en-US" sz="2800" dirty="0" smtClean="0">
                <a:latin typeface="Palatino"/>
                <a:cs typeface="Palatino"/>
              </a:rPr>
              <a:t> – 1)</a:t>
            </a:r>
          </a:p>
          <a:p>
            <a:r>
              <a:rPr lang="en-US" sz="2800" dirty="0" smtClean="0"/>
              <a:t>A random public key </a:t>
            </a:r>
            <a:r>
              <a:rPr lang="en-US" sz="2800" i="1" dirty="0" smtClean="0">
                <a:latin typeface="Palatino"/>
                <a:cs typeface="Palatino"/>
              </a:rPr>
              <a:t>pub</a:t>
            </a:r>
            <a:r>
              <a:rPr lang="en-US" sz="2800" dirty="0" smtClean="0"/>
              <a:t>, </a:t>
            </a:r>
            <a:r>
              <a:rPr lang="en-US" sz="2800" dirty="0" err="1" smtClean="0"/>
              <a:t>coprime</a:t>
            </a:r>
            <a:r>
              <a:rPr lang="en-US" sz="2800" dirty="0" smtClean="0"/>
              <a:t> with </a:t>
            </a:r>
            <a:r>
              <a:rPr lang="el-GR" sz="2800" i="1" dirty="0" smtClean="0">
                <a:latin typeface="Palatino"/>
                <a:cs typeface="Palatino"/>
              </a:rPr>
              <a:t>φ</a:t>
            </a:r>
            <a:r>
              <a:rPr lang="en-US" sz="2800" dirty="0" smtClean="0">
                <a:latin typeface="Palatino"/>
                <a:cs typeface="Palatino"/>
              </a:rPr>
              <a:t>(</a:t>
            </a:r>
            <a:r>
              <a:rPr lang="en-US" sz="2800" i="1" dirty="0" smtClean="0">
                <a:latin typeface="Palatino"/>
                <a:cs typeface="Palatino"/>
              </a:rPr>
              <a:t>p</a:t>
            </a:r>
            <a:r>
              <a:rPr lang="en-US" sz="2800" baseline="-25000" dirty="0" smtClean="0">
                <a:latin typeface="Palatino"/>
                <a:cs typeface="Palatino"/>
              </a:rPr>
              <a:t>1</a:t>
            </a:r>
            <a:r>
              <a:rPr lang="en-US" sz="2800" i="1" dirty="0" smtClean="0">
                <a:latin typeface="Palatino"/>
                <a:cs typeface="Palatino"/>
              </a:rPr>
              <a:t>p</a:t>
            </a:r>
            <a:r>
              <a:rPr lang="en-US" sz="2800" baseline="-25000" dirty="0" smtClean="0">
                <a:latin typeface="Palatino"/>
                <a:cs typeface="Palatino"/>
              </a:rPr>
              <a:t>2</a:t>
            </a:r>
            <a:r>
              <a:rPr lang="en-US" sz="2800" dirty="0" smtClean="0">
                <a:latin typeface="Palatino"/>
                <a:cs typeface="Palatino"/>
              </a:rPr>
              <a:t>)</a:t>
            </a:r>
          </a:p>
          <a:p>
            <a:r>
              <a:rPr lang="en-US" sz="2800" dirty="0" smtClean="0"/>
              <a:t>A private key </a:t>
            </a:r>
            <a:r>
              <a:rPr lang="en-US" sz="2800" i="1" dirty="0" err="1" smtClean="0">
                <a:latin typeface="Palatino"/>
                <a:cs typeface="Palatino"/>
              </a:rPr>
              <a:t>prv</a:t>
            </a:r>
            <a:r>
              <a:rPr lang="en-US" sz="2800" dirty="0" smtClean="0"/>
              <a:t>:</a:t>
            </a:r>
            <a:r>
              <a:rPr lang="en-US" sz="2800" dirty="0"/>
              <a:t/>
            </a:r>
            <a:br>
              <a:rPr lang="en-US" sz="2800" dirty="0"/>
            </a:br>
            <a:r>
              <a:rPr lang="en-US" sz="2800" dirty="0" smtClean="0"/>
              <a:t>multiplicative inverse of </a:t>
            </a:r>
            <a:r>
              <a:rPr lang="en-US" sz="2800" i="1" dirty="0" smtClean="0">
                <a:latin typeface="Palatino"/>
                <a:cs typeface="Palatino"/>
              </a:rPr>
              <a:t>pub</a:t>
            </a:r>
            <a:r>
              <a:rPr lang="en-US" sz="2800" dirty="0" smtClean="0"/>
              <a:t> modulo </a:t>
            </a:r>
            <a:r>
              <a:rPr lang="el-GR" sz="2800" i="1" dirty="0" smtClean="0">
                <a:latin typeface="Palatino"/>
                <a:cs typeface="Palatino"/>
              </a:rPr>
              <a:t>φ</a:t>
            </a:r>
            <a:r>
              <a:rPr lang="en-US" sz="2800" dirty="0" smtClean="0">
                <a:latin typeface="Palatino"/>
                <a:cs typeface="Palatino"/>
              </a:rPr>
              <a:t>(</a:t>
            </a:r>
            <a:r>
              <a:rPr lang="en-US" sz="2800" i="1" dirty="0" smtClean="0">
                <a:latin typeface="Palatino"/>
                <a:cs typeface="Palatino"/>
              </a:rPr>
              <a:t>p</a:t>
            </a:r>
            <a:r>
              <a:rPr lang="en-US" sz="2800" baseline="-25000" dirty="0" smtClean="0">
                <a:latin typeface="Palatino"/>
                <a:cs typeface="Palatino"/>
              </a:rPr>
              <a:t>1</a:t>
            </a:r>
            <a:r>
              <a:rPr lang="en-US" sz="2800" i="1" dirty="0" smtClean="0">
                <a:latin typeface="Palatino"/>
                <a:cs typeface="Palatino"/>
              </a:rPr>
              <a:t>p</a:t>
            </a:r>
            <a:r>
              <a:rPr lang="en-US" sz="2800" baseline="-25000" dirty="0" smtClean="0">
                <a:latin typeface="Palatino"/>
                <a:cs typeface="Palatino"/>
              </a:rPr>
              <a:t>2</a:t>
            </a:r>
            <a:r>
              <a:rPr lang="en-US" sz="2800" dirty="0" smtClean="0">
                <a:latin typeface="Palatino"/>
                <a:cs typeface="Palatino"/>
              </a:rPr>
              <a:t>)</a:t>
            </a:r>
          </a:p>
          <a:p>
            <a:pPr marL="0" indent="0">
              <a:buNone/>
            </a:pPr>
            <a:r>
              <a:rPr lang="en-US" sz="2800" dirty="0" smtClean="0">
                <a:cs typeface="Palatino"/>
              </a:rPr>
              <a:t>Destroy </a:t>
            </a:r>
            <a:r>
              <a:rPr lang="en-US" sz="2800" i="1" dirty="0" smtClean="0">
                <a:latin typeface="Palatino"/>
                <a:cs typeface="Palatino"/>
              </a:rPr>
              <a:t>p</a:t>
            </a:r>
            <a:r>
              <a:rPr lang="en-US" sz="2800" baseline="-25000" dirty="0" smtClean="0">
                <a:latin typeface="Palatino"/>
                <a:cs typeface="Palatino"/>
              </a:rPr>
              <a:t>1</a:t>
            </a:r>
            <a:r>
              <a:rPr lang="en-US" sz="2800" dirty="0" smtClean="0">
                <a:cs typeface="Palatino"/>
              </a:rPr>
              <a:t> and </a:t>
            </a:r>
            <a:r>
              <a:rPr lang="en-US" sz="2800" i="1" dirty="0" smtClean="0">
                <a:latin typeface="Palatino"/>
                <a:cs typeface="Palatino"/>
              </a:rPr>
              <a:t>p</a:t>
            </a:r>
            <a:r>
              <a:rPr lang="en-US" sz="2800" baseline="-25000" dirty="0" smtClean="0">
                <a:latin typeface="Palatino"/>
                <a:cs typeface="Palatino"/>
              </a:rPr>
              <a:t>2</a:t>
            </a:r>
            <a:r>
              <a:rPr lang="en-US" sz="2800" dirty="0" smtClean="0">
                <a:cs typeface="Palatino"/>
              </a:rPr>
              <a:t>; publish </a:t>
            </a:r>
            <a:r>
              <a:rPr lang="en-US" sz="2800" i="1" dirty="0" smtClean="0">
                <a:latin typeface="Palatino"/>
                <a:cs typeface="Palatino"/>
              </a:rPr>
              <a:t>pub</a:t>
            </a:r>
            <a:r>
              <a:rPr lang="en-US" sz="2800" dirty="0" smtClean="0">
                <a:cs typeface="Palatino"/>
              </a:rPr>
              <a:t> and </a:t>
            </a:r>
            <a:r>
              <a:rPr lang="en-US" sz="2800" i="1" dirty="0" smtClean="0">
                <a:latin typeface="Palatino"/>
                <a:cs typeface="Palatino"/>
              </a:rPr>
              <a:t>n</a:t>
            </a:r>
            <a:r>
              <a:rPr lang="en-US" sz="2800" dirty="0" smtClean="0">
                <a:cs typeface="Palatino"/>
              </a:rPr>
              <a:t>; keep </a:t>
            </a:r>
            <a:r>
              <a:rPr lang="en-US" sz="2800" i="1" dirty="0" err="1" smtClean="0">
                <a:latin typeface="Palatino"/>
                <a:cs typeface="Palatino"/>
              </a:rPr>
              <a:t>prv</a:t>
            </a:r>
            <a:r>
              <a:rPr lang="en-US" sz="2800" dirty="0" smtClean="0">
                <a:cs typeface="Palatino"/>
              </a:rPr>
              <a:t> secret</a:t>
            </a:r>
            <a:endParaRPr lang="en-US" sz="2800" dirty="0">
              <a:cs typeface="Palatino"/>
            </a:endParaRPr>
          </a:p>
        </p:txBody>
      </p:sp>
      <p:sp>
        <p:nvSpPr>
          <p:cNvPr id="4" name="Slide Number Placeholder 3"/>
          <p:cNvSpPr>
            <a:spLocks noGrp="1"/>
          </p:cNvSpPr>
          <p:nvPr>
            <p:ph type="sldNum" sz="quarter" idx="12"/>
          </p:nvPr>
        </p:nvSpPr>
        <p:spPr/>
        <p:txBody>
          <a:bodyPr/>
          <a:lstStyle/>
          <a:p>
            <a:fld id="{40857C5A-2FD0-1645-9F69-D79892D8574F}" type="slidenum">
              <a:rPr lang="en-US" smtClean="0"/>
              <a:t>218</a:t>
            </a:fld>
            <a:endParaRPr lang="en-US"/>
          </a:p>
        </p:txBody>
      </p:sp>
    </p:spTree>
    <p:extLst>
      <p:ext uri="{BB962C8B-B14F-4D97-AF65-F5344CB8AC3E}">
        <p14:creationId xmlns:p14="http://schemas.microsoft.com/office/powerpoint/2010/main" val="2085004256"/>
      </p:ext>
    </p:extLst>
  </p:cSld>
  <p:clrMapOvr>
    <a:masterClrMapping/>
  </p:clrMapOvr>
  <p:timing>
    <p:tnLst>
      <p:par>
        <p:cTn xmlns:p14="http://schemas.microsoft.com/office/powerpoint/2010/mai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RSA Encoding/Decoding</a:t>
            </a:r>
            <a:endParaRPr lang="en-US" dirty="0"/>
          </a:p>
        </p:txBody>
      </p:sp>
      <p:sp>
        <p:nvSpPr>
          <p:cNvPr id="3" name="Content Placeholder 2"/>
          <p:cNvSpPr>
            <a:spLocks noGrp="1"/>
          </p:cNvSpPr>
          <p:nvPr>
            <p:ph idx="1"/>
          </p:nvPr>
        </p:nvSpPr>
        <p:spPr>
          <a:xfrm>
            <a:off x="457200" y="1600200"/>
            <a:ext cx="8229600" cy="5016500"/>
          </a:xfrm>
        </p:spPr>
        <p:txBody>
          <a:bodyPr>
            <a:normAutofit fontScale="92500" lnSpcReduction="20000"/>
          </a:bodyPr>
          <a:lstStyle/>
          <a:p>
            <a:r>
              <a:rPr lang="en-US" dirty="0" smtClean="0"/>
              <a:t>Choose message block size </a:t>
            </a:r>
            <a:r>
              <a:rPr lang="en-US" i="1" dirty="0" smtClean="0">
                <a:latin typeface="Palatino"/>
                <a:cs typeface="Palatino"/>
              </a:rPr>
              <a:t>s</a:t>
            </a:r>
            <a:r>
              <a:rPr lang="en-US" dirty="0" smtClean="0"/>
              <a:t> bits so that </a:t>
            </a:r>
            <a:r>
              <a:rPr lang="en-US" i="1" dirty="0" smtClean="0">
                <a:latin typeface="Palatino"/>
                <a:cs typeface="Palatino"/>
              </a:rPr>
              <a:t>n</a:t>
            </a:r>
            <a:r>
              <a:rPr lang="en-US" dirty="0" smtClean="0">
                <a:latin typeface="Palatino"/>
                <a:cs typeface="Palatino"/>
              </a:rPr>
              <a:t> &gt; 2</a:t>
            </a:r>
            <a:r>
              <a:rPr lang="en-US" i="1" baseline="30000" dirty="0" smtClean="0">
                <a:latin typeface="Palatino"/>
                <a:cs typeface="Palatino"/>
              </a:rPr>
              <a:t>s</a:t>
            </a:r>
          </a:p>
          <a:p>
            <a:r>
              <a:rPr lang="en-US" dirty="0" smtClean="0"/>
              <a:t>Divide </a:t>
            </a:r>
            <a:r>
              <a:rPr lang="en-US" dirty="0" smtClean="0"/>
              <a:t>message into equal-sized </a:t>
            </a:r>
            <a:r>
              <a:rPr lang="en-US" dirty="0" smtClean="0"/>
              <a:t>blocks of</a:t>
            </a:r>
            <a:br>
              <a:rPr lang="en-US" dirty="0" smtClean="0"/>
            </a:br>
            <a:r>
              <a:rPr lang="en-US" dirty="0" smtClean="0"/>
              <a:t>length </a:t>
            </a:r>
            <a:r>
              <a:rPr lang="en-US" i="1" dirty="0" smtClean="0">
                <a:latin typeface="Palatino"/>
                <a:cs typeface="Palatino"/>
              </a:rPr>
              <a:t>s</a:t>
            </a:r>
            <a:r>
              <a:rPr lang="en-US" dirty="0" smtClean="0"/>
              <a:t>, </a:t>
            </a:r>
            <a:r>
              <a:rPr lang="en-US" dirty="0" smtClean="0"/>
              <a:t>interpreted as large integers</a:t>
            </a:r>
          </a:p>
          <a:p>
            <a:endParaRPr lang="en-US" i="1" baseline="30000" dirty="0"/>
          </a:p>
          <a:p>
            <a:r>
              <a:rPr lang="en-US" dirty="0" smtClean="0"/>
              <a:t>Encode:</a:t>
            </a:r>
          </a:p>
          <a:p>
            <a:pPr marL="0" indent="0">
              <a:buNone/>
            </a:pPr>
            <a:r>
              <a:rPr lang="en-US" sz="2400" dirty="0" smtClean="0">
                <a:latin typeface="Lucida Console"/>
                <a:cs typeface="Lucida Console"/>
              </a:rPr>
              <a:t>    </a:t>
            </a:r>
            <a:r>
              <a:rPr lang="en-US" sz="2600" dirty="0" err="1" smtClean="0">
                <a:latin typeface="Lucida Console"/>
                <a:cs typeface="Lucida Console"/>
              </a:rPr>
              <a:t>power_semigroup</a:t>
            </a:r>
            <a:r>
              <a:rPr lang="en-US" sz="2600" dirty="0" smtClean="0">
                <a:latin typeface="Lucida Console"/>
                <a:cs typeface="Lucida Console"/>
              </a:rPr>
              <a:t>(</a:t>
            </a:r>
            <a:r>
              <a:rPr lang="en-US" sz="2600" dirty="0" err="1" smtClean="0">
                <a:latin typeface="Lucida Console"/>
                <a:cs typeface="Lucida Console"/>
              </a:rPr>
              <a:t>plaintext_block</a:t>
            </a:r>
            <a:r>
              <a:rPr lang="en-US" sz="2600" dirty="0" smtClean="0">
                <a:latin typeface="Lucida Console"/>
                <a:cs typeface="Lucida Console"/>
              </a:rPr>
              <a:t>, pub,</a:t>
            </a:r>
            <a:br>
              <a:rPr lang="en-US" sz="2600" dirty="0" smtClean="0">
                <a:latin typeface="Lucida Console"/>
                <a:cs typeface="Lucida Console"/>
              </a:rPr>
            </a:br>
            <a:r>
              <a:rPr lang="en-US" sz="2600" dirty="0" smtClean="0">
                <a:latin typeface="Lucida Console"/>
                <a:cs typeface="Lucida Console"/>
              </a:rPr>
              <a:t>                    </a:t>
            </a:r>
            <a:r>
              <a:rPr lang="en-US" sz="2600" dirty="0" err="1" smtClean="0">
                <a:latin typeface="Lucida Console"/>
                <a:cs typeface="Lucida Console"/>
              </a:rPr>
              <a:t>modulo_multiply</a:t>
            </a:r>
            <a:r>
              <a:rPr lang="en-US" sz="2600" dirty="0" smtClean="0">
                <a:latin typeface="Lucida Console"/>
                <a:cs typeface="Lucida Console"/>
              </a:rPr>
              <a:t>&lt;I&gt;(n))</a:t>
            </a:r>
            <a:endParaRPr lang="en-US" sz="2600" dirty="0">
              <a:latin typeface="Lucida Console"/>
              <a:cs typeface="Lucida Console"/>
            </a:endParaRPr>
          </a:p>
          <a:p>
            <a:r>
              <a:rPr lang="en-US" dirty="0" smtClean="0"/>
              <a:t>Decode:</a:t>
            </a:r>
          </a:p>
          <a:p>
            <a:pPr marL="0" indent="0">
              <a:buNone/>
            </a:pPr>
            <a:r>
              <a:rPr lang="en-US" sz="2600" dirty="0" smtClean="0">
                <a:latin typeface="Lucida Console"/>
                <a:cs typeface="Lucida Console"/>
              </a:rPr>
              <a:t>    </a:t>
            </a:r>
            <a:r>
              <a:rPr lang="en-US" sz="2600" dirty="0" err="1" smtClean="0">
                <a:latin typeface="Lucida Console"/>
                <a:cs typeface="Lucida Console"/>
              </a:rPr>
              <a:t>power_semigroup</a:t>
            </a:r>
            <a:r>
              <a:rPr lang="en-US" sz="2600" dirty="0" smtClean="0">
                <a:latin typeface="Lucida Console"/>
                <a:cs typeface="Lucida Console"/>
              </a:rPr>
              <a:t>(</a:t>
            </a:r>
            <a:r>
              <a:rPr lang="en-US" sz="2600" dirty="0" err="1" smtClean="0">
                <a:latin typeface="Lucida Console"/>
                <a:cs typeface="Lucida Console"/>
              </a:rPr>
              <a:t>ciphertext_block</a:t>
            </a:r>
            <a:r>
              <a:rPr lang="en-US" sz="2600" dirty="0">
                <a:latin typeface="Lucida Console"/>
                <a:cs typeface="Lucida Console"/>
              </a:rPr>
              <a:t>, </a:t>
            </a:r>
            <a:r>
              <a:rPr lang="en-US" sz="2600" dirty="0" err="1" smtClean="0">
                <a:latin typeface="Lucida Console"/>
                <a:cs typeface="Lucida Console"/>
              </a:rPr>
              <a:t>prv</a:t>
            </a:r>
            <a:r>
              <a:rPr lang="en-US" sz="2600" dirty="0" smtClean="0">
                <a:latin typeface="Lucida Console"/>
                <a:cs typeface="Lucida Console"/>
              </a:rPr>
              <a:t>,</a:t>
            </a:r>
            <a:r>
              <a:rPr lang="en-US" sz="2600" dirty="0">
                <a:latin typeface="Lucida Console"/>
                <a:cs typeface="Lucida Console"/>
              </a:rPr>
              <a:t/>
            </a:r>
            <a:br>
              <a:rPr lang="en-US" sz="2600" dirty="0">
                <a:latin typeface="Lucida Console"/>
                <a:cs typeface="Lucida Console"/>
              </a:rPr>
            </a:br>
            <a:r>
              <a:rPr lang="en-US" sz="2600" dirty="0">
                <a:latin typeface="Lucida Console"/>
                <a:cs typeface="Lucida Console"/>
              </a:rPr>
              <a:t>                </a:t>
            </a:r>
            <a:r>
              <a:rPr lang="en-US" sz="2600" dirty="0" smtClean="0">
                <a:latin typeface="Lucida Console"/>
                <a:cs typeface="Lucida Console"/>
              </a:rPr>
              <a:t>    </a:t>
            </a:r>
            <a:r>
              <a:rPr lang="en-US" sz="2600" dirty="0" err="1" smtClean="0">
                <a:latin typeface="Lucida Console"/>
                <a:cs typeface="Lucida Console"/>
              </a:rPr>
              <a:t>modulo_multiply</a:t>
            </a:r>
            <a:r>
              <a:rPr lang="en-US" sz="2600" dirty="0">
                <a:latin typeface="Lucida Console"/>
                <a:cs typeface="Lucida Console"/>
              </a:rPr>
              <a:t>&lt;I&gt;(n)</a:t>
            </a:r>
            <a:r>
              <a:rPr lang="en-US" sz="2600" dirty="0" smtClean="0">
                <a:latin typeface="Lucida Console"/>
                <a:cs typeface="Lucida Console"/>
              </a:rPr>
              <a:t>)</a:t>
            </a:r>
          </a:p>
          <a:p>
            <a:pPr marL="0" indent="0" algn="ctr">
              <a:buNone/>
            </a:pPr>
            <a:endParaRPr lang="en-US" sz="3000" i="1" dirty="0">
              <a:cs typeface="Lucida Console"/>
            </a:endParaRPr>
          </a:p>
          <a:p>
            <a:pPr marL="0" indent="0" algn="ctr">
              <a:buNone/>
            </a:pPr>
            <a:r>
              <a:rPr lang="en-US" sz="3000" i="1" dirty="0">
                <a:solidFill>
                  <a:srgbClr val="FF0000"/>
                </a:solidFill>
                <a:cs typeface="Lucida Console"/>
              </a:rPr>
              <a:t>S</a:t>
            </a:r>
            <a:r>
              <a:rPr lang="en-US" sz="3000" i="1" dirty="0" smtClean="0">
                <a:solidFill>
                  <a:srgbClr val="FF0000"/>
                </a:solidFill>
                <a:cs typeface="Lucida Console"/>
              </a:rPr>
              <a:t>ame operation for encoding and decoding!</a:t>
            </a:r>
            <a:endParaRPr lang="en-US" sz="3000" i="1" dirty="0">
              <a:solidFill>
                <a:srgbClr val="FF0000"/>
              </a:solidFill>
              <a:cs typeface="Lucida Console"/>
            </a:endParaRPr>
          </a:p>
          <a:p>
            <a:endParaRPr lang="en-US" dirty="0"/>
          </a:p>
        </p:txBody>
      </p:sp>
      <p:sp>
        <p:nvSpPr>
          <p:cNvPr id="4" name="Slide Number Placeholder 3"/>
          <p:cNvSpPr>
            <a:spLocks noGrp="1"/>
          </p:cNvSpPr>
          <p:nvPr>
            <p:ph type="sldNum" sz="quarter" idx="12"/>
          </p:nvPr>
        </p:nvSpPr>
        <p:spPr/>
        <p:txBody>
          <a:bodyPr/>
          <a:lstStyle/>
          <a:p>
            <a:fld id="{40857C5A-2FD0-1645-9F69-D79892D8574F}" type="slidenum">
              <a:rPr lang="en-US" smtClean="0"/>
              <a:t>219</a:t>
            </a:fld>
            <a:endParaRPr lang="en-US"/>
          </a:p>
        </p:txBody>
      </p:sp>
    </p:spTree>
    <p:extLst>
      <p:ext uri="{BB962C8B-B14F-4D97-AF65-F5344CB8AC3E}">
        <p14:creationId xmlns:p14="http://schemas.microsoft.com/office/powerpoint/2010/main" val="80425381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Iterators</a:t>
            </a:r>
            <a:endParaRPr lang="en-US" dirty="0"/>
          </a:p>
        </p:txBody>
      </p:sp>
      <p:sp>
        <p:nvSpPr>
          <p:cNvPr id="3" name="Content Placeholder 2"/>
          <p:cNvSpPr>
            <a:spLocks noGrp="1"/>
          </p:cNvSpPr>
          <p:nvPr>
            <p:ph idx="1"/>
          </p:nvPr>
        </p:nvSpPr>
        <p:spPr/>
        <p:txBody>
          <a:bodyPr>
            <a:normAutofit/>
          </a:bodyPr>
          <a:lstStyle/>
          <a:p>
            <a:pPr marL="0" indent="0">
              <a:spcAft>
                <a:spcPts val="600"/>
              </a:spcAft>
              <a:buNone/>
            </a:pPr>
            <a:r>
              <a:rPr lang="en-US" dirty="0" smtClean="0"/>
              <a:t>An </a:t>
            </a:r>
            <a:r>
              <a:rPr lang="en-US" i="1" dirty="0" smtClean="0"/>
              <a:t>iterator</a:t>
            </a:r>
            <a:r>
              <a:rPr lang="en-US" dirty="0" smtClean="0"/>
              <a:t> is a concept used to express position in a sequence.</a:t>
            </a:r>
          </a:p>
          <a:p>
            <a:pPr>
              <a:spcAft>
                <a:spcPts val="600"/>
              </a:spcAft>
            </a:pPr>
            <a:r>
              <a:rPr lang="en-US" dirty="0" smtClean="0"/>
              <a:t>Iterators are a generalization of pointers.</a:t>
            </a:r>
          </a:p>
          <a:p>
            <a:pPr>
              <a:spcAft>
                <a:spcPts val="600"/>
              </a:spcAft>
            </a:pPr>
            <a:r>
              <a:rPr lang="en-US" dirty="0" smtClean="0"/>
              <a:t>A better name for STL iterators would have been “position” or “coordinate.”</a:t>
            </a:r>
          </a:p>
          <a:p>
            <a:pPr>
              <a:spcAft>
                <a:spcPts val="600"/>
              </a:spcAft>
            </a:pPr>
            <a:r>
              <a:rPr lang="en-US" dirty="0" smtClean="0"/>
              <a:t>An iterator is “something that lets you do linear search in linear time.”</a:t>
            </a:r>
          </a:p>
        </p:txBody>
      </p:sp>
      <p:sp>
        <p:nvSpPr>
          <p:cNvPr id="4" name="Slide Number Placeholder 3"/>
          <p:cNvSpPr>
            <a:spLocks noGrp="1"/>
          </p:cNvSpPr>
          <p:nvPr>
            <p:ph type="sldNum" sz="quarter" idx="12"/>
          </p:nvPr>
        </p:nvSpPr>
        <p:spPr/>
        <p:txBody>
          <a:bodyPr/>
          <a:lstStyle/>
          <a:p>
            <a:fld id="{40857C5A-2FD0-1645-9F69-D79892D8574F}" type="slidenum">
              <a:rPr lang="en-US" smtClean="0"/>
              <a:t>22</a:t>
            </a:fld>
            <a:endParaRPr lang="en-US"/>
          </a:p>
        </p:txBody>
      </p:sp>
    </p:spTree>
    <p:extLst>
      <p:ext uri="{BB962C8B-B14F-4D97-AF65-F5344CB8AC3E}">
        <p14:creationId xmlns:p14="http://schemas.microsoft.com/office/powerpoint/2010/main" val="2551677342"/>
      </p:ext>
    </p:extLst>
  </p:cSld>
  <p:clrMapOvr>
    <a:masterClrMapping/>
  </p:clrMapOvr>
  <p:timing>
    <p:tnLst>
      <p:par>
        <p:cTn xmlns:p14="http://schemas.microsoft.com/office/powerpoint/2010/mai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RSA Works</a:t>
            </a:r>
            <a:endParaRPr lang="en-US" dirty="0"/>
          </a:p>
        </p:txBody>
      </p:sp>
      <p:sp>
        <p:nvSpPr>
          <p:cNvPr id="3" name="Content Placeholder 2"/>
          <p:cNvSpPr>
            <a:spLocks noGrp="1"/>
          </p:cNvSpPr>
          <p:nvPr>
            <p:ph idx="1"/>
          </p:nvPr>
        </p:nvSpPr>
        <p:spPr>
          <a:xfrm>
            <a:off x="457200" y="1600200"/>
            <a:ext cx="8521700" cy="4525963"/>
          </a:xfrm>
        </p:spPr>
        <p:txBody>
          <a:bodyPr/>
          <a:lstStyle/>
          <a:p>
            <a:r>
              <a:rPr lang="en-US" sz="2800" dirty="0" smtClean="0"/>
              <a:t>Encryption consists of raising message </a:t>
            </a:r>
            <a:r>
              <a:rPr lang="en-US" sz="2800" i="1" dirty="0" smtClean="0">
                <a:latin typeface="Palatino"/>
                <a:cs typeface="Palatino"/>
              </a:rPr>
              <a:t>m</a:t>
            </a:r>
            <a:r>
              <a:rPr lang="en-US" sz="2800" dirty="0" smtClean="0"/>
              <a:t> to power </a:t>
            </a:r>
            <a:r>
              <a:rPr lang="en-US" sz="2800" i="1" dirty="0" smtClean="0">
                <a:latin typeface="Palatino"/>
                <a:cs typeface="Palatino"/>
              </a:rPr>
              <a:t>pub</a:t>
            </a:r>
          </a:p>
          <a:p>
            <a:r>
              <a:rPr lang="en-US" sz="2800" dirty="0" smtClean="0"/>
              <a:t>Decryption consists of raising result to power </a:t>
            </a:r>
            <a:r>
              <a:rPr lang="en-US" sz="2800" i="1" dirty="0" err="1" smtClean="0">
                <a:latin typeface="Palatino"/>
                <a:cs typeface="Palatino"/>
              </a:rPr>
              <a:t>prv</a:t>
            </a:r>
            <a:endParaRPr lang="en-US" sz="2800" i="1" dirty="0" smtClean="0">
              <a:latin typeface="Palatino"/>
              <a:cs typeface="Palatino"/>
            </a:endParaRPr>
          </a:p>
          <a:p>
            <a:r>
              <a:rPr lang="en-US" sz="2800" dirty="0" smtClean="0"/>
              <a:t>Result of applying these two operations is the original message </a:t>
            </a:r>
            <a:r>
              <a:rPr lang="en-US" sz="2800" i="1" dirty="0" smtClean="0">
                <a:latin typeface="Palatino"/>
                <a:cs typeface="Palatino"/>
              </a:rPr>
              <a:t>m</a:t>
            </a:r>
            <a:r>
              <a:rPr lang="en-US" sz="2800" dirty="0" smtClean="0"/>
              <a:t> (modulo </a:t>
            </a:r>
            <a:r>
              <a:rPr lang="en-US" sz="2800" i="1" dirty="0" smtClean="0">
                <a:latin typeface="Palatino"/>
                <a:cs typeface="Palatino"/>
              </a:rPr>
              <a:t>n</a:t>
            </a:r>
            <a:r>
              <a:rPr lang="en-US" sz="2800" dirty="0" smtClean="0"/>
              <a:t>):</a:t>
            </a:r>
          </a:p>
          <a:p>
            <a:endParaRPr lang="en-US" sz="2800" dirty="0" smtClean="0"/>
          </a:p>
          <a:p>
            <a:pPr marL="0" indent="0" algn="ctr">
              <a:buNone/>
            </a:pPr>
            <a:r>
              <a:rPr lang="en-US" dirty="0" smtClean="0">
                <a:latin typeface="Palatino"/>
                <a:cs typeface="Palatino"/>
              </a:rPr>
              <a:t>(</a:t>
            </a:r>
            <a:r>
              <a:rPr lang="en-US" i="1" dirty="0" err="1" smtClean="0">
                <a:latin typeface="Palatino"/>
                <a:cs typeface="Palatino"/>
              </a:rPr>
              <a:t>m</a:t>
            </a:r>
            <a:r>
              <a:rPr lang="en-US" i="1" baseline="30000" dirty="0" err="1" smtClean="0">
                <a:latin typeface="Palatino"/>
                <a:cs typeface="Palatino"/>
              </a:rPr>
              <a:t>pub</a:t>
            </a:r>
            <a:r>
              <a:rPr lang="en-US" dirty="0" smtClean="0">
                <a:latin typeface="Palatino"/>
                <a:cs typeface="Palatino"/>
              </a:rPr>
              <a:t>)</a:t>
            </a:r>
            <a:r>
              <a:rPr lang="en-US" i="1" baseline="30000" dirty="0" err="1" smtClean="0">
                <a:latin typeface="Palatino"/>
                <a:cs typeface="Palatino"/>
              </a:rPr>
              <a:t>prv</a:t>
            </a:r>
            <a:r>
              <a:rPr lang="en-US" dirty="0" smtClean="0">
                <a:latin typeface="Palatino"/>
                <a:cs typeface="Palatino"/>
              </a:rPr>
              <a:t> = </a:t>
            </a:r>
            <a:r>
              <a:rPr lang="en-US" i="1" dirty="0" smtClean="0">
                <a:latin typeface="Palatino"/>
                <a:cs typeface="Palatino"/>
              </a:rPr>
              <a:t>m</a:t>
            </a:r>
            <a:r>
              <a:rPr lang="en-US" dirty="0" smtClean="0">
                <a:latin typeface="Palatino"/>
                <a:cs typeface="Palatino"/>
              </a:rPr>
              <a:t> mod </a:t>
            </a:r>
            <a:r>
              <a:rPr lang="en-US" i="1" dirty="0" smtClean="0">
                <a:latin typeface="Palatino"/>
                <a:cs typeface="Palatino"/>
              </a:rPr>
              <a:t>n</a:t>
            </a:r>
            <a:endParaRPr lang="en-US" i="1" dirty="0">
              <a:latin typeface="Palatino"/>
              <a:cs typeface="Palatino"/>
            </a:endParaRPr>
          </a:p>
        </p:txBody>
      </p:sp>
      <p:sp>
        <p:nvSpPr>
          <p:cNvPr id="4" name="Slide Number Placeholder 3"/>
          <p:cNvSpPr>
            <a:spLocks noGrp="1"/>
          </p:cNvSpPr>
          <p:nvPr>
            <p:ph type="sldNum" sz="quarter" idx="12"/>
          </p:nvPr>
        </p:nvSpPr>
        <p:spPr/>
        <p:txBody>
          <a:bodyPr/>
          <a:lstStyle/>
          <a:p>
            <a:fld id="{40857C5A-2FD0-1645-9F69-D79892D8574F}" type="slidenum">
              <a:rPr lang="en-US" smtClean="0"/>
              <a:t>220</a:t>
            </a:fld>
            <a:endParaRPr lang="en-US"/>
          </a:p>
        </p:txBody>
      </p:sp>
    </p:spTree>
    <p:extLst>
      <p:ext uri="{BB962C8B-B14F-4D97-AF65-F5344CB8AC3E}">
        <p14:creationId xmlns:p14="http://schemas.microsoft.com/office/powerpoint/2010/main" val="4119056435"/>
      </p:ext>
    </p:extLst>
  </p:cSld>
  <p:clrMapOvr>
    <a:masterClrMapping/>
  </p:clrMapOvr>
  <p:timing>
    <p:tnLst>
      <p:par>
        <p:cTn xmlns:p14="http://schemas.microsoft.com/office/powerpoint/2010/mai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RSA Works:  Proof (1)</a:t>
            </a:r>
            <a:endParaRPr lang="en-US" dirty="0"/>
          </a:p>
        </p:txBody>
      </p:sp>
      <p:sp>
        <p:nvSpPr>
          <p:cNvPr id="3" name="Content Placeholder 2"/>
          <p:cNvSpPr>
            <a:spLocks noGrp="1"/>
          </p:cNvSpPr>
          <p:nvPr>
            <p:ph idx="1"/>
          </p:nvPr>
        </p:nvSpPr>
        <p:spPr/>
        <p:txBody>
          <a:bodyPr>
            <a:normAutofit/>
          </a:bodyPr>
          <a:lstStyle/>
          <a:p>
            <a:r>
              <a:rPr lang="en-US" sz="2800" dirty="0" smtClean="0"/>
              <a:t>We created </a:t>
            </a:r>
            <a:r>
              <a:rPr lang="en-US" sz="2800" i="1" dirty="0" err="1" smtClean="0">
                <a:latin typeface="Palatino"/>
                <a:cs typeface="Palatino"/>
              </a:rPr>
              <a:t>prv</a:t>
            </a:r>
            <a:r>
              <a:rPr lang="en-US" sz="2800" dirty="0" smtClean="0"/>
              <a:t> to be multiplicative inverse of</a:t>
            </a:r>
            <a:br>
              <a:rPr lang="en-US" sz="2800" dirty="0" smtClean="0"/>
            </a:br>
            <a:r>
              <a:rPr lang="en-US" sz="2800" i="1" dirty="0" smtClean="0">
                <a:latin typeface="Palatino"/>
                <a:cs typeface="Palatino"/>
              </a:rPr>
              <a:t>pub</a:t>
            </a:r>
            <a:r>
              <a:rPr lang="en-US" sz="2800" dirty="0" smtClean="0"/>
              <a:t> modulo </a:t>
            </a:r>
            <a:r>
              <a:rPr lang="en-US" sz="2800" i="1" dirty="0" smtClean="0">
                <a:latin typeface="Palatino"/>
                <a:cs typeface="Palatino"/>
              </a:rPr>
              <a:t>n</a:t>
            </a:r>
            <a:r>
              <a:rPr lang="en-US" sz="2800" dirty="0" smtClean="0"/>
              <a:t>, where </a:t>
            </a:r>
            <a:r>
              <a:rPr lang="en-US" sz="2800" i="1" dirty="0" smtClean="0">
                <a:latin typeface="Palatino"/>
                <a:cs typeface="Palatino"/>
              </a:rPr>
              <a:t>n</a:t>
            </a:r>
            <a:r>
              <a:rPr lang="en-US" sz="2800" dirty="0" smtClean="0">
                <a:latin typeface="Palatino"/>
                <a:cs typeface="Palatino"/>
              </a:rPr>
              <a:t> =</a:t>
            </a:r>
            <a:r>
              <a:rPr lang="en-US" sz="2800" dirty="0" smtClean="0"/>
              <a:t> </a:t>
            </a:r>
            <a:r>
              <a:rPr lang="el-GR" sz="2800" i="1" dirty="0" smtClean="0">
                <a:latin typeface="Palatino"/>
                <a:cs typeface="Palatino"/>
              </a:rPr>
              <a:t>φ</a:t>
            </a:r>
            <a:r>
              <a:rPr lang="en-US" sz="2800" dirty="0">
                <a:latin typeface="Palatino"/>
                <a:cs typeface="Palatino"/>
              </a:rPr>
              <a:t>(</a:t>
            </a:r>
            <a:r>
              <a:rPr lang="en-US" sz="2800" i="1" dirty="0">
                <a:latin typeface="Palatino"/>
                <a:cs typeface="Palatino"/>
              </a:rPr>
              <a:t>p</a:t>
            </a:r>
            <a:r>
              <a:rPr lang="en-US" sz="2800" baseline="-25000" dirty="0">
                <a:latin typeface="Palatino"/>
                <a:cs typeface="Palatino"/>
              </a:rPr>
              <a:t>1</a:t>
            </a:r>
            <a:r>
              <a:rPr lang="en-US" sz="2800" i="1" dirty="0">
                <a:latin typeface="Palatino"/>
                <a:cs typeface="Palatino"/>
              </a:rPr>
              <a:t>p</a:t>
            </a:r>
            <a:r>
              <a:rPr lang="en-US" sz="2800" baseline="-25000" dirty="0">
                <a:latin typeface="Palatino"/>
                <a:cs typeface="Palatino"/>
              </a:rPr>
              <a:t>2</a:t>
            </a:r>
            <a:r>
              <a:rPr lang="en-US" sz="2800" dirty="0" smtClean="0">
                <a:latin typeface="Palatino"/>
                <a:cs typeface="Palatino"/>
              </a:rPr>
              <a:t>)</a:t>
            </a:r>
            <a:endParaRPr lang="en-US" sz="2800" dirty="0" smtClean="0">
              <a:cs typeface="Palatino"/>
            </a:endParaRPr>
          </a:p>
          <a:p>
            <a:r>
              <a:rPr lang="en-US" sz="2800" dirty="0" smtClean="0">
                <a:cs typeface="Palatino"/>
              </a:rPr>
              <a:t>So by definition, product </a:t>
            </a:r>
            <a:r>
              <a:rPr lang="en-US" sz="2800" i="1" dirty="0" smtClean="0">
                <a:latin typeface="Palatino"/>
                <a:cs typeface="Palatino"/>
              </a:rPr>
              <a:t>pub</a:t>
            </a:r>
            <a:r>
              <a:rPr lang="en-US" sz="2800" dirty="0" smtClean="0">
                <a:latin typeface="Palatino"/>
                <a:cs typeface="Palatino"/>
              </a:rPr>
              <a:t> × </a:t>
            </a:r>
            <a:r>
              <a:rPr lang="en-US" sz="2800" i="1" dirty="0" err="1" smtClean="0">
                <a:latin typeface="Palatino"/>
                <a:cs typeface="Palatino"/>
              </a:rPr>
              <a:t>prv</a:t>
            </a:r>
            <a:r>
              <a:rPr lang="en-US" sz="2800" dirty="0" smtClean="0">
                <a:latin typeface="Palatino"/>
                <a:cs typeface="Palatino"/>
              </a:rPr>
              <a:t> </a:t>
            </a:r>
            <a:r>
              <a:rPr lang="en-US" sz="2800" dirty="0" smtClean="0">
                <a:cs typeface="Palatino"/>
              </a:rPr>
              <a:t>is</a:t>
            </a:r>
            <a:br>
              <a:rPr lang="en-US" sz="2800" dirty="0" smtClean="0">
                <a:cs typeface="Palatino"/>
              </a:rPr>
            </a:br>
            <a:r>
              <a:rPr lang="en-US" sz="2800" dirty="0" smtClean="0">
                <a:cs typeface="Palatino"/>
              </a:rPr>
              <a:t>a multiple </a:t>
            </a:r>
            <a:r>
              <a:rPr lang="en-US" sz="2800" i="1" dirty="0" smtClean="0">
                <a:latin typeface="Palatino"/>
                <a:cs typeface="Palatino"/>
              </a:rPr>
              <a:t>q</a:t>
            </a:r>
            <a:r>
              <a:rPr lang="en-US" sz="2800" dirty="0" smtClean="0">
                <a:cs typeface="Palatino"/>
              </a:rPr>
              <a:t> of </a:t>
            </a:r>
            <a:r>
              <a:rPr lang="el-GR" sz="2800" i="1" dirty="0">
                <a:latin typeface="Palatino"/>
                <a:cs typeface="Palatino"/>
              </a:rPr>
              <a:t>φ</a:t>
            </a:r>
            <a:r>
              <a:rPr lang="en-US" sz="2800" dirty="0">
                <a:latin typeface="Palatino"/>
                <a:cs typeface="Palatino"/>
              </a:rPr>
              <a:t>(</a:t>
            </a:r>
            <a:r>
              <a:rPr lang="en-US" sz="2800" i="1" dirty="0">
                <a:latin typeface="Palatino"/>
                <a:cs typeface="Palatino"/>
              </a:rPr>
              <a:t>p</a:t>
            </a:r>
            <a:r>
              <a:rPr lang="en-US" sz="2800" baseline="-25000" dirty="0">
                <a:latin typeface="Palatino"/>
                <a:cs typeface="Palatino"/>
              </a:rPr>
              <a:t>1</a:t>
            </a:r>
            <a:r>
              <a:rPr lang="en-US" sz="2800" i="1" dirty="0">
                <a:latin typeface="Palatino"/>
                <a:cs typeface="Palatino"/>
              </a:rPr>
              <a:t>p</a:t>
            </a:r>
            <a:r>
              <a:rPr lang="en-US" sz="2800" baseline="-25000" dirty="0">
                <a:latin typeface="Palatino"/>
                <a:cs typeface="Palatino"/>
              </a:rPr>
              <a:t>2</a:t>
            </a:r>
            <a:r>
              <a:rPr lang="en-US" sz="2800" dirty="0" smtClean="0">
                <a:latin typeface="Palatino"/>
                <a:cs typeface="Palatino"/>
              </a:rPr>
              <a:t>)</a:t>
            </a:r>
            <a:r>
              <a:rPr lang="en-US" sz="2800" dirty="0" smtClean="0">
                <a:cs typeface="Palatino"/>
              </a:rPr>
              <a:t> with a remainder of </a:t>
            </a:r>
            <a:r>
              <a:rPr lang="en-US" sz="2800" dirty="0" smtClean="0">
                <a:latin typeface="Palatino"/>
                <a:cs typeface="Palatino"/>
              </a:rPr>
              <a:t>1</a:t>
            </a:r>
            <a:r>
              <a:rPr lang="en-US" sz="2800" dirty="0" smtClean="0">
                <a:cs typeface="Palatino"/>
              </a:rPr>
              <a:t>:</a:t>
            </a:r>
          </a:p>
        </p:txBody>
      </p:sp>
      <p:sp>
        <p:nvSpPr>
          <p:cNvPr id="4" name="Slide Number Placeholder 3"/>
          <p:cNvSpPr>
            <a:spLocks noGrp="1"/>
          </p:cNvSpPr>
          <p:nvPr>
            <p:ph type="sldNum" sz="quarter" idx="12"/>
          </p:nvPr>
        </p:nvSpPr>
        <p:spPr/>
        <p:txBody>
          <a:bodyPr/>
          <a:lstStyle/>
          <a:p>
            <a:fld id="{40857C5A-2FD0-1645-9F69-D79892D8574F}" type="slidenum">
              <a:rPr lang="en-US" smtClean="0"/>
              <a:t>221</a:t>
            </a:fld>
            <a:endParaRPr lang="en-US"/>
          </a:p>
        </p:txBody>
      </p:sp>
      <p:pic>
        <p:nvPicPr>
          <p:cNvPr id="6" name="Picture 5"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5050" y="3759200"/>
            <a:ext cx="3676650" cy="2239684"/>
          </a:xfrm>
          <a:prstGeom prst="rect">
            <a:avLst/>
          </a:prstGeom>
        </p:spPr>
      </p:pic>
    </p:spTree>
    <p:extLst>
      <p:ext uri="{BB962C8B-B14F-4D97-AF65-F5344CB8AC3E}">
        <p14:creationId xmlns:p14="http://schemas.microsoft.com/office/powerpoint/2010/main" val="2356263125"/>
      </p:ext>
    </p:extLst>
  </p:cSld>
  <p:clrMapOvr>
    <a:masterClrMapping/>
  </p:clrMapOvr>
  <p:timing>
    <p:tnLst>
      <p:par>
        <p:cTn xmlns:p14="http://schemas.microsoft.com/office/powerpoint/2010/mai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RSA Works:  Proof </a:t>
            </a:r>
            <a:r>
              <a:rPr lang="en-US" dirty="0" smtClean="0"/>
              <a:t>(2)</a:t>
            </a:r>
            <a:endParaRPr lang="en-US" dirty="0"/>
          </a:p>
        </p:txBody>
      </p:sp>
      <p:sp>
        <p:nvSpPr>
          <p:cNvPr id="3" name="Content Placeholder 2"/>
          <p:cNvSpPr>
            <a:spLocks noGrp="1"/>
          </p:cNvSpPr>
          <p:nvPr>
            <p:ph idx="1"/>
          </p:nvPr>
        </p:nvSpPr>
        <p:spPr>
          <a:xfrm>
            <a:off x="457200" y="1600200"/>
            <a:ext cx="8420100" cy="4525963"/>
          </a:xfrm>
        </p:spPr>
        <p:txBody>
          <a:bodyPr>
            <a:normAutofit/>
          </a:bodyPr>
          <a:lstStyle/>
          <a:p>
            <a:r>
              <a:rPr lang="en-US" sz="2800" dirty="0" smtClean="0"/>
              <a:t>By Euler’s theorem, </a:t>
            </a:r>
            <a:r>
              <a:rPr lang="en-US" sz="2800" i="1" dirty="0" smtClean="0">
                <a:latin typeface="Palatino"/>
                <a:cs typeface="Palatino"/>
              </a:rPr>
              <a:t>a</a:t>
            </a:r>
            <a:r>
              <a:rPr lang="el-GR" sz="2800" i="1" baseline="30000" dirty="0" smtClean="0">
                <a:latin typeface="Palatino"/>
                <a:cs typeface="Palatino"/>
              </a:rPr>
              <a:t>φ</a:t>
            </a:r>
            <a:r>
              <a:rPr lang="en-US" sz="2800" i="1" baseline="30000" dirty="0" smtClean="0">
                <a:latin typeface="Palatino"/>
                <a:cs typeface="Palatino"/>
              </a:rPr>
              <a:t>(n) </a:t>
            </a:r>
            <a:r>
              <a:rPr lang="en-US" sz="2800" i="1" dirty="0" smtClean="0">
                <a:latin typeface="Palatino"/>
                <a:cs typeface="Palatino"/>
              </a:rPr>
              <a:t>– </a:t>
            </a:r>
            <a:r>
              <a:rPr lang="en-US" sz="2800" dirty="0" smtClean="0">
                <a:latin typeface="Palatino"/>
                <a:cs typeface="Palatino"/>
              </a:rPr>
              <a:t>1 </a:t>
            </a:r>
            <a:r>
              <a:rPr lang="en-US" sz="2800" dirty="0" smtClean="0">
                <a:cs typeface="Palatino"/>
              </a:rPr>
              <a:t>is divisible by </a:t>
            </a:r>
            <a:r>
              <a:rPr lang="en-US" sz="2800" i="1" dirty="0" smtClean="0">
                <a:latin typeface="Palatino"/>
                <a:cs typeface="Palatino"/>
              </a:rPr>
              <a:t>n</a:t>
            </a:r>
            <a:r>
              <a:rPr lang="en-US" sz="2800" dirty="0" smtClean="0">
                <a:cs typeface="Palatino"/>
              </a:rPr>
              <a:t>,</a:t>
            </a:r>
            <a:r>
              <a:rPr lang="en-US" sz="2800" dirty="0" smtClean="0"/>
              <a:t/>
            </a:r>
            <a:br>
              <a:rPr lang="en-US" sz="2800" dirty="0" smtClean="0"/>
            </a:br>
            <a:r>
              <a:rPr lang="en-US" sz="2800" dirty="0" smtClean="0"/>
              <a:t>i.e. </a:t>
            </a:r>
            <a:r>
              <a:rPr lang="en-US" sz="2800" i="1" dirty="0">
                <a:latin typeface="Palatino"/>
                <a:cs typeface="Palatino"/>
              </a:rPr>
              <a:t>a</a:t>
            </a:r>
            <a:r>
              <a:rPr lang="el-GR" sz="2800" i="1" baseline="30000" dirty="0">
                <a:latin typeface="Palatino"/>
                <a:cs typeface="Palatino"/>
              </a:rPr>
              <a:t>φ</a:t>
            </a:r>
            <a:r>
              <a:rPr lang="en-US" sz="2800" i="1" baseline="30000" dirty="0">
                <a:latin typeface="Palatino"/>
                <a:cs typeface="Palatino"/>
              </a:rPr>
              <a:t>(n) </a:t>
            </a:r>
            <a:r>
              <a:rPr lang="en-US" sz="2800" i="1" dirty="0" smtClean="0">
                <a:latin typeface="Palatino"/>
                <a:cs typeface="Palatino"/>
              </a:rPr>
              <a:t>= </a:t>
            </a:r>
            <a:r>
              <a:rPr lang="en-US" sz="2800" dirty="0" smtClean="0">
                <a:latin typeface="Palatino"/>
                <a:cs typeface="Palatino"/>
              </a:rPr>
              <a:t>1</a:t>
            </a:r>
            <a:r>
              <a:rPr lang="en-US" sz="2800" i="1" dirty="0" smtClean="0">
                <a:latin typeface="Palatino"/>
                <a:cs typeface="Palatino"/>
              </a:rPr>
              <a:t> + </a:t>
            </a:r>
            <a:r>
              <a:rPr lang="en-US" sz="2800" i="1" dirty="0" err="1" smtClean="0">
                <a:latin typeface="Palatino"/>
                <a:cs typeface="Palatino"/>
              </a:rPr>
              <a:t>vn</a:t>
            </a:r>
            <a:r>
              <a:rPr lang="en-US" sz="2800" i="1" dirty="0" smtClean="0">
                <a:latin typeface="Palatino"/>
                <a:cs typeface="Palatino"/>
              </a:rPr>
              <a:t>.  </a:t>
            </a:r>
            <a:r>
              <a:rPr lang="en-US" sz="2800" dirty="0" smtClean="0">
                <a:cs typeface="Palatino"/>
              </a:rPr>
              <a:t>Substituting into previous equation:</a:t>
            </a:r>
          </a:p>
          <a:p>
            <a:pPr marL="0" indent="0" algn="ctr">
              <a:buNone/>
            </a:pPr>
            <a:r>
              <a:rPr lang="en-US" sz="2800" dirty="0">
                <a:latin typeface="Palatino"/>
                <a:cs typeface="Palatino"/>
              </a:rPr>
              <a:t>(</a:t>
            </a:r>
            <a:r>
              <a:rPr lang="en-US" sz="2800" i="1" dirty="0" err="1">
                <a:latin typeface="Palatino"/>
                <a:cs typeface="Palatino"/>
              </a:rPr>
              <a:t>m</a:t>
            </a:r>
            <a:r>
              <a:rPr lang="en-US" sz="2800" i="1" baseline="30000" dirty="0" err="1">
                <a:latin typeface="Palatino"/>
                <a:cs typeface="Palatino"/>
              </a:rPr>
              <a:t>pub</a:t>
            </a:r>
            <a:r>
              <a:rPr lang="en-US" sz="2800" dirty="0">
                <a:latin typeface="Palatino"/>
                <a:cs typeface="Palatino"/>
              </a:rPr>
              <a:t>)</a:t>
            </a:r>
            <a:r>
              <a:rPr lang="en-US" sz="2800" i="1" baseline="30000" dirty="0" err="1">
                <a:latin typeface="Palatino"/>
                <a:cs typeface="Palatino"/>
              </a:rPr>
              <a:t>prv</a:t>
            </a:r>
            <a:r>
              <a:rPr lang="en-US" sz="2800" dirty="0">
                <a:latin typeface="Palatino"/>
                <a:cs typeface="Palatino"/>
              </a:rPr>
              <a:t> </a:t>
            </a:r>
            <a:r>
              <a:rPr lang="en-US" sz="2800" dirty="0" smtClean="0">
                <a:latin typeface="Palatino"/>
                <a:cs typeface="Palatino"/>
              </a:rPr>
              <a:t>= </a:t>
            </a:r>
            <a:r>
              <a:rPr lang="en-US" sz="2800" i="1" dirty="0" smtClean="0">
                <a:latin typeface="Palatino"/>
                <a:cs typeface="Palatino"/>
              </a:rPr>
              <a:t>m</a:t>
            </a:r>
            <a:r>
              <a:rPr lang="en-US" sz="2800" dirty="0" smtClean="0">
                <a:latin typeface="Palatino"/>
                <a:cs typeface="Palatino"/>
              </a:rPr>
              <a:t>(1 + </a:t>
            </a:r>
            <a:r>
              <a:rPr lang="en-US" sz="2800" i="1" dirty="0" err="1" smtClean="0">
                <a:latin typeface="Palatino"/>
                <a:cs typeface="Palatino"/>
              </a:rPr>
              <a:t>vn</a:t>
            </a:r>
            <a:r>
              <a:rPr lang="en-US" sz="2800" dirty="0" smtClean="0">
                <a:latin typeface="Palatino"/>
                <a:cs typeface="Palatino"/>
              </a:rPr>
              <a:t>)</a:t>
            </a:r>
            <a:r>
              <a:rPr lang="en-US" sz="2800" i="1" baseline="30000" dirty="0" smtClean="0">
                <a:latin typeface="Palatino"/>
                <a:cs typeface="Palatino"/>
              </a:rPr>
              <a:t>q</a:t>
            </a:r>
          </a:p>
          <a:p>
            <a:r>
              <a:rPr lang="en-US" sz="2800" dirty="0" smtClean="0">
                <a:cs typeface="Palatino"/>
              </a:rPr>
              <a:t>When we expand, every term on right will be a multiple of </a:t>
            </a:r>
            <a:r>
              <a:rPr lang="en-US" sz="2800" i="1" dirty="0" smtClean="0">
                <a:latin typeface="Palatino"/>
                <a:cs typeface="Palatino"/>
              </a:rPr>
              <a:t>n</a:t>
            </a:r>
            <a:r>
              <a:rPr lang="en-US" sz="2800" dirty="0" smtClean="0">
                <a:cs typeface="Palatino"/>
              </a:rPr>
              <a:t> except </a:t>
            </a:r>
            <a:r>
              <a:rPr lang="en-US" sz="2800" dirty="0" smtClean="0">
                <a:latin typeface="Palatino"/>
                <a:cs typeface="Palatino"/>
              </a:rPr>
              <a:t>1</a:t>
            </a:r>
            <a:r>
              <a:rPr lang="en-US" sz="2800" dirty="0" smtClean="0">
                <a:cs typeface="Palatino"/>
              </a:rPr>
              <a:t>, so we can just say we have </a:t>
            </a:r>
            <a:r>
              <a:rPr lang="en-US" sz="2800" dirty="0" smtClean="0">
                <a:latin typeface="Palatino"/>
                <a:cs typeface="Palatino"/>
              </a:rPr>
              <a:t>1</a:t>
            </a:r>
            <a:r>
              <a:rPr lang="en-US" sz="2800" dirty="0" smtClean="0">
                <a:cs typeface="Palatino"/>
              </a:rPr>
              <a:t> plus some other multiple </a:t>
            </a:r>
            <a:r>
              <a:rPr lang="en-US" sz="2800" i="1" dirty="0" smtClean="0">
                <a:latin typeface="Palatino"/>
                <a:cs typeface="Palatino"/>
              </a:rPr>
              <a:t>w</a:t>
            </a:r>
            <a:r>
              <a:rPr lang="en-US" sz="2800" dirty="0" smtClean="0">
                <a:cs typeface="Palatino"/>
              </a:rPr>
              <a:t> of </a:t>
            </a:r>
            <a:r>
              <a:rPr lang="en-US" sz="2800" i="1" dirty="0" smtClean="0">
                <a:latin typeface="Palatino"/>
                <a:cs typeface="Palatino"/>
              </a:rPr>
              <a:t>n</a:t>
            </a:r>
            <a:r>
              <a:rPr lang="en-US" sz="2800" dirty="0" smtClean="0">
                <a:cs typeface="Palatino"/>
              </a:rPr>
              <a:t>:</a:t>
            </a:r>
          </a:p>
          <a:p>
            <a:pPr marL="0" indent="0" algn="ctr">
              <a:buNone/>
            </a:pPr>
            <a:r>
              <a:rPr lang="en-US" sz="2800" dirty="0">
                <a:latin typeface="Palatino"/>
                <a:cs typeface="Palatino"/>
              </a:rPr>
              <a:t>(</a:t>
            </a:r>
            <a:r>
              <a:rPr lang="en-US" sz="2800" i="1" dirty="0" err="1">
                <a:latin typeface="Palatino"/>
                <a:cs typeface="Palatino"/>
              </a:rPr>
              <a:t>m</a:t>
            </a:r>
            <a:r>
              <a:rPr lang="en-US" sz="2800" i="1" baseline="30000" dirty="0" err="1">
                <a:latin typeface="Palatino"/>
                <a:cs typeface="Palatino"/>
              </a:rPr>
              <a:t>pub</a:t>
            </a:r>
            <a:r>
              <a:rPr lang="en-US" sz="2800" dirty="0">
                <a:latin typeface="Palatino"/>
                <a:cs typeface="Palatino"/>
              </a:rPr>
              <a:t>)</a:t>
            </a:r>
            <a:r>
              <a:rPr lang="en-US" sz="2800" i="1" baseline="30000" dirty="0" err="1">
                <a:latin typeface="Palatino"/>
                <a:cs typeface="Palatino"/>
              </a:rPr>
              <a:t>prv</a:t>
            </a:r>
            <a:r>
              <a:rPr lang="en-US" sz="2800" dirty="0">
                <a:latin typeface="Palatino"/>
                <a:cs typeface="Palatino"/>
              </a:rPr>
              <a:t> = </a:t>
            </a:r>
            <a:r>
              <a:rPr lang="en-US" sz="2800" i="1" dirty="0" smtClean="0">
                <a:latin typeface="Palatino"/>
                <a:cs typeface="Palatino"/>
              </a:rPr>
              <a:t>m</a:t>
            </a:r>
            <a:r>
              <a:rPr lang="en-US" sz="2800" dirty="0" smtClean="0">
                <a:latin typeface="Palatino"/>
                <a:cs typeface="Palatino"/>
              </a:rPr>
              <a:t> </a:t>
            </a:r>
            <a:r>
              <a:rPr lang="en-US" sz="2800" dirty="0">
                <a:latin typeface="Palatino"/>
                <a:cs typeface="Palatino"/>
              </a:rPr>
              <a:t>+ </a:t>
            </a:r>
            <a:r>
              <a:rPr lang="en-US" sz="2800" i="1" dirty="0" err="1" smtClean="0">
                <a:latin typeface="Palatino"/>
                <a:cs typeface="Palatino"/>
              </a:rPr>
              <a:t>wn</a:t>
            </a:r>
            <a:endParaRPr lang="en-US" sz="2800" i="1" dirty="0" smtClean="0">
              <a:latin typeface="Palatino"/>
              <a:cs typeface="Palatino"/>
            </a:endParaRPr>
          </a:p>
          <a:p>
            <a:pPr marL="0" indent="0" algn="ctr">
              <a:buNone/>
            </a:pPr>
            <a:r>
              <a:rPr lang="en-US" sz="2800" i="1" dirty="0" smtClean="0">
                <a:latin typeface="Palatino"/>
                <a:cs typeface="Palatino"/>
              </a:rPr>
              <a:t>                 = m </a:t>
            </a:r>
            <a:r>
              <a:rPr lang="en-US" sz="2800" dirty="0" smtClean="0">
                <a:latin typeface="Palatino"/>
                <a:cs typeface="Palatino"/>
              </a:rPr>
              <a:t>mod </a:t>
            </a:r>
            <a:r>
              <a:rPr lang="en-US" sz="2800" i="1" dirty="0" smtClean="0">
                <a:latin typeface="Palatino"/>
                <a:cs typeface="Palatino"/>
              </a:rPr>
              <a:t>n</a:t>
            </a:r>
            <a:endParaRPr lang="en-US" sz="2800" i="1" dirty="0">
              <a:latin typeface="Palatino"/>
              <a:cs typeface="Palatino"/>
            </a:endParaRPr>
          </a:p>
          <a:p>
            <a:pPr marL="0" indent="0">
              <a:buNone/>
            </a:pPr>
            <a:r>
              <a:rPr lang="en-US" sz="2800" dirty="0" smtClean="0">
                <a:cs typeface="Palatino"/>
              </a:rPr>
              <a:t>    which is what we wanted.</a:t>
            </a:r>
          </a:p>
        </p:txBody>
      </p:sp>
      <p:sp>
        <p:nvSpPr>
          <p:cNvPr id="4" name="Slide Number Placeholder 3"/>
          <p:cNvSpPr>
            <a:spLocks noGrp="1"/>
          </p:cNvSpPr>
          <p:nvPr>
            <p:ph type="sldNum" sz="quarter" idx="12"/>
          </p:nvPr>
        </p:nvSpPr>
        <p:spPr/>
        <p:txBody>
          <a:bodyPr/>
          <a:lstStyle/>
          <a:p>
            <a:fld id="{40857C5A-2FD0-1645-9F69-D79892D8574F}" type="slidenum">
              <a:rPr lang="en-US" smtClean="0"/>
              <a:t>222</a:t>
            </a:fld>
            <a:endParaRPr lang="en-US"/>
          </a:p>
        </p:txBody>
      </p:sp>
    </p:spTree>
    <p:extLst>
      <p:ext uri="{BB962C8B-B14F-4D97-AF65-F5344CB8AC3E}">
        <p14:creationId xmlns:p14="http://schemas.microsoft.com/office/powerpoint/2010/main" val="75586403"/>
      </p:ext>
    </p:extLst>
  </p:cSld>
  <p:clrMapOvr>
    <a:masterClrMapping/>
  </p:clrMapOvr>
  <p:timing>
    <p:tnLst>
      <p:par>
        <p:cTn xmlns:p14="http://schemas.microsoft.com/office/powerpoint/2010/mai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t>
            </a:r>
            <a:r>
              <a:rPr lang="en-US" dirty="0" smtClean="0"/>
              <a:t>nsuring </a:t>
            </a:r>
            <a:r>
              <a:rPr lang="en-US" dirty="0" err="1" smtClean="0"/>
              <a:t>Coprimes</a:t>
            </a:r>
            <a:endParaRPr lang="en-US" dirty="0"/>
          </a:p>
        </p:txBody>
      </p:sp>
      <p:sp>
        <p:nvSpPr>
          <p:cNvPr id="3" name="Content Placeholder 2"/>
          <p:cNvSpPr>
            <a:spLocks noGrp="1"/>
          </p:cNvSpPr>
          <p:nvPr>
            <p:ph idx="1"/>
          </p:nvPr>
        </p:nvSpPr>
        <p:spPr/>
        <p:txBody>
          <a:bodyPr>
            <a:normAutofit/>
          </a:bodyPr>
          <a:lstStyle/>
          <a:p>
            <a:r>
              <a:rPr lang="en-US" sz="2800" dirty="0" smtClean="0"/>
              <a:t>For the step where we applied Euler’s theorem to work, </a:t>
            </a:r>
            <a:r>
              <a:rPr lang="en-US" sz="2800" i="1" dirty="0" smtClean="0">
                <a:latin typeface="Palatino"/>
                <a:cs typeface="Palatino"/>
              </a:rPr>
              <a:t>m</a:t>
            </a:r>
            <a:r>
              <a:rPr lang="en-US" sz="2800" dirty="0" smtClean="0"/>
              <a:t> must be </a:t>
            </a:r>
            <a:r>
              <a:rPr lang="en-US" sz="2800" dirty="0" err="1" smtClean="0"/>
              <a:t>coprime</a:t>
            </a:r>
            <a:r>
              <a:rPr lang="en-US" sz="2800" dirty="0" smtClean="0"/>
              <a:t> with </a:t>
            </a:r>
            <a:r>
              <a:rPr lang="en-US" sz="2800" i="1" dirty="0" smtClean="0">
                <a:latin typeface="Palatino"/>
                <a:cs typeface="Palatino"/>
              </a:rPr>
              <a:t>n </a:t>
            </a:r>
            <a:r>
              <a:rPr lang="en-US" sz="2800" dirty="0" smtClean="0">
                <a:latin typeface="Palatino"/>
                <a:cs typeface="Palatino"/>
              </a:rPr>
              <a:t>=</a:t>
            </a:r>
            <a:r>
              <a:rPr lang="en-US" sz="2800" dirty="0" smtClean="0"/>
              <a:t> </a:t>
            </a:r>
            <a:r>
              <a:rPr lang="en-US" sz="2800" i="1" dirty="0" smtClean="0">
                <a:latin typeface="Palatino"/>
                <a:cs typeface="Palatino"/>
              </a:rPr>
              <a:t>p</a:t>
            </a:r>
            <a:r>
              <a:rPr lang="en-US" sz="2800" baseline="-25000" dirty="0" smtClean="0">
                <a:latin typeface="Palatino"/>
                <a:cs typeface="Palatino"/>
              </a:rPr>
              <a:t>1</a:t>
            </a:r>
            <a:r>
              <a:rPr lang="en-US" sz="2800" i="1" dirty="0" smtClean="0">
                <a:latin typeface="Palatino"/>
                <a:cs typeface="Palatino"/>
              </a:rPr>
              <a:t>p</a:t>
            </a:r>
            <a:r>
              <a:rPr lang="en-US" sz="2800" baseline="-25000" dirty="0" smtClean="0">
                <a:latin typeface="Palatino"/>
                <a:cs typeface="Palatino"/>
              </a:rPr>
              <a:t>2</a:t>
            </a:r>
            <a:r>
              <a:rPr lang="en-US" sz="2800" dirty="0" smtClean="0"/>
              <a:t>.</a:t>
            </a:r>
          </a:p>
          <a:p>
            <a:r>
              <a:rPr lang="en-US" sz="2800" dirty="0" smtClean="0"/>
              <a:t>Since message </a:t>
            </a:r>
            <a:r>
              <a:rPr lang="en-US" sz="2800" i="1" dirty="0" smtClean="0">
                <a:latin typeface="Palatino"/>
                <a:cs typeface="Palatino"/>
              </a:rPr>
              <a:t>m</a:t>
            </a:r>
            <a:r>
              <a:rPr lang="en-US" sz="2800" dirty="0" smtClean="0"/>
              <a:t> could be anything, how do we know it will be </a:t>
            </a:r>
            <a:r>
              <a:rPr lang="en-US" sz="2800" dirty="0" err="1" smtClean="0"/>
              <a:t>coprime</a:t>
            </a:r>
            <a:r>
              <a:rPr lang="en-US" sz="2800" dirty="0"/>
              <a:t> </a:t>
            </a:r>
            <a:r>
              <a:rPr lang="en-US" sz="2800" dirty="0" smtClean="0"/>
              <a:t>to </a:t>
            </a:r>
            <a:r>
              <a:rPr lang="en-US" sz="2800" i="1" dirty="0" smtClean="0">
                <a:latin typeface="Palatino"/>
                <a:cs typeface="Palatino"/>
              </a:rPr>
              <a:t>p</a:t>
            </a:r>
            <a:r>
              <a:rPr lang="en-US" sz="2800" baseline="-25000" dirty="0" smtClean="0">
                <a:latin typeface="Palatino"/>
                <a:cs typeface="Palatino"/>
              </a:rPr>
              <a:t>1</a:t>
            </a:r>
            <a:r>
              <a:rPr lang="en-US" sz="2800" i="1" dirty="0" smtClean="0">
                <a:latin typeface="Palatino"/>
                <a:cs typeface="Palatino"/>
              </a:rPr>
              <a:t>p</a:t>
            </a:r>
            <a:r>
              <a:rPr lang="en-US" sz="2800" baseline="-25000" dirty="0" smtClean="0">
                <a:latin typeface="Palatino"/>
                <a:cs typeface="Palatino"/>
              </a:rPr>
              <a:t>2</a:t>
            </a:r>
            <a:r>
              <a:rPr lang="en-US" sz="2800" dirty="0" smtClean="0"/>
              <a:t>?</a:t>
            </a:r>
          </a:p>
          <a:p>
            <a:r>
              <a:rPr lang="en-US" sz="2800" dirty="0" smtClean="0"/>
              <a:t>In practice, probability is nearly indistinguishable from 1</a:t>
            </a:r>
          </a:p>
          <a:p>
            <a:r>
              <a:rPr lang="en-US" sz="2800" dirty="0" smtClean="0"/>
              <a:t>But to be sure:</a:t>
            </a:r>
          </a:p>
          <a:p>
            <a:pPr lvl="1"/>
            <a:r>
              <a:rPr lang="en-US" sz="2400" dirty="0"/>
              <a:t>A</a:t>
            </a:r>
            <a:r>
              <a:rPr lang="en-US" sz="2400" dirty="0" smtClean="0"/>
              <a:t>dd a byte to end of </a:t>
            </a:r>
            <a:r>
              <a:rPr lang="en-US" sz="2400" i="1" dirty="0" smtClean="0">
                <a:latin typeface="Palatino"/>
                <a:cs typeface="Palatino"/>
              </a:rPr>
              <a:t>m</a:t>
            </a:r>
            <a:r>
              <a:rPr lang="en-US" sz="2400" dirty="0" smtClean="0"/>
              <a:t> that isn’t part of message.</a:t>
            </a:r>
          </a:p>
          <a:p>
            <a:pPr lvl="1"/>
            <a:r>
              <a:rPr lang="en-US" sz="2400" dirty="0" smtClean="0"/>
              <a:t>Check if </a:t>
            </a:r>
            <a:r>
              <a:rPr lang="en-US" sz="2400" dirty="0" err="1" smtClean="0"/>
              <a:t>coprime</a:t>
            </a:r>
            <a:r>
              <a:rPr lang="en-US" sz="2400" dirty="0" smtClean="0"/>
              <a:t>; if not, add 1 to this extra byte</a:t>
            </a:r>
          </a:p>
        </p:txBody>
      </p:sp>
      <p:sp>
        <p:nvSpPr>
          <p:cNvPr id="4" name="Slide Number Placeholder 3"/>
          <p:cNvSpPr>
            <a:spLocks noGrp="1"/>
          </p:cNvSpPr>
          <p:nvPr>
            <p:ph type="sldNum" sz="quarter" idx="12"/>
          </p:nvPr>
        </p:nvSpPr>
        <p:spPr/>
        <p:txBody>
          <a:bodyPr/>
          <a:lstStyle/>
          <a:p>
            <a:fld id="{40857C5A-2FD0-1645-9F69-D79892D8574F}" type="slidenum">
              <a:rPr lang="en-US" smtClean="0"/>
              <a:t>223</a:t>
            </a:fld>
            <a:endParaRPr lang="en-US"/>
          </a:p>
        </p:txBody>
      </p:sp>
    </p:spTree>
    <p:extLst>
      <p:ext uri="{BB962C8B-B14F-4D97-AF65-F5344CB8AC3E}">
        <p14:creationId xmlns:p14="http://schemas.microsoft.com/office/powerpoint/2010/main" val="2131606254"/>
      </p:ext>
    </p:extLst>
  </p:cSld>
  <p:clrMapOvr>
    <a:masterClrMapping/>
  </p:clrMapOvr>
  <p:timing>
    <p:tnLst>
      <p:par>
        <p:cTn xmlns:p14="http://schemas.microsoft.com/office/powerpoint/2010/mai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 RSA Secure?</a:t>
            </a:r>
            <a:endParaRPr lang="en-US" dirty="0"/>
          </a:p>
        </p:txBody>
      </p:sp>
      <p:sp>
        <p:nvSpPr>
          <p:cNvPr id="3" name="Content Placeholder 2"/>
          <p:cNvSpPr>
            <a:spLocks noGrp="1"/>
          </p:cNvSpPr>
          <p:nvPr>
            <p:ph idx="1"/>
          </p:nvPr>
        </p:nvSpPr>
        <p:spPr/>
        <p:txBody>
          <a:bodyPr/>
          <a:lstStyle/>
          <a:p>
            <a:r>
              <a:rPr lang="en-US" dirty="0" smtClean="0"/>
              <a:t>Factoring is hard, so computing </a:t>
            </a:r>
            <a:r>
              <a:rPr lang="el-GR" i="1" dirty="0" smtClean="0">
                <a:latin typeface="Palatino"/>
                <a:cs typeface="Palatino"/>
              </a:rPr>
              <a:t>φ</a:t>
            </a:r>
            <a:r>
              <a:rPr lang="en-US" i="1" dirty="0">
                <a:latin typeface="Palatino"/>
                <a:cs typeface="Palatino"/>
              </a:rPr>
              <a:t> </a:t>
            </a:r>
            <a:r>
              <a:rPr lang="en-US" dirty="0" smtClean="0">
                <a:cs typeface="Palatino"/>
              </a:rPr>
              <a:t>is not feasible</a:t>
            </a:r>
          </a:p>
          <a:p>
            <a:r>
              <a:rPr lang="en-US" dirty="0" smtClean="0"/>
              <a:t>This will be true for foreseeable future</a:t>
            </a:r>
          </a:p>
          <a:p>
            <a:r>
              <a:rPr lang="en-US" dirty="0" smtClean="0"/>
              <a:t>BUT, if quantum computers become practical, RSA would no longer be secure</a:t>
            </a:r>
            <a:endParaRPr lang="en-US" dirty="0"/>
          </a:p>
        </p:txBody>
      </p:sp>
      <p:sp>
        <p:nvSpPr>
          <p:cNvPr id="4" name="Slide Number Placeholder 3"/>
          <p:cNvSpPr>
            <a:spLocks noGrp="1"/>
          </p:cNvSpPr>
          <p:nvPr>
            <p:ph type="sldNum" sz="quarter" idx="12"/>
          </p:nvPr>
        </p:nvSpPr>
        <p:spPr/>
        <p:txBody>
          <a:bodyPr/>
          <a:lstStyle/>
          <a:p>
            <a:fld id="{40857C5A-2FD0-1645-9F69-D79892D8574F}" type="slidenum">
              <a:rPr lang="en-US" smtClean="0"/>
              <a:t>224</a:t>
            </a:fld>
            <a:endParaRPr lang="en-US"/>
          </a:p>
        </p:txBody>
      </p:sp>
    </p:spTree>
    <p:extLst>
      <p:ext uri="{BB962C8B-B14F-4D97-AF65-F5344CB8AC3E}">
        <p14:creationId xmlns:p14="http://schemas.microsoft.com/office/powerpoint/2010/main" val="3586641982"/>
      </p:ext>
    </p:extLst>
  </p:cSld>
  <p:clrMapOvr>
    <a:masterClrMapping/>
  </p:clrMapOvr>
  <p:timing>
    <p:tnLst>
      <p:par>
        <p:cTn xmlns:p14="http://schemas.microsoft.com/office/powerpoint/2010/mai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Project:  RSA</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Implement an RSA key generation library</a:t>
            </a:r>
          </a:p>
          <a:p>
            <a:pPr marL="514350" indent="-514350">
              <a:buFont typeface="+mj-lt"/>
              <a:buAutoNum type="arabicPeriod"/>
            </a:pPr>
            <a:r>
              <a:rPr lang="en-US" dirty="0" smtClean="0"/>
              <a:t>Implement an RSA message encoder/decoder that takes a string and the key as its arguments</a:t>
            </a:r>
            <a:endParaRPr lang="en-US" dirty="0"/>
          </a:p>
        </p:txBody>
      </p:sp>
      <p:sp>
        <p:nvSpPr>
          <p:cNvPr id="4" name="Slide Number Placeholder 3"/>
          <p:cNvSpPr>
            <a:spLocks noGrp="1"/>
          </p:cNvSpPr>
          <p:nvPr>
            <p:ph type="sldNum" sz="quarter" idx="12"/>
          </p:nvPr>
        </p:nvSpPr>
        <p:spPr/>
        <p:txBody>
          <a:bodyPr/>
          <a:lstStyle/>
          <a:p>
            <a:fld id="{40857C5A-2FD0-1645-9F69-D79892D8574F}" type="slidenum">
              <a:rPr lang="en-US" smtClean="0"/>
              <a:t>225</a:t>
            </a:fld>
            <a:endParaRPr lang="en-US"/>
          </a:p>
        </p:txBody>
      </p:sp>
    </p:spTree>
    <p:extLst>
      <p:ext uri="{BB962C8B-B14F-4D97-AF65-F5344CB8AC3E}">
        <p14:creationId xmlns:p14="http://schemas.microsoft.com/office/powerpoint/2010/main" val="217483407"/>
      </p:ext>
    </p:extLst>
  </p:cSld>
  <p:clrMapOvr>
    <a:masterClrMapping/>
  </p:clrMapOvr>
  <p:timing>
    <p:tnLst>
      <p:par>
        <p:cTn xmlns:p14="http://schemas.microsoft.com/office/powerpoint/2010/mai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RSA Project Hints</a:t>
            </a:r>
            <a:endParaRPr lang="en-US" dirty="0"/>
          </a:p>
        </p:txBody>
      </p:sp>
      <p:sp>
        <p:nvSpPr>
          <p:cNvPr id="3" name="Content Placeholder 2"/>
          <p:cNvSpPr>
            <a:spLocks noGrp="1"/>
          </p:cNvSpPr>
          <p:nvPr>
            <p:ph idx="1"/>
          </p:nvPr>
        </p:nvSpPr>
        <p:spPr/>
        <p:txBody>
          <a:bodyPr>
            <a:normAutofit/>
          </a:bodyPr>
          <a:lstStyle/>
          <a:p>
            <a:r>
              <a:rPr lang="en-US" sz="2800" dirty="0" smtClean="0"/>
              <a:t>If your language does not support arbitrary-precision integers, install a package that does.</a:t>
            </a:r>
          </a:p>
          <a:p>
            <a:r>
              <a:rPr lang="en-US" sz="2800" dirty="0" smtClean="0"/>
              <a:t>Remember that two numbers are </a:t>
            </a:r>
            <a:r>
              <a:rPr lang="en-US" sz="2800" dirty="0" err="1" smtClean="0"/>
              <a:t>coprime</a:t>
            </a:r>
            <a:r>
              <a:rPr lang="en-US" sz="2800" dirty="0" smtClean="0"/>
              <a:t> if their GCD is 1.  You’ll need this for a key generation step.</a:t>
            </a:r>
          </a:p>
          <a:p>
            <a:r>
              <a:rPr lang="en-US" sz="2800" dirty="0" smtClean="0"/>
              <a:t>You’ll need two functions from earlier in the course:</a:t>
            </a:r>
          </a:p>
          <a:p>
            <a:pPr lvl="1"/>
            <a:r>
              <a:rPr lang="en-US" sz="2000" dirty="0" err="1" smtClean="0">
                <a:latin typeface="Lucida Console"/>
                <a:cs typeface="Lucida Console"/>
              </a:rPr>
              <a:t>extended_gcd</a:t>
            </a:r>
            <a:r>
              <a:rPr lang="en-US" sz="2400" dirty="0" smtClean="0"/>
              <a:t> </a:t>
            </a:r>
          </a:p>
          <a:p>
            <a:pPr lvl="1"/>
            <a:r>
              <a:rPr lang="en-US" sz="2000" dirty="0" err="1" smtClean="0">
                <a:latin typeface="Lucida Console"/>
                <a:cs typeface="Lucida Console"/>
              </a:rPr>
              <a:t>multiplicative_inverse</a:t>
            </a:r>
            <a:endParaRPr lang="en-US" sz="2400" dirty="0"/>
          </a:p>
        </p:txBody>
      </p:sp>
      <p:sp>
        <p:nvSpPr>
          <p:cNvPr id="4" name="Slide Number Placeholder 3"/>
          <p:cNvSpPr>
            <a:spLocks noGrp="1"/>
          </p:cNvSpPr>
          <p:nvPr>
            <p:ph type="sldNum" sz="quarter" idx="12"/>
          </p:nvPr>
        </p:nvSpPr>
        <p:spPr/>
        <p:txBody>
          <a:bodyPr/>
          <a:lstStyle/>
          <a:p>
            <a:fld id="{40857C5A-2FD0-1645-9F69-D79892D8574F}" type="slidenum">
              <a:rPr lang="en-US" smtClean="0"/>
              <a:t>226</a:t>
            </a:fld>
            <a:endParaRPr lang="en-US"/>
          </a:p>
        </p:txBody>
      </p:sp>
    </p:spTree>
    <p:extLst>
      <p:ext uri="{BB962C8B-B14F-4D97-AF65-F5344CB8AC3E}">
        <p14:creationId xmlns:p14="http://schemas.microsoft.com/office/powerpoint/2010/main" val="1285737066"/>
      </p:ext>
    </p:extLst>
  </p:cSld>
  <p:clrMapOvr>
    <a:masterClrMapping/>
  </p:clrMapOvr>
  <p:timing>
    <p:tnLst>
      <p:par>
        <p:cTn xmlns:p14="http://schemas.microsoft.com/office/powerpoint/2010/mai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Extended GCD</a:t>
            </a:r>
            <a:endParaRPr lang="en-US" dirty="0"/>
          </a:p>
        </p:txBody>
      </p:sp>
      <p:sp>
        <p:nvSpPr>
          <p:cNvPr id="3" name="Content Placeholder 2"/>
          <p:cNvSpPr>
            <a:spLocks noGrp="1"/>
          </p:cNvSpPr>
          <p:nvPr>
            <p:ph idx="1"/>
          </p:nvPr>
        </p:nvSpPr>
        <p:spPr/>
        <p:txBody>
          <a:bodyPr>
            <a:normAutofit/>
          </a:bodyPr>
          <a:lstStyle/>
          <a:p>
            <a:r>
              <a:rPr lang="en-US" sz="2800" dirty="0" smtClean="0"/>
              <a:t>Recall that extended GCD returns a pair </a:t>
            </a:r>
            <a:r>
              <a:rPr lang="en-US" sz="2800" dirty="0" smtClean="0">
                <a:latin typeface="Palatino"/>
                <a:cs typeface="Palatino"/>
              </a:rPr>
              <a:t>(</a:t>
            </a:r>
            <a:r>
              <a:rPr lang="en-US" sz="2800" i="1" dirty="0" smtClean="0">
                <a:latin typeface="Palatino"/>
                <a:cs typeface="Palatino"/>
              </a:rPr>
              <a:t>x</a:t>
            </a:r>
            <a:r>
              <a:rPr lang="en-US" sz="2800" dirty="0" smtClean="0">
                <a:latin typeface="Palatino"/>
                <a:cs typeface="Palatino"/>
              </a:rPr>
              <a:t>, </a:t>
            </a:r>
            <a:r>
              <a:rPr lang="en-US" sz="2800" i="1" dirty="0" smtClean="0">
                <a:latin typeface="Palatino"/>
                <a:cs typeface="Palatino"/>
              </a:rPr>
              <a:t>y</a:t>
            </a:r>
            <a:r>
              <a:rPr lang="en-US" sz="2800" dirty="0" smtClean="0">
                <a:latin typeface="Palatino"/>
                <a:cs typeface="Palatino"/>
              </a:rPr>
              <a:t>) </a:t>
            </a:r>
            <a:r>
              <a:rPr lang="en-US" sz="2800" dirty="0" smtClean="0"/>
              <a:t>such that </a:t>
            </a:r>
            <a:r>
              <a:rPr lang="en-US" sz="2800" i="1" dirty="0" smtClean="0">
                <a:latin typeface="Palatino"/>
                <a:cs typeface="Palatino"/>
              </a:rPr>
              <a:t>ax</a:t>
            </a:r>
            <a:r>
              <a:rPr lang="en-US" sz="2800" dirty="0" smtClean="0">
                <a:latin typeface="Palatino"/>
                <a:cs typeface="Palatino"/>
              </a:rPr>
              <a:t> + </a:t>
            </a:r>
            <a:r>
              <a:rPr lang="en-US" sz="2800" i="1" dirty="0" err="1" smtClean="0">
                <a:latin typeface="Palatino"/>
                <a:cs typeface="Palatino"/>
              </a:rPr>
              <a:t>ny</a:t>
            </a:r>
            <a:r>
              <a:rPr lang="en-US" sz="2800" dirty="0" smtClean="0">
                <a:latin typeface="Palatino"/>
                <a:cs typeface="Palatino"/>
              </a:rPr>
              <a:t> = </a:t>
            </a:r>
            <a:r>
              <a:rPr lang="en-US" sz="2800" dirty="0" err="1" smtClean="0">
                <a:latin typeface="Palatino"/>
                <a:cs typeface="Palatino"/>
              </a:rPr>
              <a:t>gcd</a:t>
            </a:r>
            <a:r>
              <a:rPr lang="en-US" sz="2800" dirty="0" smtClean="0">
                <a:latin typeface="Palatino"/>
                <a:cs typeface="Palatino"/>
              </a:rPr>
              <a:t>(</a:t>
            </a:r>
            <a:r>
              <a:rPr lang="en-US" sz="2800" i="1" dirty="0" smtClean="0">
                <a:latin typeface="Palatino"/>
                <a:cs typeface="Palatino"/>
              </a:rPr>
              <a:t>a</a:t>
            </a:r>
            <a:r>
              <a:rPr lang="en-US" sz="2800" dirty="0" smtClean="0">
                <a:latin typeface="Palatino"/>
                <a:cs typeface="Palatino"/>
              </a:rPr>
              <a:t>, </a:t>
            </a:r>
            <a:r>
              <a:rPr lang="en-US" sz="2800" i="1" dirty="0" smtClean="0">
                <a:latin typeface="Palatino"/>
                <a:cs typeface="Palatino"/>
              </a:rPr>
              <a:t>n</a:t>
            </a:r>
            <a:r>
              <a:rPr lang="en-US" sz="2800" dirty="0" smtClean="0">
                <a:latin typeface="Palatino"/>
                <a:cs typeface="Palatino"/>
              </a:rPr>
              <a:t>)</a:t>
            </a:r>
            <a:r>
              <a:rPr lang="en-US" sz="2800" dirty="0" smtClean="0"/>
              <a:t>.</a:t>
            </a:r>
          </a:p>
          <a:p>
            <a:pPr lvl="1"/>
            <a:r>
              <a:rPr lang="en-US" sz="2400" dirty="0" smtClean="0"/>
              <a:t>Use to check for </a:t>
            </a:r>
            <a:r>
              <a:rPr lang="en-US" sz="2400" dirty="0" err="1" smtClean="0"/>
              <a:t>coprimes</a:t>
            </a:r>
            <a:endParaRPr lang="en-US" sz="2400" dirty="0" smtClean="0"/>
          </a:p>
          <a:p>
            <a:pPr lvl="1"/>
            <a:r>
              <a:rPr lang="en-US" sz="2400" dirty="0" smtClean="0"/>
              <a:t>Also part of </a:t>
            </a:r>
            <a:r>
              <a:rPr lang="en-US" sz="2000" dirty="0" err="1" smtClean="0">
                <a:latin typeface="Lucida Console"/>
                <a:cs typeface="Lucida Console"/>
              </a:rPr>
              <a:t>multiplicative_inverse</a:t>
            </a:r>
            <a:r>
              <a:rPr lang="en-US" sz="2400" dirty="0" smtClean="0"/>
              <a:t> implementation</a:t>
            </a:r>
          </a:p>
        </p:txBody>
      </p:sp>
      <p:sp>
        <p:nvSpPr>
          <p:cNvPr id="4" name="Slide Number Placeholder 3"/>
          <p:cNvSpPr>
            <a:spLocks noGrp="1"/>
          </p:cNvSpPr>
          <p:nvPr>
            <p:ph type="sldNum" sz="quarter" idx="12"/>
          </p:nvPr>
        </p:nvSpPr>
        <p:spPr/>
        <p:txBody>
          <a:bodyPr/>
          <a:lstStyle/>
          <a:p>
            <a:fld id="{40857C5A-2FD0-1645-9F69-D79892D8574F}" type="slidenum">
              <a:rPr lang="en-US" smtClean="0"/>
              <a:t>227</a:t>
            </a:fld>
            <a:endParaRPr lang="en-US"/>
          </a:p>
        </p:txBody>
      </p:sp>
    </p:spTree>
    <p:extLst>
      <p:ext uri="{BB962C8B-B14F-4D97-AF65-F5344CB8AC3E}">
        <p14:creationId xmlns:p14="http://schemas.microsoft.com/office/powerpoint/2010/main" val="1593845845"/>
      </p:ext>
    </p:extLst>
  </p:cSld>
  <p:clrMapOvr>
    <a:masterClrMapping/>
  </p:clrMapOvr>
  <p:timing>
    <p:tnLst>
      <p:par>
        <p:cTn xmlns:p14="http://schemas.microsoft.com/office/powerpoint/2010/mai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t>  </a:t>
            </a:r>
          </a:p>
        </p:txBody>
      </p:sp>
      <p:sp>
        <p:nvSpPr>
          <p:cNvPr id="2" name="Content Placeholder 1"/>
          <p:cNvSpPr>
            <a:spLocks noGrp="1"/>
          </p:cNvSpPr>
          <p:nvPr>
            <p:ph idx="1"/>
          </p:nvPr>
        </p:nvSpPr>
        <p:spPr/>
        <p:txBody>
          <a:bodyPr>
            <a:normAutofit/>
          </a:bodyPr>
          <a:lstStyle/>
          <a:p>
            <a:endParaRPr lang="en-US" dirty="0" smtClean="0"/>
          </a:p>
          <a:p>
            <a:endParaRPr lang="en-US" dirty="0"/>
          </a:p>
          <a:p>
            <a:endParaRPr lang="en-US" dirty="0" smtClean="0"/>
          </a:p>
          <a:p>
            <a:endParaRPr lang="en-US" dirty="0"/>
          </a:p>
          <a:p>
            <a:endParaRPr lang="en-US" sz="2800" dirty="0" smtClean="0"/>
          </a:p>
          <a:p>
            <a:endParaRPr lang="en-US" sz="2800" dirty="0" smtClean="0"/>
          </a:p>
          <a:p>
            <a:endParaRPr lang="en-US" sz="2800" dirty="0"/>
          </a:p>
          <a:p>
            <a:endParaRPr lang="en-US" sz="2800" dirty="0" smtClean="0"/>
          </a:p>
        </p:txBody>
      </p:sp>
      <p:sp>
        <p:nvSpPr>
          <p:cNvPr id="3" name="Slide Number Placeholder 2"/>
          <p:cNvSpPr>
            <a:spLocks noGrp="1"/>
          </p:cNvSpPr>
          <p:nvPr>
            <p:ph type="sldNum" sz="quarter" idx="12"/>
          </p:nvPr>
        </p:nvSpPr>
        <p:spPr/>
        <p:txBody>
          <a:bodyPr/>
          <a:lstStyle/>
          <a:p>
            <a:fld id="{1390060D-1EE0-AD4D-BE99-A9D595E32993}" type="slidenum">
              <a:rPr lang="en-US" smtClean="0"/>
              <a:pPr/>
              <a:t>228</a:t>
            </a:fld>
            <a:endParaRPr lang="en-US" dirty="0"/>
          </a:p>
        </p:txBody>
      </p:sp>
      <p:sp>
        <p:nvSpPr>
          <p:cNvPr id="20483" name="Text Box 3"/>
          <p:cNvSpPr txBox="1">
            <a:spLocks noChangeArrowheads="1"/>
          </p:cNvSpPr>
          <p:nvPr/>
        </p:nvSpPr>
        <p:spPr bwMode="auto">
          <a:xfrm>
            <a:off x="370587" y="1803720"/>
            <a:ext cx="8570213" cy="4708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marL="342900" indent="-342900">
              <a:buFont typeface="Arial"/>
              <a:buChar char="•"/>
            </a:pPr>
            <a:r>
              <a:rPr lang="en-US" sz="2800" dirty="0" smtClean="0"/>
              <a:t>Previous </a:t>
            </a:r>
            <a:r>
              <a:rPr lang="en-US" sz="2800" dirty="0"/>
              <a:t>function </a:t>
            </a:r>
            <a:r>
              <a:rPr lang="en-US" sz="2400" dirty="0" err="1">
                <a:latin typeface="Lucida Console"/>
                <a:cs typeface="Lucida Console"/>
              </a:rPr>
              <a:t>multiplicative_inverse_fermat</a:t>
            </a:r>
            <a:r>
              <a:rPr lang="en-US" sz="2800" dirty="0"/>
              <a:t> was only for primes</a:t>
            </a:r>
          </a:p>
          <a:p>
            <a:pPr marL="342900" indent="-342900">
              <a:buFont typeface="Arial"/>
              <a:buChar char="•"/>
            </a:pPr>
            <a:r>
              <a:rPr lang="en-US" sz="2800" dirty="0"/>
              <a:t>Here’s one that works for any </a:t>
            </a:r>
            <a:r>
              <a:rPr lang="en-US" sz="2800" i="1" dirty="0">
                <a:latin typeface="Palatino"/>
                <a:cs typeface="Palatino"/>
              </a:rPr>
              <a:t>n</a:t>
            </a:r>
            <a:r>
              <a:rPr lang="en-US" sz="2800" dirty="0" smtClean="0"/>
              <a:t>:</a:t>
            </a:r>
          </a:p>
          <a:p>
            <a:pPr marL="342900" indent="-342900">
              <a:buFont typeface="Arial"/>
              <a:buChar char="•"/>
            </a:pPr>
            <a:endParaRPr lang="en-US" sz="2800" dirty="0" smtClean="0">
              <a:cs typeface="Lucida Console"/>
            </a:endParaRPr>
          </a:p>
          <a:p>
            <a:r>
              <a:rPr lang="en-US" sz="2000" dirty="0" smtClean="0">
                <a:latin typeface="Lucida Console"/>
                <a:cs typeface="Lucida Console"/>
              </a:rPr>
              <a:t>    template </a:t>
            </a:r>
            <a:r>
              <a:rPr lang="en-US" sz="2000" dirty="0">
                <a:latin typeface="Lucida Console"/>
                <a:cs typeface="Lucida Console"/>
              </a:rPr>
              <a:t>&lt;Integer I&gt;</a:t>
            </a:r>
          </a:p>
          <a:p>
            <a:r>
              <a:rPr lang="en-US" sz="2000" dirty="0" smtClean="0">
                <a:latin typeface="Lucida Console"/>
                <a:cs typeface="Lucida Console"/>
              </a:rPr>
              <a:t>    I </a:t>
            </a:r>
            <a:r>
              <a:rPr lang="en-US" sz="2000" dirty="0" err="1">
                <a:latin typeface="Lucida Console"/>
                <a:cs typeface="Lucida Console"/>
              </a:rPr>
              <a:t>multiplicative_inverse</a:t>
            </a:r>
            <a:r>
              <a:rPr lang="en-US" sz="2000" dirty="0">
                <a:latin typeface="Lucida Console"/>
                <a:cs typeface="Lucida Console"/>
              </a:rPr>
              <a:t>(I a, I n) {</a:t>
            </a:r>
          </a:p>
          <a:p>
            <a:r>
              <a:rPr lang="en-US" sz="2000" dirty="0">
                <a:latin typeface="Lucida Console"/>
                <a:cs typeface="Lucida Console"/>
              </a:rPr>
              <a:t>    </a:t>
            </a:r>
            <a:r>
              <a:rPr lang="en-US" sz="2000" dirty="0" smtClean="0">
                <a:latin typeface="Lucida Console"/>
                <a:cs typeface="Lucida Console"/>
              </a:rPr>
              <a:t>    </a:t>
            </a:r>
            <a:r>
              <a:rPr lang="en-US" sz="2000" dirty="0" err="1" smtClean="0">
                <a:latin typeface="Lucida Console"/>
                <a:cs typeface="Lucida Console"/>
              </a:rPr>
              <a:t>std</a:t>
            </a:r>
            <a:r>
              <a:rPr lang="en-US" sz="2000" dirty="0">
                <a:latin typeface="Lucida Console"/>
                <a:cs typeface="Lucida Console"/>
              </a:rPr>
              <a:t>::pair&lt;I, I&gt; p = </a:t>
            </a:r>
            <a:r>
              <a:rPr lang="en-US" sz="2000" dirty="0" err="1">
                <a:latin typeface="Lucida Console"/>
                <a:cs typeface="Lucida Console"/>
              </a:rPr>
              <a:t>extended_gcd</a:t>
            </a:r>
            <a:r>
              <a:rPr lang="en-US" sz="2000" dirty="0">
                <a:latin typeface="Lucida Console"/>
                <a:cs typeface="Lucida Console"/>
              </a:rPr>
              <a:t>(a, n);</a:t>
            </a:r>
          </a:p>
          <a:p>
            <a:r>
              <a:rPr lang="en-US" sz="2000" dirty="0">
                <a:latin typeface="Lucida Console"/>
                <a:cs typeface="Lucida Console"/>
              </a:rPr>
              <a:t>    </a:t>
            </a:r>
            <a:r>
              <a:rPr lang="en-US" sz="2000" dirty="0" smtClean="0">
                <a:latin typeface="Lucida Console"/>
                <a:cs typeface="Lucida Console"/>
              </a:rPr>
              <a:t>    if </a:t>
            </a:r>
            <a:r>
              <a:rPr lang="en-US" sz="2000" dirty="0">
                <a:latin typeface="Lucida Console"/>
                <a:cs typeface="Lucida Console"/>
              </a:rPr>
              <a:t>(</a:t>
            </a:r>
            <a:r>
              <a:rPr lang="en-US" sz="2000" dirty="0" err="1">
                <a:latin typeface="Lucida Console"/>
                <a:cs typeface="Lucida Console"/>
              </a:rPr>
              <a:t>p.second</a:t>
            </a:r>
            <a:r>
              <a:rPr lang="en-US" sz="2000" dirty="0">
                <a:latin typeface="Lucida Console"/>
                <a:cs typeface="Lucida Console"/>
              </a:rPr>
              <a:t> != I(1)) return I(0);</a:t>
            </a:r>
          </a:p>
          <a:p>
            <a:r>
              <a:rPr lang="en-US" sz="2000" dirty="0">
                <a:latin typeface="Lucida Console"/>
                <a:cs typeface="Lucida Console"/>
              </a:rPr>
              <a:t>    </a:t>
            </a:r>
            <a:r>
              <a:rPr lang="en-US" sz="2000" dirty="0" smtClean="0">
                <a:latin typeface="Lucida Console"/>
                <a:cs typeface="Lucida Console"/>
              </a:rPr>
              <a:t>    if </a:t>
            </a:r>
            <a:r>
              <a:rPr lang="en-US" sz="2000" dirty="0">
                <a:latin typeface="Lucida Console"/>
                <a:cs typeface="Lucida Console"/>
              </a:rPr>
              <a:t>(</a:t>
            </a:r>
            <a:r>
              <a:rPr lang="en-US" sz="2000" dirty="0" err="1">
                <a:latin typeface="Lucida Console"/>
                <a:cs typeface="Lucida Console"/>
              </a:rPr>
              <a:t>p.first</a:t>
            </a:r>
            <a:r>
              <a:rPr lang="en-US" sz="2000" dirty="0">
                <a:latin typeface="Lucida Console"/>
                <a:cs typeface="Lucida Console"/>
              </a:rPr>
              <a:t> &lt; I(0)) return </a:t>
            </a:r>
            <a:r>
              <a:rPr lang="en-US" sz="2000" dirty="0" err="1">
                <a:latin typeface="Lucida Console"/>
                <a:cs typeface="Lucida Console"/>
              </a:rPr>
              <a:t>p.first</a:t>
            </a:r>
            <a:r>
              <a:rPr lang="en-US" sz="2000" dirty="0">
                <a:latin typeface="Lucida Console"/>
                <a:cs typeface="Lucida Console"/>
              </a:rPr>
              <a:t> + n;</a:t>
            </a:r>
          </a:p>
          <a:p>
            <a:r>
              <a:rPr lang="en-US" sz="2000" dirty="0">
                <a:latin typeface="Lucida Console"/>
                <a:cs typeface="Lucida Console"/>
              </a:rPr>
              <a:t>    </a:t>
            </a:r>
            <a:r>
              <a:rPr lang="en-US" sz="2000" dirty="0" smtClean="0">
                <a:latin typeface="Lucida Console"/>
                <a:cs typeface="Lucida Console"/>
              </a:rPr>
              <a:t>    return </a:t>
            </a:r>
            <a:r>
              <a:rPr lang="en-US" sz="2000" dirty="0" err="1">
                <a:latin typeface="Lucida Console"/>
                <a:cs typeface="Lucida Console"/>
              </a:rPr>
              <a:t>p.first</a:t>
            </a:r>
            <a:r>
              <a:rPr lang="en-US" sz="2000" dirty="0">
                <a:latin typeface="Lucida Console"/>
                <a:cs typeface="Lucida Console"/>
              </a:rPr>
              <a:t>;</a:t>
            </a:r>
          </a:p>
          <a:p>
            <a:r>
              <a:rPr lang="en-US" sz="2000" dirty="0" smtClean="0">
                <a:latin typeface="Lucida Console"/>
                <a:cs typeface="Lucida Console"/>
              </a:rPr>
              <a:t>    }</a:t>
            </a:r>
          </a:p>
          <a:p>
            <a:endParaRPr lang="en-US" sz="2000" dirty="0" smtClean="0">
              <a:latin typeface="Lucida Console"/>
              <a:cs typeface="Lucida Console"/>
            </a:endParaRPr>
          </a:p>
          <a:p>
            <a:pPr marL="342900" indent="-342900">
              <a:buFont typeface="Arial"/>
              <a:buChar char="•"/>
            </a:pPr>
            <a:r>
              <a:rPr lang="en-US" sz="2800" dirty="0" smtClean="0">
                <a:cs typeface="Lucida Console"/>
              </a:rPr>
              <a:t>Use this to get private key from public key</a:t>
            </a:r>
            <a:endParaRPr lang="en-US" sz="2800" dirty="0">
              <a:cs typeface="Lucida Console"/>
            </a:endParaRPr>
          </a:p>
        </p:txBody>
      </p:sp>
      <p:sp>
        <p:nvSpPr>
          <p:cNvPr id="5" name="Title 1"/>
          <p:cNvSpPr txBox="1">
            <a:spLocks/>
          </p:cNvSpPr>
          <p:nvPr/>
        </p:nvSpPr>
        <p:spPr bwMode="auto">
          <a:xfrm>
            <a:off x="457200" y="427038"/>
            <a:ext cx="8382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ＭＳ Ｐゴシック" charset="0"/>
              </a:defRPr>
            </a:lvl2pPr>
            <a:lvl3pPr algn="ctr" rtl="0" fontAlgn="base">
              <a:spcBef>
                <a:spcPct val="0"/>
              </a:spcBef>
              <a:spcAft>
                <a:spcPct val="0"/>
              </a:spcAft>
              <a:defRPr sz="4400">
                <a:solidFill>
                  <a:schemeClr val="tx2"/>
                </a:solidFill>
                <a:latin typeface="Arial" charset="0"/>
                <a:ea typeface="ＭＳ Ｐゴシック" charset="0"/>
              </a:defRPr>
            </a:lvl3pPr>
            <a:lvl4pPr algn="ctr" rtl="0" fontAlgn="base">
              <a:spcBef>
                <a:spcPct val="0"/>
              </a:spcBef>
              <a:spcAft>
                <a:spcPct val="0"/>
              </a:spcAft>
              <a:defRPr sz="4400">
                <a:solidFill>
                  <a:schemeClr val="tx2"/>
                </a:solidFill>
                <a:latin typeface="Arial" charset="0"/>
                <a:ea typeface="ＭＳ Ｐゴシック" charset="0"/>
              </a:defRPr>
            </a:lvl4pPr>
            <a:lvl5pPr algn="ctr" rtl="0" fontAlgn="base">
              <a:spcBef>
                <a:spcPct val="0"/>
              </a:spcBef>
              <a:spcAft>
                <a:spcPct val="0"/>
              </a:spcAft>
              <a:defRPr sz="4400">
                <a:solidFill>
                  <a:schemeClr val="tx2"/>
                </a:solidFill>
                <a:latin typeface="Arial" charset="0"/>
                <a:ea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a:lstStyle>
          <a:p>
            <a:r>
              <a:rPr lang="en-US" dirty="0" smtClean="0">
                <a:solidFill>
                  <a:srgbClr val="000000"/>
                </a:solidFill>
              </a:rPr>
              <a:t>Multiplicative Inverse</a:t>
            </a:r>
            <a:endParaRPr lang="en-US" i="1" dirty="0" smtClean="0">
              <a:solidFill>
                <a:srgbClr val="000000"/>
              </a:solidFill>
              <a:latin typeface="Palatino"/>
              <a:cs typeface="Palatino"/>
            </a:endParaRPr>
          </a:p>
        </p:txBody>
      </p:sp>
      <p:sp>
        <p:nvSpPr>
          <p:cNvPr id="6" name="TextBox 5"/>
          <p:cNvSpPr txBox="1"/>
          <p:nvPr/>
        </p:nvSpPr>
        <p:spPr>
          <a:xfrm>
            <a:off x="3482804" y="6198255"/>
            <a:ext cx="184666" cy="523220"/>
          </a:xfrm>
          <a:prstGeom prst="rect">
            <a:avLst/>
          </a:prstGeom>
          <a:noFill/>
        </p:spPr>
        <p:txBody>
          <a:bodyPr wrap="none" rtlCol="0">
            <a:spAutoFit/>
          </a:bodyPr>
          <a:lstStyle/>
          <a:p>
            <a:endParaRPr lang="en-US" sz="2800" dirty="0"/>
          </a:p>
        </p:txBody>
      </p:sp>
    </p:spTree>
    <p:extLst>
      <p:ext uri="{BB962C8B-B14F-4D97-AF65-F5344CB8AC3E}">
        <p14:creationId xmlns:p14="http://schemas.microsoft.com/office/powerpoint/2010/main" val="1707309495"/>
      </p:ext>
    </p:extLst>
  </p:cSld>
  <p:clrMapOvr>
    <a:masterClrMapping/>
  </p:clrMapOvr>
  <p:timing>
    <p:tnLst>
      <p:par>
        <p:cTn xmlns:p14="http://schemas.microsoft.com/office/powerpoint/2010/mai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Things to Consider</a:t>
            </a:r>
            <a:endParaRPr lang="en-US" dirty="0"/>
          </a:p>
        </p:txBody>
      </p:sp>
      <p:sp>
        <p:nvSpPr>
          <p:cNvPr id="3" name="Content Placeholder 2"/>
          <p:cNvSpPr>
            <a:spLocks noGrp="1"/>
          </p:cNvSpPr>
          <p:nvPr>
            <p:ph idx="1"/>
          </p:nvPr>
        </p:nvSpPr>
        <p:spPr/>
        <p:txBody>
          <a:bodyPr/>
          <a:lstStyle/>
          <a:p>
            <a:r>
              <a:rPr lang="en-US" dirty="0" smtClean="0"/>
              <a:t>Results from the most theoretical, “useless” branch of mathematics – number theory – turned out to have enormous practical use.</a:t>
            </a:r>
          </a:p>
          <a:p>
            <a:r>
              <a:rPr lang="en-US" dirty="0" smtClean="0"/>
              <a:t>It is impossible to know which theoretical results will have practical applications.</a:t>
            </a:r>
            <a:endParaRPr lang="en-US" dirty="0"/>
          </a:p>
        </p:txBody>
      </p:sp>
      <p:sp>
        <p:nvSpPr>
          <p:cNvPr id="4" name="Slide Number Placeholder 3"/>
          <p:cNvSpPr>
            <a:spLocks noGrp="1"/>
          </p:cNvSpPr>
          <p:nvPr>
            <p:ph type="sldNum" sz="quarter" idx="12"/>
          </p:nvPr>
        </p:nvSpPr>
        <p:spPr/>
        <p:txBody>
          <a:bodyPr/>
          <a:lstStyle/>
          <a:p>
            <a:fld id="{40857C5A-2FD0-1645-9F69-D79892D8574F}" type="slidenum">
              <a:rPr lang="en-US" smtClean="0"/>
              <a:t>229</a:t>
            </a:fld>
            <a:endParaRPr lang="en-US"/>
          </a:p>
        </p:txBody>
      </p:sp>
    </p:spTree>
    <p:extLst>
      <p:ext uri="{BB962C8B-B14F-4D97-AF65-F5344CB8AC3E}">
        <p14:creationId xmlns:p14="http://schemas.microsoft.com/office/powerpoint/2010/main" val="4642268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b="1" dirty="0" smtClean="0"/>
              <a:t>Iterator</a:t>
            </a:r>
            <a:r>
              <a:rPr lang="en-US" dirty="0" smtClean="0"/>
              <a:t> Concept</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Required Operations:</a:t>
            </a:r>
          </a:p>
          <a:p>
            <a:r>
              <a:rPr lang="en-US" dirty="0" smtClean="0"/>
              <a:t>Regular type operations</a:t>
            </a:r>
          </a:p>
          <a:p>
            <a:r>
              <a:rPr lang="en-US" dirty="0" smtClean="0"/>
              <a:t>Successor</a:t>
            </a:r>
          </a:p>
          <a:p>
            <a:r>
              <a:rPr lang="en-US" dirty="0" smtClean="0"/>
              <a:t>Dereference</a:t>
            </a:r>
          </a:p>
          <a:p>
            <a:endParaRPr lang="en-US" dirty="0"/>
          </a:p>
          <a:p>
            <a:pPr marL="0" indent="0">
              <a:buNone/>
            </a:pPr>
            <a:r>
              <a:rPr lang="en-US" i="1" dirty="0" smtClean="0"/>
              <a:t>An iterator is “a theory with successor”</a:t>
            </a:r>
          </a:p>
          <a:p>
            <a:r>
              <a:rPr lang="en-US" dirty="0" smtClean="0"/>
              <a:t>Inspired by </a:t>
            </a:r>
            <a:r>
              <a:rPr lang="en-US" dirty="0" err="1" smtClean="0"/>
              <a:t>Peano’s</a:t>
            </a:r>
            <a:r>
              <a:rPr lang="en-US" dirty="0" smtClean="0"/>
              <a:t> axioms</a:t>
            </a:r>
          </a:p>
          <a:p>
            <a:r>
              <a:rPr lang="en-US" dirty="0" smtClean="0"/>
              <a:t>But, does not require all of them</a:t>
            </a:r>
          </a:p>
          <a:p>
            <a:pPr lvl="1"/>
            <a:r>
              <a:rPr lang="en-US" dirty="0" smtClean="0"/>
              <a:t>We can have loops, and don’t always have successor</a:t>
            </a:r>
          </a:p>
        </p:txBody>
      </p:sp>
      <p:sp>
        <p:nvSpPr>
          <p:cNvPr id="4" name="Slide Number Placeholder 3"/>
          <p:cNvSpPr>
            <a:spLocks noGrp="1"/>
          </p:cNvSpPr>
          <p:nvPr>
            <p:ph type="sldNum" sz="quarter" idx="12"/>
          </p:nvPr>
        </p:nvSpPr>
        <p:spPr/>
        <p:txBody>
          <a:bodyPr/>
          <a:lstStyle/>
          <a:p>
            <a:fld id="{40857C5A-2FD0-1645-9F69-D79892D8574F}" type="slidenum">
              <a:rPr lang="en-US" smtClean="0"/>
              <a:t>23</a:t>
            </a:fld>
            <a:endParaRPr lang="en-US"/>
          </a:p>
        </p:txBody>
      </p:sp>
    </p:spTree>
    <p:extLst>
      <p:ext uri="{BB962C8B-B14F-4D97-AF65-F5344CB8AC3E}">
        <p14:creationId xmlns:p14="http://schemas.microsoft.com/office/powerpoint/2010/main" val="1194288226"/>
      </p:ext>
    </p:extLst>
  </p:cSld>
  <p:clrMapOvr>
    <a:masterClrMapping/>
  </p:clrMapOvr>
  <p:timing>
    <p:tnLst>
      <p:par>
        <p:cTn xmlns:p14="http://schemas.microsoft.com/office/powerpoint/2010/mai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Lecture 24</a:t>
            </a:r>
            <a:endParaRPr lang="en-US" dirty="0"/>
          </a:p>
        </p:txBody>
      </p:sp>
      <p:sp>
        <p:nvSpPr>
          <p:cNvPr id="3" name="Subtitle 2"/>
          <p:cNvSpPr>
            <a:spLocks noGrp="1"/>
          </p:cNvSpPr>
          <p:nvPr>
            <p:ph type="subTitle" idx="1"/>
          </p:nvPr>
        </p:nvSpPr>
        <p:spPr>
          <a:xfrm>
            <a:off x="575884" y="3886200"/>
            <a:ext cx="8047606" cy="1752600"/>
          </a:xfrm>
        </p:spPr>
        <p:txBody>
          <a:bodyPr/>
          <a:lstStyle/>
          <a:p>
            <a:r>
              <a:rPr lang="en-US" dirty="0" smtClean="0"/>
              <a:t>Summary</a:t>
            </a:r>
          </a:p>
          <a:p>
            <a:r>
              <a:rPr lang="en-US" dirty="0" smtClean="0"/>
              <a:t>(Covers material from Chapter 14)</a:t>
            </a:r>
            <a:endParaRPr lang="en-US" dirty="0"/>
          </a:p>
        </p:txBody>
      </p:sp>
    </p:spTree>
    <p:extLst>
      <p:ext uri="{BB962C8B-B14F-4D97-AF65-F5344CB8AC3E}">
        <p14:creationId xmlns:p14="http://schemas.microsoft.com/office/powerpoint/2010/main" val="3750870497"/>
      </p:ext>
    </p:extLst>
  </p:cSld>
  <p:clrMapOvr>
    <a:masterClrMapping/>
  </p:clrMapOvr>
  <p:timing>
    <p:tnLst>
      <p:par>
        <p:cTn xmlns:p14="http://schemas.microsoft.com/office/powerpoint/2010/mai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Generic Programming and Abstraction</a:t>
            </a:r>
            <a:endParaRPr lang="en-US" dirty="0"/>
          </a:p>
        </p:txBody>
      </p:sp>
      <p:sp>
        <p:nvSpPr>
          <p:cNvPr id="3" name="Content Placeholder 2"/>
          <p:cNvSpPr>
            <a:spLocks noGrp="1"/>
          </p:cNvSpPr>
          <p:nvPr>
            <p:ph idx="1"/>
          </p:nvPr>
        </p:nvSpPr>
        <p:spPr/>
        <p:txBody>
          <a:bodyPr/>
          <a:lstStyle/>
          <a:p>
            <a:pPr marL="0" indent="0">
              <a:buNone/>
            </a:pPr>
            <a:r>
              <a:rPr lang="en-US" dirty="0" smtClean="0"/>
              <a:t>Generic programming focuses on abstracting algorithms to their most general setting without losing efficiency.</a:t>
            </a:r>
            <a:endParaRPr lang="en-US" dirty="0"/>
          </a:p>
        </p:txBody>
      </p:sp>
      <p:sp>
        <p:nvSpPr>
          <p:cNvPr id="4" name="Slide Number Placeholder 3"/>
          <p:cNvSpPr>
            <a:spLocks noGrp="1"/>
          </p:cNvSpPr>
          <p:nvPr>
            <p:ph type="sldNum" sz="quarter" idx="12"/>
          </p:nvPr>
        </p:nvSpPr>
        <p:spPr/>
        <p:txBody>
          <a:bodyPr/>
          <a:lstStyle/>
          <a:p>
            <a:fld id="{40857C5A-2FD0-1645-9F69-D79892D8574F}" type="slidenum">
              <a:rPr lang="en-US" smtClean="0"/>
              <a:t>231</a:t>
            </a:fld>
            <a:endParaRPr lang="en-US"/>
          </a:p>
        </p:txBody>
      </p:sp>
    </p:spTree>
    <p:extLst>
      <p:ext uri="{BB962C8B-B14F-4D97-AF65-F5344CB8AC3E}">
        <p14:creationId xmlns:p14="http://schemas.microsoft.com/office/powerpoint/2010/main" val="752281340"/>
      </p:ext>
    </p:extLst>
  </p:cSld>
  <p:clrMapOvr>
    <a:masterClrMapping/>
  </p:clrMapOvr>
  <p:timing>
    <p:tnLst>
      <p:par>
        <p:cTn xmlns:p14="http://schemas.microsoft.com/office/powerpoint/2010/mai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Abstraction</a:t>
            </a:r>
            <a:endParaRPr lang="en-US" dirty="0"/>
          </a:p>
        </p:txBody>
      </p:sp>
      <p:sp>
        <p:nvSpPr>
          <p:cNvPr id="3" name="Content Placeholder 2"/>
          <p:cNvSpPr>
            <a:spLocks noGrp="1"/>
          </p:cNvSpPr>
          <p:nvPr>
            <p:ph idx="1"/>
          </p:nvPr>
        </p:nvSpPr>
        <p:spPr/>
        <p:txBody>
          <a:bodyPr/>
          <a:lstStyle/>
          <a:p>
            <a:r>
              <a:rPr lang="en-US" dirty="0" smtClean="0"/>
              <a:t>In Mathematics:  Attempts to find the most general setting for Euclid’s GCD algorithm led to development of abstract algebra.</a:t>
            </a:r>
          </a:p>
          <a:p>
            <a:r>
              <a:rPr lang="en-US" dirty="0" smtClean="0"/>
              <a:t>In Programming: We generalized an ancient algorithm for multiplying positive integers to a fast power function on </a:t>
            </a:r>
            <a:r>
              <a:rPr lang="en-US" dirty="0" err="1" smtClean="0"/>
              <a:t>semigroups</a:t>
            </a:r>
            <a:r>
              <a:rPr lang="en-US" dirty="0" smtClean="0"/>
              <a:t>.</a:t>
            </a:r>
            <a:endParaRPr lang="en-US" dirty="0"/>
          </a:p>
        </p:txBody>
      </p:sp>
      <p:sp>
        <p:nvSpPr>
          <p:cNvPr id="4" name="Slide Number Placeholder 3"/>
          <p:cNvSpPr>
            <a:spLocks noGrp="1"/>
          </p:cNvSpPr>
          <p:nvPr>
            <p:ph type="sldNum" sz="quarter" idx="12"/>
          </p:nvPr>
        </p:nvSpPr>
        <p:spPr/>
        <p:txBody>
          <a:bodyPr/>
          <a:lstStyle/>
          <a:p>
            <a:fld id="{40857C5A-2FD0-1645-9F69-D79892D8574F}" type="slidenum">
              <a:rPr lang="en-US" smtClean="0"/>
              <a:t>232</a:t>
            </a:fld>
            <a:endParaRPr lang="en-US"/>
          </a:p>
        </p:txBody>
      </p:sp>
    </p:spTree>
    <p:extLst>
      <p:ext uri="{BB962C8B-B14F-4D97-AF65-F5344CB8AC3E}">
        <p14:creationId xmlns:p14="http://schemas.microsoft.com/office/powerpoint/2010/main" val="105415446"/>
      </p:ext>
    </p:extLst>
  </p:cSld>
  <p:clrMapOvr>
    <a:masterClrMapping/>
  </p:clrMapOvr>
  <p:timing>
    <p:tnLst>
      <p:par>
        <p:cTn xmlns:p14="http://schemas.microsoft.com/office/powerpoint/2010/mai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Essential Process</a:t>
            </a:r>
            <a:br>
              <a:rPr lang="en-US" dirty="0" smtClean="0"/>
            </a:br>
            <a:r>
              <a:rPr lang="en-US" dirty="0" smtClean="0"/>
              <a:t>of Generic Programming</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Start with a specific, efficient solution.</a:t>
            </a:r>
          </a:p>
          <a:p>
            <a:pPr marL="514350" indent="-514350">
              <a:buFont typeface="+mj-lt"/>
              <a:buAutoNum type="arabicPeriod"/>
            </a:pPr>
            <a:r>
              <a:rPr lang="en-US" dirty="0"/>
              <a:t>R</a:t>
            </a:r>
            <a:r>
              <a:rPr lang="en-US" dirty="0" smtClean="0"/>
              <a:t>elax requirements</a:t>
            </a:r>
            <a:r>
              <a:rPr lang="en-US" dirty="0"/>
              <a:t> </a:t>
            </a:r>
            <a:r>
              <a:rPr lang="en-US" dirty="0" smtClean="0"/>
              <a:t>as much as possible.</a:t>
            </a:r>
            <a:endParaRPr lang="en-US" dirty="0"/>
          </a:p>
        </p:txBody>
      </p:sp>
      <p:sp>
        <p:nvSpPr>
          <p:cNvPr id="4" name="Slide Number Placeholder 3"/>
          <p:cNvSpPr>
            <a:spLocks noGrp="1"/>
          </p:cNvSpPr>
          <p:nvPr>
            <p:ph type="sldNum" sz="quarter" idx="12"/>
          </p:nvPr>
        </p:nvSpPr>
        <p:spPr/>
        <p:txBody>
          <a:bodyPr/>
          <a:lstStyle/>
          <a:p>
            <a:fld id="{40857C5A-2FD0-1645-9F69-D79892D8574F}" type="slidenum">
              <a:rPr lang="en-US" smtClean="0"/>
              <a:t>233</a:t>
            </a:fld>
            <a:endParaRPr lang="en-US"/>
          </a:p>
        </p:txBody>
      </p:sp>
    </p:spTree>
    <p:extLst>
      <p:ext uri="{BB962C8B-B14F-4D97-AF65-F5344CB8AC3E}">
        <p14:creationId xmlns:p14="http://schemas.microsoft.com/office/powerpoint/2010/main" val="4222561985"/>
      </p:ext>
    </p:extLst>
  </p:cSld>
  <p:clrMapOvr>
    <a:masterClrMapping/>
  </p:clrMapOvr>
  <p:timing>
    <p:tnLst>
      <p:par>
        <p:cTn xmlns:p14="http://schemas.microsoft.com/office/powerpoint/2010/mai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Don’t Forget About Efficiency</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t>Some techniques:</a:t>
            </a:r>
          </a:p>
          <a:p>
            <a:r>
              <a:rPr lang="en-US" dirty="0" smtClean="0"/>
              <a:t>Algebraic manipulation to reuse already computed values</a:t>
            </a:r>
          </a:p>
          <a:p>
            <a:r>
              <a:rPr lang="en-US" dirty="0" smtClean="0"/>
              <a:t>Strength reduction to avoid expensive operations</a:t>
            </a:r>
          </a:p>
          <a:p>
            <a:r>
              <a:rPr lang="en-US" dirty="0" smtClean="0"/>
              <a:t>Memory-adaptive algorithms</a:t>
            </a:r>
          </a:p>
          <a:p>
            <a:r>
              <a:rPr lang="en-US" dirty="0" smtClean="0"/>
              <a:t>Compile-time dispatch to choose fastest available implementation for given context</a:t>
            </a:r>
          </a:p>
          <a:p>
            <a:endParaRPr lang="en-US" dirty="0"/>
          </a:p>
          <a:p>
            <a:pPr marL="0" indent="0" algn="ctr">
              <a:buNone/>
            </a:pPr>
            <a:r>
              <a:rPr lang="en-US" i="1" dirty="0" smtClean="0"/>
              <a:t>Often, making an algorithm more generic</a:t>
            </a:r>
            <a:br>
              <a:rPr lang="en-US" i="1" dirty="0" smtClean="0"/>
            </a:br>
            <a:r>
              <a:rPr lang="en-US" i="1" dirty="0" smtClean="0"/>
              <a:t>also makes it simpler and more efficient</a:t>
            </a:r>
          </a:p>
        </p:txBody>
      </p:sp>
      <p:sp>
        <p:nvSpPr>
          <p:cNvPr id="4" name="Slide Number Placeholder 3"/>
          <p:cNvSpPr>
            <a:spLocks noGrp="1"/>
          </p:cNvSpPr>
          <p:nvPr>
            <p:ph type="sldNum" sz="quarter" idx="12"/>
          </p:nvPr>
        </p:nvSpPr>
        <p:spPr/>
        <p:txBody>
          <a:bodyPr/>
          <a:lstStyle/>
          <a:p>
            <a:fld id="{40857C5A-2FD0-1645-9F69-D79892D8574F}" type="slidenum">
              <a:rPr lang="en-US" smtClean="0"/>
              <a:t>234</a:t>
            </a:fld>
            <a:endParaRPr lang="en-US"/>
          </a:p>
        </p:txBody>
      </p:sp>
    </p:spTree>
    <p:extLst>
      <p:ext uri="{BB962C8B-B14F-4D97-AF65-F5344CB8AC3E}">
        <p14:creationId xmlns:p14="http://schemas.microsoft.com/office/powerpoint/2010/main" val="1016930646"/>
      </p:ext>
    </p:extLst>
  </p:cSld>
  <p:clrMapOvr>
    <a:masterClrMapping/>
  </p:clrMapOvr>
  <p:timing>
    <p:tnLst>
      <p:par>
        <p:cTn xmlns:p14="http://schemas.microsoft.com/office/powerpoint/2010/mai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56600" cy="1143000"/>
          </a:xfrm>
        </p:spPr>
        <p:txBody>
          <a:bodyPr>
            <a:normAutofit fontScale="90000"/>
          </a:bodyPr>
          <a:lstStyle/>
          <a:p>
            <a:r>
              <a:rPr lang="en-US" dirty="0" smtClean="0"/>
              <a:t>Correctness of Programming Interfaces</a:t>
            </a:r>
            <a:endParaRPr lang="en-US" dirty="0"/>
          </a:p>
        </p:txBody>
      </p:sp>
      <p:sp>
        <p:nvSpPr>
          <p:cNvPr id="3" name="Content Placeholder 2"/>
          <p:cNvSpPr>
            <a:spLocks noGrp="1"/>
          </p:cNvSpPr>
          <p:nvPr>
            <p:ph idx="1"/>
          </p:nvPr>
        </p:nvSpPr>
        <p:spPr>
          <a:xfrm>
            <a:off x="457200" y="1600200"/>
            <a:ext cx="8229600" cy="4525963"/>
          </a:xfrm>
        </p:spPr>
        <p:txBody>
          <a:bodyPr>
            <a:normAutofit lnSpcReduction="10000"/>
          </a:bodyPr>
          <a:lstStyle/>
          <a:p>
            <a:pPr marL="0" indent="0">
              <a:buNone/>
            </a:pPr>
            <a:r>
              <a:rPr lang="en-US" dirty="0" smtClean="0"/>
              <a:t>Correct interfaces:</a:t>
            </a:r>
          </a:p>
          <a:p>
            <a:r>
              <a:rPr lang="en-US" sz="2800" dirty="0" smtClean="0"/>
              <a:t>enable a wider range of applications</a:t>
            </a:r>
          </a:p>
          <a:p>
            <a:r>
              <a:rPr lang="en-US" sz="2800" dirty="0"/>
              <a:t>c</a:t>
            </a:r>
            <a:r>
              <a:rPr lang="en-US" sz="2800" dirty="0" smtClean="0"/>
              <a:t>an improve efficiency (by returning relevant computations, avoiding duplicate effort)</a:t>
            </a:r>
          </a:p>
          <a:p>
            <a:pPr marL="0" indent="0">
              <a:buNone/>
            </a:pPr>
            <a:r>
              <a:rPr lang="en-US" dirty="0" smtClean="0"/>
              <a:t>Incorrect interfaces:</a:t>
            </a:r>
          </a:p>
          <a:p>
            <a:r>
              <a:rPr lang="en-US" sz="2800" dirty="0"/>
              <a:t>c</a:t>
            </a:r>
            <a:r>
              <a:rPr lang="en-US" sz="2800" dirty="0" smtClean="0"/>
              <a:t>ripple applications by limiting what they can do</a:t>
            </a:r>
          </a:p>
          <a:p>
            <a:endParaRPr lang="en-US" sz="2800" dirty="0"/>
          </a:p>
          <a:p>
            <a:pPr marL="0" indent="0" algn="ctr">
              <a:buNone/>
            </a:pPr>
            <a:r>
              <a:rPr lang="en-US" sz="2800" i="1" dirty="0" smtClean="0"/>
              <a:t>Programming interfaces, like programs,</a:t>
            </a:r>
            <a:br>
              <a:rPr lang="en-US" sz="2800" i="1" dirty="0" smtClean="0"/>
            </a:br>
            <a:r>
              <a:rPr lang="en-US" sz="2800" i="1" dirty="0" smtClean="0"/>
              <a:t>need to be revised, debugged, and optimized.</a:t>
            </a:r>
            <a:endParaRPr lang="en-US" sz="2800" i="1" dirty="0"/>
          </a:p>
        </p:txBody>
      </p:sp>
      <p:sp>
        <p:nvSpPr>
          <p:cNvPr id="4" name="Slide Number Placeholder 3"/>
          <p:cNvSpPr>
            <a:spLocks noGrp="1"/>
          </p:cNvSpPr>
          <p:nvPr>
            <p:ph type="sldNum" sz="quarter" idx="12"/>
          </p:nvPr>
        </p:nvSpPr>
        <p:spPr/>
        <p:txBody>
          <a:bodyPr/>
          <a:lstStyle/>
          <a:p>
            <a:fld id="{40857C5A-2FD0-1645-9F69-D79892D8574F}" type="slidenum">
              <a:rPr lang="en-US" smtClean="0"/>
              <a:t>235</a:t>
            </a:fld>
            <a:endParaRPr lang="en-US"/>
          </a:p>
        </p:txBody>
      </p:sp>
    </p:spTree>
    <p:extLst>
      <p:ext uri="{BB962C8B-B14F-4D97-AF65-F5344CB8AC3E}">
        <p14:creationId xmlns:p14="http://schemas.microsoft.com/office/powerpoint/2010/main" val="3511389921"/>
      </p:ext>
    </p:extLst>
  </p:cSld>
  <p:clrMapOvr>
    <a:masterClrMapping/>
  </p:clrMapOvr>
  <p:timing>
    <p:tnLst>
      <p:par>
        <p:cTn xmlns:p14="http://schemas.microsoft.com/office/powerpoint/2010/mai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and Concepts</a:t>
            </a:r>
            <a:endParaRPr lang="en-US" dirty="0"/>
          </a:p>
        </p:txBody>
      </p:sp>
      <p:sp>
        <p:nvSpPr>
          <p:cNvPr id="3" name="Content Placeholder 2"/>
          <p:cNvSpPr>
            <a:spLocks noGrp="1"/>
          </p:cNvSpPr>
          <p:nvPr>
            <p:ph idx="1"/>
          </p:nvPr>
        </p:nvSpPr>
        <p:spPr/>
        <p:txBody>
          <a:bodyPr/>
          <a:lstStyle/>
          <a:p>
            <a:r>
              <a:rPr lang="en-US" dirty="0" smtClean="0"/>
              <a:t>In mathematics, axioms in a theory are requirements that say what it means to be a certain kind of mathematical entity</a:t>
            </a:r>
          </a:p>
          <a:p>
            <a:r>
              <a:rPr lang="en-US" dirty="0" smtClean="0"/>
              <a:t>In programming, concepts are requirements on types; they say what it means to be a certain kind of computational entity</a:t>
            </a:r>
            <a:endParaRPr lang="en-US" dirty="0"/>
          </a:p>
        </p:txBody>
      </p:sp>
      <p:sp>
        <p:nvSpPr>
          <p:cNvPr id="4" name="Slide Number Placeholder 3"/>
          <p:cNvSpPr>
            <a:spLocks noGrp="1"/>
          </p:cNvSpPr>
          <p:nvPr>
            <p:ph type="sldNum" sz="quarter" idx="12"/>
          </p:nvPr>
        </p:nvSpPr>
        <p:spPr/>
        <p:txBody>
          <a:bodyPr/>
          <a:lstStyle/>
          <a:p>
            <a:fld id="{40857C5A-2FD0-1645-9F69-D79892D8574F}" type="slidenum">
              <a:rPr lang="en-US" smtClean="0"/>
              <a:t>236</a:t>
            </a:fld>
            <a:endParaRPr lang="en-US"/>
          </a:p>
        </p:txBody>
      </p:sp>
    </p:spTree>
    <p:extLst>
      <p:ext uri="{BB962C8B-B14F-4D97-AF65-F5344CB8AC3E}">
        <p14:creationId xmlns:p14="http://schemas.microsoft.com/office/powerpoint/2010/main" val="2823888151"/>
      </p:ext>
    </p:extLst>
  </p:cSld>
  <p:clrMapOvr>
    <a:masterClrMapping/>
  </p:clrMapOvr>
  <p:timing>
    <p:tnLst>
      <p:par>
        <p:cTn xmlns:p14="http://schemas.microsoft.com/office/powerpoint/2010/mai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Which Concepts?</a:t>
            </a:r>
            <a:endParaRPr lang="en-US" dirty="0"/>
          </a:p>
        </p:txBody>
      </p:sp>
      <p:sp>
        <p:nvSpPr>
          <p:cNvPr id="3" name="Content Placeholder 2"/>
          <p:cNvSpPr>
            <a:spLocks noGrp="1"/>
          </p:cNvSpPr>
          <p:nvPr>
            <p:ph idx="1"/>
          </p:nvPr>
        </p:nvSpPr>
        <p:spPr/>
        <p:txBody>
          <a:bodyPr/>
          <a:lstStyle/>
          <a:p>
            <a:pPr marL="0" indent="0">
              <a:buNone/>
            </a:pPr>
            <a:r>
              <a:rPr lang="en-US" dirty="0" smtClean="0"/>
              <a:t>Choosing the right concepts for an algorithm or data structure is essential to good programming</a:t>
            </a:r>
          </a:p>
          <a:p>
            <a:r>
              <a:rPr lang="en-US" sz="2800" dirty="0" smtClean="0"/>
              <a:t>Choosing a concept with too many requirements unnecessarily limits how the algorithm can be used</a:t>
            </a:r>
          </a:p>
          <a:p>
            <a:r>
              <a:rPr lang="en-US" sz="2800" dirty="0" smtClean="0"/>
              <a:t>Choosing a concept with too few requirements makes it impossible to define algorithms that do anything useful</a:t>
            </a:r>
            <a:endParaRPr lang="en-US" sz="2800" dirty="0"/>
          </a:p>
        </p:txBody>
      </p:sp>
      <p:sp>
        <p:nvSpPr>
          <p:cNvPr id="4" name="Slide Number Placeholder 3"/>
          <p:cNvSpPr>
            <a:spLocks noGrp="1"/>
          </p:cNvSpPr>
          <p:nvPr>
            <p:ph type="sldNum" sz="quarter" idx="12"/>
          </p:nvPr>
        </p:nvSpPr>
        <p:spPr/>
        <p:txBody>
          <a:bodyPr/>
          <a:lstStyle/>
          <a:p>
            <a:fld id="{40857C5A-2FD0-1645-9F69-D79892D8574F}" type="slidenum">
              <a:rPr lang="en-US" smtClean="0"/>
              <a:t>237</a:t>
            </a:fld>
            <a:endParaRPr lang="en-US"/>
          </a:p>
        </p:txBody>
      </p:sp>
    </p:spTree>
    <p:extLst>
      <p:ext uri="{BB962C8B-B14F-4D97-AF65-F5344CB8AC3E}">
        <p14:creationId xmlns:p14="http://schemas.microsoft.com/office/powerpoint/2010/main" val="2454532516"/>
      </p:ext>
    </p:extLst>
  </p:cSld>
  <p:clrMapOvr>
    <a:masterClrMapping/>
  </p:clrMapOvr>
  <p:timing>
    <p:tnLst>
      <p:par>
        <p:cTn xmlns:p14="http://schemas.microsoft.com/office/powerpoint/2010/mai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Adopting the</a:t>
            </a:r>
            <a:br>
              <a:rPr lang="en-US" dirty="0" smtClean="0"/>
            </a:br>
            <a:r>
              <a:rPr lang="en-US" dirty="0" smtClean="0"/>
              <a:t>Generic Programming Attitude</a:t>
            </a:r>
            <a:endParaRPr lang="en-US" dirty="0"/>
          </a:p>
        </p:txBody>
      </p:sp>
      <p:sp>
        <p:nvSpPr>
          <p:cNvPr id="3" name="Content Placeholder 2"/>
          <p:cNvSpPr>
            <a:spLocks noGrp="1"/>
          </p:cNvSpPr>
          <p:nvPr>
            <p:ph idx="1"/>
          </p:nvPr>
        </p:nvSpPr>
        <p:spPr/>
        <p:txBody>
          <a:bodyPr/>
          <a:lstStyle/>
          <a:p>
            <a:r>
              <a:rPr lang="en-US" dirty="0" smtClean="0"/>
              <a:t>Start with specific implementations, then revise and refine to be more efficient and more general</a:t>
            </a:r>
          </a:p>
          <a:p>
            <a:r>
              <a:rPr lang="en-US" dirty="0" smtClean="0"/>
              <a:t>Think about how pieces fit together and how to provide an interface that will still be useful in the future</a:t>
            </a:r>
          </a:p>
          <a:p>
            <a:r>
              <a:rPr lang="en-US" dirty="0" smtClean="0"/>
              <a:t>Choose concepts that provide just the right requirements on your data</a:t>
            </a:r>
            <a:endParaRPr lang="en-US" dirty="0"/>
          </a:p>
        </p:txBody>
      </p:sp>
      <p:sp>
        <p:nvSpPr>
          <p:cNvPr id="4" name="Slide Number Placeholder 3"/>
          <p:cNvSpPr>
            <a:spLocks noGrp="1"/>
          </p:cNvSpPr>
          <p:nvPr>
            <p:ph type="sldNum" sz="quarter" idx="12"/>
          </p:nvPr>
        </p:nvSpPr>
        <p:spPr/>
        <p:txBody>
          <a:bodyPr/>
          <a:lstStyle/>
          <a:p>
            <a:fld id="{40857C5A-2FD0-1645-9F69-D79892D8574F}" type="slidenum">
              <a:rPr lang="en-US" smtClean="0"/>
              <a:t>238</a:t>
            </a:fld>
            <a:endParaRPr lang="en-US"/>
          </a:p>
        </p:txBody>
      </p:sp>
    </p:spTree>
    <p:extLst>
      <p:ext uri="{BB962C8B-B14F-4D97-AF65-F5344CB8AC3E}">
        <p14:creationId xmlns:p14="http://schemas.microsoft.com/office/powerpoint/2010/main" val="51919513"/>
      </p:ext>
    </p:extLst>
  </p:cSld>
  <p:clrMapOvr>
    <a:masterClrMapping/>
  </p:clrMapOvr>
  <p:timing>
    <p:tnLst>
      <p:par>
        <p:cTn xmlns:p14="http://schemas.microsoft.com/office/powerpoint/2010/mai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Continue the Tradition</a:t>
            </a:r>
            <a:endParaRPr lang="en-US" dirty="0"/>
          </a:p>
        </p:txBody>
      </p:sp>
      <p:sp>
        <p:nvSpPr>
          <p:cNvPr id="3" name="Content Placeholder 2"/>
          <p:cNvSpPr>
            <a:spLocks noGrp="1"/>
          </p:cNvSpPr>
          <p:nvPr>
            <p:ph idx="1"/>
          </p:nvPr>
        </p:nvSpPr>
        <p:spPr/>
        <p:txBody>
          <a:bodyPr/>
          <a:lstStyle/>
          <a:p>
            <a:r>
              <a:rPr lang="en-US" dirty="0" smtClean="0"/>
              <a:t>The tradition of algorithmic thought dates back to ancient times</a:t>
            </a:r>
          </a:p>
          <a:p>
            <a:r>
              <a:rPr lang="en-US" dirty="0" smtClean="0"/>
              <a:t>You are inheriting the work of all who came before you, from Euclid to </a:t>
            </a:r>
            <a:r>
              <a:rPr lang="en-US" dirty="0" err="1" smtClean="0"/>
              <a:t>Noether</a:t>
            </a:r>
            <a:r>
              <a:rPr lang="en-US" dirty="0" smtClean="0"/>
              <a:t> to the present day</a:t>
            </a:r>
          </a:p>
          <a:p>
            <a:r>
              <a:rPr lang="en-US" dirty="0" smtClean="0"/>
              <a:t>By designing beautiful, general algorithms, you are adding your own small contribution to their work</a:t>
            </a:r>
            <a:endParaRPr lang="en-US" dirty="0"/>
          </a:p>
        </p:txBody>
      </p:sp>
      <p:sp>
        <p:nvSpPr>
          <p:cNvPr id="4" name="Slide Number Placeholder 3"/>
          <p:cNvSpPr>
            <a:spLocks noGrp="1"/>
          </p:cNvSpPr>
          <p:nvPr>
            <p:ph type="sldNum" sz="quarter" idx="12"/>
          </p:nvPr>
        </p:nvSpPr>
        <p:spPr/>
        <p:txBody>
          <a:bodyPr/>
          <a:lstStyle/>
          <a:p>
            <a:fld id="{40857C5A-2FD0-1645-9F69-D79892D8574F}" type="slidenum">
              <a:rPr lang="en-US" smtClean="0"/>
              <a:t>239</a:t>
            </a:fld>
            <a:endParaRPr lang="en-US"/>
          </a:p>
        </p:txBody>
      </p:sp>
    </p:spTree>
    <p:extLst>
      <p:ext uri="{BB962C8B-B14F-4D97-AF65-F5344CB8AC3E}">
        <p14:creationId xmlns:p14="http://schemas.microsoft.com/office/powerpoint/2010/main" val="305737623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Dereferencing</a:t>
            </a:r>
            <a:endParaRPr lang="en-US" dirty="0"/>
          </a:p>
        </p:txBody>
      </p:sp>
      <p:sp>
        <p:nvSpPr>
          <p:cNvPr id="3" name="Content Placeholder 2"/>
          <p:cNvSpPr>
            <a:spLocks noGrp="1"/>
          </p:cNvSpPr>
          <p:nvPr>
            <p:ph idx="1"/>
          </p:nvPr>
        </p:nvSpPr>
        <p:spPr/>
        <p:txBody>
          <a:bodyPr>
            <a:normAutofit fontScale="92500"/>
          </a:bodyPr>
          <a:lstStyle/>
          <a:p>
            <a:pPr marL="0" indent="0" algn="ctr">
              <a:buNone/>
            </a:pPr>
            <a:r>
              <a:rPr lang="en-US" dirty="0" smtClean="0"/>
              <a:t>A way to get from an iterator to its value</a:t>
            </a:r>
          </a:p>
          <a:p>
            <a:pPr marL="0" indent="0">
              <a:buNone/>
            </a:pPr>
            <a:endParaRPr lang="en-US" dirty="0" smtClean="0"/>
          </a:p>
          <a:p>
            <a:pPr marL="0" indent="0">
              <a:buNone/>
            </a:pPr>
            <a:r>
              <a:rPr lang="en-US" dirty="0" smtClean="0"/>
              <a:t>Time complexity requirement:</a:t>
            </a:r>
          </a:p>
          <a:p>
            <a:r>
              <a:rPr lang="en-US" dirty="0" smtClean="0"/>
              <a:t>Must be “fast,” which means </a:t>
            </a:r>
            <a:r>
              <a:rPr lang="en-US" i="1" dirty="0" smtClean="0"/>
              <a:t>there is not a faster way to get to the data than through the iterator</a:t>
            </a:r>
            <a:r>
              <a:rPr lang="en-US" dirty="0" smtClean="0"/>
              <a:t>.</a:t>
            </a:r>
          </a:p>
          <a:p>
            <a:endParaRPr lang="en-US" dirty="0"/>
          </a:p>
          <a:p>
            <a:pPr marL="0" indent="0">
              <a:buNone/>
            </a:pPr>
            <a:r>
              <a:rPr lang="en-US" dirty="0" smtClean="0"/>
              <a:t>Dereferencing is a partial function (not always defined).</a:t>
            </a:r>
            <a:endParaRPr lang="en-US" dirty="0"/>
          </a:p>
        </p:txBody>
      </p:sp>
      <p:sp>
        <p:nvSpPr>
          <p:cNvPr id="4" name="Slide Number Placeholder 3"/>
          <p:cNvSpPr>
            <a:spLocks noGrp="1"/>
          </p:cNvSpPr>
          <p:nvPr>
            <p:ph type="sldNum" sz="quarter" idx="12"/>
          </p:nvPr>
        </p:nvSpPr>
        <p:spPr/>
        <p:txBody>
          <a:bodyPr/>
          <a:lstStyle/>
          <a:p>
            <a:fld id="{40857C5A-2FD0-1645-9F69-D79892D8574F}" type="slidenum">
              <a:rPr lang="en-US" smtClean="0"/>
              <a:t>24</a:t>
            </a:fld>
            <a:endParaRPr lang="en-US"/>
          </a:p>
        </p:txBody>
      </p:sp>
    </p:spTree>
    <p:extLst>
      <p:ext uri="{BB962C8B-B14F-4D97-AF65-F5344CB8AC3E}">
        <p14:creationId xmlns:p14="http://schemas.microsoft.com/office/powerpoint/2010/main" val="164387866"/>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Relationship Between</a:t>
            </a:r>
            <a:br>
              <a:rPr lang="en-US" dirty="0" smtClean="0"/>
            </a:br>
            <a:r>
              <a:rPr lang="en-US" dirty="0" smtClean="0"/>
              <a:t>Successor and Dereference</a:t>
            </a:r>
            <a:endParaRPr lang="en-US" dirty="0"/>
          </a:p>
        </p:txBody>
      </p:sp>
      <p:sp>
        <p:nvSpPr>
          <p:cNvPr id="3" name="Content Placeholder 2"/>
          <p:cNvSpPr>
            <a:spLocks noGrp="1"/>
          </p:cNvSpPr>
          <p:nvPr>
            <p:ph idx="1"/>
          </p:nvPr>
        </p:nvSpPr>
        <p:spPr/>
        <p:txBody>
          <a:bodyPr/>
          <a:lstStyle/>
          <a:p>
            <a:pPr marL="0" indent="0">
              <a:buNone/>
            </a:pPr>
            <a:r>
              <a:rPr lang="en-US" dirty="0" smtClean="0"/>
              <a:t>Restrictions:</a:t>
            </a:r>
          </a:p>
          <a:p>
            <a:r>
              <a:rPr lang="en-US" dirty="0" smtClean="0"/>
              <a:t>Dereferencing is defined on an iterator if and only if successor is defined</a:t>
            </a:r>
          </a:p>
          <a:p>
            <a:r>
              <a:rPr lang="en-US" dirty="0" smtClean="0"/>
              <a:t>If you are not at the end of a range you can dereference</a:t>
            </a:r>
            <a:endParaRPr lang="en-US" dirty="0"/>
          </a:p>
        </p:txBody>
      </p:sp>
      <p:sp>
        <p:nvSpPr>
          <p:cNvPr id="4" name="Slide Number Placeholder 3"/>
          <p:cNvSpPr>
            <a:spLocks noGrp="1"/>
          </p:cNvSpPr>
          <p:nvPr>
            <p:ph type="sldNum" sz="quarter" idx="12"/>
          </p:nvPr>
        </p:nvSpPr>
        <p:spPr/>
        <p:txBody>
          <a:bodyPr/>
          <a:lstStyle/>
          <a:p>
            <a:fld id="{40857C5A-2FD0-1645-9F69-D79892D8574F}" type="slidenum">
              <a:rPr lang="en-US" smtClean="0"/>
              <a:t>25</a:t>
            </a:fld>
            <a:endParaRPr lang="en-US"/>
          </a:p>
        </p:txBody>
      </p:sp>
    </p:spTree>
    <p:extLst>
      <p:ext uri="{BB962C8B-B14F-4D97-AF65-F5344CB8AC3E}">
        <p14:creationId xmlns:p14="http://schemas.microsoft.com/office/powerpoint/2010/main" val="47235916"/>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Regular?</a:t>
            </a:r>
            <a:endParaRPr lang="en-US" dirty="0"/>
          </a:p>
        </p:txBody>
      </p:sp>
      <p:sp>
        <p:nvSpPr>
          <p:cNvPr id="3" name="Content Placeholder 2"/>
          <p:cNvSpPr>
            <a:spLocks noGrp="1"/>
          </p:cNvSpPr>
          <p:nvPr>
            <p:ph idx="1"/>
          </p:nvPr>
        </p:nvSpPr>
        <p:spPr/>
        <p:txBody>
          <a:bodyPr/>
          <a:lstStyle/>
          <a:p>
            <a:r>
              <a:rPr lang="en-US" dirty="0" smtClean="0"/>
              <a:t>Why do we need iterators to be Regular rather than </a:t>
            </a:r>
            <a:r>
              <a:rPr lang="en-US" dirty="0" err="1" smtClean="0"/>
              <a:t>Semiregular</a:t>
            </a:r>
            <a:r>
              <a:rPr lang="en-US" dirty="0" smtClean="0"/>
              <a:t>?</a:t>
            </a:r>
          </a:p>
          <a:p>
            <a:pPr lvl="1"/>
            <a:r>
              <a:rPr lang="en-US" dirty="0" smtClean="0"/>
              <a:t>i.e. why do we need equality as a requirement?</a:t>
            </a:r>
          </a:p>
          <a:p>
            <a:pPr lvl="1"/>
            <a:endParaRPr lang="en-US" dirty="0"/>
          </a:p>
          <a:p>
            <a:r>
              <a:rPr lang="en-US" dirty="0" smtClean="0"/>
              <a:t>Because we need to be able to tell when one iterator reaches another</a:t>
            </a:r>
          </a:p>
        </p:txBody>
      </p:sp>
      <p:sp>
        <p:nvSpPr>
          <p:cNvPr id="4" name="Slide Number Placeholder 3"/>
          <p:cNvSpPr>
            <a:spLocks noGrp="1"/>
          </p:cNvSpPr>
          <p:nvPr>
            <p:ph type="sldNum" sz="quarter" idx="12"/>
          </p:nvPr>
        </p:nvSpPr>
        <p:spPr/>
        <p:txBody>
          <a:bodyPr/>
          <a:lstStyle/>
          <a:p>
            <a:fld id="{40857C5A-2FD0-1645-9F69-D79892D8574F}" type="slidenum">
              <a:rPr lang="en-US" smtClean="0"/>
              <a:t>26</a:t>
            </a:fld>
            <a:endParaRPr lang="en-US"/>
          </a:p>
        </p:txBody>
      </p:sp>
    </p:spTree>
    <p:extLst>
      <p:ext uri="{BB962C8B-B14F-4D97-AF65-F5344CB8AC3E}">
        <p14:creationId xmlns:p14="http://schemas.microsoft.com/office/powerpoint/2010/main" val="30901513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Iterator Categories (1)</a:t>
            </a:r>
            <a:endParaRPr lang="en-US" dirty="0"/>
          </a:p>
        </p:txBody>
      </p:sp>
      <p:sp>
        <p:nvSpPr>
          <p:cNvPr id="3" name="Content Placeholder 2"/>
          <p:cNvSpPr>
            <a:spLocks noGrp="1"/>
          </p:cNvSpPr>
          <p:nvPr>
            <p:ph idx="1"/>
          </p:nvPr>
        </p:nvSpPr>
        <p:spPr>
          <a:xfrm>
            <a:off x="457200" y="1600200"/>
            <a:ext cx="8367652" cy="5121275"/>
          </a:xfrm>
        </p:spPr>
        <p:txBody>
          <a:bodyPr>
            <a:normAutofit/>
          </a:bodyPr>
          <a:lstStyle/>
          <a:p>
            <a:r>
              <a:rPr lang="en-US" dirty="0" smtClean="0"/>
              <a:t>Input Iterators</a:t>
            </a:r>
          </a:p>
          <a:p>
            <a:pPr lvl="1"/>
            <a:r>
              <a:rPr lang="en-US" dirty="0" smtClean="0"/>
              <a:t>Support one-directional traversal, but only once</a:t>
            </a:r>
          </a:p>
          <a:p>
            <a:pPr lvl="1"/>
            <a:r>
              <a:rPr lang="en-US" sz="2400" dirty="0" err="1" smtClean="0">
                <a:latin typeface="Lucida Console"/>
                <a:cs typeface="Lucida Console"/>
              </a:rPr>
              <a:t>i</a:t>
            </a:r>
            <a:r>
              <a:rPr lang="en-US" sz="2400" dirty="0" smtClean="0">
                <a:latin typeface="Lucida Console"/>
                <a:cs typeface="Lucida Console"/>
              </a:rPr>
              <a:t> == j </a:t>
            </a:r>
            <a:r>
              <a:rPr lang="en-US" dirty="0" smtClean="0"/>
              <a:t>does not imply  </a:t>
            </a:r>
            <a:r>
              <a:rPr lang="en-US" sz="2400" dirty="0" smtClean="0">
                <a:latin typeface="Lucida Console"/>
                <a:cs typeface="Lucida Console"/>
              </a:rPr>
              <a:t>++</a:t>
            </a:r>
            <a:r>
              <a:rPr lang="en-US" sz="2400" dirty="0" err="1" smtClean="0">
                <a:latin typeface="Lucida Console"/>
                <a:cs typeface="Lucida Console"/>
              </a:rPr>
              <a:t>i</a:t>
            </a:r>
            <a:r>
              <a:rPr lang="en-US" sz="2400" dirty="0" smtClean="0">
                <a:latin typeface="Lucida Console"/>
                <a:cs typeface="Lucida Console"/>
              </a:rPr>
              <a:t> == ++j</a:t>
            </a:r>
            <a:br>
              <a:rPr lang="en-US" sz="2400" dirty="0" smtClean="0">
                <a:latin typeface="Lucida Console"/>
                <a:cs typeface="Lucida Console"/>
              </a:rPr>
            </a:br>
            <a:r>
              <a:rPr lang="en-US" dirty="0" smtClean="0">
                <a:cs typeface="Lucida Console"/>
              </a:rPr>
              <a:t>(</a:t>
            </a:r>
            <a:r>
              <a:rPr lang="en-US" dirty="0" smtClean="0"/>
              <a:t>Once you’ve consumed a character from input stream, can’t consume again with another iterator)</a:t>
            </a:r>
          </a:p>
          <a:p>
            <a:pPr lvl="1"/>
            <a:r>
              <a:rPr lang="en-US" dirty="0" smtClean="0"/>
              <a:t>Canonical model:  position in </a:t>
            </a:r>
            <a:r>
              <a:rPr lang="en-US" i="1" dirty="0" smtClean="0"/>
              <a:t>input stream</a:t>
            </a:r>
          </a:p>
          <a:p>
            <a:r>
              <a:rPr lang="en-US" dirty="0" smtClean="0"/>
              <a:t>Forward Iterators</a:t>
            </a:r>
          </a:p>
          <a:p>
            <a:pPr lvl="1"/>
            <a:r>
              <a:rPr lang="en-US" dirty="0" smtClean="0"/>
              <a:t>Support one-directional traversal, repeatable</a:t>
            </a:r>
          </a:p>
          <a:p>
            <a:pPr lvl="1"/>
            <a:r>
              <a:rPr lang="en-US" dirty="0" smtClean="0"/>
              <a:t>Canonical model:  position in </a:t>
            </a:r>
            <a:r>
              <a:rPr lang="en-US" i="1" dirty="0" smtClean="0"/>
              <a:t>singly-linked list</a:t>
            </a:r>
          </a:p>
        </p:txBody>
      </p:sp>
      <p:sp>
        <p:nvSpPr>
          <p:cNvPr id="4" name="Slide Number Placeholder 3"/>
          <p:cNvSpPr>
            <a:spLocks noGrp="1"/>
          </p:cNvSpPr>
          <p:nvPr>
            <p:ph type="sldNum" sz="quarter" idx="12"/>
          </p:nvPr>
        </p:nvSpPr>
        <p:spPr/>
        <p:txBody>
          <a:bodyPr/>
          <a:lstStyle/>
          <a:p>
            <a:fld id="{40857C5A-2FD0-1645-9F69-D79892D8574F}" type="slidenum">
              <a:rPr lang="en-US" smtClean="0"/>
              <a:t>27</a:t>
            </a:fld>
            <a:endParaRPr lang="en-US"/>
          </a:p>
        </p:txBody>
      </p:sp>
    </p:spTree>
    <p:extLst>
      <p:ext uri="{BB962C8B-B14F-4D97-AF65-F5344CB8AC3E}">
        <p14:creationId xmlns:p14="http://schemas.microsoft.com/office/powerpoint/2010/main" val="708760788"/>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Iterator Categories (2)</a:t>
            </a:r>
            <a:endParaRPr lang="en-US" dirty="0"/>
          </a:p>
        </p:txBody>
      </p:sp>
      <p:sp>
        <p:nvSpPr>
          <p:cNvPr id="3" name="Content Placeholder 2"/>
          <p:cNvSpPr>
            <a:spLocks noGrp="1"/>
          </p:cNvSpPr>
          <p:nvPr>
            <p:ph idx="1"/>
          </p:nvPr>
        </p:nvSpPr>
        <p:spPr>
          <a:xfrm>
            <a:off x="457200" y="1600200"/>
            <a:ext cx="8229600" cy="5121275"/>
          </a:xfrm>
        </p:spPr>
        <p:txBody>
          <a:bodyPr>
            <a:normAutofit/>
          </a:bodyPr>
          <a:lstStyle/>
          <a:p>
            <a:r>
              <a:rPr lang="en-US" dirty="0" smtClean="0"/>
              <a:t>Bidirectional Iterators</a:t>
            </a:r>
          </a:p>
          <a:p>
            <a:pPr lvl="1"/>
            <a:r>
              <a:rPr lang="en-US" dirty="0" smtClean="0"/>
              <a:t>Support two-directional traversal, repeatable</a:t>
            </a:r>
          </a:p>
          <a:p>
            <a:pPr lvl="1"/>
            <a:r>
              <a:rPr lang="en-US" dirty="0" smtClean="0"/>
              <a:t>Invertible successor function:  </a:t>
            </a:r>
            <a:br>
              <a:rPr lang="en-US" dirty="0" smtClean="0"/>
            </a:br>
            <a:r>
              <a:rPr lang="en-US" dirty="0" smtClean="0"/>
              <a:t>if </a:t>
            </a:r>
            <a:r>
              <a:rPr lang="en-US" i="1" dirty="0" smtClean="0"/>
              <a:t>x</a:t>
            </a:r>
            <a:r>
              <a:rPr lang="en-US" dirty="0" smtClean="0"/>
              <a:t> has successor </a:t>
            </a:r>
            <a:r>
              <a:rPr lang="en-US" i="1" dirty="0" smtClean="0"/>
              <a:t>y</a:t>
            </a:r>
            <a:r>
              <a:rPr lang="en-US" dirty="0" smtClean="0"/>
              <a:t>, then </a:t>
            </a:r>
            <a:r>
              <a:rPr lang="en-US" i="1" dirty="0" smtClean="0"/>
              <a:t>y</a:t>
            </a:r>
            <a:r>
              <a:rPr lang="en-US" dirty="0" smtClean="0"/>
              <a:t> has a predecessor </a:t>
            </a:r>
            <a:r>
              <a:rPr lang="en-US" i="1" dirty="0" smtClean="0"/>
              <a:t>x</a:t>
            </a:r>
            <a:endParaRPr lang="en-US" dirty="0" smtClean="0"/>
          </a:p>
          <a:p>
            <a:pPr lvl="1"/>
            <a:r>
              <a:rPr lang="en-US" dirty="0" smtClean="0"/>
              <a:t>Canonical model:  position in </a:t>
            </a:r>
            <a:r>
              <a:rPr lang="en-US" i="1" dirty="0" smtClean="0"/>
              <a:t>doubly-linked list</a:t>
            </a:r>
          </a:p>
          <a:p>
            <a:r>
              <a:rPr lang="en-US" dirty="0" smtClean="0"/>
              <a:t>Random-Access Iterators</a:t>
            </a:r>
          </a:p>
          <a:p>
            <a:pPr lvl="1"/>
            <a:r>
              <a:rPr lang="en-US" dirty="0" smtClean="0"/>
              <a:t>Support access to any element in constant time (both </a:t>
            </a:r>
            <a:r>
              <a:rPr lang="en-US" i="1" dirty="0" smtClean="0"/>
              <a:t>far</a:t>
            </a:r>
            <a:r>
              <a:rPr lang="en-US" dirty="0" smtClean="0"/>
              <a:t> and </a:t>
            </a:r>
            <a:r>
              <a:rPr lang="en-US" i="1" dirty="0" smtClean="0"/>
              <a:t>fast</a:t>
            </a:r>
            <a:r>
              <a:rPr lang="en-US" dirty="0" smtClean="0"/>
              <a:t>)</a:t>
            </a:r>
          </a:p>
          <a:p>
            <a:pPr lvl="1"/>
            <a:r>
              <a:rPr lang="en-US" dirty="0" smtClean="0"/>
              <a:t>Canonical model:  position in </a:t>
            </a:r>
            <a:r>
              <a:rPr lang="en-US" i="1" dirty="0" smtClean="0"/>
              <a:t>array</a:t>
            </a:r>
            <a:endParaRPr lang="en-US" i="1" dirty="0"/>
          </a:p>
        </p:txBody>
      </p:sp>
      <p:sp>
        <p:nvSpPr>
          <p:cNvPr id="4" name="Slide Number Placeholder 3"/>
          <p:cNvSpPr>
            <a:spLocks noGrp="1"/>
          </p:cNvSpPr>
          <p:nvPr>
            <p:ph type="sldNum" sz="quarter" idx="12"/>
          </p:nvPr>
        </p:nvSpPr>
        <p:spPr/>
        <p:txBody>
          <a:bodyPr/>
          <a:lstStyle/>
          <a:p>
            <a:fld id="{40857C5A-2FD0-1645-9F69-D79892D8574F}" type="slidenum">
              <a:rPr lang="en-US" smtClean="0"/>
              <a:t>28</a:t>
            </a:fld>
            <a:endParaRPr lang="en-US"/>
          </a:p>
        </p:txBody>
      </p:sp>
    </p:spTree>
    <p:extLst>
      <p:ext uri="{BB962C8B-B14F-4D97-AF65-F5344CB8AC3E}">
        <p14:creationId xmlns:p14="http://schemas.microsoft.com/office/powerpoint/2010/main" val="3709574717"/>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Another Common Iterator Category</a:t>
            </a:r>
            <a:endParaRPr lang="en-US" dirty="0"/>
          </a:p>
        </p:txBody>
      </p:sp>
      <p:sp>
        <p:nvSpPr>
          <p:cNvPr id="3" name="Content Placeholder 2"/>
          <p:cNvSpPr>
            <a:spLocks noGrp="1"/>
          </p:cNvSpPr>
          <p:nvPr>
            <p:ph idx="1"/>
          </p:nvPr>
        </p:nvSpPr>
        <p:spPr/>
        <p:txBody>
          <a:bodyPr/>
          <a:lstStyle/>
          <a:p>
            <a:r>
              <a:rPr lang="en-US" dirty="0" smtClean="0"/>
              <a:t>Output Iterators</a:t>
            </a:r>
          </a:p>
          <a:p>
            <a:pPr lvl="1"/>
            <a:r>
              <a:rPr lang="en-US" dirty="0" smtClean="0"/>
              <a:t>Support alternating successor (++) and dereference (*) operations</a:t>
            </a:r>
          </a:p>
          <a:p>
            <a:pPr lvl="1"/>
            <a:r>
              <a:rPr lang="en-US" dirty="0" smtClean="0"/>
              <a:t>Result of dereferencing an output iterator can appear only on left side of assignment operator</a:t>
            </a:r>
          </a:p>
          <a:p>
            <a:pPr lvl="1"/>
            <a:r>
              <a:rPr lang="en-US" dirty="0" smtClean="0"/>
              <a:t>Can’t define equality, because can’t get to the elements once they’ve been output</a:t>
            </a:r>
          </a:p>
          <a:p>
            <a:pPr lvl="1"/>
            <a:r>
              <a:rPr lang="en-US" dirty="0" smtClean="0"/>
              <a:t>Canonical model:  position in </a:t>
            </a:r>
            <a:r>
              <a:rPr lang="en-US" i="1" dirty="0" smtClean="0"/>
              <a:t>output stream</a:t>
            </a:r>
          </a:p>
        </p:txBody>
      </p:sp>
      <p:sp>
        <p:nvSpPr>
          <p:cNvPr id="4" name="Slide Number Placeholder 3"/>
          <p:cNvSpPr>
            <a:spLocks noGrp="1"/>
          </p:cNvSpPr>
          <p:nvPr>
            <p:ph type="sldNum" sz="quarter" idx="12"/>
          </p:nvPr>
        </p:nvSpPr>
        <p:spPr/>
        <p:txBody>
          <a:bodyPr/>
          <a:lstStyle/>
          <a:p>
            <a:fld id="{40857C5A-2FD0-1645-9F69-D79892D8574F}" type="slidenum">
              <a:rPr lang="en-US" smtClean="0"/>
              <a:t>29</a:t>
            </a:fld>
            <a:endParaRPr lang="en-US"/>
          </a:p>
        </p:txBody>
      </p:sp>
    </p:spTree>
    <p:extLst>
      <p:ext uri="{BB962C8B-B14F-4D97-AF65-F5344CB8AC3E}">
        <p14:creationId xmlns:p14="http://schemas.microsoft.com/office/powerpoint/2010/main" val="224247252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Abstraction, Revisited</a:t>
            </a:r>
            <a:endParaRPr lang="en-US" dirty="0"/>
          </a:p>
        </p:txBody>
      </p:sp>
      <p:sp>
        <p:nvSpPr>
          <p:cNvPr id="3" name="Content Placeholder 2"/>
          <p:cNvSpPr>
            <a:spLocks noGrp="1"/>
          </p:cNvSpPr>
          <p:nvPr>
            <p:ph idx="1"/>
          </p:nvPr>
        </p:nvSpPr>
        <p:spPr/>
        <p:txBody>
          <a:bodyPr>
            <a:normAutofit lnSpcReduction="10000"/>
          </a:bodyPr>
          <a:lstStyle/>
          <a:p>
            <a:r>
              <a:rPr lang="en-US" dirty="0" smtClean="0"/>
              <a:t>We’ve been discussing abstraction in mathematics:</a:t>
            </a:r>
          </a:p>
          <a:p>
            <a:pPr lvl="1"/>
            <a:r>
              <a:rPr lang="en-US" dirty="0" smtClean="0"/>
              <a:t>abstract algebra</a:t>
            </a:r>
          </a:p>
          <a:p>
            <a:r>
              <a:rPr lang="en-US" dirty="0" smtClean="0"/>
              <a:t>Next, we’ll look at abstraction in programming:</a:t>
            </a:r>
          </a:p>
          <a:p>
            <a:pPr lvl="1"/>
            <a:r>
              <a:rPr lang="en-US" dirty="0" smtClean="0"/>
              <a:t>generic programming and the notion of </a:t>
            </a:r>
            <a:r>
              <a:rPr lang="en-US" i="1" dirty="0" smtClean="0"/>
              <a:t>concepts</a:t>
            </a:r>
          </a:p>
          <a:p>
            <a:r>
              <a:rPr lang="en-US" dirty="0" smtClean="0"/>
              <a:t>Where did these ideas about abstraction originate?  </a:t>
            </a:r>
          </a:p>
          <a:p>
            <a:pPr lvl="1"/>
            <a:r>
              <a:rPr lang="en-US" dirty="0" smtClean="0"/>
              <a:t>Aristotle</a:t>
            </a:r>
            <a:endParaRPr lang="en-US" dirty="0"/>
          </a:p>
        </p:txBody>
      </p:sp>
      <p:sp>
        <p:nvSpPr>
          <p:cNvPr id="4" name="Slide Number Placeholder 3"/>
          <p:cNvSpPr>
            <a:spLocks noGrp="1"/>
          </p:cNvSpPr>
          <p:nvPr>
            <p:ph type="sldNum" sz="quarter" idx="12"/>
          </p:nvPr>
        </p:nvSpPr>
        <p:spPr/>
        <p:txBody>
          <a:bodyPr/>
          <a:lstStyle/>
          <a:p>
            <a:fld id="{40857C5A-2FD0-1645-9F69-D79892D8574F}" type="slidenum">
              <a:rPr lang="en-US" smtClean="0"/>
              <a:t>3</a:t>
            </a:fld>
            <a:endParaRPr lang="en-US"/>
          </a:p>
        </p:txBody>
      </p:sp>
    </p:spTree>
    <p:extLst>
      <p:ext uri="{BB962C8B-B14F-4D97-AF65-F5344CB8AC3E}">
        <p14:creationId xmlns:p14="http://schemas.microsoft.com/office/powerpoint/2010/main" val="1066335758"/>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Other Possible Iterator Categories</a:t>
            </a:r>
            <a:br>
              <a:rPr lang="en-US" dirty="0" smtClean="0"/>
            </a:br>
            <a:r>
              <a:rPr lang="en-US" dirty="0" smtClean="0"/>
              <a:t>(not included in STL)</a:t>
            </a:r>
            <a:endParaRPr lang="en-US" dirty="0"/>
          </a:p>
        </p:txBody>
      </p:sp>
      <p:sp>
        <p:nvSpPr>
          <p:cNvPr id="3" name="Content Placeholder 2"/>
          <p:cNvSpPr>
            <a:spLocks noGrp="1"/>
          </p:cNvSpPr>
          <p:nvPr>
            <p:ph idx="1"/>
          </p:nvPr>
        </p:nvSpPr>
        <p:spPr/>
        <p:txBody>
          <a:bodyPr/>
          <a:lstStyle/>
          <a:p>
            <a:r>
              <a:rPr lang="en-US" dirty="0" smtClean="0"/>
              <a:t>Linked Iterators</a:t>
            </a:r>
          </a:p>
          <a:p>
            <a:pPr lvl="1"/>
            <a:r>
              <a:rPr lang="en-US" dirty="0" smtClean="0"/>
              <a:t>Used in situations where the successor function is mutable</a:t>
            </a:r>
          </a:p>
          <a:p>
            <a:pPr lvl="1"/>
            <a:r>
              <a:rPr lang="en-US" dirty="0"/>
              <a:t>e</a:t>
            </a:r>
            <a:r>
              <a:rPr lang="en-US" dirty="0" smtClean="0"/>
              <a:t>.g. a linked list where link structure is modified</a:t>
            </a:r>
          </a:p>
          <a:p>
            <a:r>
              <a:rPr lang="en-US" dirty="0" smtClean="0"/>
              <a:t>Segmented Iterators</a:t>
            </a:r>
          </a:p>
          <a:p>
            <a:pPr lvl="1"/>
            <a:r>
              <a:rPr lang="en-US" dirty="0" smtClean="0"/>
              <a:t>Used where data stored in noncontiguous segments, each containing contiguous sequences</a:t>
            </a:r>
          </a:p>
          <a:p>
            <a:pPr lvl="1"/>
            <a:r>
              <a:rPr lang="en-US" dirty="0" smtClean="0"/>
              <a:t>e.g. B-tree</a:t>
            </a:r>
          </a:p>
        </p:txBody>
      </p:sp>
      <p:sp>
        <p:nvSpPr>
          <p:cNvPr id="4" name="Slide Number Placeholder 3"/>
          <p:cNvSpPr>
            <a:spLocks noGrp="1"/>
          </p:cNvSpPr>
          <p:nvPr>
            <p:ph type="sldNum" sz="quarter" idx="12"/>
          </p:nvPr>
        </p:nvSpPr>
        <p:spPr/>
        <p:txBody>
          <a:bodyPr/>
          <a:lstStyle/>
          <a:p>
            <a:fld id="{40857C5A-2FD0-1645-9F69-D79892D8574F}" type="slidenum">
              <a:rPr lang="en-US" smtClean="0"/>
              <a:t>30</a:t>
            </a:fld>
            <a:endParaRPr lang="en-US"/>
          </a:p>
        </p:txBody>
      </p:sp>
    </p:spTree>
    <p:extLst>
      <p:ext uri="{BB962C8B-B14F-4D97-AF65-F5344CB8AC3E}">
        <p14:creationId xmlns:p14="http://schemas.microsoft.com/office/powerpoint/2010/main" val="4200795680"/>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Not in STL?</a:t>
            </a:r>
            <a:endParaRPr lang="en-US" dirty="0"/>
          </a:p>
        </p:txBody>
      </p:sp>
      <p:sp>
        <p:nvSpPr>
          <p:cNvPr id="3" name="Content Placeholder 2"/>
          <p:cNvSpPr>
            <a:spLocks noGrp="1"/>
          </p:cNvSpPr>
          <p:nvPr>
            <p:ph idx="1"/>
          </p:nvPr>
        </p:nvSpPr>
        <p:spPr/>
        <p:txBody>
          <a:bodyPr/>
          <a:lstStyle/>
          <a:p>
            <a:r>
              <a:rPr lang="en-US" dirty="0" smtClean="0"/>
              <a:t>Just because a concept (such as Linked and Segmented iterators) is not in STL does not mean it’s not useful.</a:t>
            </a:r>
          </a:p>
          <a:p>
            <a:r>
              <a:rPr lang="en-US" dirty="0" smtClean="0"/>
              <a:t>STL is a set of examples needed in many common situations, not an exhaustive catalog of all useful concepts, algorithms, and data structures.</a:t>
            </a:r>
            <a:endParaRPr lang="en-US" dirty="0"/>
          </a:p>
        </p:txBody>
      </p:sp>
      <p:sp>
        <p:nvSpPr>
          <p:cNvPr id="4" name="Slide Number Placeholder 3"/>
          <p:cNvSpPr>
            <a:spLocks noGrp="1"/>
          </p:cNvSpPr>
          <p:nvPr>
            <p:ph type="sldNum" sz="quarter" idx="12"/>
          </p:nvPr>
        </p:nvSpPr>
        <p:spPr/>
        <p:txBody>
          <a:bodyPr/>
          <a:lstStyle/>
          <a:p>
            <a:fld id="{40857C5A-2FD0-1645-9F69-D79892D8574F}" type="slidenum">
              <a:rPr lang="en-US" smtClean="0"/>
              <a:t>31</a:t>
            </a:fld>
            <a:endParaRPr lang="en-US"/>
          </a:p>
        </p:txBody>
      </p:sp>
    </p:spTree>
    <p:extLst>
      <p:ext uri="{BB962C8B-B14F-4D97-AF65-F5344CB8AC3E}">
        <p14:creationId xmlns:p14="http://schemas.microsoft.com/office/powerpoint/2010/main" val="3375178666"/>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t>  </a:t>
            </a:r>
          </a:p>
        </p:txBody>
      </p:sp>
      <p:sp>
        <p:nvSpPr>
          <p:cNvPr id="20483" name="Text Box 3"/>
          <p:cNvSpPr txBox="1">
            <a:spLocks noChangeArrowheads="1"/>
          </p:cNvSpPr>
          <p:nvPr/>
        </p:nvSpPr>
        <p:spPr bwMode="auto">
          <a:xfrm>
            <a:off x="228600" y="1912937"/>
            <a:ext cx="8686800"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2400" dirty="0" smtClean="0">
                <a:latin typeface="Lucida Console"/>
                <a:cs typeface="Lucida Console"/>
              </a:rPr>
              <a:t>template &lt;</a:t>
            </a:r>
            <a:r>
              <a:rPr lang="en-US" sz="2400" dirty="0" err="1" smtClean="0">
                <a:latin typeface="Lucida Console"/>
                <a:cs typeface="Lucida Console"/>
              </a:rPr>
              <a:t>InputIterator</a:t>
            </a:r>
            <a:r>
              <a:rPr lang="en-US" sz="2400" dirty="0" smtClean="0">
                <a:latin typeface="Lucida Console"/>
                <a:cs typeface="Lucida Console"/>
              </a:rPr>
              <a:t> I&gt;</a:t>
            </a:r>
          </a:p>
          <a:p>
            <a:r>
              <a:rPr lang="en-US" sz="2400" dirty="0" err="1" smtClean="0">
                <a:latin typeface="Lucida Console"/>
                <a:cs typeface="Lucida Console"/>
              </a:rPr>
              <a:t>DifferenceType</a:t>
            </a:r>
            <a:r>
              <a:rPr lang="en-US" sz="2400" dirty="0" smtClean="0">
                <a:latin typeface="Lucida Console"/>
                <a:cs typeface="Lucida Console"/>
              </a:rPr>
              <a:t>&lt;I&gt;</a:t>
            </a:r>
          </a:p>
          <a:p>
            <a:r>
              <a:rPr lang="en-US" sz="2400" dirty="0" smtClean="0">
                <a:latin typeface="Lucida Console"/>
                <a:cs typeface="Lucida Console"/>
              </a:rPr>
              <a:t>distance(I f, I l, </a:t>
            </a:r>
            <a:r>
              <a:rPr lang="en-US" sz="2400" dirty="0" err="1" smtClean="0">
                <a:solidFill>
                  <a:srgbClr val="8000FF"/>
                </a:solidFill>
                <a:latin typeface="Lucida Console"/>
                <a:cs typeface="Lucida Console"/>
              </a:rPr>
              <a:t>std</a:t>
            </a:r>
            <a:r>
              <a:rPr lang="en-US" sz="2400" dirty="0" smtClean="0">
                <a:solidFill>
                  <a:srgbClr val="8000FF"/>
                </a:solidFill>
                <a:latin typeface="Lucida Console"/>
                <a:cs typeface="Lucida Console"/>
              </a:rPr>
              <a:t>::</a:t>
            </a:r>
            <a:r>
              <a:rPr lang="en-US" sz="2400" dirty="0" err="1" smtClean="0">
                <a:solidFill>
                  <a:srgbClr val="8000FF"/>
                </a:solidFill>
                <a:latin typeface="Lucida Console"/>
                <a:cs typeface="Lucida Console"/>
              </a:rPr>
              <a:t>input_iterator_tag</a:t>
            </a:r>
            <a:r>
              <a:rPr lang="en-US" sz="2400" dirty="0" smtClean="0">
                <a:latin typeface="Lucida Console"/>
                <a:cs typeface="Lucida Console"/>
              </a:rPr>
              <a:t>) {</a:t>
            </a:r>
          </a:p>
          <a:p>
            <a:r>
              <a:rPr lang="en-US" sz="2400" dirty="0" smtClean="0">
                <a:latin typeface="Lucida Console"/>
                <a:cs typeface="Lucida Console"/>
              </a:rPr>
              <a:t>    </a:t>
            </a:r>
            <a:r>
              <a:rPr lang="en-US" sz="2400" dirty="0" smtClean="0">
                <a:solidFill>
                  <a:srgbClr val="8000FF"/>
                </a:solidFill>
                <a:latin typeface="Lucida Console"/>
                <a:cs typeface="Lucida Console"/>
              </a:rPr>
              <a:t>// precondition: </a:t>
            </a:r>
            <a:r>
              <a:rPr lang="en-US" sz="2400" dirty="0" err="1" smtClean="0">
                <a:solidFill>
                  <a:srgbClr val="8000FF"/>
                </a:solidFill>
                <a:latin typeface="Lucida Console"/>
                <a:cs typeface="Lucida Console"/>
              </a:rPr>
              <a:t>valid_range</a:t>
            </a:r>
            <a:r>
              <a:rPr lang="en-US" sz="2400" dirty="0" smtClean="0">
                <a:solidFill>
                  <a:srgbClr val="8000FF"/>
                </a:solidFill>
                <a:latin typeface="Lucida Console"/>
                <a:cs typeface="Lucida Console"/>
              </a:rPr>
              <a:t>(f, l)</a:t>
            </a:r>
          </a:p>
          <a:p>
            <a:r>
              <a:rPr lang="en-US" sz="2400" dirty="0" smtClean="0">
                <a:latin typeface="Lucida Console"/>
                <a:cs typeface="Lucida Console"/>
              </a:rPr>
              <a:t>    </a:t>
            </a:r>
            <a:r>
              <a:rPr lang="en-US" sz="2400" dirty="0" err="1" smtClean="0">
                <a:solidFill>
                  <a:srgbClr val="8000FF"/>
                </a:solidFill>
                <a:latin typeface="Lucida Console"/>
                <a:cs typeface="Lucida Console"/>
              </a:rPr>
              <a:t>DifferenceType</a:t>
            </a:r>
            <a:r>
              <a:rPr lang="en-US" sz="2400" dirty="0" smtClean="0">
                <a:solidFill>
                  <a:srgbClr val="8000FF"/>
                </a:solidFill>
                <a:latin typeface="Lucida Console"/>
                <a:cs typeface="Lucida Console"/>
              </a:rPr>
              <a:t>&lt;I&gt; n(0);</a:t>
            </a:r>
          </a:p>
          <a:p>
            <a:r>
              <a:rPr lang="en-US" sz="2400" dirty="0" smtClean="0">
                <a:latin typeface="Lucida Console"/>
                <a:cs typeface="Lucida Console"/>
              </a:rPr>
              <a:t>    while (f != l) {</a:t>
            </a:r>
          </a:p>
          <a:p>
            <a:r>
              <a:rPr lang="en-US" sz="2400" dirty="0" smtClean="0">
                <a:latin typeface="Lucida Console"/>
                <a:cs typeface="Lucida Console"/>
              </a:rPr>
              <a:t>        ++f;</a:t>
            </a:r>
          </a:p>
          <a:p>
            <a:r>
              <a:rPr lang="en-US" sz="2400" dirty="0" smtClean="0">
                <a:latin typeface="Lucida Console"/>
                <a:cs typeface="Lucida Console"/>
              </a:rPr>
              <a:t>        ++n;</a:t>
            </a:r>
          </a:p>
          <a:p>
            <a:r>
              <a:rPr lang="en-US" sz="2400" dirty="0" smtClean="0">
                <a:latin typeface="Lucida Console"/>
                <a:cs typeface="Lucida Console"/>
              </a:rPr>
              <a:t>    }</a:t>
            </a:r>
          </a:p>
          <a:p>
            <a:r>
              <a:rPr lang="en-US" sz="2400" dirty="0" smtClean="0">
                <a:latin typeface="Lucida Console"/>
                <a:cs typeface="Lucida Console"/>
              </a:rPr>
              <a:t>    return n;</a:t>
            </a:r>
          </a:p>
          <a:p>
            <a:r>
              <a:rPr lang="en-US" sz="2400" dirty="0" smtClean="0">
                <a:latin typeface="Lucida Console"/>
                <a:cs typeface="Lucida Console"/>
              </a:rPr>
              <a:t>}</a:t>
            </a:r>
            <a:endParaRPr lang="en-US" sz="2400" dirty="0">
              <a:latin typeface="Lucida Console"/>
              <a:cs typeface="Lucida Console"/>
            </a:endParaRPr>
          </a:p>
          <a:p>
            <a:r>
              <a:rPr lang="en-US" sz="2400" dirty="0" smtClean="0">
                <a:latin typeface="Lucida Console"/>
                <a:cs typeface="Lucida Console"/>
              </a:rPr>
              <a:t>f</a:t>
            </a:r>
            <a:r>
              <a:rPr lang="en-US" sz="2800" dirty="0" smtClean="0">
                <a:cs typeface="Lucida Console"/>
              </a:rPr>
              <a:t> and </a:t>
            </a:r>
            <a:r>
              <a:rPr lang="en-US" sz="2400" dirty="0" smtClean="0">
                <a:latin typeface="Lucida Console"/>
                <a:cs typeface="Lucida Console"/>
              </a:rPr>
              <a:t>l</a:t>
            </a:r>
            <a:r>
              <a:rPr lang="en-US" sz="2800" dirty="0" smtClean="0">
                <a:cs typeface="Lucida Console"/>
              </a:rPr>
              <a:t> are meant to be mnemonic for “first” and “last.”</a:t>
            </a:r>
            <a:endParaRPr lang="is-IS" sz="2800" dirty="0">
              <a:cs typeface="Menlo Regular"/>
            </a:endParaRPr>
          </a:p>
          <a:p>
            <a:r>
              <a:rPr lang="is-IS" sz="2800" dirty="0" smtClean="0">
                <a:cs typeface="Menlo Regular"/>
              </a:rPr>
              <a:t>		</a:t>
            </a:r>
          </a:p>
        </p:txBody>
      </p:sp>
      <p:sp>
        <p:nvSpPr>
          <p:cNvPr id="3" name="Slide Number Placeholder 2"/>
          <p:cNvSpPr>
            <a:spLocks noGrp="1"/>
          </p:cNvSpPr>
          <p:nvPr>
            <p:ph type="sldNum" sz="quarter" idx="12"/>
          </p:nvPr>
        </p:nvSpPr>
        <p:spPr/>
        <p:txBody>
          <a:bodyPr/>
          <a:lstStyle/>
          <a:p>
            <a:fld id="{1390060D-1EE0-AD4D-BE99-A9D595E32993}" type="slidenum">
              <a:rPr lang="en-US" smtClean="0"/>
              <a:pPr/>
              <a:t>32</a:t>
            </a:fld>
            <a:endParaRPr lang="en-US" dirty="0"/>
          </a:p>
        </p:txBody>
      </p:sp>
      <p:sp>
        <p:nvSpPr>
          <p:cNvPr id="5" name="Title 1"/>
          <p:cNvSpPr txBox="1">
            <a:spLocks/>
          </p:cNvSpPr>
          <p:nvPr/>
        </p:nvSpPr>
        <p:spPr bwMode="auto">
          <a:xfrm>
            <a:off x="609600" y="4270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ＭＳ Ｐゴシック" charset="0"/>
              </a:defRPr>
            </a:lvl2pPr>
            <a:lvl3pPr algn="ctr" rtl="0" fontAlgn="base">
              <a:spcBef>
                <a:spcPct val="0"/>
              </a:spcBef>
              <a:spcAft>
                <a:spcPct val="0"/>
              </a:spcAft>
              <a:defRPr sz="4400">
                <a:solidFill>
                  <a:schemeClr val="tx2"/>
                </a:solidFill>
                <a:latin typeface="Arial" charset="0"/>
                <a:ea typeface="ＭＳ Ｐゴシック" charset="0"/>
              </a:defRPr>
            </a:lvl3pPr>
            <a:lvl4pPr algn="ctr" rtl="0" fontAlgn="base">
              <a:spcBef>
                <a:spcPct val="0"/>
              </a:spcBef>
              <a:spcAft>
                <a:spcPct val="0"/>
              </a:spcAft>
              <a:defRPr sz="4400">
                <a:solidFill>
                  <a:schemeClr val="tx2"/>
                </a:solidFill>
                <a:latin typeface="Arial" charset="0"/>
                <a:ea typeface="ＭＳ Ｐゴシック" charset="0"/>
              </a:defRPr>
            </a:lvl4pPr>
            <a:lvl5pPr algn="ctr" rtl="0" fontAlgn="base">
              <a:spcBef>
                <a:spcPct val="0"/>
              </a:spcBef>
              <a:spcAft>
                <a:spcPct val="0"/>
              </a:spcAft>
              <a:defRPr sz="4400">
                <a:solidFill>
                  <a:schemeClr val="tx2"/>
                </a:solidFill>
                <a:latin typeface="Arial" charset="0"/>
                <a:ea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a:lstStyle>
          <a:p>
            <a:r>
              <a:rPr lang="en-US" dirty="0">
                <a:solidFill>
                  <a:srgbClr val="000000"/>
                </a:solidFill>
              </a:rPr>
              <a:t>Useful Function:</a:t>
            </a:r>
            <a:br>
              <a:rPr lang="en-US" dirty="0">
                <a:solidFill>
                  <a:srgbClr val="000000"/>
                </a:solidFill>
              </a:rPr>
            </a:br>
            <a:r>
              <a:rPr lang="en-US" dirty="0">
                <a:solidFill>
                  <a:srgbClr val="000000"/>
                </a:solidFill>
              </a:rPr>
              <a:t>Distance Between Two Iterators</a:t>
            </a:r>
            <a:endParaRPr lang="en-US" dirty="0" smtClean="0">
              <a:solidFill>
                <a:srgbClr val="000000"/>
              </a:solidFill>
              <a:cs typeface="Menlo Regular"/>
            </a:endParaRPr>
          </a:p>
        </p:txBody>
      </p:sp>
    </p:spTree>
    <p:extLst>
      <p:ext uri="{BB962C8B-B14F-4D97-AF65-F5344CB8AC3E}">
        <p14:creationId xmlns:p14="http://schemas.microsoft.com/office/powerpoint/2010/main" val="2070306205"/>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t>  </a:t>
            </a:r>
          </a:p>
        </p:txBody>
      </p:sp>
      <p:sp>
        <p:nvSpPr>
          <p:cNvPr id="20483" name="Text Box 3"/>
          <p:cNvSpPr txBox="1">
            <a:spLocks noChangeArrowheads="1"/>
          </p:cNvSpPr>
          <p:nvPr/>
        </p:nvSpPr>
        <p:spPr bwMode="auto">
          <a:xfrm>
            <a:off x="228600" y="1912937"/>
            <a:ext cx="8686800" cy="2739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2400" dirty="0" smtClean="0">
                <a:latin typeface="Lucida Console"/>
                <a:cs typeface="Lucida Console"/>
              </a:rPr>
              <a:t>template &lt;</a:t>
            </a:r>
            <a:r>
              <a:rPr lang="en-US" sz="2400" dirty="0" err="1" smtClean="0">
                <a:latin typeface="Lucida Console"/>
                <a:cs typeface="Lucida Console"/>
              </a:rPr>
              <a:t>RandomAccessIterator</a:t>
            </a:r>
            <a:r>
              <a:rPr lang="en-US" sz="2400" dirty="0" smtClean="0">
                <a:latin typeface="Lucida Console"/>
                <a:cs typeface="Lucida Console"/>
              </a:rPr>
              <a:t> I&gt;</a:t>
            </a:r>
          </a:p>
          <a:p>
            <a:r>
              <a:rPr lang="en-US" sz="2400" dirty="0" err="1" smtClean="0">
                <a:latin typeface="Lucida Console"/>
                <a:cs typeface="Lucida Console"/>
              </a:rPr>
              <a:t>DifferenceType</a:t>
            </a:r>
            <a:r>
              <a:rPr lang="en-US" sz="2400" dirty="0" smtClean="0">
                <a:latin typeface="Lucida Console"/>
                <a:cs typeface="Lucida Console"/>
              </a:rPr>
              <a:t>&lt;I&gt;</a:t>
            </a:r>
          </a:p>
          <a:p>
            <a:r>
              <a:rPr lang="en-US" sz="2400" dirty="0" smtClean="0">
                <a:latin typeface="Lucida Console"/>
                <a:cs typeface="Lucida Console"/>
              </a:rPr>
              <a:t>distance(I f, I l,</a:t>
            </a:r>
            <a:br>
              <a:rPr lang="en-US" sz="2400" dirty="0" smtClean="0">
                <a:latin typeface="Lucida Console"/>
                <a:cs typeface="Lucida Console"/>
              </a:rPr>
            </a:br>
            <a:r>
              <a:rPr lang="en-US" sz="2400" dirty="0">
                <a:latin typeface="Lucida Console"/>
                <a:cs typeface="Lucida Console"/>
              </a:rPr>
              <a:t> </a:t>
            </a:r>
            <a:r>
              <a:rPr lang="en-US" sz="2400" dirty="0" smtClean="0">
                <a:latin typeface="Lucida Console"/>
                <a:cs typeface="Lucida Console"/>
              </a:rPr>
              <a:t>        </a:t>
            </a:r>
            <a:r>
              <a:rPr lang="en-US" sz="2400" dirty="0" err="1" smtClean="0">
                <a:latin typeface="Lucida Console"/>
                <a:cs typeface="Lucida Console"/>
              </a:rPr>
              <a:t>std</a:t>
            </a:r>
            <a:r>
              <a:rPr lang="en-US" sz="2400" dirty="0" smtClean="0">
                <a:latin typeface="Lucida Console"/>
                <a:cs typeface="Lucida Console"/>
              </a:rPr>
              <a:t>::</a:t>
            </a:r>
            <a:r>
              <a:rPr lang="en-US" sz="2400" dirty="0" err="1" smtClean="0">
                <a:latin typeface="Lucida Console"/>
                <a:cs typeface="Lucida Console"/>
              </a:rPr>
              <a:t>random_access_iterator_tag</a:t>
            </a:r>
            <a:r>
              <a:rPr lang="en-US" sz="2400" dirty="0" smtClean="0">
                <a:latin typeface="Lucida Console"/>
                <a:cs typeface="Lucida Console"/>
              </a:rPr>
              <a:t>) {</a:t>
            </a:r>
          </a:p>
          <a:p>
            <a:r>
              <a:rPr lang="en-US" sz="2400" dirty="0" smtClean="0">
                <a:latin typeface="Lucida Console"/>
                <a:cs typeface="Lucida Console"/>
              </a:rPr>
              <a:t>    // precondition: </a:t>
            </a:r>
            <a:r>
              <a:rPr lang="en-US" sz="2400" dirty="0" err="1" smtClean="0">
                <a:latin typeface="Lucida Console"/>
                <a:cs typeface="Lucida Console"/>
              </a:rPr>
              <a:t>valid_range</a:t>
            </a:r>
            <a:r>
              <a:rPr lang="en-US" sz="2400" dirty="0" smtClean="0">
                <a:latin typeface="Lucida Console"/>
                <a:cs typeface="Lucida Console"/>
              </a:rPr>
              <a:t>(f, l)</a:t>
            </a:r>
          </a:p>
          <a:p>
            <a:r>
              <a:rPr lang="en-US" sz="2400" dirty="0" smtClean="0">
                <a:latin typeface="Lucida Console"/>
                <a:cs typeface="Lucida Console"/>
              </a:rPr>
              <a:t>    return l - f;</a:t>
            </a:r>
          </a:p>
          <a:p>
            <a:r>
              <a:rPr lang="en-US" sz="2400" dirty="0" smtClean="0">
                <a:latin typeface="Lucida Console"/>
                <a:cs typeface="Lucida Console"/>
              </a:rPr>
              <a:t>}</a:t>
            </a:r>
            <a:r>
              <a:rPr lang="is-IS" sz="2800" dirty="0" smtClean="0">
                <a:cs typeface="Menlo Regular"/>
              </a:rPr>
              <a:t>		</a:t>
            </a:r>
          </a:p>
        </p:txBody>
      </p:sp>
      <p:sp>
        <p:nvSpPr>
          <p:cNvPr id="3" name="Slide Number Placeholder 2"/>
          <p:cNvSpPr>
            <a:spLocks noGrp="1"/>
          </p:cNvSpPr>
          <p:nvPr>
            <p:ph type="sldNum" sz="quarter" idx="12"/>
          </p:nvPr>
        </p:nvSpPr>
        <p:spPr/>
        <p:txBody>
          <a:bodyPr/>
          <a:lstStyle/>
          <a:p>
            <a:fld id="{1390060D-1EE0-AD4D-BE99-A9D595E32993}" type="slidenum">
              <a:rPr lang="en-US" smtClean="0"/>
              <a:pPr/>
              <a:t>33</a:t>
            </a:fld>
            <a:endParaRPr lang="en-US"/>
          </a:p>
        </p:txBody>
      </p:sp>
      <p:sp>
        <p:nvSpPr>
          <p:cNvPr id="5" name="Title 1"/>
          <p:cNvSpPr txBox="1">
            <a:spLocks/>
          </p:cNvSpPr>
          <p:nvPr/>
        </p:nvSpPr>
        <p:spPr bwMode="auto">
          <a:xfrm>
            <a:off x="609600" y="4270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ＭＳ Ｐゴシック" charset="0"/>
              </a:defRPr>
            </a:lvl2pPr>
            <a:lvl3pPr algn="ctr" rtl="0" fontAlgn="base">
              <a:spcBef>
                <a:spcPct val="0"/>
              </a:spcBef>
              <a:spcAft>
                <a:spcPct val="0"/>
              </a:spcAft>
              <a:defRPr sz="4400">
                <a:solidFill>
                  <a:schemeClr val="tx2"/>
                </a:solidFill>
                <a:latin typeface="Arial" charset="0"/>
                <a:ea typeface="ＭＳ Ｐゴシック" charset="0"/>
              </a:defRPr>
            </a:lvl3pPr>
            <a:lvl4pPr algn="ctr" rtl="0" fontAlgn="base">
              <a:spcBef>
                <a:spcPct val="0"/>
              </a:spcBef>
              <a:spcAft>
                <a:spcPct val="0"/>
              </a:spcAft>
              <a:defRPr sz="4400">
                <a:solidFill>
                  <a:schemeClr val="tx2"/>
                </a:solidFill>
                <a:latin typeface="Arial" charset="0"/>
                <a:ea typeface="ＭＳ Ｐゴシック" charset="0"/>
              </a:defRPr>
            </a:lvl4pPr>
            <a:lvl5pPr algn="ctr" rtl="0" fontAlgn="base">
              <a:spcBef>
                <a:spcPct val="0"/>
              </a:spcBef>
              <a:spcAft>
                <a:spcPct val="0"/>
              </a:spcAft>
              <a:defRPr sz="4400">
                <a:solidFill>
                  <a:schemeClr val="tx2"/>
                </a:solidFill>
                <a:latin typeface="Arial" charset="0"/>
                <a:ea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a:lstStyle>
          <a:p>
            <a:r>
              <a:rPr lang="en-US" dirty="0" smtClean="0">
                <a:solidFill>
                  <a:srgbClr val="000000"/>
                </a:solidFill>
              </a:rPr>
              <a:t>Variation Optimized for</a:t>
            </a:r>
            <a:br>
              <a:rPr lang="en-US" dirty="0" smtClean="0">
                <a:solidFill>
                  <a:srgbClr val="000000"/>
                </a:solidFill>
              </a:rPr>
            </a:br>
            <a:r>
              <a:rPr lang="en-US" dirty="0" smtClean="0">
                <a:solidFill>
                  <a:srgbClr val="000000"/>
                </a:solidFill>
              </a:rPr>
              <a:t>Random Access Iterators</a:t>
            </a:r>
            <a:endParaRPr lang="en-US" dirty="0" smtClean="0">
              <a:solidFill>
                <a:srgbClr val="000000"/>
              </a:solidFill>
              <a:cs typeface="Menlo Regular"/>
            </a:endParaRPr>
          </a:p>
        </p:txBody>
      </p:sp>
    </p:spTree>
    <p:extLst>
      <p:ext uri="{BB962C8B-B14F-4D97-AF65-F5344CB8AC3E}">
        <p14:creationId xmlns:p14="http://schemas.microsoft.com/office/powerpoint/2010/main" val="1599667807"/>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Difference Type</a:t>
            </a:r>
            <a:endParaRPr lang="en-US" dirty="0"/>
          </a:p>
        </p:txBody>
      </p:sp>
      <p:sp>
        <p:nvSpPr>
          <p:cNvPr id="4" name="Content Placeholder 3"/>
          <p:cNvSpPr>
            <a:spLocks noGrp="1"/>
          </p:cNvSpPr>
          <p:nvPr>
            <p:ph idx="1"/>
          </p:nvPr>
        </p:nvSpPr>
        <p:spPr/>
        <p:txBody>
          <a:bodyPr>
            <a:normAutofit lnSpcReduction="10000"/>
          </a:bodyPr>
          <a:lstStyle/>
          <a:p>
            <a:pPr marL="0" indent="0">
              <a:buNone/>
            </a:pPr>
            <a:r>
              <a:rPr lang="en-US" dirty="0" smtClean="0"/>
              <a:t>The </a:t>
            </a:r>
            <a:r>
              <a:rPr lang="en-US" i="1" dirty="0" smtClean="0"/>
              <a:t>difference type </a:t>
            </a:r>
            <a:r>
              <a:rPr lang="en-US" dirty="0" smtClean="0"/>
              <a:t>of an iterator is an integral type large enough to encode the largest possible range.</a:t>
            </a:r>
          </a:p>
          <a:p>
            <a:endParaRPr lang="en-US" dirty="0"/>
          </a:p>
          <a:p>
            <a:r>
              <a:rPr lang="en-US" dirty="0" smtClean="0"/>
              <a:t>Ideally, we’d like a type function to obtain the difference type.</a:t>
            </a:r>
          </a:p>
          <a:p>
            <a:r>
              <a:rPr lang="en-US" dirty="0" smtClean="0"/>
              <a:t>C++ does not have a general mechanism for type functions, but it has a special set of attributes for iterators:  </a:t>
            </a:r>
            <a:r>
              <a:rPr lang="en-US" i="1" dirty="0" smtClean="0"/>
              <a:t>iterator traits</a:t>
            </a:r>
            <a:r>
              <a:rPr lang="en-US" dirty="0" smtClean="0"/>
              <a:t>.</a:t>
            </a:r>
            <a:endParaRPr lang="en-US" dirty="0"/>
          </a:p>
        </p:txBody>
      </p:sp>
      <p:sp>
        <p:nvSpPr>
          <p:cNvPr id="3" name="Slide Number Placeholder 2"/>
          <p:cNvSpPr>
            <a:spLocks noGrp="1"/>
          </p:cNvSpPr>
          <p:nvPr>
            <p:ph type="sldNum" sz="quarter" idx="12"/>
          </p:nvPr>
        </p:nvSpPr>
        <p:spPr/>
        <p:txBody>
          <a:bodyPr/>
          <a:lstStyle/>
          <a:p>
            <a:fld id="{40857C5A-2FD0-1645-9F69-D79892D8574F}" type="slidenum">
              <a:rPr lang="en-US" smtClean="0"/>
              <a:t>34</a:t>
            </a:fld>
            <a:endParaRPr lang="en-US"/>
          </a:p>
        </p:txBody>
      </p:sp>
    </p:spTree>
    <p:extLst>
      <p:ext uri="{BB962C8B-B14F-4D97-AF65-F5344CB8AC3E}">
        <p14:creationId xmlns:p14="http://schemas.microsoft.com/office/powerpoint/2010/main" val="1533969305"/>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Iterator Traits</a:t>
            </a:r>
            <a:endParaRPr lang="en-US" dirty="0"/>
          </a:p>
        </p:txBody>
      </p:sp>
      <p:sp>
        <p:nvSpPr>
          <p:cNvPr id="3" name="Content Placeholder 2"/>
          <p:cNvSpPr>
            <a:spLocks noGrp="1"/>
          </p:cNvSpPr>
          <p:nvPr>
            <p:ph idx="1"/>
          </p:nvPr>
        </p:nvSpPr>
        <p:spPr/>
        <p:txBody>
          <a:bodyPr>
            <a:normAutofit fontScale="92500" lnSpcReduction="10000"/>
          </a:bodyPr>
          <a:lstStyle/>
          <a:p>
            <a:r>
              <a:rPr lang="en-US" sz="2800" dirty="0" err="1" smtClean="0">
                <a:latin typeface="Lucida Console"/>
                <a:cs typeface="Lucida Console"/>
              </a:rPr>
              <a:t>value_type</a:t>
            </a:r>
            <a:endParaRPr lang="en-US" sz="2800" dirty="0" smtClean="0">
              <a:latin typeface="Lucida Console"/>
              <a:cs typeface="Lucida Console"/>
            </a:endParaRPr>
          </a:p>
          <a:p>
            <a:pPr lvl="1"/>
            <a:r>
              <a:rPr lang="en-US" dirty="0" smtClean="0">
                <a:cs typeface="Lucida Console"/>
              </a:rPr>
              <a:t>Returns type of values pointed to by iterator</a:t>
            </a:r>
          </a:p>
          <a:p>
            <a:r>
              <a:rPr lang="en-US" sz="2800" dirty="0" smtClean="0">
                <a:latin typeface="Lucida Console"/>
                <a:cs typeface="Lucida Console"/>
              </a:rPr>
              <a:t>Reference</a:t>
            </a:r>
          </a:p>
          <a:p>
            <a:pPr lvl="1"/>
            <a:r>
              <a:rPr lang="en-US" dirty="0" smtClean="0">
                <a:cs typeface="Lucida Console"/>
              </a:rPr>
              <a:t>(Rarely needed with current architectures)</a:t>
            </a:r>
          </a:p>
          <a:p>
            <a:r>
              <a:rPr lang="en-US" sz="2800" dirty="0" smtClean="0">
                <a:latin typeface="Lucida Console"/>
                <a:cs typeface="Lucida Console"/>
              </a:rPr>
              <a:t>Pointer</a:t>
            </a:r>
          </a:p>
          <a:p>
            <a:pPr lvl="1"/>
            <a:r>
              <a:rPr lang="en-US" dirty="0" smtClean="0">
                <a:cs typeface="Lucida Console"/>
              </a:rPr>
              <a:t>(Rarely needed with current architectures)</a:t>
            </a:r>
            <a:endParaRPr lang="en-US" dirty="0" smtClean="0">
              <a:latin typeface="Lucida Console"/>
              <a:cs typeface="Lucida Console"/>
            </a:endParaRPr>
          </a:p>
          <a:p>
            <a:r>
              <a:rPr lang="en-US" sz="3000" dirty="0" err="1" smtClean="0">
                <a:latin typeface="Lucida Console"/>
                <a:cs typeface="Lucida Console"/>
              </a:rPr>
              <a:t>difference_type</a:t>
            </a:r>
            <a:endParaRPr lang="en-US" sz="3000" dirty="0" smtClean="0">
              <a:latin typeface="Lucida Console"/>
              <a:cs typeface="Lucida Console"/>
            </a:endParaRPr>
          </a:p>
          <a:p>
            <a:pPr lvl="1"/>
            <a:r>
              <a:rPr lang="en-US" sz="3000" dirty="0" smtClean="0">
                <a:cs typeface="Lucida Console"/>
              </a:rPr>
              <a:t>Returns difference type (see previous slide)</a:t>
            </a:r>
          </a:p>
          <a:p>
            <a:r>
              <a:rPr lang="en-US" sz="3000" dirty="0" err="1" smtClean="0">
                <a:latin typeface="Lucida Console"/>
                <a:cs typeface="Lucida Console"/>
              </a:rPr>
              <a:t>iterator_category</a:t>
            </a:r>
            <a:endParaRPr lang="en-US" sz="3000" dirty="0" smtClean="0">
              <a:latin typeface="Lucida Console"/>
              <a:cs typeface="Lucida Console"/>
            </a:endParaRPr>
          </a:p>
          <a:p>
            <a:pPr marL="742950" lvl="2" indent="-342900"/>
            <a:r>
              <a:rPr lang="en-US" sz="3000" dirty="0" smtClean="0">
                <a:cs typeface="Lucida Console"/>
              </a:rPr>
              <a:t>Returns iterator category (see earlier slides)</a:t>
            </a:r>
          </a:p>
          <a:p>
            <a:endParaRPr lang="en-US" sz="2800" dirty="0">
              <a:latin typeface="Lucida Console"/>
              <a:cs typeface="Lucida Console"/>
            </a:endParaRPr>
          </a:p>
        </p:txBody>
      </p:sp>
      <p:sp>
        <p:nvSpPr>
          <p:cNvPr id="4" name="Slide Number Placeholder 3"/>
          <p:cNvSpPr>
            <a:spLocks noGrp="1"/>
          </p:cNvSpPr>
          <p:nvPr>
            <p:ph type="sldNum" sz="quarter" idx="12"/>
          </p:nvPr>
        </p:nvSpPr>
        <p:spPr/>
        <p:txBody>
          <a:bodyPr/>
          <a:lstStyle/>
          <a:p>
            <a:fld id="{40857C5A-2FD0-1645-9F69-D79892D8574F}" type="slidenum">
              <a:rPr lang="en-US" smtClean="0"/>
              <a:t>35</a:t>
            </a:fld>
            <a:endParaRPr lang="en-US"/>
          </a:p>
        </p:txBody>
      </p:sp>
    </p:spTree>
    <p:extLst>
      <p:ext uri="{BB962C8B-B14F-4D97-AF65-F5344CB8AC3E}">
        <p14:creationId xmlns:p14="http://schemas.microsoft.com/office/powerpoint/2010/main" val="953251530"/>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Simplifying Iterator Trait Access</a:t>
            </a:r>
            <a:endParaRPr lang="en-US" dirty="0"/>
          </a:p>
        </p:txBody>
      </p:sp>
      <p:sp>
        <p:nvSpPr>
          <p:cNvPr id="3" name="Content Placeholder 2"/>
          <p:cNvSpPr>
            <a:spLocks noGrp="1"/>
          </p:cNvSpPr>
          <p:nvPr>
            <p:ph idx="1"/>
          </p:nvPr>
        </p:nvSpPr>
        <p:spPr>
          <a:xfrm>
            <a:off x="196399" y="1600200"/>
            <a:ext cx="8785571" cy="4525963"/>
          </a:xfrm>
        </p:spPr>
        <p:txBody>
          <a:bodyPr/>
          <a:lstStyle/>
          <a:p>
            <a:r>
              <a:rPr lang="en-US" dirty="0" smtClean="0"/>
              <a:t>Normal syntax for iterator trait is (e.g.)</a:t>
            </a:r>
          </a:p>
          <a:p>
            <a:pPr marL="0" indent="0" algn="ctr">
              <a:buNone/>
            </a:pPr>
            <a:r>
              <a:rPr lang="en-US" sz="2400" dirty="0" err="1">
                <a:latin typeface="Lucida Console"/>
                <a:cs typeface="Lucida Console"/>
              </a:rPr>
              <a:t>s</a:t>
            </a:r>
            <a:r>
              <a:rPr lang="en-US" sz="2400" dirty="0" err="1" smtClean="0">
                <a:latin typeface="Lucida Console"/>
                <a:cs typeface="Lucida Console"/>
              </a:rPr>
              <a:t>td</a:t>
            </a:r>
            <a:r>
              <a:rPr lang="en-US" sz="2400" dirty="0" smtClean="0">
                <a:latin typeface="Lucida Console"/>
                <a:cs typeface="Lucida Console"/>
              </a:rPr>
              <a:t>::</a:t>
            </a:r>
            <a:r>
              <a:rPr lang="en-US" sz="2400" dirty="0" err="1" smtClean="0">
                <a:latin typeface="Lucida Console"/>
                <a:cs typeface="Lucida Console"/>
              </a:rPr>
              <a:t>iterator_traits</a:t>
            </a:r>
            <a:r>
              <a:rPr lang="en-US" sz="2400" dirty="0" smtClean="0">
                <a:latin typeface="Lucida Console"/>
                <a:cs typeface="Lucida Console"/>
              </a:rPr>
              <a:t>&lt;I&gt;::</a:t>
            </a:r>
            <a:r>
              <a:rPr lang="en-US" sz="2400" dirty="0" err="1" smtClean="0">
                <a:latin typeface="Lucida Console"/>
                <a:cs typeface="Lucida Console"/>
              </a:rPr>
              <a:t>difference_type</a:t>
            </a:r>
            <a:endParaRPr lang="en-US" sz="2400" dirty="0" smtClean="0">
              <a:latin typeface="Lucida Console"/>
              <a:cs typeface="Lucida Console"/>
            </a:endParaRPr>
          </a:p>
          <a:p>
            <a:r>
              <a:rPr lang="en-US" dirty="0" smtClean="0"/>
              <a:t>To simplify, we’ll write our own type function:</a:t>
            </a:r>
          </a:p>
          <a:p>
            <a:pPr marL="400050" lvl="1" indent="0">
              <a:buNone/>
            </a:pPr>
            <a:r>
              <a:rPr lang="en-US" sz="2000" dirty="0">
                <a:latin typeface="Lucida Console"/>
                <a:cs typeface="Lucida Console"/>
              </a:rPr>
              <a:t>template &lt;</a:t>
            </a:r>
            <a:r>
              <a:rPr lang="en-US" sz="2000" dirty="0" err="1">
                <a:latin typeface="Lucida Console"/>
                <a:cs typeface="Lucida Console"/>
              </a:rPr>
              <a:t>InputIterator</a:t>
            </a:r>
            <a:r>
              <a:rPr lang="en-US" sz="2000" dirty="0">
                <a:latin typeface="Lucida Console"/>
                <a:cs typeface="Lucida Console"/>
              </a:rPr>
              <a:t> I</a:t>
            </a:r>
            <a:r>
              <a:rPr lang="en-US" sz="2000" dirty="0" smtClean="0">
                <a:latin typeface="Lucida Console"/>
                <a:cs typeface="Lucida Console"/>
              </a:rPr>
              <a:t>&gt;</a:t>
            </a:r>
            <a:br>
              <a:rPr lang="en-US" sz="2000" dirty="0" smtClean="0">
                <a:latin typeface="Lucida Console"/>
                <a:cs typeface="Lucida Console"/>
              </a:rPr>
            </a:br>
            <a:r>
              <a:rPr lang="en-US" sz="2000" dirty="0" smtClean="0">
                <a:latin typeface="Lucida Console"/>
                <a:cs typeface="Lucida Console"/>
              </a:rPr>
              <a:t>using </a:t>
            </a:r>
            <a:r>
              <a:rPr lang="en-US" sz="2000" dirty="0" err="1">
                <a:latin typeface="Lucida Console"/>
                <a:cs typeface="Lucida Console"/>
              </a:rPr>
              <a:t>DifferenceType</a:t>
            </a:r>
            <a:r>
              <a:rPr lang="en-US" sz="2000" dirty="0">
                <a:latin typeface="Lucida Console"/>
                <a:cs typeface="Lucida Console"/>
              </a:rPr>
              <a:t> </a:t>
            </a:r>
            <a:r>
              <a:rPr lang="en-US" sz="2000" dirty="0" smtClean="0">
                <a:latin typeface="Lucida Console"/>
                <a:cs typeface="Lucida Console"/>
              </a:rPr>
              <a:t>=</a:t>
            </a:r>
            <a:br>
              <a:rPr lang="en-US" sz="2000" dirty="0" smtClean="0">
                <a:latin typeface="Lucida Console"/>
                <a:cs typeface="Lucida Console"/>
              </a:rPr>
            </a:br>
            <a:r>
              <a:rPr lang="en-US" sz="2000" dirty="0" smtClean="0">
                <a:latin typeface="Lucida Console"/>
                <a:cs typeface="Lucida Console"/>
              </a:rPr>
              <a:t>		</a:t>
            </a:r>
            <a:r>
              <a:rPr lang="en-US" sz="2000" dirty="0" err="1" smtClean="0">
                <a:latin typeface="Lucida Console"/>
                <a:cs typeface="Lucida Console"/>
              </a:rPr>
              <a:t>typename</a:t>
            </a:r>
            <a:r>
              <a:rPr lang="en-US" sz="2000" dirty="0" smtClean="0">
                <a:latin typeface="Lucida Console"/>
                <a:cs typeface="Lucida Console"/>
              </a:rPr>
              <a:t> </a:t>
            </a:r>
            <a:r>
              <a:rPr lang="en-US" sz="2000" dirty="0" err="1" smtClean="0">
                <a:latin typeface="Lucida Console"/>
                <a:cs typeface="Lucida Console"/>
              </a:rPr>
              <a:t>std</a:t>
            </a:r>
            <a:r>
              <a:rPr lang="en-US" sz="2000" dirty="0">
                <a:latin typeface="Lucida Console"/>
                <a:cs typeface="Lucida Console"/>
              </a:rPr>
              <a:t>::</a:t>
            </a:r>
            <a:r>
              <a:rPr lang="en-US" sz="2000" dirty="0" err="1">
                <a:latin typeface="Lucida Console"/>
                <a:cs typeface="Lucida Console"/>
              </a:rPr>
              <a:t>iterator_traits</a:t>
            </a:r>
            <a:r>
              <a:rPr lang="en-US" sz="2000" dirty="0">
                <a:latin typeface="Lucida Console"/>
                <a:cs typeface="Lucida Console"/>
              </a:rPr>
              <a:t>&lt;I&gt;::</a:t>
            </a:r>
            <a:r>
              <a:rPr lang="en-US" sz="2000" dirty="0" err="1">
                <a:latin typeface="Lucida Console"/>
                <a:cs typeface="Lucida Console"/>
              </a:rPr>
              <a:t>difference_type</a:t>
            </a:r>
            <a:r>
              <a:rPr lang="en-US" sz="2000" dirty="0" smtClean="0">
                <a:latin typeface="Lucida Console"/>
                <a:cs typeface="Lucida Console"/>
              </a:rPr>
              <a:t>;</a:t>
            </a:r>
          </a:p>
          <a:p>
            <a:r>
              <a:rPr lang="en-US" dirty="0" smtClean="0">
                <a:cs typeface="Lucida Console"/>
              </a:rPr>
              <a:t>This allows us to use the difference type function seen in the </a:t>
            </a:r>
            <a:r>
              <a:rPr lang="en-US" sz="2800" dirty="0" smtClean="0">
                <a:latin typeface="Lucida Console"/>
                <a:cs typeface="Lucida Console"/>
              </a:rPr>
              <a:t>distance</a:t>
            </a:r>
            <a:r>
              <a:rPr lang="en-US" dirty="0" smtClean="0">
                <a:cs typeface="Lucida Console"/>
              </a:rPr>
              <a:t> code:</a:t>
            </a:r>
          </a:p>
          <a:p>
            <a:pPr marL="400050" lvl="1" indent="0">
              <a:buNone/>
            </a:pPr>
            <a:r>
              <a:rPr lang="en-US" dirty="0" smtClean="0">
                <a:latin typeface="Lucida Console"/>
                <a:cs typeface="Lucida Console"/>
              </a:rPr>
              <a:t>		</a:t>
            </a:r>
            <a:r>
              <a:rPr lang="en-US" dirty="0" err="1" smtClean="0">
                <a:latin typeface="Lucida Console"/>
                <a:cs typeface="Lucida Console"/>
              </a:rPr>
              <a:t>DifferenceType</a:t>
            </a:r>
            <a:r>
              <a:rPr lang="en-US" dirty="0" smtClean="0">
                <a:latin typeface="Lucida Console"/>
                <a:cs typeface="Lucida Console"/>
              </a:rPr>
              <a:t>&lt;I&gt;</a:t>
            </a:r>
            <a:endParaRPr lang="en-US" dirty="0">
              <a:latin typeface="Lucida Console"/>
              <a:cs typeface="Lucida Console"/>
            </a:endParaRPr>
          </a:p>
        </p:txBody>
      </p:sp>
      <p:sp>
        <p:nvSpPr>
          <p:cNvPr id="4" name="Slide Number Placeholder 3"/>
          <p:cNvSpPr>
            <a:spLocks noGrp="1"/>
          </p:cNvSpPr>
          <p:nvPr>
            <p:ph type="sldNum" sz="quarter" idx="12"/>
          </p:nvPr>
        </p:nvSpPr>
        <p:spPr/>
        <p:txBody>
          <a:bodyPr/>
          <a:lstStyle/>
          <a:p>
            <a:fld id="{40857C5A-2FD0-1645-9F69-D79892D8574F}" type="slidenum">
              <a:rPr lang="en-US" smtClean="0"/>
              <a:t>36</a:t>
            </a:fld>
            <a:endParaRPr lang="en-US"/>
          </a:p>
        </p:txBody>
      </p:sp>
    </p:spTree>
    <p:extLst>
      <p:ext uri="{BB962C8B-B14F-4D97-AF65-F5344CB8AC3E}">
        <p14:creationId xmlns:p14="http://schemas.microsoft.com/office/powerpoint/2010/main" val="429169104"/>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Category Dispatch</a:t>
            </a:r>
            <a:endParaRPr lang="en-US" dirty="0"/>
          </a:p>
        </p:txBody>
      </p:sp>
      <p:sp>
        <p:nvSpPr>
          <p:cNvPr id="3" name="Content Placeholder 2"/>
          <p:cNvSpPr>
            <a:spLocks noGrp="1"/>
          </p:cNvSpPr>
          <p:nvPr>
            <p:ph idx="1"/>
          </p:nvPr>
        </p:nvSpPr>
        <p:spPr/>
        <p:txBody>
          <a:bodyPr>
            <a:normAutofit fontScale="92500" lnSpcReduction="10000"/>
          </a:bodyPr>
          <a:lstStyle/>
          <a:p>
            <a:pPr>
              <a:spcAft>
                <a:spcPts val="600"/>
              </a:spcAft>
            </a:pPr>
            <a:r>
              <a:rPr lang="en-US" dirty="0" smtClean="0"/>
              <a:t>Have two implementations of the iterator distance function, one for input iterators and one for random access iterators</a:t>
            </a:r>
          </a:p>
          <a:p>
            <a:pPr>
              <a:spcAft>
                <a:spcPts val="600"/>
              </a:spcAft>
            </a:pPr>
            <a:r>
              <a:rPr lang="en-US" dirty="0" smtClean="0"/>
              <a:t>Can write a single top-level function that calls the right implementation depending on type of the last argument (the iterator category)</a:t>
            </a:r>
          </a:p>
          <a:p>
            <a:pPr>
              <a:spcAft>
                <a:spcPts val="600"/>
              </a:spcAft>
            </a:pPr>
            <a:r>
              <a:rPr lang="en-US" dirty="0" smtClean="0"/>
              <a:t>This is called </a:t>
            </a:r>
            <a:r>
              <a:rPr lang="en-US" i="1" dirty="0" smtClean="0"/>
              <a:t>category dispatch</a:t>
            </a:r>
          </a:p>
          <a:p>
            <a:pPr>
              <a:spcAft>
                <a:spcPts val="600"/>
              </a:spcAft>
            </a:pPr>
            <a:r>
              <a:rPr lang="en-US" dirty="0" smtClean="0"/>
              <a:t>Happens at compile time – no performance penalty</a:t>
            </a:r>
            <a:endParaRPr lang="en-US" dirty="0"/>
          </a:p>
        </p:txBody>
      </p:sp>
      <p:sp>
        <p:nvSpPr>
          <p:cNvPr id="4" name="Slide Number Placeholder 3"/>
          <p:cNvSpPr>
            <a:spLocks noGrp="1"/>
          </p:cNvSpPr>
          <p:nvPr>
            <p:ph type="sldNum" sz="quarter" idx="12"/>
          </p:nvPr>
        </p:nvSpPr>
        <p:spPr/>
        <p:txBody>
          <a:bodyPr/>
          <a:lstStyle/>
          <a:p>
            <a:fld id="{40857C5A-2FD0-1645-9F69-D79892D8574F}" type="slidenum">
              <a:rPr lang="en-US" smtClean="0"/>
              <a:t>37</a:t>
            </a:fld>
            <a:endParaRPr lang="en-US"/>
          </a:p>
        </p:txBody>
      </p:sp>
    </p:spTree>
    <p:extLst>
      <p:ext uri="{BB962C8B-B14F-4D97-AF65-F5344CB8AC3E}">
        <p14:creationId xmlns:p14="http://schemas.microsoft.com/office/powerpoint/2010/main" val="612753128"/>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t>  </a:t>
            </a:r>
          </a:p>
        </p:txBody>
      </p:sp>
      <p:sp>
        <p:nvSpPr>
          <p:cNvPr id="3" name="Slide Number Placeholder 2"/>
          <p:cNvSpPr>
            <a:spLocks noGrp="1"/>
          </p:cNvSpPr>
          <p:nvPr>
            <p:ph type="sldNum" sz="quarter" idx="12"/>
          </p:nvPr>
        </p:nvSpPr>
        <p:spPr/>
        <p:txBody>
          <a:bodyPr/>
          <a:lstStyle/>
          <a:p>
            <a:fld id="{1390060D-1EE0-AD4D-BE99-A9D595E32993}" type="slidenum">
              <a:rPr lang="en-US" smtClean="0"/>
              <a:pPr/>
              <a:t>38</a:t>
            </a:fld>
            <a:endParaRPr lang="en-US"/>
          </a:p>
        </p:txBody>
      </p:sp>
      <p:sp>
        <p:nvSpPr>
          <p:cNvPr id="20483" name="Text Box 3"/>
          <p:cNvSpPr txBox="1">
            <a:spLocks noChangeArrowheads="1"/>
          </p:cNvSpPr>
          <p:nvPr/>
        </p:nvSpPr>
        <p:spPr bwMode="auto">
          <a:xfrm>
            <a:off x="78558" y="3156870"/>
            <a:ext cx="9144000"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en-US" sz="2000" dirty="0" smtClean="0">
                <a:latin typeface="Lucida Console"/>
                <a:cs typeface="Lucida Console"/>
              </a:rPr>
              <a:t>template &lt;</a:t>
            </a:r>
            <a:r>
              <a:rPr lang="en-US" sz="2000" dirty="0" err="1" smtClean="0">
                <a:latin typeface="Lucida Console"/>
                <a:cs typeface="Lucida Console"/>
              </a:rPr>
              <a:t>InputIterator</a:t>
            </a:r>
            <a:r>
              <a:rPr lang="en-US" sz="2000" dirty="0" smtClean="0">
                <a:latin typeface="Lucida Console"/>
                <a:cs typeface="Lucida Console"/>
              </a:rPr>
              <a:t> I&gt;</a:t>
            </a:r>
          </a:p>
          <a:p>
            <a:r>
              <a:rPr lang="en-US" sz="2000" dirty="0" smtClean="0">
                <a:latin typeface="Lucida Console"/>
                <a:cs typeface="Lucida Console"/>
              </a:rPr>
              <a:t>using </a:t>
            </a:r>
            <a:r>
              <a:rPr lang="en-US" sz="2000" dirty="0" err="1" smtClean="0">
                <a:latin typeface="Lucida Console"/>
                <a:cs typeface="Lucida Console"/>
              </a:rPr>
              <a:t>IteratorCategory</a:t>
            </a:r>
            <a:r>
              <a:rPr lang="en-US" sz="2000" dirty="0" smtClean="0">
                <a:latin typeface="Lucida Console"/>
                <a:cs typeface="Lucida Console"/>
              </a:rPr>
              <a:t> =</a:t>
            </a:r>
          </a:p>
          <a:p>
            <a:r>
              <a:rPr lang="en-US" sz="2000" dirty="0" smtClean="0">
                <a:latin typeface="Lucida Console"/>
                <a:cs typeface="Lucida Console"/>
              </a:rPr>
              <a:t>      </a:t>
            </a:r>
            <a:r>
              <a:rPr lang="en-US" sz="2000" dirty="0" err="1" smtClean="0">
                <a:latin typeface="Lucida Console"/>
                <a:cs typeface="Lucida Console"/>
              </a:rPr>
              <a:t>typename</a:t>
            </a:r>
            <a:r>
              <a:rPr lang="en-US" sz="2000" dirty="0" smtClean="0">
                <a:latin typeface="Lucida Console"/>
                <a:cs typeface="Lucida Console"/>
              </a:rPr>
              <a:t> </a:t>
            </a:r>
            <a:r>
              <a:rPr lang="en-US" sz="2000" dirty="0" err="1" smtClean="0">
                <a:latin typeface="Lucida Console"/>
                <a:cs typeface="Lucida Console"/>
              </a:rPr>
              <a:t>std</a:t>
            </a:r>
            <a:r>
              <a:rPr lang="en-US" sz="2000" dirty="0" smtClean="0">
                <a:latin typeface="Lucida Console"/>
                <a:cs typeface="Lucida Console"/>
              </a:rPr>
              <a:t>::</a:t>
            </a:r>
            <a:r>
              <a:rPr lang="en-US" sz="2000" dirty="0" err="1" smtClean="0">
                <a:latin typeface="Lucida Console"/>
                <a:cs typeface="Lucida Console"/>
              </a:rPr>
              <a:t>iterator_traits</a:t>
            </a:r>
            <a:r>
              <a:rPr lang="en-US" sz="2000" dirty="0" smtClean="0">
                <a:latin typeface="Lucida Console"/>
                <a:cs typeface="Lucida Console"/>
              </a:rPr>
              <a:t>&lt;I&gt;::</a:t>
            </a:r>
            <a:r>
              <a:rPr lang="en-US" sz="2000" dirty="0" err="1" smtClean="0">
                <a:latin typeface="Lucida Console"/>
                <a:cs typeface="Lucida Console"/>
              </a:rPr>
              <a:t>iterator_category</a:t>
            </a:r>
            <a:r>
              <a:rPr lang="en-US" sz="2000" dirty="0" smtClean="0">
                <a:latin typeface="Lucida Console"/>
                <a:cs typeface="Lucida Console"/>
              </a:rPr>
              <a:t>;</a:t>
            </a:r>
          </a:p>
          <a:p>
            <a:r>
              <a:rPr lang="is-IS" sz="2400" dirty="0" smtClean="0">
                <a:cs typeface="Menlo Regular"/>
              </a:rPr>
              <a:t>	</a:t>
            </a:r>
            <a:r>
              <a:rPr lang="is-IS" sz="2800" dirty="0" smtClean="0">
                <a:cs typeface="Menlo Regular"/>
              </a:rPr>
              <a:t>	</a:t>
            </a:r>
          </a:p>
        </p:txBody>
      </p:sp>
      <p:sp>
        <p:nvSpPr>
          <p:cNvPr id="5" name="Title 1"/>
          <p:cNvSpPr txBox="1">
            <a:spLocks/>
          </p:cNvSpPr>
          <p:nvPr/>
        </p:nvSpPr>
        <p:spPr bwMode="auto">
          <a:xfrm>
            <a:off x="609600" y="4270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ＭＳ Ｐゴシック" charset="0"/>
              </a:defRPr>
            </a:lvl2pPr>
            <a:lvl3pPr algn="ctr" rtl="0" fontAlgn="base">
              <a:spcBef>
                <a:spcPct val="0"/>
              </a:spcBef>
              <a:spcAft>
                <a:spcPct val="0"/>
              </a:spcAft>
              <a:defRPr sz="4400">
                <a:solidFill>
                  <a:schemeClr val="tx2"/>
                </a:solidFill>
                <a:latin typeface="Arial" charset="0"/>
                <a:ea typeface="ＭＳ Ｐゴシック" charset="0"/>
              </a:defRPr>
            </a:lvl3pPr>
            <a:lvl4pPr algn="ctr" rtl="0" fontAlgn="base">
              <a:spcBef>
                <a:spcPct val="0"/>
              </a:spcBef>
              <a:spcAft>
                <a:spcPct val="0"/>
              </a:spcAft>
              <a:defRPr sz="4400">
                <a:solidFill>
                  <a:schemeClr val="tx2"/>
                </a:solidFill>
                <a:latin typeface="Arial" charset="0"/>
                <a:ea typeface="ＭＳ Ｐゴシック" charset="0"/>
              </a:defRPr>
            </a:lvl4pPr>
            <a:lvl5pPr algn="ctr" rtl="0" fontAlgn="base">
              <a:spcBef>
                <a:spcPct val="0"/>
              </a:spcBef>
              <a:spcAft>
                <a:spcPct val="0"/>
              </a:spcAft>
              <a:defRPr sz="4400">
                <a:solidFill>
                  <a:schemeClr val="tx2"/>
                </a:solidFill>
                <a:latin typeface="Arial" charset="0"/>
                <a:ea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a:lstStyle>
          <a:p>
            <a:r>
              <a:rPr lang="en-US" dirty="0" smtClean="0">
                <a:solidFill>
                  <a:schemeClr val="tx1"/>
                </a:solidFill>
              </a:rPr>
              <a:t>Type Function for Iterator Category</a:t>
            </a:r>
            <a:endParaRPr lang="en-US" dirty="0" smtClean="0">
              <a:solidFill>
                <a:schemeClr val="tx1"/>
              </a:solidFill>
              <a:cs typeface="Menlo Regular"/>
            </a:endParaRPr>
          </a:p>
        </p:txBody>
      </p:sp>
    </p:spTree>
    <p:extLst>
      <p:ext uri="{BB962C8B-B14F-4D97-AF65-F5344CB8AC3E}">
        <p14:creationId xmlns:p14="http://schemas.microsoft.com/office/powerpoint/2010/main" val="926468153"/>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t>  </a:t>
            </a:r>
          </a:p>
        </p:txBody>
      </p:sp>
      <p:sp>
        <p:nvSpPr>
          <p:cNvPr id="20483" name="Text Box 3"/>
          <p:cNvSpPr txBox="1">
            <a:spLocks noChangeArrowheads="1"/>
          </p:cNvSpPr>
          <p:nvPr/>
        </p:nvSpPr>
        <p:spPr bwMode="auto">
          <a:xfrm>
            <a:off x="228600" y="1912937"/>
            <a:ext cx="89154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en-US" sz="2400" dirty="0">
                <a:latin typeface="Lucida Console"/>
                <a:cs typeface="Lucida Console"/>
              </a:rPr>
              <a:t>template &lt;</a:t>
            </a:r>
            <a:r>
              <a:rPr lang="en-US" sz="2400" dirty="0" err="1">
                <a:latin typeface="Lucida Console"/>
                <a:cs typeface="Lucida Console"/>
              </a:rPr>
              <a:t>InputIterator</a:t>
            </a:r>
            <a:r>
              <a:rPr lang="en-US" sz="2400" dirty="0">
                <a:latin typeface="Lucida Console"/>
                <a:cs typeface="Lucida Console"/>
              </a:rPr>
              <a:t> I&gt;</a:t>
            </a:r>
          </a:p>
          <a:p>
            <a:r>
              <a:rPr lang="en-US" sz="2400" dirty="0" err="1">
                <a:latin typeface="Lucida Console"/>
                <a:cs typeface="Lucida Console"/>
              </a:rPr>
              <a:t>DifferenceType</a:t>
            </a:r>
            <a:r>
              <a:rPr lang="en-US" sz="2400" dirty="0">
                <a:latin typeface="Lucida Console"/>
                <a:cs typeface="Lucida Console"/>
              </a:rPr>
              <a:t>&lt;I&gt; distance(I f, I l) {</a:t>
            </a:r>
          </a:p>
          <a:p>
            <a:r>
              <a:rPr lang="en-US" sz="2400" dirty="0">
                <a:latin typeface="Lucida Console"/>
                <a:cs typeface="Lucida Console"/>
              </a:rPr>
              <a:t>    return distance(f, l</a:t>
            </a:r>
            <a:r>
              <a:rPr lang="en-US" sz="2400" dirty="0" smtClean="0">
                <a:latin typeface="Lucida Console"/>
                <a:cs typeface="Lucida Console"/>
              </a:rPr>
              <a:t>,</a:t>
            </a:r>
            <a:br>
              <a:rPr lang="en-US" sz="2400" dirty="0" smtClean="0">
                <a:latin typeface="Lucida Console"/>
                <a:cs typeface="Lucida Console"/>
              </a:rPr>
            </a:br>
            <a:r>
              <a:rPr lang="en-US" sz="2400" dirty="0" smtClean="0">
                <a:latin typeface="Lucida Console"/>
                <a:cs typeface="Lucida Console"/>
              </a:rPr>
              <a:t>								</a:t>
            </a:r>
            <a:r>
              <a:rPr lang="en-US" sz="2400" dirty="0" err="1" smtClean="0">
                <a:latin typeface="Lucida Console"/>
                <a:cs typeface="Lucida Console"/>
              </a:rPr>
              <a:t>IteratorCategory</a:t>
            </a:r>
            <a:r>
              <a:rPr lang="en-US" sz="2400" dirty="0">
                <a:latin typeface="Lucida Console"/>
                <a:cs typeface="Lucida Console"/>
              </a:rPr>
              <a:t>&lt;I&gt;());</a:t>
            </a:r>
          </a:p>
          <a:p>
            <a:r>
              <a:rPr lang="en-US" sz="2400" dirty="0">
                <a:latin typeface="Lucida Console"/>
                <a:cs typeface="Lucida Console"/>
              </a:rPr>
              <a:t>}</a:t>
            </a:r>
            <a:r>
              <a:rPr lang="is-IS" sz="2400" dirty="0" smtClean="0">
                <a:cs typeface="Menlo Regular"/>
              </a:rPr>
              <a:t>	</a:t>
            </a:r>
          </a:p>
        </p:txBody>
      </p:sp>
      <p:sp>
        <p:nvSpPr>
          <p:cNvPr id="3" name="Slide Number Placeholder 2"/>
          <p:cNvSpPr>
            <a:spLocks noGrp="1"/>
          </p:cNvSpPr>
          <p:nvPr>
            <p:ph type="sldNum" sz="quarter" idx="12"/>
          </p:nvPr>
        </p:nvSpPr>
        <p:spPr/>
        <p:txBody>
          <a:bodyPr/>
          <a:lstStyle/>
          <a:p>
            <a:fld id="{1390060D-1EE0-AD4D-BE99-A9D595E32993}" type="slidenum">
              <a:rPr lang="en-US" smtClean="0"/>
              <a:pPr/>
              <a:t>39</a:t>
            </a:fld>
            <a:endParaRPr lang="en-US"/>
          </a:p>
        </p:txBody>
      </p:sp>
      <p:sp>
        <p:nvSpPr>
          <p:cNvPr id="5" name="Title 1"/>
          <p:cNvSpPr txBox="1">
            <a:spLocks/>
          </p:cNvSpPr>
          <p:nvPr/>
        </p:nvSpPr>
        <p:spPr bwMode="auto">
          <a:xfrm>
            <a:off x="609600" y="4270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ＭＳ Ｐゴシック" charset="0"/>
              </a:defRPr>
            </a:lvl2pPr>
            <a:lvl3pPr algn="ctr" rtl="0" fontAlgn="base">
              <a:spcBef>
                <a:spcPct val="0"/>
              </a:spcBef>
              <a:spcAft>
                <a:spcPct val="0"/>
              </a:spcAft>
              <a:defRPr sz="4400">
                <a:solidFill>
                  <a:schemeClr val="tx2"/>
                </a:solidFill>
                <a:latin typeface="Arial" charset="0"/>
                <a:ea typeface="ＭＳ Ｐゴシック" charset="0"/>
              </a:defRPr>
            </a:lvl3pPr>
            <a:lvl4pPr algn="ctr" rtl="0" fontAlgn="base">
              <a:spcBef>
                <a:spcPct val="0"/>
              </a:spcBef>
              <a:spcAft>
                <a:spcPct val="0"/>
              </a:spcAft>
              <a:defRPr sz="4400">
                <a:solidFill>
                  <a:schemeClr val="tx2"/>
                </a:solidFill>
                <a:latin typeface="Arial" charset="0"/>
                <a:ea typeface="ＭＳ Ｐゴシック" charset="0"/>
              </a:defRPr>
            </a:lvl4pPr>
            <a:lvl5pPr algn="ctr" rtl="0" fontAlgn="base">
              <a:spcBef>
                <a:spcPct val="0"/>
              </a:spcBef>
              <a:spcAft>
                <a:spcPct val="0"/>
              </a:spcAft>
              <a:defRPr sz="4400">
                <a:solidFill>
                  <a:schemeClr val="tx2"/>
                </a:solidFill>
                <a:latin typeface="Arial" charset="0"/>
                <a:ea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a:lstStyle>
          <a:p>
            <a:r>
              <a:rPr lang="en-US" dirty="0" smtClean="0">
                <a:solidFill>
                  <a:schemeClr val="tx1"/>
                </a:solidFill>
              </a:rPr>
              <a:t>Top-Level Distance Function</a:t>
            </a:r>
            <a:br>
              <a:rPr lang="en-US" dirty="0" smtClean="0">
                <a:solidFill>
                  <a:schemeClr val="tx1"/>
                </a:solidFill>
              </a:rPr>
            </a:br>
            <a:r>
              <a:rPr lang="en-US" dirty="0" smtClean="0">
                <a:solidFill>
                  <a:schemeClr val="tx1"/>
                </a:solidFill>
              </a:rPr>
              <a:t>Using </a:t>
            </a:r>
            <a:r>
              <a:rPr lang="en-US" dirty="0">
                <a:solidFill>
                  <a:schemeClr val="tx1"/>
                </a:solidFill>
              </a:rPr>
              <a:t>Category Dispatch</a:t>
            </a:r>
            <a:endParaRPr lang="en-US" dirty="0" smtClean="0">
              <a:solidFill>
                <a:schemeClr val="tx1"/>
              </a:solidFill>
              <a:cs typeface="Menlo Regular"/>
            </a:endParaRPr>
          </a:p>
        </p:txBody>
      </p:sp>
      <p:sp>
        <p:nvSpPr>
          <p:cNvPr id="2" name="TextBox 1"/>
          <p:cNvSpPr txBox="1"/>
          <p:nvPr/>
        </p:nvSpPr>
        <p:spPr>
          <a:xfrm>
            <a:off x="162144" y="3951486"/>
            <a:ext cx="8943474" cy="2769989"/>
          </a:xfrm>
          <a:prstGeom prst="rect">
            <a:avLst/>
          </a:prstGeom>
          <a:noFill/>
        </p:spPr>
        <p:txBody>
          <a:bodyPr wrap="none" rtlCol="0">
            <a:spAutoFit/>
          </a:bodyPr>
          <a:lstStyle/>
          <a:p>
            <a:pPr marL="285750" indent="-285750">
              <a:buFont typeface="Arial"/>
              <a:buChar char="•"/>
            </a:pPr>
            <a:endParaRPr lang="is-IS" sz="1600" dirty="0" smtClean="0">
              <a:cs typeface="Menlo Regular"/>
            </a:endParaRPr>
          </a:p>
          <a:p>
            <a:pPr marL="457200" indent="-457200">
              <a:buFont typeface="Arial"/>
              <a:buChar char="•"/>
            </a:pPr>
            <a:r>
              <a:rPr lang="is-IS" sz="2800" dirty="0" smtClean="0">
                <a:cs typeface="Menlo Regular"/>
              </a:rPr>
              <a:t>A client program that needed distance between iterators</a:t>
            </a:r>
            <a:br>
              <a:rPr lang="is-IS" sz="2800" dirty="0" smtClean="0">
                <a:cs typeface="Menlo Regular"/>
              </a:rPr>
            </a:br>
            <a:r>
              <a:rPr lang="is-IS" sz="2800" dirty="0" smtClean="0">
                <a:cs typeface="Menlo Regular"/>
              </a:rPr>
              <a:t>would use this 2-argment version</a:t>
            </a:r>
          </a:p>
          <a:p>
            <a:pPr marL="457200" indent="-457200">
              <a:buFont typeface="Arial"/>
              <a:buChar char="•"/>
            </a:pPr>
            <a:r>
              <a:rPr lang="is-IS" sz="2800" dirty="0" smtClean="0">
                <a:cs typeface="Menlo Regular"/>
              </a:rPr>
              <a:t>Last argument in return is a constructor call;</a:t>
            </a:r>
            <a:br>
              <a:rPr lang="is-IS" sz="2800" dirty="0" smtClean="0">
                <a:cs typeface="Menlo Regular"/>
              </a:rPr>
            </a:br>
            <a:r>
              <a:rPr lang="is-IS" sz="2800" dirty="0" smtClean="0">
                <a:cs typeface="Menlo Regular"/>
              </a:rPr>
              <a:t>create an instance of the given type</a:t>
            </a:r>
            <a:br>
              <a:rPr lang="is-IS" sz="2800" dirty="0" smtClean="0">
                <a:cs typeface="Menlo Regular"/>
              </a:rPr>
            </a:br>
            <a:r>
              <a:rPr lang="is-IS" sz="2800" dirty="0" smtClean="0">
                <a:cs typeface="Menlo Regular"/>
              </a:rPr>
              <a:t>(since can’t just pass types themselves)	</a:t>
            </a:r>
          </a:p>
          <a:p>
            <a:pPr marL="285750" indent="-285750">
              <a:buFont typeface="Arial"/>
              <a:buChar char="•"/>
            </a:pPr>
            <a:endParaRPr lang="en-US" dirty="0"/>
          </a:p>
        </p:txBody>
      </p:sp>
    </p:spTree>
    <p:extLst>
      <p:ext uri="{BB962C8B-B14F-4D97-AF65-F5344CB8AC3E}">
        <p14:creationId xmlns:p14="http://schemas.microsoft.com/office/powerpoint/2010/main" val="31563507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Aristotle (384 BC–322 BC)</a:t>
            </a:r>
            <a:endParaRPr lang="en-US" dirty="0"/>
          </a:p>
        </p:txBody>
      </p:sp>
      <p:sp>
        <p:nvSpPr>
          <p:cNvPr id="5" name="Content Placeholder 4"/>
          <p:cNvSpPr>
            <a:spLocks noGrp="1"/>
          </p:cNvSpPr>
          <p:nvPr>
            <p:ph sz="half" idx="2"/>
          </p:nvPr>
        </p:nvSpPr>
        <p:spPr>
          <a:xfrm>
            <a:off x="4189841" y="1600200"/>
            <a:ext cx="4792130" cy="4525963"/>
          </a:xfrm>
        </p:spPr>
        <p:txBody>
          <a:bodyPr>
            <a:normAutofit lnSpcReduction="10000"/>
          </a:bodyPr>
          <a:lstStyle/>
          <a:p>
            <a:pPr>
              <a:spcAft>
                <a:spcPts val="600"/>
              </a:spcAft>
            </a:pPr>
            <a:r>
              <a:rPr lang="en-US" dirty="0" smtClean="0"/>
              <a:t>Studied and taught at Plato’s Academy for 20 years</a:t>
            </a:r>
          </a:p>
          <a:p>
            <a:pPr>
              <a:spcAft>
                <a:spcPts val="600"/>
              </a:spcAft>
            </a:pPr>
            <a:r>
              <a:rPr lang="en-US" dirty="0" smtClean="0"/>
              <a:t>Tutored young prince of Macedon, who became Alexander the Great</a:t>
            </a:r>
          </a:p>
          <a:p>
            <a:pPr>
              <a:spcAft>
                <a:spcPts val="600"/>
              </a:spcAft>
            </a:pPr>
            <a:r>
              <a:rPr lang="en-US" dirty="0" smtClean="0"/>
              <a:t>Founded his own school, the Lyceum</a:t>
            </a:r>
          </a:p>
          <a:p>
            <a:pPr>
              <a:spcAft>
                <a:spcPts val="600"/>
              </a:spcAft>
            </a:pPr>
            <a:r>
              <a:rPr lang="en-US" dirty="0" smtClean="0"/>
              <a:t>Researched and wrote about nearly every subject, from Aesthetics to Zoology</a:t>
            </a:r>
          </a:p>
          <a:p>
            <a:endParaRPr lang="en-US" dirty="0"/>
          </a:p>
        </p:txBody>
      </p:sp>
      <p:sp>
        <p:nvSpPr>
          <p:cNvPr id="7" name="Slide Number Placeholder 6"/>
          <p:cNvSpPr>
            <a:spLocks noGrp="1"/>
          </p:cNvSpPr>
          <p:nvPr>
            <p:ph type="sldNum" sz="quarter" idx="12"/>
          </p:nvPr>
        </p:nvSpPr>
        <p:spPr/>
        <p:txBody>
          <a:bodyPr/>
          <a:lstStyle/>
          <a:p>
            <a:fld id="{40857C5A-2FD0-1645-9F69-D79892D8574F}" type="slidenum">
              <a:rPr lang="en-US" smtClean="0"/>
              <a:t>4</a:t>
            </a:fld>
            <a:endParaRPr lang="en-US"/>
          </a:p>
        </p:txBody>
      </p:sp>
      <p:pic>
        <p:nvPicPr>
          <p:cNvPr id="4" name="Picture 3" descr="448px-Aristotle_Altemps_Inv857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200" y="1600200"/>
            <a:ext cx="3413760" cy="4572000"/>
          </a:xfrm>
          <a:prstGeom prst="rect">
            <a:avLst/>
          </a:prstGeom>
          <a:ln>
            <a:solidFill>
              <a:schemeClr val="tx1"/>
            </a:solidFill>
          </a:ln>
        </p:spPr>
      </p:pic>
    </p:spTree>
    <p:extLst>
      <p:ext uri="{BB962C8B-B14F-4D97-AF65-F5344CB8AC3E}">
        <p14:creationId xmlns:p14="http://schemas.microsoft.com/office/powerpoint/2010/main" val="1607904297"/>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Things to Consider</a:t>
            </a:r>
            <a:endParaRPr lang="en-US" dirty="0"/>
          </a:p>
        </p:txBody>
      </p:sp>
      <p:sp>
        <p:nvSpPr>
          <p:cNvPr id="4" name="Content Placeholder 3"/>
          <p:cNvSpPr>
            <a:spLocks noGrp="1"/>
          </p:cNvSpPr>
          <p:nvPr>
            <p:ph idx="1"/>
          </p:nvPr>
        </p:nvSpPr>
        <p:spPr/>
        <p:txBody>
          <a:bodyPr/>
          <a:lstStyle/>
          <a:p>
            <a:pPr>
              <a:spcAft>
                <a:spcPts val="600"/>
              </a:spcAft>
            </a:pPr>
            <a:r>
              <a:rPr lang="en-US" dirty="0" smtClean="0"/>
              <a:t>One of your goals should be to identify existing concepts in your domain.</a:t>
            </a:r>
          </a:p>
          <a:p>
            <a:pPr>
              <a:spcAft>
                <a:spcPts val="600"/>
              </a:spcAft>
            </a:pPr>
            <a:r>
              <a:rPr lang="en-US" dirty="0" smtClean="0"/>
              <a:t>As a programmer:</a:t>
            </a:r>
          </a:p>
          <a:p>
            <a:pPr lvl="1"/>
            <a:r>
              <a:rPr lang="en-US" dirty="0" smtClean="0"/>
              <a:t>You will often develop new algorithms</a:t>
            </a:r>
          </a:p>
          <a:p>
            <a:pPr lvl="1"/>
            <a:r>
              <a:rPr lang="en-US" dirty="0" smtClean="0"/>
              <a:t>You will occasionally develop a new data structure</a:t>
            </a:r>
          </a:p>
          <a:p>
            <a:pPr lvl="1"/>
            <a:r>
              <a:rPr lang="en-US" dirty="0" smtClean="0"/>
              <a:t>You will rarely define a new concept</a:t>
            </a:r>
            <a:endParaRPr lang="en-US" dirty="0"/>
          </a:p>
        </p:txBody>
      </p:sp>
      <p:sp>
        <p:nvSpPr>
          <p:cNvPr id="3" name="Slide Number Placeholder 2"/>
          <p:cNvSpPr>
            <a:spLocks noGrp="1"/>
          </p:cNvSpPr>
          <p:nvPr>
            <p:ph type="sldNum" sz="quarter" idx="12"/>
          </p:nvPr>
        </p:nvSpPr>
        <p:spPr/>
        <p:txBody>
          <a:bodyPr/>
          <a:lstStyle/>
          <a:p>
            <a:fld id="{40857C5A-2FD0-1645-9F69-D79892D8574F}" type="slidenum">
              <a:rPr lang="en-US" smtClean="0"/>
              <a:t>40</a:t>
            </a:fld>
            <a:endParaRPr lang="en-US"/>
          </a:p>
        </p:txBody>
      </p:sp>
    </p:spTree>
    <p:extLst>
      <p:ext uri="{BB962C8B-B14F-4D97-AF65-F5344CB8AC3E}">
        <p14:creationId xmlns:p14="http://schemas.microsoft.com/office/powerpoint/2010/main" val="2358324171"/>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Lecture 18</a:t>
            </a:r>
            <a:endParaRPr lang="en-US" dirty="0"/>
          </a:p>
        </p:txBody>
      </p:sp>
      <p:sp>
        <p:nvSpPr>
          <p:cNvPr id="3" name="Subtitle 2"/>
          <p:cNvSpPr>
            <a:spLocks noGrp="1"/>
          </p:cNvSpPr>
          <p:nvPr>
            <p:ph type="subTitle" idx="1"/>
          </p:nvPr>
        </p:nvSpPr>
        <p:spPr>
          <a:xfrm>
            <a:off x="575884" y="3886200"/>
            <a:ext cx="8047606" cy="1752600"/>
          </a:xfrm>
        </p:spPr>
        <p:txBody>
          <a:bodyPr/>
          <a:lstStyle/>
          <a:p>
            <a:r>
              <a:rPr lang="en-US" dirty="0" smtClean="0"/>
              <a:t>Searching a Range</a:t>
            </a:r>
          </a:p>
          <a:p>
            <a:r>
              <a:rPr lang="en-US" dirty="0" smtClean="0"/>
              <a:t>(Covers material from Sec. 10.6-10.9)</a:t>
            </a:r>
            <a:endParaRPr lang="en-US" dirty="0"/>
          </a:p>
        </p:txBody>
      </p:sp>
    </p:spTree>
    <p:extLst>
      <p:ext uri="{BB962C8B-B14F-4D97-AF65-F5344CB8AC3E}">
        <p14:creationId xmlns:p14="http://schemas.microsoft.com/office/powerpoint/2010/main" val="3317403862"/>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Ranges</a:t>
            </a:r>
            <a:endParaRPr lang="en-US" dirty="0"/>
          </a:p>
        </p:txBody>
      </p:sp>
      <p:sp>
        <p:nvSpPr>
          <p:cNvPr id="3" name="Content Placeholder 2"/>
          <p:cNvSpPr>
            <a:spLocks noGrp="1"/>
          </p:cNvSpPr>
          <p:nvPr>
            <p:ph idx="1"/>
          </p:nvPr>
        </p:nvSpPr>
        <p:spPr/>
        <p:txBody>
          <a:bodyPr>
            <a:normAutofit/>
          </a:bodyPr>
          <a:lstStyle/>
          <a:p>
            <a:r>
              <a:rPr lang="en-US" dirty="0" smtClean="0"/>
              <a:t>A </a:t>
            </a:r>
            <a:r>
              <a:rPr lang="en-US" i="1" dirty="0" smtClean="0"/>
              <a:t>range</a:t>
            </a:r>
            <a:r>
              <a:rPr lang="en-US" dirty="0" smtClean="0"/>
              <a:t> is a way of specifying a contiguous sequence of elements.</a:t>
            </a:r>
          </a:p>
          <a:p>
            <a:r>
              <a:rPr lang="en-US" dirty="0" smtClean="0"/>
              <a:t>Type of ranges:</a:t>
            </a:r>
          </a:p>
          <a:p>
            <a:pPr lvl="1"/>
            <a:r>
              <a:rPr lang="en-US" dirty="0" smtClean="0"/>
              <a:t>Closed:</a:t>
            </a:r>
            <a:br>
              <a:rPr lang="en-US" dirty="0" smtClean="0"/>
            </a:br>
            <a:r>
              <a:rPr lang="en-US" dirty="0" smtClean="0"/>
              <a:t>	Range </a:t>
            </a:r>
            <a:r>
              <a:rPr lang="en-US" dirty="0" smtClean="0">
                <a:latin typeface="Palatino"/>
                <a:cs typeface="Palatino"/>
              </a:rPr>
              <a:t>[</a:t>
            </a:r>
            <a:r>
              <a:rPr lang="en-US" i="1" dirty="0" err="1" smtClean="0">
                <a:latin typeface="Palatino"/>
                <a:cs typeface="Palatino"/>
              </a:rPr>
              <a:t>i</a:t>
            </a:r>
            <a:r>
              <a:rPr lang="en-US" dirty="0" smtClean="0">
                <a:latin typeface="Palatino"/>
                <a:cs typeface="Palatino"/>
              </a:rPr>
              <a:t>, </a:t>
            </a:r>
            <a:r>
              <a:rPr lang="en-US" i="1" dirty="0" smtClean="0">
                <a:latin typeface="Palatino"/>
                <a:cs typeface="Palatino"/>
              </a:rPr>
              <a:t>j</a:t>
            </a:r>
            <a:r>
              <a:rPr lang="en-US" dirty="0" smtClean="0">
                <a:latin typeface="Palatino"/>
                <a:cs typeface="Palatino"/>
              </a:rPr>
              <a:t>] </a:t>
            </a:r>
            <a:r>
              <a:rPr lang="en-US" dirty="0" smtClean="0"/>
              <a:t>includes </a:t>
            </a:r>
            <a:r>
              <a:rPr lang="en-US" i="1" dirty="0" err="1" smtClean="0">
                <a:latin typeface="Palatino"/>
                <a:cs typeface="Palatino"/>
              </a:rPr>
              <a:t>i</a:t>
            </a:r>
            <a:r>
              <a:rPr lang="en-US" dirty="0" smtClean="0">
                <a:latin typeface="Palatino"/>
                <a:cs typeface="Palatino"/>
              </a:rPr>
              <a:t> </a:t>
            </a:r>
            <a:r>
              <a:rPr lang="en-US" dirty="0" smtClean="0"/>
              <a:t>and</a:t>
            </a:r>
            <a:r>
              <a:rPr lang="en-US" dirty="0" smtClean="0">
                <a:latin typeface="Palatino"/>
                <a:cs typeface="Palatino"/>
              </a:rPr>
              <a:t> </a:t>
            </a:r>
            <a:r>
              <a:rPr lang="en-US" i="1" dirty="0" smtClean="0">
                <a:latin typeface="Palatino"/>
                <a:cs typeface="Palatino"/>
              </a:rPr>
              <a:t>j</a:t>
            </a:r>
          </a:p>
          <a:p>
            <a:pPr lvl="1"/>
            <a:r>
              <a:rPr lang="en-US" dirty="0" smtClean="0"/>
              <a:t>Semi-Open:</a:t>
            </a:r>
            <a:br>
              <a:rPr lang="en-US" dirty="0" smtClean="0"/>
            </a:br>
            <a:r>
              <a:rPr lang="en-US" dirty="0" smtClean="0"/>
              <a:t>	Range </a:t>
            </a:r>
            <a:r>
              <a:rPr lang="en-US" dirty="0" smtClean="0">
                <a:latin typeface="Palatino"/>
                <a:cs typeface="Palatino"/>
              </a:rPr>
              <a:t>[</a:t>
            </a:r>
            <a:r>
              <a:rPr lang="en-US" i="1" dirty="0" err="1" smtClean="0">
                <a:latin typeface="Palatino"/>
                <a:cs typeface="Palatino"/>
              </a:rPr>
              <a:t>i</a:t>
            </a:r>
            <a:r>
              <a:rPr lang="en-US" dirty="0" smtClean="0">
                <a:latin typeface="Palatino"/>
                <a:cs typeface="Palatino"/>
              </a:rPr>
              <a:t>, </a:t>
            </a:r>
            <a:r>
              <a:rPr lang="en-US" i="1" dirty="0" smtClean="0">
                <a:latin typeface="Palatino"/>
                <a:cs typeface="Palatino"/>
              </a:rPr>
              <a:t>j</a:t>
            </a:r>
            <a:r>
              <a:rPr lang="en-US" dirty="0" smtClean="0">
                <a:latin typeface="Palatino"/>
                <a:cs typeface="Palatino"/>
              </a:rPr>
              <a:t>) </a:t>
            </a:r>
            <a:r>
              <a:rPr lang="en-US" dirty="0" smtClean="0"/>
              <a:t>includes </a:t>
            </a:r>
            <a:r>
              <a:rPr lang="en-US" i="1" dirty="0" err="1" smtClean="0">
                <a:latin typeface="Palatino"/>
                <a:cs typeface="Palatino"/>
              </a:rPr>
              <a:t>i</a:t>
            </a:r>
            <a:r>
              <a:rPr lang="en-US" dirty="0" smtClean="0"/>
              <a:t> but ends just before </a:t>
            </a:r>
            <a:r>
              <a:rPr lang="en-US" i="1" dirty="0" smtClean="0">
                <a:latin typeface="Palatino"/>
                <a:cs typeface="Palatino"/>
              </a:rPr>
              <a:t>j</a:t>
            </a:r>
          </a:p>
          <a:p>
            <a:pPr lvl="1"/>
            <a:endParaRPr lang="en-US" i="1" dirty="0">
              <a:latin typeface="Palatino"/>
              <a:cs typeface="Palatino"/>
            </a:endParaRPr>
          </a:p>
        </p:txBody>
      </p:sp>
      <p:sp>
        <p:nvSpPr>
          <p:cNvPr id="4" name="Slide Number Placeholder 3"/>
          <p:cNvSpPr>
            <a:spLocks noGrp="1"/>
          </p:cNvSpPr>
          <p:nvPr>
            <p:ph type="sldNum" sz="quarter" idx="12"/>
          </p:nvPr>
        </p:nvSpPr>
        <p:spPr/>
        <p:txBody>
          <a:bodyPr/>
          <a:lstStyle/>
          <a:p>
            <a:fld id="{40857C5A-2FD0-1645-9F69-D79892D8574F}" type="slidenum">
              <a:rPr lang="en-US" smtClean="0"/>
              <a:t>42</a:t>
            </a:fld>
            <a:endParaRPr lang="en-US"/>
          </a:p>
        </p:txBody>
      </p:sp>
    </p:spTree>
    <p:extLst>
      <p:ext uri="{BB962C8B-B14F-4D97-AF65-F5344CB8AC3E}">
        <p14:creationId xmlns:p14="http://schemas.microsoft.com/office/powerpoint/2010/main" val="2813356579"/>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Ranges in Programming Interfaces</a:t>
            </a:r>
            <a:endParaRPr lang="en-US" dirty="0"/>
          </a:p>
        </p:txBody>
      </p:sp>
      <p:sp>
        <p:nvSpPr>
          <p:cNvPr id="3" name="Content Placeholder 2"/>
          <p:cNvSpPr>
            <a:spLocks noGrp="1"/>
          </p:cNvSpPr>
          <p:nvPr>
            <p:ph idx="1"/>
          </p:nvPr>
        </p:nvSpPr>
        <p:spPr/>
        <p:txBody>
          <a:bodyPr>
            <a:normAutofit/>
          </a:bodyPr>
          <a:lstStyle/>
          <a:p>
            <a:pPr marL="0" indent="0">
              <a:buNone/>
            </a:pPr>
            <a:r>
              <a:rPr lang="en-US" sz="2800" dirty="0" smtClean="0">
                <a:cs typeface="Palatino"/>
              </a:rPr>
              <a:t>Semi-open ranges turn out to be best for programming interfaces</a:t>
            </a:r>
          </a:p>
          <a:p>
            <a:r>
              <a:rPr lang="en-US" sz="2800" dirty="0" smtClean="0"/>
              <a:t>Algorithms operating on sequences of </a:t>
            </a:r>
            <a:r>
              <a:rPr lang="en-US" sz="2800" i="1" dirty="0" smtClean="0">
                <a:latin typeface="Palatino"/>
                <a:cs typeface="Palatino"/>
              </a:rPr>
              <a:t>n</a:t>
            </a:r>
            <a:r>
              <a:rPr lang="en-US" sz="2800" dirty="0" smtClean="0"/>
              <a:t> elements need to be able to refer to </a:t>
            </a:r>
            <a:r>
              <a:rPr lang="en-US" sz="2800" i="1" dirty="0" smtClean="0">
                <a:latin typeface="Palatino"/>
                <a:cs typeface="Palatino"/>
              </a:rPr>
              <a:t>n</a:t>
            </a:r>
            <a:r>
              <a:rPr lang="en-US" sz="2800" dirty="0" smtClean="0">
                <a:latin typeface="Palatino"/>
                <a:cs typeface="Palatino"/>
              </a:rPr>
              <a:t> + 1 </a:t>
            </a:r>
            <a:r>
              <a:rPr lang="en-US" sz="2800" dirty="0" smtClean="0"/>
              <a:t>positions</a:t>
            </a:r>
            <a:endParaRPr lang="en-US" sz="2400" dirty="0" smtClean="0"/>
          </a:p>
          <a:p>
            <a:pPr lvl="1"/>
            <a:r>
              <a:rPr lang="en-US" sz="2400" dirty="0"/>
              <a:t>e</a:t>
            </a:r>
            <a:r>
              <a:rPr lang="en-US" sz="2400" dirty="0" smtClean="0"/>
              <a:t>.g. can insert new item before first element, between any two elements, or after last element</a:t>
            </a:r>
          </a:p>
          <a:p>
            <a:r>
              <a:rPr lang="en-US" sz="2800" dirty="0" smtClean="0"/>
              <a:t>Semi-open ranges can describe empty range</a:t>
            </a:r>
          </a:p>
          <a:p>
            <a:r>
              <a:rPr lang="en-US" sz="2800" dirty="0" smtClean="0"/>
              <a:t>Semi-open empty ranges still specify position</a:t>
            </a:r>
          </a:p>
          <a:p>
            <a:pPr lvl="1"/>
            <a:r>
              <a:rPr lang="en-US" sz="2400" dirty="0" smtClean="0"/>
              <a:t>more information than “nil” or empty list</a:t>
            </a:r>
          </a:p>
        </p:txBody>
      </p:sp>
      <p:sp>
        <p:nvSpPr>
          <p:cNvPr id="4" name="Slide Number Placeholder 3"/>
          <p:cNvSpPr>
            <a:spLocks noGrp="1"/>
          </p:cNvSpPr>
          <p:nvPr>
            <p:ph type="sldNum" sz="quarter" idx="12"/>
          </p:nvPr>
        </p:nvSpPr>
        <p:spPr/>
        <p:txBody>
          <a:bodyPr/>
          <a:lstStyle/>
          <a:p>
            <a:fld id="{40857C5A-2FD0-1645-9F69-D79892D8574F}" type="slidenum">
              <a:rPr lang="en-US" smtClean="0"/>
              <a:t>43</a:t>
            </a:fld>
            <a:endParaRPr lang="en-US"/>
          </a:p>
        </p:txBody>
      </p:sp>
    </p:spTree>
    <p:extLst>
      <p:ext uri="{BB962C8B-B14F-4D97-AF65-F5344CB8AC3E}">
        <p14:creationId xmlns:p14="http://schemas.microsoft.com/office/powerpoint/2010/main" val="1072288649"/>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Specifying Ranges</a:t>
            </a:r>
            <a:endParaRPr lang="en-US" dirty="0"/>
          </a:p>
        </p:txBody>
      </p:sp>
      <p:sp>
        <p:nvSpPr>
          <p:cNvPr id="3" name="Content Placeholder 2"/>
          <p:cNvSpPr>
            <a:spLocks noGrp="1"/>
          </p:cNvSpPr>
          <p:nvPr>
            <p:ph idx="1"/>
          </p:nvPr>
        </p:nvSpPr>
        <p:spPr/>
        <p:txBody>
          <a:bodyPr>
            <a:normAutofit/>
          </a:bodyPr>
          <a:lstStyle/>
          <a:p>
            <a:r>
              <a:rPr lang="en-US" sz="2800" i="1" dirty="0" smtClean="0"/>
              <a:t>Bounded</a:t>
            </a:r>
            <a:r>
              <a:rPr lang="en-US" sz="2800" dirty="0" smtClean="0"/>
              <a:t> range:  Two iterators</a:t>
            </a:r>
          </a:p>
          <a:p>
            <a:r>
              <a:rPr lang="en-US" sz="2800" i="1" dirty="0" smtClean="0"/>
              <a:t>Counted</a:t>
            </a:r>
            <a:r>
              <a:rPr lang="en-US" sz="2800" dirty="0" smtClean="0"/>
              <a:t> range:  One iterator, one integer</a:t>
            </a:r>
          </a:p>
          <a:p>
            <a:endParaRPr lang="en-US" sz="2800" dirty="0"/>
          </a:p>
          <a:p>
            <a:pPr marL="0" indent="0">
              <a:buNone/>
            </a:pPr>
            <a:r>
              <a:rPr lang="en-US" sz="2800" dirty="0" smtClean="0"/>
              <a:t>This gives us a total of four ways to specify ranges:</a:t>
            </a:r>
          </a:p>
          <a:p>
            <a:pPr marL="0" indent="0">
              <a:buNone/>
            </a:pPr>
            <a:endParaRPr lang="en-US" sz="2800" dirty="0"/>
          </a:p>
          <a:p>
            <a:pPr marL="0" indent="0">
              <a:buNone/>
            </a:pPr>
            <a:endParaRPr lang="en-US" sz="2800" dirty="0" smtClean="0"/>
          </a:p>
          <a:p>
            <a:pPr marL="0" indent="0">
              <a:buNone/>
            </a:pPr>
            <a:endParaRPr lang="en-US" sz="2800" dirty="0"/>
          </a:p>
          <a:p>
            <a:pPr marL="0" indent="0">
              <a:buNone/>
            </a:pPr>
            <a:r>
              <a:rPr lang="en-US" sz="2800" dirty="0" smtClean="0"/>
              <a:t>A closed counted range must have </a:t>
            </a:r>
            <a:r>
              <a:rPr lang="en-US" sz="2800" i="1" dirty="0" smtClean="0">
                <a:latin typeface="Palatino"/>
                <a:cs typeface="Palatino"/>
              </a:rPr>
              <a:t>n </a:t>
            </a:r>
            <a:r>
              <a:rPr lang="en-US" sz="2800" dirty="0" smtClean="0">
                <a:latin typeface="Palatino"/>
                <a:cs typeface="Palatino"/>
              </a:rPr>
              <a:t>&gt; 0</a:t>
            </a:r>
            <a:r>
              <a:rPr lang="en-US" sz="2800" dirty="0" smtClean="0"/>
              <a:t>.</a:t>
            </a:r>
          </a:p>
          <a:p>
            <a:pPr marL="0" indent="0">
              <a:buNone/>
            </a:pPr>
            <a:endParaRPr lang="en-US" sz="2800" dirty="0"/>
          </a:p>
        </p:txBody>
      </p:sp>
      <p:sp>
        <p:nvSpPr>
          <p:cNvPr id="4" name="Slide Number Placeholder 3"/>
          <p:cNvSpPr>
            <a:spLocks noGrp="1"/>
          </p:cNvSpPr>
          <p:nvPr>
            <p:ph type="sldNum" sz="quarter" idx="12"/>
          </p:nvPr>
        </p:nvSpPr>
        <p:spPr/>
        <p:txBody>
          <a:bodyPr/>
          <a:lstStyle/>
          <a:p>
            <a:fld id="{40857C5A-2FD0-1645-9F69-D79892D8574F}" type="slidenum">
              <a:rPr lang="en-US" smtClean="0"/>
              <a:t>44</a:t>
            </a:fld>
            <a:endParaRPr lang="en-US"/>
          </a:p>
        </p:txBody>
      </p:sp>
      <p:pic>
        <p:nvPicPr>
          <p:cNvPr id="5" name="Picture 4"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290" y="3768094"/>
            <a:ext cx="7253662" cy="1043450"/>
          </a:xfrm>
          <a:prstGeom prst="rect">
            <a:avLst/>
          </a:prstGeom>
        </p:spPr>
      </p:pic>
    </p:spTree>
    <p:extLst>
      <p:ext uri="{BB962C8B-B14F-4D97-AF65-F5344CB8AC3E}">
        <p14:creationId xmlns:p14="http://schemas.microsoft.com/office/powerpoint/2010/main" val="3411388986"/>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Zero-based Indexing</a:t>
            </a:r>
            <a:endParaRPr lang="en-US" dirty="0"/>
          </a:p>
        </p:txBody>
      </p:sp>
      <p:sp>
        <p:nvSpPr>
          <p:cNvPr id="3" name="Content Placeholder 2"/>
          <p:cNvSpPr>
            <a:spLocks noGrp="1"/>
          </p:cNvSpPr>
          <p:nvPr>
            <p:ph idx="1"/>
          </p:nvPr>
        </p:nvSpPr>
        <p:spPr>
          <a:xfrm>
            <a:off x="457199" y="1600200"/>
            <a:ext cx="8446211" cy="4525963"/>
          </a:xfrm>
        </p:spPr>
        <p:txBody>
          <a:bodyPr/>
          <a:lstStyle/>
          <a:p>
            <a:r>
              <a:rPr lang="en-US" dirty="0" smtClean="0"/>
              <a:t>While mathematicians index sequences from 1, computer scientists start from 0</a:t>
            </a:r>
          </a:p>
          <a:p>
            <a:r>
              <a:rPr lang="en-US" dirty="0" smtClean="0"/>
              <a:t>Originally indicated memory offset in array</a:t>
            </a:r>
          </a:p>
          <a:p>
            <a:r>
              <a:rPr lang="en-US" dirty="0" smtClean="0"/>
              <a:t>Now useful regardless of implementation:</a:t>
            </a:r>
            <a:br>
              <a:rPr lang="en-US" dirty="0" smtClean="0"/>
            </a:br>
            <a:r>
              <a:rPr lang="en-US" dirty="0" smtClean="0"/>
              <a:t>For a sequence with n elements:</a:t>
            </a:r>
          </a:p>
          <a:p>
            <a:pPr lvl="1"/>
            <a:r>
              <a:rPr lang="en-US" dirty="0" smtClean="0"/>
              <a:t>Indices are in the range [0, n)</a:t>
            </a:r>
          </a:p>
          <a:p>
            <a:pPr lvl="1"/>
            <a:r>
              <a:rPr lang="en-US" dirty="0" smtClean="0"/>
              <a:t>Any iteration is bounded by the length</a:t>
            </a:r>
          </a:p>
        </p:txBody>
      </p:sp>
      <p:sp>
        <p:nvSpPr>
          <p:cNvPr id="4" name="Slide Number Placeholder 3"/>
          <p:cNvSpPr>
            <a:spLocks noGrp="1"/>
          </p:cNvSpPr>
          <p:nvPr>
            <p:ph type="sldNum" sz="quarter" idx="12"/>
          </p:nvPr>
        </p:nvSpPr>
        <p:spPr/>
        <p:txBody>
          <a:bodyPr/>
          <a:lstStyle/>
          <a:p>
            <a:fld id="{40857C5A-2FD0-1645-9F69-D79892D8574F}" type="slidenum">
              <a:rPr lang="en-US" smtClean="0"/>
              <a:t>45</a:t>
            </a:fld>
            <a:endParaRPr lang="en-US"/>
          </a:p>
        </p:txBody>
      </p:sp>
    </p:spTree>
    <p:extLst>
      <p:ext uri="{BB962C8B-B14F-4D97-AF65-F5344CB8AC3E}">
        <p14:creationId xmlns:p14="http://schemas.microsoft.com/office/powerpoint/2010/main" val="1612224464"/>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t>  </a:t>
            </a:r>
          </a:p>
        </p:txBody>
      </p:sp>
      <p:sp>
        <p:nvSpPr>
          <p:cNvPr id="20483" name="Text Box 3"/>
          <p:cNvSpPr txBox="1">
            <a:spLocks noChangeArrowheads="1"/>
          </p:cNvSpPr>
          <p:nvPr/>
        </p:nvSpPr>
        <p:spPr bwMode="auto">
          <a:xfrm>
            <a:off x="228600" y="1912937"/>
            <a:ext cx="8686800" cy="4585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2400" dirty="0" smtClean="0">
                <a:latin typeface="Lucida Console"/>
                <a:cs typeface="Lucida Console"/>
              </a:rPr>
              <a:t>template &lt;</a:t>
            </a:r>
            <a:r>
              <a:rPr lang="en-US" sz="2400" dirty="0" err="1" smtClean="0">
                <a:latin typeface="Lucida Console"/>
                <a:cs typeface="Lucida Console"/>
              </a:rPr>
              <a:t>InputIterator</a:t>
            </a:r>
            <a:r>
              <a:rPr lang="en-US" sz="2400" dirty="0" smtClean="0">
                <a:latin typeface="Lucida Console"/>
                <a:cs typeface="Lucida Console"/>
              </a:rPr>
              <a:t> I&gt;</a:t>
            </a:r>
          </a:p>
          <a:p>
            <a:r>
              <a:rPr lang="en-US" sz="2400" dirty="0" err="1" smtClean="0">
                <a:latin typeface="Lucida Console"/>
                <a:cs typeface="Lucida Console"/>
              </a:rPr>
              <a:t>DifferenceType</a:t>
            </a:r>
            <a:r>
              <a:rPr lang="en-US" sz="2400" dirty="0" smtClean="0">
                <a:latin typeface="Lucida Console"/>
                <a:cs typeface="Lucida Console"/>
              </a:rPr>
              <a:t>&lt;I&gt;</a:t>
            </a:r>
          </a:p>
          <a:p>
            <a:r>
              <a:rPr lang="en-US" sz="2400" dirty="0" smtClean="0">
                <a:latin typeface="Lucida Console"/>
                <a:cs typeface="Lucida Console"/>
              </a:rPr>
              <a:t>distance(I f, I l, </a:t>
            </a:r>
            <a:r>
              <a:rPr lang="en-US" sz="2400" dirty="0" err="1" smtClean="0">
                <a:solidFill>
                  <a:srgbClr val="008000"/>
                </a:solidFill>
                <a:latin typeface="Lucida Console"/>
                <a:cs typeface="Lucida Console"/>
              </a:rPr>
              <a:t>std</a:t>
            </a:r>
            <a:r>
              <a:rPr lang="en-US" sz="2400" dirty="0" smtClean="0">
                <a:solidFill>
                  <a:srgbClr val="008000"/>
                </a:solidFill>
                <a:latin typeface="Lucida Console"/>
                <a:cs typeface="Lucida Console"/>
              </a:rPr>
              <a:t>::</a:t>
            </a:r>
            <a:r>
              <a:rPr lang="en-US" sz="2400" dirty="0" err="1" smtClean="0">
                <a:solidFill>
                  <a:srgbClr val="008000"/>
                </a:solidFill>
                <a:latin typeface="Lucida Console"/>
                <a:cs typeface="Lucida Console"/>
              </a:rPr>
              <a:t>input_iterator_tag</a:t>
            </a:r>
            <a:r>
              <a:rPr lang="en-US" sz="2400" dirty="0" smtClean="0">
                <a:latin typeface="Lucida Console"/>
                <a:cs typeface="Lucida Console"/>
              </a:rPr>
              <a:t>) {</a:t>
            </a:r>
          </a:p>
          <a:p>
            <a:r>
              <a:rPr lang="en-US" sz="2400" dirty="0" smtClean="0">
                <a:latin typeface="Lucida Console"/>
                <a:cs typeface="Lucida Console"/>
              </a:rPr>
              <a:t>    </a:t>
            </a:r>
            <a:r>
              <a:rPr lang="en-US" sz="2400" dirty="0" smtClean="0">
                <a:solidFill>
                  <a:srgbClr val="8000FF"/>
                </a:solidFill>
                <a:latin typeface="Lucida Console"/>
                <a:cs typeface="Lucida Console"/>
              </a:rPr>
              <a:t>// precondition: </a:t>
            </a:r>
            <a:r>
              <a:rPr lang="en-US" sz="2400" dirty="0" err="1" smtClean="0">
                <a:solidFill>
                  <a:srgbClr val="8000FF"/>
                </a:solidFill>
                <a:latin typeface="Lucida Console"/>
                <a:cs typeface="Lucida Console"/>
              </a:rPr>
              <a:t>valid_range</a:t>
            </a:r>
            <a:r>
              <a:rPr lang="en-US" sz="2400" dirty="0" smtClean="0">
                <a:solidFill>
                  <a:srgbClr val="8000FF"/>
                </a:solidFill>
                <a:latin typeface="Lucida Console"/>
                <a:cs typeface="Lucida Console"/>
              </a:rPr>
              <a:t>(f, l)</a:t>
            </a:r>
          </a:p>
          <a:p>
            <a:r>
              <a:rPr lang="en-US" sz="2400" dirty="0" smtClean="0">
                <a:latin typeface="Lucida Console"/>
                <a:cs typeface="Lucida Console"/>
              </a:rPr>
              <a:t>    </a:t>
            </a:r>
            <a:r>
              <a:rPr lang="en-US" sz="2400" dirty="0" err="1" smtClean="0">
                <a:solidFill>
                  <a:srgbClr val="008000"/>
                </a:solidFill>
                <a:latin typeface="Lucida Console"/>
                <a:cs typeface="Lucida Console"/>
              </a:rPr>
              <a:t>DifferenceType</a:t>
            </a:r>
            <a:r>
              <a:rPr lang="en-US" sz="2400" dirty="0" smtClean="0">
                <a:solidFill>
                  <a:srgbClr val="008000"/>
                </a:solidFill>
                <a:latin typeface="Lucida Console"/>
                <a:cs typeface="Lucida Console"/>
              </a:rPr>
              <a:t>&lt;I&gt; n(0);</a:t>
            </a:r>
          </a:p>
          <a:p>
            <a:r>
              <a:rPr lang="en-US" sz="2400" dirty="0" smtClean="0">
                <a:latin typeface="Lucida Console"/>
                <a:cs typeface="Lucida Console"/>
              </a:rPr>
              <a:t>    while (f != l) {</a:t>
            </a:r>
          </a:p>
          <a:p>
            <a:r>
              <a:rPr lang="en-US" sz="2400" dirty="0" smtClean="0">
                <a:latin typeface="Lucida Console"/>
                <a:cs typeface="Lucida Console"/>
              </a:rPr>
              <a:t>        ++f;</a:t>
            </a:r>
          </a:p>
          <a:p>
            <a:r>
              <a:rPr lang="en-US" sz="2400" dirty="0" smtClean="0">
                <a:latin typeface="Lucida Console"/>
                <a:cs typeface="Lucida Console"/>
              </a:rPr>
              <a:t>        ++n;</a:t>
            </a:r>
          </a:p>
          <a:p>
            <a:r>
              <a:rPr lang="en-US" sz="2400" dirty="0" smtClean="0">
                <a:latin typeface="Lucida Console"/>
                <a:cs typeface="Lucida Console"/>
              </a:rPr>
              <a:t>    }</a:t>
            </a:r>
          </a:p>
          <a:p>
            <a:r>
              <a:rPr lang="en-US" sz="2400" dirty="0" smtClean="0">
                <a:latin typeface="Lucida Console"/>
                <a:cs typeface="Lucida Console"/>
              </a:rPr>
              <a:t>    return n;</a:t>
            </a:r>
          </a:p>
          <a:p>
            <a:r>
              <a:rPr lang="en-US" sz="2400" dirty="0" smtClean="0">
                <a:latin typeface="Lucida Console"/>
                <a:cs typeface="Lucida Console"/>
              </a:rPr>
              <a:t>}</a:t>
            </a:r>
            <a:endParaRPr lang="is-IS" sz="2400" dirty="0">
              <a:latin typeface="Menlo Regular"/>
              <a:cs typeface="Menlo Regular"/>
            </a:endParaRPr>
          </a:p>
          <a:p>
            <a:r>
              <a:rPr lang="is-IS" sz="2800" dirty="0" smtClean="0">
                <a:cs typeface="Menlo Regular"/>
              </a:rPr>
              <a:t>		</a:t>
            </a:r>
          </a:p>
        </p:txBody>
      </p:sp>
      <p:sp>
        <p:nvSpPr>
          <p:cNvPr id="3" name="Slide Number Placeholder 2"/>
          <p:cNvSpPr>
            <a:spLocks noGrp="1"/>
          </p:cNvSpPr>
          <p:nvPr>
            <p:ph type="sldNum" sz="quarter" idx="12"/>
          </p:nvPr>
        </p:nvSpPr>
        <p:spPr/>
        <p:txBody>
          <a:bodyPr/>
          <a:lstStyle/>
          <a:p>
            <a:fld id="{1390060D-1EE0-AD4D-BE99-A9D595E32993}" type="slidenum">
              <a:rPr lang="en-US" smtClean="0"/>
              <a:pPr/>
              <a:t>46</a:t>
            </a:fld>
            <a:endParaRPr lang="en-US"/>
          </a:p>
        </p:txBody>
      </p:sp>
      <p:sp>
        <p:nvSpPr>
          <p:cNvPr id="5" name="Title 1"/>
          <p:cNvSpPr txBox="1">
            <a:spLocks/>
          </p:cNvSpPr>
          <p:nvPr/>
        </p:nvSpPr>
        <p:spPr bwMode="auto">
          <a:xfrm>
            <a:off x="609600" y="4270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ＭＳ Ｐゴシック" charset="0"/>
              </a:defRPr>
            </a:lvl2pPr>
            <a:lvl3pPr algn="ctr" rtl="0" fontAlgn="base">
              <a:spcBef>
                <a:spcPct val="0"/>
              </a:spcBef>
              <a:spcAft>
                <a:spcPct val="0"/>
              </a:spcAft>
              <a:defRPr sz="4400">
                <a:solidFill>
                  <a:schemeClr val="tx2"/>
                </a:solidFill>
                <a:latin typeface="Arial" charset="0"/>
                <a:ea typeface="ＭＳ Ｐゴシック" charset="0"/>
              </a:defRPr>
            </a:lvl3pPr>
            <a:lvl4pPr algn="ctr" rtl="0" fontAlgn="base">
              <a:spcBef>
                <a:spcPct val="0"/>
              </a:spcBef>
              <a:spcAft>
                <a:spcPct val="0"/>
              </a:spcAft>
              <a:defRPr sz="4400">
                <a:solidFill>
                  <a:schemeClr val="tx2"/>
                </a:solidFill>
                <a:latin typeface="Arial" charset="0"/>
                <a:ea typeface="ＭＳ Ｐゴシック" charset="0"/>
              </a:defRPr>
            </a:lvl4pPr>
            <a:lvl5pPr algn="ctr" rtl="0" fontAlgn="base">
              <a:spcBef>
                <a:spcPct val="0"/>
              </a:spcBef>
              <a:spcAft>
                <a:spcPct val="0"/>
              </a:spcAft>
              <a:defRPr sz="4400">
                <a:solidFill>
                  <a:schemeClr val="tx2"/>
                </a:solidFill>
                <a:latin typeface="Arial" charset="0"/>
                <a:ea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a:lstStyle>
          <a:p>
            <a:r>
              <a:rPr lang="en-US" dirty="0" smtClean="0">
                <a:solidFill>
                  <a:srgbClr val="000000"/>
                </a:solidFill>
              </a:rPr>
              <a:t>Iterator Distance, Revisited</a:t>
            </a:r>
            <a:endParaRPr lang="en-US" dirty="0" smtClean="0">
              <a:solidFill>
                <a:srgbClr val="000000"/>
              </a:solidFill>
              <a:cs typeface="Menlo Regular"/>
            </a:endParaRPr>
          </a:p>
        </p:txBody>
      </p:sp>
    </p:spTree>
    <p:extLst>
      <p:ext uri="{BB962C8B-B14F-4D97-AF65-F5344CB8AC3E}">
        <p14:creationId xmlns:p14="http://schemas.microsoft.com/office/powerpoint/2010/main" val="2459001807"/>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Valid Ranges</a:t>
            </a:r>
            <a:endParaRPr lang="en-US" dirty="0"/>
          </a:p>
        </p:txBody>
      </p:sp>
      <p:sp>
        <p:nvSpPr>
          <p:cNvPr id="4" name="Content Placeholder 3"/>
          <p:cNvSpPr>
            <a:spLocks noGrp="1"/>
          </p:cNvSpPr>
          <p:nvPr>
            <p:ph idx="1"/>
          </p:nvPr>
        </p:nvSpPr>
        <p:spPr/>
        <p:txBody>
          <a:bodyPr>
            <a:normAutofit/>
          </a:bodyPr>
          <a:lstStyle/>
          <a:p>
            <a:r>
              <a:rPr lang="en-US" dirty="0" smtClean="0"/>
              <a:t>Can we write a </a:t>
            </a:r>
            <a:r>
              <a:rPr lang="en-US" sz="2800" dirty="0" err="1" smtClean="0">
                <a:latin typeface="Lucida Console"/>
                <a:cs typeface="Lucida Console"/>
              </a:rPr>
              <a:t>valid_range</a:t>
            </a:r>
            <a:r>
              <a:rPr lang="en-US" dirty="0" smtClean="0"/>
              <a:t> function?</a:t>
            </a:r>
          </a:p>
          <a:p>
            <a:pPr lvl="1"/>
            <a:r>
              <a:rPr lang="en-US" dirty="0" smtClean="0"/>
              <a:t>Returns true if the range specified by two iterators is valid; false otherwise</a:t>
            </a:r>
          </a:p>
          <a:p>
            <a:r>
              <a:rPr lang="en-US" dirty="0" smtClean="0"/>
              <a:t>No…</a:t>
            </a:r>
          </a:p>
          <a:p>
            <a:pPr lvl="1"/>
            <a:r>
              <a:rPr lang="en-US" dirty="0" smtClean="0"/>
              <a:t>If iterators point to cells in a linked list, no way to know if there’s a path from one to the other</a:t>
            </a:r>
          </a:p>
          <a:p>
            <a:pPr lvl="1"/>
            <a:r>
              <a:rPr lang="en-US" dirty="0" smtClean="0"/>
              <a:t>Even if both simple pointers, no way to know that they both point to the same contiguous block of memory</a:t>
            </a:r>
            <a:endParaRPr lang="en-US" dirty="0"/>
          </a:p>
        </p:txBody>
      </p:sp>
      <p:sp>
        <p:nvSpPr>
          <p:cNvPr id="3" name="Slide Number Placeholder 2"/>
          <p:cNvSpPr>
            <a:spLocks noGrp="1"/>
          </p:cNvSpPr>
          <p:nvPr>
            <p:ph type="sldNum" sz="quarter" idx="12"/>
          </p:nvPr>
        </p:nvSpPr>
        <p:spPr/>
        <p:txBody>
          <a:bodyPr/>
          <a:lstStyle/>
          <a:p>
            <a:fld id="{40857C5A-2FD0-1645-9F69-D79892D8574F}" type="slidenum">
              <a:rPr lang="en-US" smtClean="0"/>
              <a:t>47</a:t>
            </a:fld>
            <a:endParaRPr lang="en-US"/>
          </a:p>
        </p:txBody>
      </p:sp>
    </p:spTree>
    <p:extLst>
      <p:ext uri="{BB962C8B-B14F-4D97-AF65-F5344CB8AC3E}">
        <p14:creationId xmlns:p14="http://schemas.microsoft.com/office/powerpoint/2010/main" val="409952130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Valid Range Precondition</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Since we can’t write a function, we’ll just say:</a:t>
            </a:r>
          </a:p>
          <a:p>
            <a:pPr marL="0" indent="0">
              <a:buNone/>
            </a:pPr>
            <a:r>
              <a:rPr lang="en-US" sz="2600" dirty="0" smtClean="0">
                <a:solidFill>
                  <a:srgbClr val="8000FF"/>
                </a:solidFill>
                <a:latin typeface="Lucida Console"/>
                <a:cs typeface="Lucida Console"/>
              </a:rPr>
              <a:t>	// precondition: </a:t>
            </a:r>
            <a:r>
              <a:rPr lang="en-US" sz="2600" dirty="0" err="1" smtClean="0">
                <a:solidFill>
                  <a:srgbClr val="8000FF"/>
                </a:solidFill>
                <a:latin typeface="Lucida Console"/>
                <a:cs typeface="Lucida Console"/>
              </a:rPr>
              <a:t>valid_range</a:t>
            </a:r>
            <a:r>
              <a:rPr lang="en-US" sz="2600" dirty="0" smtClean="0">
                <a:solidFill>
                  <a:srgbClr val="8000FF"/>
                </a:solidFill>
                <a:latin typeface="Lucida Console"/>
                <a:cs typeface="Lucida Console"/>
              </a:rPr>
              <a:t>(f, l)</a:t>
            </a:r>
          </a:p>
          <a:p>
            <a:pPr marL="0" indent="0">
              <a:buNone/>
            </a:pPr>
            <a:r>
              <a:rPr lang="en-US" dirty="0"/>
              <a:t>w</a:t>
            </a:r>
            <a:r>
              <a:rPr lang="en-US" dirty="0" smtClean="0"/>
              <a:t>hich means the range must satisfy the conditions</a:t>
            </a:r>
            <a:br>
              <a:rPr lang="en-US" dirty="0" smtClean="0"/>
            </a:br>
            <a:r>
              <a:rPr lang="en-US" dirty="0" smtClean="0"/>
              <a:t>needed for distance to work correctly, namely:</a:t>
            </a:r>
          </a:p>
          <a:p>
            <a:pPr marL="0" indent="0">
              <a:buNone/>
            </a:pPr>
            <a:endParaRPr lang="en-US" dirty="0"/>
          </a:p>
          <a:p>
            <a:pPr marL="0" indent="0">
              <a:buNone/>
            </a:pPr>
            <a:endParaRPr lang="en-US" dirty="0" smtClean="0"/>
          </a:p>
          <a:p>
            <a:pPr marL="0" indent="0">
              <a:buNone/>
            </a:pPr>
            <a:endParaRPr lang="en-US" dirty="0" smtClean="0"/>
          </a:p>
          <a:p>
            <a:pPr marL="0" indent="0">
              <a:buNone/>
            </a:pPr>
            <a:r>
              <a:rPr lang="en-US" dirty="0" smtClean="0"/>
              <a:t>All STL-style containers and C++ arrays obey these axioms.</a:t>
            </a:r>
          </a:p>
          <a:p>
            <a:pPr marL="0" indent="0">
              <a:buNone/>
            </a:pPr>
            <a:endParaRPr lang="en-US" dirty="0"/>
          </a:p>
        </p:txBody>
      </p:sp>
      <p:sp>
        <p:nvSpPr>
          <p:cNvPr id="4" name="Slide Number Placeholder 3"/>
          <p:cNvSpPr>
            <a:spLocks noGrp="1"/>
          </p:cNvSpPr>
          <p:nvPr>
            <p:ph type="sldNum" sz="quarter" idx="12"/>
          </p:nvPr>
        </p:nvSpPr>
        <p:spPr/>
        <p:txBody>
          <a:bodyPr/>
          <a:lstStyle/>
          <a:p>
            <a:fld id="{40857C5A-2FD0-1645-9F69-D79892D8574F}" type="slidenum">
              <a:rPr lang="en-US" smtClean="0"/>
              <a:t>48</a:t>
            </a:fld>
            <a:endParaRPr lang="en-US"/>
          </a:p>
        </p:txBody>
      </p:sp>
      <p:pic>
        <p:nvPicPr>
          <p:cNvPr id="5" name="Picture 4"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3434" y="3788889"/>
            <a:ext cx="7266755" cy="875861"/>
          </a:xfrm>
          <a:prstGeom prst="rect">
            <a:avLst/>
          </a:prstGeom>
        </p:spPr>
      </p:pic>
    </p:spTree>
    <p:extLst>
      <p:ext uri="{BB962C8B-B14F-4D97-AF65-F5344CB8AC3E}">
        <p14:creationId xmlns:p14="http://schemas.microsoft.com/office/powerpoint/2010/main" val="2087401756"/>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t>  </a:t>
            </a:r>
          </a:p>
        </p:txBody>
      </p:sp>
      <p:sp>
        <p:nvSpPr>
          <p:cNvPr id="20483" name="Text Box 3"/>
          <p:cNvSpPr txBox="1">
            <a:spLocks noChangeArrowheads="1"/>
          </p:cNvSpPr>
          <p:nvPr/>
        </p:nvSpPr>
        <p:spPr bwMode="auto">
          <a:xfrm>
            <a:off x="228600" y="1912937"/>
            <a:ext cx="8686800" cy="3108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2400" dirty="0" smtClean="0">
                <a:latin typeface="Lucida Console"/>
                <a:cs typeface="Lucida Console"/>
              </a:rPr>
              <a:t>template &lt;</a:t>
            </a:r>
            <a:r>
              <a:rPr lang="en-US" sz="2400" dirty="0" err="1" smtClean="0">
                <a:latin typeface="Lucida Console"/>
                <a:cs typeface="Lucida Console"/>
              </a:rPr>
              <a:t>InputIterator</a:t>
            </a:r>
            <a:r>
              <a:rPr lang="en-US" sz="2400" dirty="0" smtClean="0">
                <a:latin typeface="Lucida Console"/>
                <a:cs typeface="Lucida Console"/>
              </a:rPr>
              <a:t> I&gt;</a:t>
            </a:r>
          </a:p>
          <a:p>
            <a:r>
              <a:rPr lang="en-US" sz="2400" dirty="0" smtClean="0">
                <a:latin typeface="Lucida Console"/>
                <a:cs typeface="Lucida Console"/>
              </a:rPr>
              <a:t>void advance(I&amp; x, </a:t>
            </a:r>
            <a:r>
              <a:rPr lang="en-US" sz="2400" dirty="0" err="1" smtClean="0">
                <a:latin typeface="Lucida Console"/>
                <a:cs typeface="Lucida Console"/>
              </a:rPr>
              <a:t>DifferenceType</a:t>
            </a:r>
            <a:r>
              <a:rPr lang="en-US" sz="2400" dirty="0" smtClean="0">
                <a:latin typeface="Lucida Console"/>
                <a:cs typeface="Lucida Console"/>
              </a:rPr>
              <a:t>&lt;I&gt; n,</a:t>
            </a:r>
            <a:br>
              <a:rPr lang="en-US" sz="2400" dirty="0" smtClean="0">
                <a:latin typeface="Lucida Console"/>
                <a:cs typeface="Lucida Console"/>
              </a:rPr>
            </a:br>
            <a:r>
              <a:rPr lang="en-US" sz="2400" dirty="0">
                <a:latin typeface="Lucida Console"/>
                <a:cs typeface="Lucida Console"/>
              </a:rPr>
              <a:t> </a:t>
            </a:r>
            <a:r>
              <a:rPr lang="en-US" sz="2400" dirty="0" smtClean="0">
                <a:latin typeface="Lucida Console"/>
                <a:cs typeface="Lucida Console"/>
              </a:rPr>
              <a:t>            </a:t>
            </a:r>
            <a:r>
              <a:rPr lang="en-US" sz="2400" dirty="0" err="1" smtClean="0">
                <a:latin typeface="Lucida Console"/>
                <a:cs typeface="Lucida Console"/>
              </a:rPr>
              <a:t>std</a:t>
            </a:r>
            <a:r>
              <a:rPr lang="en-US" sz="2400" dirty="0" smtClean="0">
                <a:latin typeface="Lucida Console"/>
                <a:cs typeface="Lucida Console"/>
              </a:rPr>
              <a:t>::</a:t>
            </a:r>
            <a:r>
              <a:rPr lang="en-US" sz="2400" dirty="0" err="1" smtClean="0">
                <a:latin typeface="Lucida Console"/>
                <a:cs typeface="Lucida Console"/>
              </a:rPr>
              <a:t>input_iterator_tag</a:t>
            </a:r>
            <a:r>
              <a:rPr lang="en-US" sz="2400" dirty="0" smtClean="0">
                <a:latin typeface="Lucida Console"/>
                <a:cs typeface="Lucida Console"/>
              </a:rPr>
              <a:t>) {</a:t>
            </a:r>
          </a:p>
          <a:p>
            <a:r>
              <a:rPr lang="en-US" sz="2400" dirty="0" smtClean="0">
                <a:latin typeface="Lucida Console"/>
                <a:cs typeface="Lucida Console"/>
              </a:rPr>
              <a:t>    while (n) {</a:t>
            </a:r>
          </a:p>
          <a:p>
            <a:r>
              <a:rPr lang="en-US" sz="2400" dirty="0" smtClean="0">
                <a:latin typeface="Lucida Console"/>
                <a:cs typeface="Lucida Console"/>
              </a:rPr>
              <a:t>        --n;</a:t>
            </a:r>
          </a:p>
          <a:p>
            <a:r>
              <a:rPr lang="en-US" sz="2400" dirty="0" smtClean="0">
                <a:latin typeface="Lucida Console"/>
                <a:cs typeface="Lucida Console"/>
              </a:rPr>
              <a:t>        ++x;</a:t>
            </a:r>
          </a:p>
          <a:p>
            <a:r>
              <a:rPr lang="en-US" sz="2400" dirty="0" smtClean="0">
                <a:latin typeface="Lucida Console"/>
                <a:cs typeface="Lucida Console"/>
              </a:rPr>
              <a:t>    }</a:t>
            </a:r>
          </a:p>
          <a:p>
            <a:r>
              <a:rPr lang="en-US" sz="2400" dirty="0" smtClean="0">
                <a:latin typeface="Lucida Console"/>
                <a:cs typeface="Lucida Console"/>
              </a:rPr>
              <a:t>}</a:t>
            </a:r>
            <a:r>
              <a:rPr lang="is-IS" sz="2800" dirty="0" smtClean="0">
                <a:cs typeface="Menlo Regular"/>
              </a:rPr>
              <a:t>		</a:t>
            </a:r>
          </a:p>
        </p:txBody>
      </p:sp>
      <p:sp>
        <p:nvSpPr>
          <p:cNvPr id="3" name="Slide Number Placeholder 2"/>
          <p:cNvSpPr>
            <a:spLocks noGrp="1"/>
          </p:cNvSpPr>
          <p:nvPr>
            <p:ph type="sldNum" sz="quarter" idx="12"/>
          </p:nvPr>
        </p:nvSpPr>
        <p:spPr/>
        <p:txBody>
          <a:bodyPr/>
          <a:lstStyle/>
          <a:p>
            <a:fld id="{1390060D-1EE0-AD4D-BE99-A9D595E32993}" type="slidenum">
              <a:rPr lang="en-US" smtClean="0"/>
              <a:pPr/>
              <a:t>49</a:t>
            </a:fld>
            <a:endParaRPr lang="en-US"/>
          </a:p>
        </p:txBody>
      </p:sp>
      <p:sp>
        <p:nvSpPr>
          <p:cNvPr id="5" name="Title 1"/>
          <p:cNvSpPr txBox="1">
            <a:spLocks/>
          </p:cNvSpPr>
          <p:nvPr/>
        </p:nvSpPr>
        <p:spPr bwMode="auto">
          <a:xfrm>
            <a:off x="609600" y="4270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ＭＳ Ｐゴシック" charset="0"/>
              </a:defRPr>
            </a:lvl2pPr>
            <a:lvl3pPr algn="ctr" rtl="0" fontAlgn="base">
              <a:spcBef>
                <a:spcPct val="0"/>
              </a:spcBef>
              <a:spcAft>
                <a:spcPct val="0"/>
              </a:spcAft>
              <a:defRPr sz="4400">
                <a:solidFill>
                  <a:schemeClr val="tx2"/>
                </a:solidFill>
                <a:latin typeface="Arial" charset="0"/>
                <a:ea typeface="ＭＳ Ｐゴシック" charset="0"/>
              </a:defRPr>
            </a:lvl3pPr>
            <a:lvl4pPr algn="ctr" rtl="0" fontAlgn="base">
              <a:spcBef>
                <a:spcPct val="0"/>
              </a:spcBef>
              <a:spcAft>
                <a:spcPct val="0"/>
              </a:spcAft>
              <a:defRPr sz="4400">
                <a:solidFill>
                  <a:schemeClr val="tx2"/>
                </a:solidFill>
                <a:latin typeface="Arial" charset="0"/>
                <a:ea typeface="ＭＳ Ｐゴシック" charset="0"/>
              </a:defRPr>
            </a:lvl4pPr>
            <a:lvl5pPr algn="ctr" rtl="0" fontAlgn="base">
              <a:spcBef>
                <a:spcPct val="0"/>
              </a:spcBef>
              <a:spcAft>
                <a:spcPct val="0"/>
              </a:spcAft>
              <a:defRPr sz="4400">
                <a:solidFill>
                  <a:schemeClr val="tx2"/>
                </a:solidFill>
                <a:latin typeface="Arial" charset="0"/>
                <a:ea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a:lstStyle>
          <a:p>
            <a:r>
              <a:rPr lang="en-US" dirty="0">
                <a:solidFill>
                  <a:srgbClr val="000000"/>
                </a:solidFill>
              </a:rPr>
              <a:t>Moving Several Positions at Once:</a:t>
            </a:r>
            <a:br>
              <a:rPr lang="en-US" dirty="0">
                <a:solidFill>
                  <a:srgbClr val="000000"/>
                </a:solidFill>
              </a:rPr>
            </a:br>
            <a:r>
              <a:rPr lang="en-US" dirty="0">
                <a:solidFill>
                  <a:srgbClr val="000000"/>
                </a:solidFill>
              </a:rPr>
              <a:t>Input </a:t>
            </a:r>
            <a:r>
              <a:rPr lang="en-US" dirty="0" smtClean="0">
                <a:solidFill>
                  <a:srgbClr val="000000"/>
                </a:solidFill>
              </a:rPr>
              <a:t>Iterators</a:t>
            </a:r>
            <a:endParaRPr lang="en-US" dirty="0" smtClean="0">
              <a:solidFill>
                <a:srgbClr val="000000"/>
              </a:solidFill>
              <a:cs typeface="Menlo Regular"/>
            </a:endParaRPr>
          </a:p>
        </p:txBody>
      </p:sp>
    </p:spTree>
    <p:extLst>
      <p:ext uri="{BB962C8B-B14F-4D97-AF65-F5344CB8AC3E}">
        <p14:creationId xmlns:p14="http://schemas.microsoft.com/office/powerpoint/2010/main" val="89513374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Abstraction in Aristotle’s </a:t>
            </a:r>
            <a:r>
              <a:rPr lang="en-US" i="1" dirty="0" smtClean="0"/>
              <a:t>Categories</a:t>
            </a:r>
            <a:endParaRPr lang="en-US" i="1" dirty="0"/>
          </a:p>
        </p:txBody>
      </p:sp>
      <p:sp>
        <p:nvSpPr>
          <p:cNvPr id="6" name="Content Placeholder 5"/>
          <p:cNvSpPr>
            <a:spLocks noGrp="1"/>
          </p:cNvSpPr>
          <p:nvPr>
            <p:ph idx="1"/>
          </p:nvPr>
        </p:nvSpPr>
        <p:spPr/>
        <p:txBody>
          <a:bodyPr>
            <a:normAutofit lnSpcReduction="10000"/>
          </a:bodyPr>
          <a:lstStyle/>
          <a:p>
            <a:pPr marL="0" indent="0">
              <a:buNone/>
            </a:pPr>
            <a:r>
              <a:rPr lang="en-US" dirty="0" smtClean="0"/>
              <a:t>Distinction between:</a:t>
            </a:r>
          </a:p>
          <a:p>
            <a:r>
              <a:rPr lang="en-US" dirty="0" smtClean="0"/>
              <a:t>Individual</a:t>
            </a:r>
          </a:p>
          <a:p>
            <a:r>
              <a:rPr lang="en-US" dirty="0" smtClean="0"/>
              <a:t>Species</a:t>
            </a:r>
          </a:p>
          <a:p>
            <a:pPr lvl="1"/>
            <a:r>
              <a:rPr lang="en-US" dirty="0" smtClean="0"/>
              <a:t>Incorporates all the “essential” properties of a type of thing</a:t>
            </a:r>
          </a:p>
          <a:p>
            <a:r>
              <a:rPr lang="en-US" dirty="0" smtClean="0"/>
              <a:t>Genus (plural: Genera)</a:t>
            </a:r>
          </a:p>
          <a:p>
            <a:pPr lvl="1"/>
            <a:r>
              <a:rPr lang="en-US" dirty="0" smtClean="0"/>
              <a:t>Contains many species, each identified by its </a:t>
            </a:r>
            <a:r>
              <a:rPr lang="en-US" i="1" dirty="0" smtClean="0"/>
              <a:t>differentia</a:t>
            </a:r>
            <a:r>
              <a:rPr lang="en-US" dirty="0" smtClean="0"/>
              <a:t> (things that differentiate it from other species in the genus)</a:t>
            </a:r>
            <a:endParaRPr lang="en-US" dirty="0"/>
          </a:p>
        </p:txBody>
      </p:sp>
      <p:sp>
        <p:nvSpPr>
          <p:cNvPr id="7" name="Slide Number Placeholder 6"/>
          <p:cNvSpPr>
            <a:spLocks noGrp="1"/>
          </p:cNvSpPr>
          <p:nvPr>
            <p:ph type="sldNum" sz="quarter" idx="12"/>
          </p:nvPr>
        </p:nvSpPr>
        <p:spPr/>
        <p:txBody>
          <a:bodyPr/>
          <a:lstStyle/>
          <a:p>
            <a:fld id="{40857C5A-2FD0-1645-9F69-D79892D8574F}" type="slidenum">
              <a:rPr lang="en-US" smtClean="0"/>
              <a:t>5</a:t>
            </a:fld>
            <a:endParaRPr lang="en-US"/>
          </a:p>
        </p:txBody>
      </p:sp>
    </p:spTree>
    <p:extLst>
      <p:ext uri="{BB962C8B-B14F-4D97-AF65-F5344CB8AC3E}">
        <p14:creationId xmlns:p14="http://schemas.microsoft.com/office/powerpoint/2010/main" val="1179646955"/>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t>  </a:t>
            </a:r>
          </a:p>
        </p:txBody>
      </p:sp>
      <p:sp>
        <p:nvSpPr>
          <p:cNvPr id="20483" name="Text Box 3"/>
          <p:cNvSpPr txBox="1">
            <a:spLocks noChangeArrowheads="1"/>
          </p:cNvSpPr>
          <p:nvPr/>
        </p:nvSpPr>
        <p:spPr bwMode="auto">
          <a:xfrm>
            <a:off x="228600" y="1912937"/>
            <a:ext cx="8915400" cy="2000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en-US" sz="2400" dirty="0" smtClean="0">
                <a:latin typeface="Lucida Console"/>
                <a:cs typeface="Lucida Console"/>
              </a:rPr>
              <a:t>template &lt;</a:t>
            </a:r>
            <a:r>
              <a:rPr lang="en-US" sz="2400" dirty="0" err="1" smtClean="0">
                <a:latin typeface="Lucida Console"/>
                <a:cs typeface="Lucida Console"/>
              </a:rPr>
              <a:t>RandomAccessIterator</a:t>
            </a:r>
            <a:r>
              <a:rPr lang="en-US" sz="2400" dirty="0" smtClean="0">
                <a:latin typeface="Lucida Console"/>
                <a:cs typeface="Lucida Console"/>
              </a:rPr>
              <a:t> I&gt;</a:t>
            </a:r>
          </a:p>
          <a:p>
            <a:r>
              <a:rPr lang="en-US" sz="2400" dirty="0" smtClean="0">
                <a:latin typeface="Lucida Console"/>
                <a:cs typeface="Lucida Console"/>
              </a:rPr>
              <a:t>void advance(I&amp; x, </a:t>
            </a:r>
            <a:r>
              <a:rPr lang="en-US" sz="2400" dirty="0" err="1" smtClean="0">
                <a:latin typeface="Lucida Console"/>
                <a:cs typeface="Lucida Console"/>
              </a:rPr>
              <a:t>DifferenceType</a:t>
            </a:r>
            <a:r>
              <a:rPr lang="en-US" sz="2400" dirty="0" smtClean="0">
                <a:latin typeface="Lucida Console"/>
                <a:cs typeface="Lucida Console"/>
              </a:rPr>
              <a:t>&lt;I&gt; n,</a:t>
            </a:r>
            <a:br>
              <a:rPr lang="en-US" sz="2400" dirty="0" smtClean="0">
                <a:latin typeface="Lucida Console"/>
                <a:cs typeface="Lucida Console"/>
              </a:rPr>
            </a:br>
            <a:r>
              <a:rPr lang="en-US" sz="2400" dirty="0" smtClean="0">
                <a:latin typeface="Lucida Console"/>
                <a:cs typeface="Lucida Console"/>
              </a:rPr>
              <a:t>					</a:t>
            </a:r>
            <a:r>
              <a:rPr lang="en-US" sz="2400" dirty="0" err="1" smtClean="0">
                <a:latin typeface="Lucida Console"/>
                <a:cs typeface="Lucida Console"/>
              </a:rPr>
              <a:t>std</a:t>
            </a:r>
            <a:r>
              <a:rPr lang="en-US" sz="2400" dirty="0" smtClean="0">
                <a:latin typeface="Lucida Console"/>
                <a:cs typeface="Lucida Console"/>
              </a:rPr>
              <a:t>::</a:t>
            </a:r>
            <a:r>
              <a:rPr lang="en-US" sz="2400" dirty="0" err="1" smtClean="0">
                <a:latin typeface="Lucida Console"/>
                <a:cs typeface="Lucida Console"/>
              </a:rPr>
              <a:t>random_access_iterator_tag</a:t>
            </a:r>
            <a:r>
              <a:rPr lang="en-US" sz="2400" dirty="0" smtClean="0">
                <a:latin typeface="Lucida Console"/>
                <a:cs typeface="Lucida Console"/>
              </a:rPr>
              <a:t>) {</a:t>
            </a:r>
          </a:p>
          <a:p>
            <a:r>
              <a:rPr lang="en-US" sz="2400" dirty="0" smtClean="0">
                <a:latin typeface="Lucida Console"/>
                <a:cs typeface="Lucida Console"/>
              </a:rPr>
              <a:t>    x += n;</a:t>
            </a:r>
          </a:p>
          <a:p>
            <a:r>
              <a:rPr lang="en-US" sz="2400" dirty="0" smtClean="0">
                <a:latin typeface="Lucida Console"/>
                <a:cs typeface="Lucida Console"/>
              </a:rPr>
              <a:t>}</a:t>
            </a:r>
            <a:r>
              <a:rPr lang="is-IS" sz="2800" dirty="0" smtClean="0">
                <a:cs typeface="Menlo Regular"/>
              </a:rPr>
              <a:t>		</a:t>
            </a:r>
          </a:p>
        </p:txBody>
      </p:sp>
      <p:sp>
        <p:nvSpPr>
          <p:cNvPr id="3" name="Slide Number Placeholder 2"/>
          <p:cNvSpPr>
            <a:spLocks noGrp="1"/>
          </p:cNvSpPr>
          <p:nvPr>
            <p:ph type="sldNum" sz="quarter" idx="12"/>
          </p:nvPr>
        </p:nvSpPr>
        <p:spPr/>
        <p:txBody>
          <a:bodyPr/>
          <a:lstStyle/>
          <a:p>
            <a:fld id="{1390060D-1EE0-AD4D-BE99-A9D595E32993}" type="slidenum">
              <a:rPr lang="en-US" smtClean="0"/>
              <a:pPr/>
              <a:t>50</a:t>
            </a:fld>
            <a:endParaRPr lang="en-US"/>
          </a:p>
        </p:txBody>
      </p:sp>
      <p:sp>
        <p:nvSpPr>
          <p:cNvPr id="5" name="Title 1"/>
          <p:cNvSpPr txBox="1">
            <a:spLocks/>
          </p:cNvSpPr>
          <p:nvPr/>
        </p:nvSpPr>
        <p:spPr bwMode="auto">
          <a:xfrm>
            <a:off x="609600" y="4270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ＭＳ Ｐゴシック" charset="0"/>
              </a:defRPr>
            </a:lvl2pPr>
            <a:lvl3pPr algn="ctr" rtl="0" fontAlgn="base">
              <a:spcBef>
                <a:spcPct val="0"/>
              </a:spcBef>
              <a:spcAft>
                <a:spcPct val="0"/>
              </a:spcAft>
              <a:defRPr sz="4400">
                <a:solidFill>
                  <a:schemeClr val="tx2"/>
                </a:solidFill>
                <a:latin typeface="Arial" charset="0"/>
                <a:ea typeface="ＭＳ Ｐゴシック" charset="0"/>
              </a:defRPr>
            </a:lvl3pPr>
            <a:lvl4pPr algn="ctr" rtl="0" fontAlgn="base">
              <a:spcBef>
                <a:spcPct val="0"/>
              </a:spcBef>
              <a:spcAft>
                <a:spcPct val="0"/>
              </a:spcAft>
              <a:defRPr sz="4400">
                <a:solidFill>
                  <a:schemeClr val="tx2"/>
                </a:solidFill>
                <a:latin typeface="Arial" charset="0"/>
                <a:ea typeface="ＭＳ Ｐゴシック" charset="0"/>
              </a:defRPr>
            </a:lvl4pPr>
            <a:lvl5pPr algn="ctr" rtl="0" fontAlgn="base">
              <a:spcBef>
                <a:spcPct val="0"/>
              </a:spcBef>
              <a:spcAft>
                <a:spcPct val="0"/>
              </a:spcAft>
              <a:defRPr sz="4400">
                <a:solidFill>
                  <a:schemeClr val="tx2"/>
                </a:solidFill>
                <a:latin typeface="Arial" charset="0"/>
                <a:ea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a:lstStyle>
          <a:p>
            <a:r>
              <a:rPr lang="en-US" dirty="0">
                <a:solidFill>
                  <a:srgbClr val="000000"/>
                </a:solidFill>
              </a:rPr>
              <a:t>Moving Several Positions at Once:</a:t>
            </a:r>
            <a:br>
              <a:rPr lang="en-US" dirty="0">
                <a:solidFill>
                  <a:srgbClr val="000000"/>
                </a:solidFill>
              </a:rPr>
            </a:br>
            <a:r>
              <a:rPr lang="en-US" dirty="0" smtClean="0">
                <a:solidFill>
                  <a:srgbClr val="000000"/>
                </a:solidFill>
              </a:rPr>
              <a:t>Random Access Iterators</a:t>
            </a:r>
            <a:endParaRPr lang="en-US" dirty="0" smtClean="0">
              <a:solidFill>
                <a:srgbClr val="000000"/>
              </a:solidFill>
              <a:cs typeface="Menlo Regular"/>
            </a:endParaRPr>
          </a:p>
        </p:txBody>
      </p:sp>
    </p:spTree>
    <p:extLst>
      <p:ext uri="{BB962C8B-B14F-4D97-AF65-F5344CB8AC3E}">
        <p14:creationId xmlns:p14="http://schemas.microsoft.com/office/powerpoint/2010/main" val="1418286266"/>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t>  </a:t>
            </a:r>
          </a:p>
        </p:txBody>
      </p:sp>
      <p:sp>
        <p:nvSpPr>
          <p:cNvPr id="20483" name="Text Box 3"/>
          <p:cNvSpPr txBox="1">
            <a:spLocks noChangeArrowheads="1"/>
          </p:cNvSpPr>
          <p:nvPr/>
        </p:nvSpPr>
        <p:spPr bwMode="auto">
          <a:xfrm>
            <a:off x="228600" y="1912937"/>
            <a:ext cx="8915400" cy="2000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en-US" sz="2400" dirty="0" smtClean="0">
                <a:latin typeface="Lucida Console"/>
                <a:cs typeface="Lucida Console"/>
              </a:rPr>
              <a:t>template &lt;</a:t>
            </a:r>
            <a:r>
              <a:rPr lang="en-US" sz="2400" dirty="0" err="1" smtClean="0">
                <a:latin typeface="Lucida Console"/>
                <a:cs typeface="Lucida Console"/>
              </a:rPr>
              <a:t>InputIterator</a:t>
            </a:r>
            <a:r>
              <a:rPr lang="en-US" sz="2400" dirty="0" smtClean="0">
                <a:latin typeface="Lucida Console"/>
                <a:cs typeface="Lucida Console"/>
              </a:rPr>
              <a:t> I&gt;</a:t>
            </a:r>
          </a:p>
          <a:p>
            <a:r>
              <a:rPr lang="en-US" sz="2400" dirty="0" smtClean="0">
                <a:latin typeface="Lucida Console"/>
                <a:cs typeface="Lucida Console"/>
              </a:rPr>
              <a:t>void advance(I&amp; x, </a:t>
            </a:r>
            <a:r>
              <a:rPr lang="en-US" sz="2400" dirty="0" err="1" smtClean="0">
                <a:latin typeface="Lucida Console"/>
                <a:cs typeface="Lucida Console"/>
              </a:rPr>
              <a:t>DifferenceType</a:t>
            </a:r>
            <a:r>
              <a:rPr lang="en-US" sz="2400" dirty="0" smtClean="0">
                <a:latin typeface="Lucida Console"/>
                <a:cs typeface="Lucida Console"/>
              </a:rPr>
              <a:t>&lt;I&gt; n) {</a:t>
            </a:r>
          </a:p>
          <a:p>
            <a:r>
              <a:rPr lang="en-US" sz="2400" dirty="0" smtClean="0">
                <a:latin typeface="Lucida Console"/>
                <a:cs typeface="Lucida Console"/>
              </a:rPr>
              <a:t>    advance(x, n, </a:t>
            </a:r>
            <a:r>
              <a:rPr lang="en-US" sz="2400" dirty="0" err="1" smtClean="0">
                <a:latin typeface="Lucida Console"/>
                <a:cs typeface="Lucida Console"/>
              </a:rPr>
              <a:t>IteratorCategory</a:t>
            </a:r>
            <a:r>
              <a:rPr lang="en-US" sz="2400" dirty="0" smtClean="0">
                <a:latin typeface="Lucida Console"/>
                <a:cs typeface="Lucida Console"/>
              </a:rPr>
              <a:t>&lt;I&gt;());</a:t>
            </a:r>
          </a:p>
          <a:p>
            <a:r>
              <a:rPr lang="en-US" sz="2400" dirty="0" smtClean="0">
                <a:latin typeface="Lucida Console"/>
                <a:cs typeface="Lucida Console"/>
              </a:rPr>
              <a:t>}</a:t>
            </a:r>
          </a:p>
          <a:p>
            <a:r>
              <a:rPr lang="is-IS" sz="2800" dirty="0" smtClean="0">
                <a:cs typeface="Menlo Regular"/>
              </a:rPr>
              <a:t>		</a:t>
            </a:r>
          </a:p>
        </p:txBody>
      </p:sp>
      <p:sp>
        <p:nvSpPr>
          <p:cNvPr id="3" name="Slide Number Placeholder 2"/>
          <p:cNvSpPr>
            <a:spLocks noGrp="1"/>
          </p:cNvSpPr>
          <p:nvPr>
            <p:ph type="sldNum" sz="quarter" idx="12"/>
          </p:nvPr>
        </p:nvSpPr>
        <p:spPr/>
        <p:txBody>
          <a:bodyPr/>
          <a:lstStyle/>
          <a:p>
            <a:fld id="{1390060D-1EE0-AD4D-BE99-A9D595E32993}" type="slidenum">
              <a:rPr lang="en-US" smtClean="0"/>
              <a:pPr/>
              <a:t>51</a:t>
            </a:fld>
            <a:endParaRPr lang="en-US"/>
          </a:p>
        </p:txBody>
      </p:sp>
      <p:sp>
        <p:nvSpPr>
          <p:cNvPr id="5" name="Title 1"/>
          <p:cNvSpPr txBox="1">
            <a:spLocks/>
          </p:cNvSpPr>
          <p:nvPr/>
        </p:nvSpPr>
        <p:spPr bwMode="auto">
          <a:xfrm>
            <a:off x="609600" y="4270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ＭＳ Ｐゴシック" charset="0"/>
              </a:defRPr>
            </a:lvl2pPr>
            <a:lvl3pPr algn="ctr" rtl="0" fontAlgn="base">
              <a:spcBef>
                <a:spcPct val="0"/>
              </a:spcBef>
              <a:spcAft>
                <a:spcPct val="0"/>
              </a:spcAft>
              <a:defRPr sz="4400">
                <a:solidFill>
                  <a:schemeClr val="tx2"/>
                </a:solidFill>
                <a:latin typeface="Arial" charset="0"/>
                <a:ea typeface="ＭＳ Ｐゴシック" charset="0"/>
              </a:defRPr>
            </a:lvl3pPr>
            <a:lvl4pPr algn="ctr" rtl="0" fontAlgn="base">
              <a:spcBef>
                <a:spcPct val="0"/>
              </a:spcBef>
              <a:spcAft>
                <a:spcPct val="0"/>
              </a:spcAft>
              <a:defRPr sz="4400">
                <a:solidFill>
                  <a:schemeClr val="tx2"/>
                </a:solidFill>
                <a:latin typeface="Arial" charset="0"/>
                <a:ea typeface="ＭＳ Ｐゴシック" charset="0"/>
              </a:defRPr>
            </a:lvl4pPr>
            <a:lvl5pPr algn="ctr" rtl="0" fontAlgn="base">
              <a:spcBef>
                <a:spcPct val="0"/>
              </a:spcBef>
              <a:spcAft>
                <a:spcPct val="0"/>
              </a:spcAft>
              <a:defRPr sz="4400">
                <a:solidFill>
                  <a:schemeClr val="tx2"/>
                </a:solidFill>
                <a:latin typeface="Arial" charset="0"/>
                <a:ea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a:lstStyle>
          <a:p>
            <a:r>
              <a:rPr lang="en-US" dirty="0">
                <a:solidFill>
                  <a:srgbClr val="000000"/>
                </a:solidFill>
              </a:rPr>
              <a:t>Moving Several Positions at Once:</a:t>
            </a:r>
            <a:br>
              <a:rPr lang="en-US" dirty="0">
                <a:solidFill>
                  <a:srgbClr val="000000"/>
                </a:solidFill>
              </a:rPr>
            </a:br>
            <a:r>
              <a:rPr lang="en-US" dirty="0" smtClean="0">
                <a:solidFill>
                  <a:srgbClr val="000000"/>
                </a:solidFill>
              </a:rPr>
              <a:t>Top Level</a:t>
            </a:r>
            <a:endParaRPr lang="en-US" dirty="0" smtClean="0">
              <a:solidFill>
                <a:srgbClr val="000000"/>
              </a:solidFill>
              <a:cs typeface="Menlo Regular"/>
            </a:endParaRPr>
          </a:p>
        </p:txBody>
      </p:sp>
    </p:spTree>
    <p:extLst>
      <p:ext uri="{BB962C8B-B14F-4D97-AF65-F5344CB8AC3E}">
        <p14:creationId xmlns:p14="http://schemas.microsoft.com/office/powerpoint/2010/main" val="2453054495"/>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Linear Search</a:t>
            </a:r>
            <a:endParaRPr lang="en-US" dirty="0"/>
          </a:p>
        </p:txBody>
      </p:sp>
      <p:sp>
        <p:nvSpPr>
          <p:cNvPr id="4" name="Content Placeholder 3"/>
          <p:cNvSpPr>
            <a:spLocks noGrp="1"/>
          </p:cNvSpPr>
          <p:nvPr>
            <p:ph idx="1"/>
          </p:nvPr>
        </p:nvSpPr>
        <p:spPr/>
        <p:txBody>
          <a:bodyPr>
            <a:normAutofit/>
          </a:bodyPr>
          <a:lstStyle/>
          <a:p>
            <a:r>
              <a:rPr lang="en-US" sz="2800" dirty="0" smtClean="0"/>
              <a:t>Simple idea:  Scan a sequence until we find a particular element.</a:t>
            </a:r>
          </a:p>
          <a:p>
            <a:r>
              <a:rPr lang="en-US" sz="2800" dirty="0" smtClean="0"/>
              <a:t>Generalized idea:  Scan a sequence until we find an element that satisfies a given predicate.</a:t>
            </a:r>
          </a:p>
          <a:p>
            <a:pPr lvl="1"/>
            <a:r>
              <a:rPr lang="en-US" sz="2400" dirty="0" smtClean="0"/>
              <a:t>Find element x  (i.e. element equal to x)</a:t>
            </a:r>
          </a:p>
          <a:p>
            <a:pPr lvl="1"/>
            <a:r>
              <a:rPr lang="en-US" sz="2400" dirty="0" smtClean="0"/>
              <a:t>Find first odd element</a:t>
            </a:r>
          </a:p>
          <a:p>
            <a:pPr lvl="1"/>
            <a:r>
              <a:rPr lang="en-US" sz="2400" dirty="0" smtClean="0"/>
              <a:t>Find first element with no vowels</a:t>
            </a:r>
          </a:p>
          <a:p>
            <a:pPr lvl="1"/>
            <a:r>
              <a:rPr lang="en-US" sz="2400" dirty="0" smtClean="0"/>
              <a:t>etc.</a:t>
            </a:r>
            <a:endParaRPr lang="en-US" sz="2400" dirty="0"/>
          </a:p>
        </p:txBody>
      </p:sp>
      <p:sp>
        <p:nvSpPr>
          <p:cNvPr id="3" name="Slide Number Placeholder 2"/>
          <p:cNvSpPr>
            <a:spLocks noGrp="1"/>
          </p:cNvSpPr>
          <p:nvPr>
            <p:ph type="sldNum" sz="quarter" idx="12"/>
          </p:nvPr>
        </p:nvSpPr>
        <p:spPr/>
        <p:txBody>
          <a:bodyPr/>
          <a:lstStyle/>
          <a:p>
            <a:fld id="{40857C5A-2FD0-1645-9F69-D79892D8574F}" type="slidenum">
              <a:rPr lang="en-US" smtClean="0"/>
              <a:t>52</a:t>
            </a:fld>
            <a:endParaRPr lang="en-US"/>
          </a:p>
        </p:txBody>
      </p:sp>
    </p:spTree>
    <p:extLst>
      <p:ext uri="{BB962C8B-B14F-4D97-AF65-F5344CB8AC3E}">
        <p14:creationId xmlns:p14="http://schemas.microsoft.com/office/powerpoint/2010/main" val="1284721248"/>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t>  </a:t>
            </a:r>
          </a:p>
        </p:txBody>
      </p:sp>
      <p:sp>
        <p:nvSpPr>
          <p:cNvPr id="2" name="Content Placeholder 1"/>
          <p:cNvSpPr>
            <a:spLocks noGrp="1"/>
          </p:cNvSpPr>
          <p:nvPr>
            <p:ph idx="1"/>
          </p:nvPr>
        </p:nvSpPr>
        <p:spPr>
          <a:xfrm>
            <a:off x="457200" y="1600200"/>
            <a:ext cx="8229600" cy="5012287"/>
          </a:xfrm>
        </p:spPr>
        <p:txBody>
          <a:bodyPr>
            <a:normAutofit fontScale="92500" lnSpcReduction="10000"/>
          </a:bodyPr>
          <a:lstStyle/>
          <a:p>
            <a:endParaRPr lang="en-US" sz="2800" dirty="0" smtClean="0"/>
          </a:p>
          <a:p>
            <a:endParaRPr lang="en-US" sz="2800" dirty="0"/>
          </a:p>
          <a:p>
            <a:endParaRPr lang="en-US" sz="2800" dirty="0" smtClean="0"/>
          </a:p>
          <a:p>
            <a:endParaRPr lang="en-US" sz="2800" dirty="0"/>
          </a:p>
          <a:p>
            <a:endParaRPr lang="en-US" sz="2800" dirty="0" smtClean="0"/>
          </a:p>
          <a:p>
            <a:r>
              <a:rPr lang="en-US" sz="2800" dirty="0" smtClean="0"/>
              <a:t>“Find it if it’s there”</a:t>
            </a:r>
          </a:p>
          <a:p>
            <a:r>
              <a:rPr lang="en-US" sz="2800" dirty="0" smtClean="0"/>
              <a:t>Caller must compare returned </a:t>
            </a:r>
            <a:r>
              <a:rPr lang="en-US" sz="2400" dirty="0" smtClean="0">
                <a:latin typeface="Lucida Console"/>
                <a:cs typeface="Lucida Console"/>
              </a:rPr>
              <a:t>f</a:t>
            </a:r>
            <a:r>
              <a:rPr lang="en-US" sz="2800" dirty="0" smtClean="0"/>
              <a:t> and original </a:t>
            </a:r>
            <a:r>
              <a:rPr lang="en-US" sz="2400" dirty="0" smtClean="0">
                <a:latin typeface="Lucida Console"/>
                <a:cs typeface="Lucida Console"/>
              </a:rPr>
              <a:t>l</a:t>
            </a:r>
            <a:r>
              <a:rPr lang="en-US" sz="2800" dirty="0"/>
              <a:t> </a:t>
            </a:r>
            <a:r>
              <a:rPr lang="en-US" sz="2800" dirty="0" smtClean="0"/>
              <a:t>on return;</a:t>
            </a:r>
            <a:br>
              <a:rPr lang="en-US" sz="2800" dirty="0" smtClean="0"/>
            </a:br>
            <a:r>
              <a:rPr lang="en-US" sz="2800" dirty="0" smtClean="0"/>
              <a:t>if equal, no matching item found</a:t>
            </a:r>
          </a:p>
          <a:p>
            <a:r>
              <a:rPr lang="en-US" sz="2800" dirty="0" smtClean="0"/>
              <a:t>Required operations:  equality, </a:t>
            </a:r>
            <a:r>
              <a:rPr lang="en-US" sz="2800" dirty="0" err="1" smtClean="0"/>
              <a:t>derefence</a:t>
            </a:r>
            <a:r>
              <a:rPr lang="en-US" sz="2800" dirty="0" smtClean="0"/>
              <a:t>, successor</a:t>
            </a:r>
          </a:p>
          <a:p>
            <a:r>
              <a:rPr lang="en-US" sz="2800" dirty="0" smtClean="0"/>
              <a:t>Semantic requirement:  value type of iterator must be the same as argument type of predicate.</a:t>
            </a:r>
            <a:endParaRPr lang="en-US" sz="2800" dirty="0"/>
          </a:p>
        </p:txBody>
      </p:sp>
      <p:sp>
        <p:nvSpPr>
          <p:cNvPr id="3" name="Slide Number Placeholder 2"/>
          <p:cNvSpPr>
            <a:spLocks noGrp="1"/>
          </p:cNvSpPr>
          <p:nvPr>
            <p:ph type="sldNum" sz="quarter" idx="12"/>
          </p:nvPr>
        </p:nvSpPr>
        <p:spPr/>
        <p:txBody>
          <a:bodyPr/>
          <a:lstStyle/>
          <a:p>
            <a:fld id="{1390060D-1EE0-AD4D-BE99-A9D595E32993}" type="slidenum">
              <a:rPr lang="en-US" smtClean="0"/>
              <a:pPr/>
              <a:t>53</a:t>
            </a:fld>
            <a:endParaRPr lang="en-US"/>
          </a:p>
        </p:txBody>
      </p:sp>
      <p:sp>
        <p:nvSpPr>
          <p:cNvPr id="20483" name="Text Box 3"/>
          <p:cNvSpPr txBox="1">
            <a:spLocks noChangeArrowheads="1"/>
          </p:cNvSpPr>
          <p:nvPr/>
        </p:nvSpPr>
        <p:spPr bwMode="auto">
          <a:xfrm>
            <a:off x="504856" y="1627596"/>
            <a:ext cx="8915400" cy="2000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en-US" sz="2400" dirty="0" smtClean="0">
                <a:latin typeface="Lucida Console"/>
                <a:cs typeface="Lucida Console"/>
              </a:rPr>
              <a:t>template &lt;</a:t>
            </a:r>
            <a:r>
              <a:rPr lang="en-US" sz="2400" dirty="0" err="1" smtClean="0">
                <a:latin typeface="Lucida Console"/>
                <a:cs typeface="Lucida Console"/>
              </a:rPr>
              <a:t>InputIterator</a:t>
            </a:r>
            <a:r>
              <a:rPr lang="en-US" sz="2400" dirty="0" smtClean="0">
                <a:latin typeface="Lucida Console"/>
                <a:cs typeface="Lucida Console"/>
              </a:rPr>
              <a:t> I, Predicate P&gt;</a:t>
            </a:r>
          </a:p>
          <a:p>
            <a:r>
              <a:rPr lang="en-US" sz="2400" dirty="0" smtClean="0">
                <a:latin typeface="Lucida Console"/>
                <a:cs typeface="Lucida Console"/>
              </a:rPr>
              <a:t>I </a:t>
            </a:r>
            <a:r>
              <a:rPr lang="en-US" sz="2400" dirty="0" err="1" smtClean="0">
                <a:latin typeface="Lucida Console"/>
                <a:cs typeface="Lucida Console"/>
              </a:rPr>
              <a:t>find_if</a:t>
            </a:r>
            <a:r>
              <a:rPr lang="en-US" sz="2400" dirty="0" smtClean="0">
                <a:latin typeface="Lucida Console"/>
                <a:cs typeface="Lucida Console"/>
              </a:rPr>
              <a:t>(I f, I l, P p) {</a:t>
            </a:r>
          </a:p>
          <a:p>
            <a:r>
              <a:rPr lang="en-US" sz="2400" dirty="0" smtClean="0">
                <a:latin typeface="Lucida Console"/>
                <a:cs typeface="Lucida Console"/>
              </a:rPr>
              <a:t>    while (f </a:t>
            </a:r>
            <a:r>
              <a:rPr lang="en-US" sz="2400" dirty="0" smtClean="0">
                <a:solidFill>
                  <a:srgbClr val="FF0000"/>
                </a:solidFill>
                <a:latin typeface="Lucida Console"/>
                <a:cs typeface="Lucida Console"/>
              </a:rPr>
              <a:t>!=</a:t>
            </a:r>
            <a:r>
              <a:rPr lang="en-US" sz="2400" dirty="0" smtClean="0">
                <a:latin typeface="Lucida Console"/>
                <a:cs typeface="Lucida Console"/>
              </a:rPr>
              <a:t> l &amp;&amp; !p(</a:t>
            </a:r>
            <a:r>
              <a:rPr lang="en-US" sz="2400" dirty="0" smtClean="0">
                <a:solidFill>
                  <a:srgbClr val="FF0000"/>
                </a:solidFill>
                <a:latin typeface="Lucida Console"/>
                <a:cs typeface="Lucida Console"/>
              </a:rPr>
              <a:t>*</a:t>
            </a:r>
            <a:r>
              <a:rPr lang="en-US" sz="2400" dirty="0" smtClean="0">
                <a:latin typeface="Lucida Console"/>
                <a:cs typeface="Lucida Console"/>
              </a:rPr>
              <a:t>f)) </a:t>
            </a:r>
            <a:r>
              <a:rPr lang="en-US" sz="2400" dirty="0" smtClean="0">
                <a:solidFill>
                  <a:srgbClr val="FF0000"/>
                </a:solidFill>
                <a:latin typeface="Lucida Console"/>
                <a:cs typeface="Lucida Console"/>
              </a:rPr>
              <a:t>++</a:t>
            </a:r>
            <a:r>
              <a:rPr lang="en-US" sz="2400" dirty="0" smtClean="0">
                <a:latin typeface="Lucida Console"/>
                <a:cs typeface="Lucida Console"/>
              </a:rPr>
              <a:t>f;</a:t>
            </a:r>
          </a:p>
          <a:p>
            <a:r>
              <a:rPr lang="en-US" sz="2400" dirty="0" smtClean="0">
                <a:latin typeface="Lucida Console"/>
                <a:cs typeface="Lucida Console"/>
              </a:rPr>
              <a:t>    return f;</a:t>
            </a:r>
          </a:p>
          <a:p>
            <a:r>
              <a:rPr lang="en-US" sz="2400" dirty="0" smtClean="0">
                <a:latin typeface="Lucida Console"/>
                <a:cs typeface="Lucida Console"/>
              </a:rPr>
              <a:t>}</a:t>
            </a:r>
            <a:r>
              <a:rPr lang="is-IS" sz="2800" dirty="0" smtClean="0">
                <a:cs typeface="Menlo Regular"/>
              </a:rPr>
              <a:t>		</a:t>
            </a:r>
          </a:p>
        </p:txBody>
      </p:sp>
      <p:sp>
        <p:nvSpPr>
          <p:cNvPr id="5" name="Title 1"/>
          <p:cNvSpPr txBox="1">
            <a:spLocks/>
          </p:cNvSpPr>
          <p:nvPr/>
        </p:nvSpPr>
        <p:spPr bwMode="auto">
          <a:xfrm>
            <a:off x="609600" y="4270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ＭＳ Ｐゴシック" charset="0"/>
              </a:defRPr>
            </a:lvl2pPr>
            <a:lvl3pPr algn="ctr" rtl="0" fontAlgn="base">
              <a:spcBef>
                <a:spcPct val="0"/>
              </a:spcBef>
              <a:spcAft>
                <a:spcPct val="0"/>
              </a:spcAft>
              <a:defRPr sz="4400">
                <a:solidFill>
                  <a:schemeClr val="tx2"/>
                </a:solidFill>
                <a:latin typeface="Arial" charset="0"/>
                <a:ea typeface="ＭＳ Ｐゴシック" charset="0"/>
              </a:defRPr>
            </a:lvl3pPr>
            <a:lvl4pPr algn="ctr" rtl="0" fontAlgn="base">
              <a:spcBef>
                <a:spcPct val="0"/>
              </a:spcBef>
              <a:spcAft>
                <a:spcPct val="0"/>
              </a:spcAft>
              <a:defRPr sz="4400">
                <a:solidFill>
                  <a:schemeClr val="tx2"/>
                </a:solidFill>
                <a:latin typeface="Arial" charset="0"/>
                <a:ea typeface="ＭＳ Ｐゴシック" charset="0"/>
              </a:defRPr>
            </a:lvl4pPr>
            <a:lvl5pPr algn="ctr" rtl="0" fontAlgn="base">
              <a:spcBef>
                <a:spcPct val="0"/>
              </a:spcBef>
              <a:spcAft>
                <a:spcPct val="0"/>
              </a:spcAft>
              <a:defRPr sz="4400">
                <a:solidFill>
                  <a:schemeClr val="tx2"/>
                </a:solidFill>
                <a:latin typeface="Arial" charset="0"/>
                <a:ea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a:lstStyle>
          <a:p>
            <a:r>
              <a:rPr lang="en-US" dirty="0">
                <a:solidFill>
                  <a:srgbClr val="000000"/>
                </a:solidFill>
              </a:rPr>
              <a:t>Linear Search with Bounded Range</a:t>
            </a:r>
            <a:endParaRPr lang="en-US" dirty="0" smtClean="0">
              <a:solidFill>
                <a:srgbClr val="000000"/>
              </a:solidFill>
              <a:cs typeface="Menlo Regular"/>
            </a:endParaRPr>
          </a:p>
        </p:txBody>
      </p:sp>
    </p:spTree>
    <p:extLst>
      <p:ext uri="{BB962C8B-B14F-4D97-AF65-F5344CB8AC3E}">
        <p14:creationId xmlns:p14="http://schemas.microsoft.com/office/powerpoint/2010/main" val="489670079"/>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t>  </a:t>
            </a:r>
          </a:p>
        </p:txBody>
      </p:sp>
      <p:sp>
        <p:nvSpPr>
          <p:cNvPr id="2" name="Content Placeholder 1"/>
          <p:cNvSpPr>
            <a:spLocks noGrp="1"/>
          </p:cNvSpPr>
          <p:nvPr>
            <p:ph idx="1"/>
          </p:nvPr>
        </p:nvSpPr>
        <p:spPr>
          <a:xfrm>
            <a:off x="457200" y="1600200"/>
            <a:ext cx="8537864" cy="5012287"/>
          </a:xfrm>
        </p:spPr>
        <p:txBody>
          <a:bodyPr>
            <a:normAutofit/>
          </a:bodyPr>
          <a:lstStyle/>
          <a:p>
            <a:endParaRPr lang="en-US" sz="2800" dirty="0" smtClean="0"/>
          </a:p>
          <a:p>
            <a:endParaRPr lang="en-US" sz="2800" dirty="0"/>
          </a:p>
          <a:p>
            <a:endParaRPr lang="en-US" sz="2800" dirty="0" smtClean="0"/>
          </a:p>
          <a:p>
            <a:endParaRPr lang="en-US" sz="2800" dirty="0"/>
          </a:p>
          <a:p>
            <a:endParaRPr lang="en-US" sz="2800" dirty="0" smtClean="0"/>
          </a:p>
          <a:p>
            <a:r>
              <a:rPr lang="en-US" sz="2800" dirty="0" smtClean="0"/>
              <a:t>Even though we could overload function name,</a:t>
            </a:r>
            <a:br>
              <a:rPr lang="en-US" sz="2800" dirty="0" smtClean="0"/>
            </a:br>
            <a:r>
              <a:rPr lang="en-US" sz="2800" dirty="0" smtClean="0"/>
              <a:t>we add “</a:t>
            </a:r>
            <a:r>
              <a:rPr lang="en-US" sz="2400" dirty="0" smtClean="0">
                <a:latin typeface="Lucida Console"/>
                <a:cs typeface="Lucida Console"/>
              </a:rPr>
              <a:t>_n</a:t>
            </a:r>
            <a:r>
              <a:rPr lang="en-US" sz="2800" dirty="0" smtClean="0">
                <a:cs typeface="Lucida Console"/>
              </a:rPr>
              <a:t>”</a:t>
            </a:r>
            <a:r>
              <a:rPr lang="en-US" sz="2800" dirty="0" smtClean="0"/>
              <a:t> to emphasize use of counted range</a:t>
            </a:r>
          </a:p>
        </p:txBody>
      </p:sp>
      <p:sp>
        <p:nvSpPr>
          <p:cNvPr id="3" name="Slide Number Placeholder 2"/>
          <p:cNvSpPr>
            <a:spLocks noGrp="1"/>
          </p:cNvSpPr>
          <p:nvPr>
            <p:ph type="sldNum" sz="quarter" idx="12"/>
          </p:nvPr>
        </p:nvSpPr>
        <p:spPr/>
        <p:txBody>
          <a:bodyPr/>
          <a:lstStyle/>
          <a:p>
            <a:fld id="{1390060D-1EE0-AD4D-BE99-A9D595E32993}" type="slidenum">
              <a:rPr lang="en-US" smtClean="0"/>
              <a:pPr/>
              <a:t>54</a:t>
            </a:fld>
            <a:endParaRPr lang="en-US" dirty="0"/>
          </a:p>
        </p:txBody>
      </p:sp>
      <p:sp>
        <p:nvSpPr>
          <p:cNvPr id="20483" name="Text Box 3"/>
          <p:cNvSpPr txBox="1">
            <a:spLocks noChangeArrowheads="1"/>
          </p:cNvSpPr>
          <p:nvPr/>
        </p:nvSpPr>
        <p:spPr bwMode="auto">
          <a:xfrm>
            <a:off x="504856" y="1627596"/>
            <a:ext cx="8915400" cy="2369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en-US" sz="2400" dirty="0" smtClean="0">
                <a:latin typeface="Lucida Console"/>
                <a:cs typeface="Lucida Console"/>
              </a:rPr>
              <a:t>template &lt;</a:t>
            </a:r>
            <a:r>
              <a:rPr lang="en-US" sz="2400" dirty="0" err="1" smtClean="0">
                <a:latin typeface="Lucida Console"/>
                <a:cs typeface="Lucida Console"/>
              </a:rPr>
              <a:t>InputIterator</a:t>
            </a:r>
            <a:r>
              <a:rPr lang="en-US" sz="2400" dirty="0" smtClean="0">
                <a:latin typeface="Lucida Console"/>
                <a:cs typeface="Lucida Console"/>
              </a:rPr>
              <a:t> I, Predicate P&gt;</a:t>
            </a:r>
          </a:p>
          <a:p>
            <a:r>
              <a:rPr lang="en-US" sz="2400" dirty="0" err="1" smtClean="0">
                <a:latin typeface="Lucida Console"/>
                <a:cs typeface="Lucida Console"/>
              </a:rPr>
              <a:t>std</a:t>
            </a:r>
            <a:r>
              <a:rPr lang="en-US" sz="2400" dirty="0" smtClean="0">
                <a:latin typeface="Lucida Console"/>
                <a:cs typeface="Lucida Console"/>
              </a:rPr>
              <a:t>::pair&lt;I, </a:t>
            </a:r>
            <a:r>
              <a:rPr lang="en-US" sz="2400" dirty="0" err="1" smtClean="0">
                <a:latin typeface="Lucida Console"/>
                <a:cs typeface="Lucida Console"/>
              </a:rPr>
              <a:t>DifferenceType</a:t>
            </a:r>
            <a:r>
              <a:rPr lang="en-US" sz="2400" dirty="0" smtClean="0">
                <a:latin typeface="Lucida Console"/>
                <a:cs typeface="Lucida Console"/>
              </a:rPr>
              <a:t>&lt;I&gt;&gt;</a:t>
            </a:r>
          </a:p>
          <a:p>
            <a:r>
              <a:rPr lang="en-US" sz="2400" dirty="0" err="1" smtClean="0">
                <a:latin typeface="Lucida Console"/>
                <a:cs typeface="Lucida Console"/>
              </a:rPr>
              <a:t>find_if_n</a:t>
            </a:r>
            <a:r>
              <a:rPr lang="en-US" sz="2400" dirty="0" smtClean="0">
                <a:latin typeface="Lucida Console"/>
                <a:cs typeface="Lucida Console"/>
              </a:rPr>
              <a:t>(I f, </a:t>
            </a:r>
            <a:r>
              <a:rPr lang="en-US" sz="2400" dirty="0" err="1" smtClean="0">
                <a:latin typeface="Lucida Console"/>
                <a:cs typeface="Lucida Console"/>
              </a:rPr>
              <a:t>DifferenceType</a:t>
            </a:r>
            <a:r>
              <a:rPr lang="en-US" sz="2400" dirty="0" smtClean="0">
                <a:latin typeface="Lucida Console"/>
                <a:cs typeface="Lucida Console"/>
              </a:rPr>
              <a:t>&lt;I&gt; n, P p) {</a:t>
            </a:r>
          </a:p>
          <a:p>
            <a:r>
              <a:rPr lang="en-US" sz="2400" dirty="0" smtClean="0">
                <a:latin typeface="Lucida Console"/>
                <a:cs typeface="Lucida Console"/>
              </a:rPr>
              <a:t>    while (n &amp;&amp; !p(*f)) { ++f; --n; }</a:t>
            </a:r>
          </a:p>
          <a:p>
            <a:r>
              <a:rPr lang="en-US" sz="2400" dirty="0" smtClean="0">
                <a:latin typeface="Lucida Console"/>
                <a:cs typeface="Lucida Console"/>
              </a:rPr>
              <a:t>    return {f, n};</a:t>
            </a:r>
          </a:p>
          <a:p>
            <a:r>
              <a:rPr lang="en-US" sz="2400" dirty="0" smtClean="0">
                <a:latin typeface="Lucida Console"/>
                <a:cs typeface="Lucida Console"/>
              </a:rPr>
              <a:t>}</a:t>
            </a:r>
            <a:r>
              <a:rPr lang="is-IS" sz="2800" dirty="0" smtClean="0">
                <a:cs typeface="Menlo Regular"/>
              </a:rPr>
              <a:t>		</a:t>
            </a:r>
          </a:p>
        </p:txBody>
      </p:sp>
      <p:sp>
        <p:nvSpPr>
          <p:cNvPr id="5" name="Title 1"/>
          <p:cNvSpPr txBox="1">
            <a:spLocks/>
          </p:cNvSpPr>
          <p:nvPr/>
        </p:nvSpPr>
        <p:spPr bwMode="auto">
          <a:xfrm>
            <a:off x="609600" y="4270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ＭＳ Ｐゴシック" charset="0"/>
              </a:defRPr>
            </a:lvl2pPr>
            <a:lvl3pPr algn="ctr" rtl="0" fontAlgn="base">
              <a:spcBef>
                <a:spcPct val="0"/>
              </a:spcBef>
              <a:spcAft>
                <a:spcPct val="0"/>
              </a:spcAft>
              <a:defRPr sz="4400">
                <a:solidFill>
                  <a:schemeClr val="tx2"/>
                </a:solidFill>
                <a:latin typeface="Arial" charset="0"/>
                <a:ea typeface="ＭＳ Ｐゴシック" charset="0"/>
              </a:defRPr>
            </a:lvl3pPr>
            <a:lvl4pPr algn="ctr" rtl="0" fontAlgn="base">
              <a:spcBef>
                <a:spcPct val="0"/>
              </a:spcBef>
              <a:spcAft>
                <a:spcPct val="0"/>
              </a:spcAft>
              <a:defRPr sz="4400">
                <a:solidFill>
                  <a:schemeClr val="tx2"/>
                </a:solidFill>
                <a:latin typeface="Arial" charset="0"/>
                <a:ea typeface="ＭＳ Ｐゴシック" charset="0"/>
              </a:defRPr>
            </a:lvl4pPr>
            <a:lvl5pPr algn="ctr" rtl="0" fontAlgn="base">
              <a:spcBef>
                <a:spcPct val="0"/>
              </a:spcBef>
              <a:spcAft>
                <a:spcPct val="0"/>
              </a:spcAft>
              <a:defRPr sz="4400">
                <a:solidFill>
                  <a:schemeClr val="tx2"/>
                </a:solidFill>
                <a:latin typeface="Arial" charset="0"/>
                <a:ea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a:lstStyle>
          <a:p>
            <a:r>
              <a:rPr lang="en-US" dirty="0">
                <a:solidFill>
                  <a:srgbClr val="000000"/>
                </a:solidFill>
              </a:rPr>
              <a:t>Linear Search with </a:t>
            </a:r>
            <a:r>
              <a:rPr lang="en-US" dirty="0" smtClean="0">
                <a:solidFill>
                  <a:srgbClr val="000000"/>
                </a:solidFill>
              </a:rPr>
              <a:t>Counted Range</a:t>
            </a:r>
            <a:endParaRPr lang="en-US" dirty="0" smtClean="0">
              <a:solidFill>
                <a:srgbClr val="000000"/>
              </a:solidFill>
              <a:cs typeface="Menlo Regular"/>
            </a:endParaRPr>
          </a:p>
        </p:txBody>
      </p:sp>
    </p:spTree>
    <p:extLst>
      <p:ext uri="{BB962C8B-B14F-4D97-AF65-F5344CB8AC3E}">
        <p14:creationId xmlns:p14="http://schemas.microsoft.com/office/powerpoint/2010/main" val="3127645712"/>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t>  </a:t>
            </a:r>
          </a:p>
        </p:txBody>
      </p:sp>
      <p:sp>
        <p:nvSpPr>
          <p:cNvPr id="2" name="Content Placeholder 1"/>
          <p:cNvSpPr>
            <a:spLocks noGrp="1"/>
          </p:cNvSpPr>
          <p:nvPr>
            <p:ph idx="1"/>
          </p:nvPr>
        </p:nvSpPr>
        <p:spPr>
          <a:xfrm>
            <a:off x="457200" y="1600200"/>
            <a:ext cx="8537864" cy="5012287"/>
          </a:xfrm>
        </p:spPr>
        <p:txBody>
          <a:bodyPr>
            <a:normAutofit/>
          </a:bodyPr>
          <a:lstStyle/>
          <a:p>
            <a:endParaRPr lang="en-US" sz="2800" dirty="0" smtClean="0"/>
          </a:p>
          <a:p>
            <a:endParaRPr lang="en-US" sz="2800" dirty="0" smtClean="0"/>
          </a:p>
          <a:p>
            <a:endParaRPr lang="en-US" sz="2800" dirty="0" smtClean="0"/>
          </a:p>
          <a:p>
            <a:endParaRPr lang="en-US" sz="2800" dirty="0" smtClean="0"/>
          </a:p>
          <a:p>
            <a:endParaRPr lang="en-US" sz="2800" dirty="0" smtClean="0"/>
          </a:p>
          <a:p>
            <a:r>
              <a:rPr lang="en-US" sz="2800" dirty="0" smtClean="0"/>
              <a:t>Caller doesn’t have “last” iterator to compare to;</a:t>
            </a:r>
            <a:r>
              <a:rPr lang="en-US" sz="2800" dirty="0"/>
              <a:t/>
            </a:r>
            <a:br>
              <a:rPr lang="en-US" sz="2800" dirty="0"/>
            </a:br>
            <a:r>
              <a:rPr lang="en-US" sz="2800" dirty="0" smtClean="0"/>
              <a:t>needs second value to see if matching item found</a:t>
            </a:r>
          </a:p>
          <a:p>
            <a:r>
              <a:rPr lang="en-US" sz="2800" dirty="0" smtClean="0"/>
              <a:t>If caller does find a matching item and wants to find another, it can </a:t>
            </a:r>
            <a:r>
              <a:rPr lang="en-US" sz="2800" i="1" dirty="0" smtClean="0"/>
              <a:t>restart where it left off</a:t>
            </a:r>
            <a:r>
              <a:rPr lang="en-US" sz="2800" dirty="0" smtClean="0"/>
              <a:t>.</a:t>
            </a:r>
          </a:p>
          <a:p>
            <a:pPr lvl="1"/>
            <a:r>
              <a:rPr lang="en-US" sz="2400" dirty="0" smtClean="0"/>
              <a:t>Without this, could only ever search for </a:t>
            </a:r>
            <a:r>
              <a:rPr lang="en-US" sz="2400" i="1" dirty="0" smtClean="0"/>
              <a:t>first</a:t>
            </a:r>
            <a:r>
              <a:rPr lang="en-US" sz="2400" dirty="0" smtClean="0"/>
              <a:t> matching item.</a:t>
            </a:r>
          </a:p>
        </p:txBody>
      </p:sp>
      <p:sp>
        <p:nvSpPr>
          <p:cNvPr id="3" name="Slide Number Placeholder 2"/>
          <p:cNvSpPr>
            <a:spLocks noGrp="1"/>
          </p:cNvSpPr>
          <p:nvPr>
            <p:ph type="sldNum" sz="quarter" idx="12"/>
          </p:nvPr>
        </p:nvSpPr>
        <p:spPr/>
        <p:txBody>
          <a:bodyPr/>
          <a:lstStyle/>
          <a:p>
            <a:fld id="{1390060D-1EE0-AD4D-BE99-A9D595E32993}" type="slidenum">
              <a:rPr lang="en-US" smtClean="0"/>
              <a:pPr/>
              <a:t>55</a:t>
            </a:fld>
            <a:endParaRPr lang="en-US" dirty="0"/>
          </a:p>
        </p:txBody>
      </p:sp>
      <p:sp>
        <p:nvSpPr>
          <p:cNvPr id="20483" name="Text Box 3"/>
          <p:cNvSpPr txBox="1">
            <a:spLocks noChangeArrowheads="1"/>
          </p:cNvSpPr>
          <p:nvPr/>
        </p:nvSpPr>
        <p:spPr bwMode="auto">
          <a:xfrm>
            <a:off x="504856" y="1627596"/>
            <a:ext cx="8915400" cy="2369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en-US" sz="2400" dirty="0" smtClean="0">
                <a:latin typeface="Lucida Console"/>
                <a:cs typeface="Lucida Console"/>
              </a:rPr>
              <a:t>template &lt;</a:t>
            </a:r>
            <a:r>
              <a:rPr lang="en-US" sz="2400" dirty="0" err="1" smtClean="0">
                <a:latin typeface="Lucida Console"/>
                <a:cs typeface="Lucida Console"/>
              </a:rPr>
              <a:t>InputIterator</a:t>
            </a:r>
            <a:r>
              <a:rPr lang="en-US" sz="2400" dirty="0" smtClean="0">
                <a:latin typeface="Lucida Console"/>
                <a:cs typeface="Lucida Console"/>
              </a:rPr>
              <a:t> I, Predicate P&gt;</a:t>
            </a:r>
          </a:p>
          <a:p>
            <a:r>
              <a:rPr lang="en-US" sz="2400" dirty="0" err="1" smtClean="0">
                <a:latin typeface="Lucida Console"/>
                <a:cs typeface="Lucida Console"/>
              </a:rPr>
              <a:t>std</a:t>
            </a:r>
            <a:r>
              <a:rPr lang="en-US" sz="2400" dirty="0" smtClean="0">
                <a:latin typeface="Lucida Console"/>
                <a:cs typeface="Lucida Console"/>
              </a:rPr>
              <a:t>::pair&lt;I, </a:t>
            </a:r>
            <a:r>
              <a:rPr lang="en-US" sz="2400" dirty="0" err="1" smtClean="0">
                <a:latin typeface="Lucida Console"/>
                <a:cs typeface="Lucida Console"/>
              </a:rPr>
              <a:t>DifferenceType</a:t>
            </a:r>
            <a:r>
              <a:rPr lang="en-US" sz="2400" dirty="0" smtClean="0">
                <a:latin typeface="Lucida Console"/>
                <a:cs typeface="Lucida Console"/>
              </a:rPr>
              <a:t>&lt;I&gt;&gt;</a:t>
            </a:r>
          </a:p>
          <a:p>
            <a:r>
              <a:rPr lang="en-US" sz="2400" dirty="0" err="1" smtClean="0">
                <a:latin typeface="Lucida Console"/>
                <a:cs typeface="Lucida Console"/>
              </a:rPr>
              <a:t>find_if_n</a:t>
            </a:r>
            <a:r>
              <a:rPr lang="en-US" sz="2400" dirty="0" smtClean="0">
                <a:latin typeface="Lucida Console"/>
                <a:cs typeface="Lucida Console"/>
              </a:rPr>
              <a:t>(I f, </a:t>
            </a:r>
            <a:r>
              <a:rPr lang="en-US" sz="2400" dirty="0" err="1" smtClean="0">
                <a:latin typeface="Lucida Console"/>
                <a:cs typeface="Lucida Console"/>
              </a:rPr>
              <a:t>DifferenceType</a:t>
            </a:r>
            <a:r>
              <a:rPr lang="en-US" sz="2400" dirty="0" smtClean="0">
                <a:latin typeface="Lucida Console"/>
                <a:cs typeface="Lucida Console"/>
              </a:rPr>
              <a:t>&lt;I&gt; n, P p) {</a:t>
            </a:r>
          </a:p>
          <a:p>
            <a:r>
              <a:rPr lang="en-US" sz="2400" dirty="0" smtClean="0">
                <a:latin typeface="Lucida Console"/>
                <a:cs typeface="Lucida Console"/>
              </a:rPr>
              <a:t>    while (n &amp;&amp; !p(*f)) { ++f; --n; }</a:t>
            </a:r>
          </a:p>
          <a:p>
            <a:r>
              <a:rPr lang="en-US" sz="2400" dirty="0" smtClean="0">
                <a:latin typeface="Lucida Console"/>
                <a:cs typeface="Lucida Console"/>
              </a:rPr>
              <a:t>    return {f, n};</a:t>
            </a:r>
          </a:p>
          <a:p>
            <a:r>
              <a:rPr lang="en-US" sz="2400" dirty="0" smtClean="0">
                <a:latin typeface="Lucida Console"/>
                <a:cs typeface="Lucida Console"/>
              </a:rPr>
              <a:t>}</a:t>
            </a:r>
            <a:r>
              <a:rPr lang="is-IS" sz="2800" dirty="0" smtClean="0">
                <a:cs typeface="Menlo Regular"/>
              </a:rPr>
              <a:t>		</a:t>
            </a:r>
          </a:p>
        </p:txBody>
      </p:sp>
      <p:sp>
        <p:nvSpPr>
          <p:cNvPr id="5" name="Title 1"/>
          <p:cNvSpPr txBox="1">
            <a:spLocks/>
          </p:cNvSpPr>
          <p:nvPr/>
        </p:nvSpPr>
        <p:spPr bwMode="auto">
          <a:xfrm>
            <a:off x="609600" y="4270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ＭＳ Ｐゴシック" charset="0"/>
              </a:defRPr>
            </a:lvl2pPr>
            <a:lvl3pPr algn="ctr" rtl="0" fontAlgn="base">
              <a:spcBef>
                <a:spcPct val="0"/>
              </a:spcBef>
              <a:spcAft>
                <a:spcPct val="0"/>
              </a:spcAft>
              <a:defRPr sz="4400">
                <a:solidFill>
                  <a:schemeClr val="tx2"/>
                </a:solidFill>
                <a:latin typeface="Arial" charset="0"/>
                <a:ea typeface="ＭＳ Ｐゴシック" charset="0"/>
              </a:defRPr>
            </a:lvl3pPr>
            <a:lvl4pPr algn="ctr" rtl="0" fontAlgn="base">
              <a:spcBef>
                <a:spcPct val="0"/>
              </a:spcBef>
              <a:spcAft>
                <a:spcPct val="0"/>
              </a:spcAft>
              <a:defRPr sz="4400">
                <a:solidFill>
                  <a:schemeClr val="tx2"/>
                </a:solidFill>
                <a:latin typeface="Arial" charset="0"/>
                <a:ea typeface="ＭＳ Ｐゴシック" charset="0"/>
              </a:defRPr>
            </a:lvl4pPr>
            <a:lvl5pPr algn="ctr" rtl="0" fontAlgn="base">
              <a:spcBef>
                <a:spcPct val="0"/>
              </a:spcBef>
              <a:spcAft>
                <a:spcPct val="0"/>
              </a:spcAft>
              <a:defRPr sz="4400">
                <a:solidFill>
                  <a:schemeClr val="tx2"/>
                </a:solidFill>
                <a:latin typeface="Arial" charset="0"/>
                <a:ea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a:lstStyle>
          <a:p>
            <a:r>
              <a:rPr lang="en-US" dirty="0" smtClean="0">
                <a:solidFill>
                  <a:srgbClr val="000000"/>
                </a:solidFill>
              </a:rPr>
              <a:t>Why Does It Return a Pair?</a:t>
            </a:r>
            <a:endParaRPr lang="en-US" dirty="0" smtClean="0">
              <a:solidFill>
                <a:srgbClr val="000000"/>
              </a:solidFill>
              <a:cs typeface="Menlo Regular"/>
            </a:endParaRPr>
          </a:p>
        </p:txBody>
      </p:sp>
    </p:spTree>
    <p:extLst>
      <p:ext uri="{BB962C8B-B14F-4D97-AF65-F5344CB8AC3E}">
        <p14:creationId xmlns:p14="http://schemas.microsoft.com/office/powerpoint/2010/main" val="34238712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Binary Search</a:t>
            </a:r>
            <a:endParaRPr lang="en-US" dirty="0"/>
          </a:p>
        </p:txBody>
      </p:sp>
      <p:sp>
        <p:nvSpPr>
          <p:cNvPr id="3" name="Content Placeholder 2"/>
          <p:cNvSpPr>
            <a:spLocks noGrp="1"/>
          </p:cNvSpPr>
          <p:nvPr>
            <p:ph idx="1"/>
          </p:nvPr>
        </p:nvSpPr>
        <p:spPr/>
        <p:txBody>
          <a:bodyPr/>
          <a:lstStyle/>
          <a:p>
            <a:r>
              <a:rPr lang="en-US" dirty="0" smtClean="0"/>
              <a:t>For sorted ranges, can find matching item(s) faster with </a:t>
            </a:r>
            <a:r>
              <a:rPr lang="en-US" i="1" dirty="0" smtClean="0"/>
              <a:t>binary search</a:t>
            </a:r>
            <a:r>
              <a:rPr lang="en-US" dirty="0" smtClean="0"/>
              <a:t>.</a:t>
            </a:r>
          </a:p>
          <a:p>
            <a:r>
              <a:rPr lang="en-US" dirty="0" smtClean="0"/>
              <a:t>Binary search is easy to describe, but:</a:t>
            </a:r>
          </a:p>
          <a:p>
            <a:pPr lvl="1"/>
            <a:r>
              <a:rPr lang="en-US" dirty="0" smtClean="0"/>
              <a:t>Hard to design interface correctly</a:t>
            </a:r>
          </a:p>
          <a:p>
            <a:pPr lvl="1"/>
            <a:r>
              <a:rPr lang="en-US" dirty="0" smtClean="0"/>
              <a:t>Hard to implement correctly</a:t>
            </a:r>
            <a:endParaRPr lang="en-US" dirty="0"/>
          </a:p>
        </p:txBody>
      </p:sp>
      <p:sp>
        <p:nvSpPr>
          <p:cNvPr id="4" name="Slide Number Placeholder 3"/>
          <p:cNvSpPr>
            <a:spLocks noGrp="1"/>
          </p:cNvSpPr>
          <p:nvPr>
            <p:ph type="sldNum" sz="quarter" idx="12"/>
          </p:nvPr>
        </p:nvSpPr>
        <p:spPr/>
        <p:txBody>
          <a:bodyPr/>
          <a:lstStyle/>
          <a:p>
            <a:fld id="{40857C5A-2FD0-1645-9F69-D79892D8574F}" type="slidenum">
              <a:rPr lang="en-US" smtClean="0"/>
              <a:t>56</a:t>
            </a:fld>
            <a:endParaRPr lang="en-US"/>
          </a:p>
        </p:txBody>
      </p:sp>
    </p:spTree>
    <p:extLst>
      <p:ext uri="{BB962C8B-B14F-4D97-AF65-F5344CB8AC3E}">
        <p14:creationId xmlns:p14="http://schemas.microsoft.com/office/powerpoint/2010/main" val="242259977"/>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Origins of Binary Search</a:t>
            </a:r>
            <a:endParaRPr lang="en-US" dirty="0"/>
          </a:p>
        </p:txBody>
      </p:sp>
      <p:sp>
        <p:nvSpPr>
          <p:cNvPr id="3" name="Content Placeholder 2"/>
          <p:cNvSpPr>
            <a:spLocks noGrp="1"/>
          </p:cNvSpPr>
          <p:nvPr>
            <p:ph idx="1"/>
          </p:nvPr>
        </p:nvSpPr>
        <p:spPr/>
        <p:txBody>
          <a:bodyPr>
            <a:normAutofit/>
          </a:bodyPr>
          <a:lstStyle/>
          <a:p>
            <a:pPr marL="0" indent="0">
              <a:buNone/>
            </a:pPr>
            <a:r>
              <a:rPr lang="en-US" sz="2800" dirty="0" smtClean="0"/>
              <a:t>Intermediate Value Theorem says:</a:t>
            </a:r>
          </a:p>
          <a:p>
            <a:pPr marL="0" indent="0">
              <a:buNone/>
            </a:pPr>
            <a:endParaRPr lang="en-US" sz="2800" dirty="0"/>
          </a:p>
          <a:p>
            <a:pPr marL="0" indent="0">
              <a:buNone/>
            </a:pPr>
            <a:endParaRPr lang="en-US" sz="2800" dirty="0" smtClean="0"/>
          </a:p>
          <a:p>
            <a:pPr marL="0" indent="0">
              <a:buNone/>
            </a:pPr>
            <a:r>
              <a:rPr lang="en-US" sz="2800" dirty="0" smtClean="0"/>
              <a:t>Proof consists of doing binary search:  Try a point in the middle, then one half the distance to the end, etc.</a:t>
            </a:r>
          </a:p>
          <a:p>
            <a:r>
              <a:rPr lang="en-US" sz="2800" dirty="0" smtClean="0"/>
              <a:t>Stevin had similar idea in 1594, but used tenths</a:t>
            </a:r>
          </a:p>
          <a:p>
            <a:r>
              <a:rPr lang="en-US" sz="2800" dirty="0" smtClean="0"/>
              <a:t>Lagrange used binary approach in 1795</a:t>
            </a:r>
          </a:p>
          <a:p>
            <a:r>
              <a:rPr lang="en-US" sz="2800" dirty="0" smtClean="0"/>
              <a:t>Bolzano and Cauchy came up with general form in early 19</a:t>
            </a:r>
            <a:r>
              <a:rPr lang="en-US" sz="2800" baseline="30000" dirty="0" smtClean="0"/>
              <a:t>th</a:t>
            </a:r>
            <a:r>
              <a:rPr lang="en-US" sz="2800" dirty="0" smtClean="0"/>
              <a:t> century</a:t>
            </a:r>
          </a:p>
          <a:p>
            <a:pPr marL="400050" lvl="1" indent="0">
              <a:buNone/>
            </a:pPr>
            <a:endParaRPr lang="en-US" sz="2400" dirty="0"/>
          </a:p>
        </p:txBody>
      </p:sp>
      <p:sp>
        <p:nvSpPr>
          <p:cNvPr id="4" name="Slide Number Placeholder 3"/>
          <p:cNvSpPr>
            <a:spLocks noGrp="1"/>
          </p:cNvSpPr>
          <p:nvPr>
            <p:ph type="sldNum" sz="quarter" idx="12"/>
          </p:nvPr>
        </p:nvSpPr>
        <p:spPr/>
        <p:txBody>
          <a:bodyPr/>
          <a:lstStyle/>
          <a:p>
            <a:fld id="{40857C5A-2FD0-1645-9F69-D79892D8574F}" type="slidenum">
              <a:rPr lang="en-US" smtClean="0"/>
              <a:t>57</a:t>
            </a:fld>
            <a:endParaRPr lang="en-US"/>
          </a:p>
        </p:txBody>
      </p:sp>
      <p:pic>
        <p:nvPicPr>
          <p:cNvPr id="6" name="Picture 5"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4154" y="2401314"/>
            <a:ext cx="7476247" cy="591179"/>
          </a:xfrm>
          <a:prstGeom prst="rect">
            <a:avLst/>
          </a:prstGeom>
        </p:spPr>
      </p:pic>
    </p:spTree>
    <p:extLst>
      <p:ext uri="{BB962C8B-B14F-4D97-AF65-F5344CB8AC3E}">
        <p14:creationId xmlns:p14="http://schemas.microsoft.com/office/powerpoint/2010/main" val="2726929543"/>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Binary Search in Programming</a:t>
            </a:r>
            <a:endParaRPr lang="en-US" dirty="0"/>
          </a:p>
        </p:txBody>
      </p:sp>
      <p:sp>
        <p:nvSpPr>
          <p:cNvPr id="3" name="Content Placeholder 2"/>
          <p:cNvSpPr>
            <a:spLocks noGrp="1"/>
          </p:cNvSpPr>
          <p:nvPr>
            <p:ph idx="1"/>
          </p:nvPr>
        </p:nvSpPr>
        <p:spPr>
          <a:xfrm>
            <a:off x="457199" y="1600200"/>
            <a:ext cx="8118881" cy="4525963"/>
          </a:xfrm>
        </p:spPr>
        <p:txBody>
          <a:bodyPr>
            <a:normAutofit/>
          </a:bodyPr>
          <a:lstStyle/>
          <a:p>
            <a:r>
              <a:rPr lang="en-US" sz="2800" dirty="0" smtClean="0"/>
              <a:t>1946:  Discussed by John </a:t>
            </a:r>
            <a:r>
              <a:rPr lang="en-US" sz="2800" dirty="0" err="1" smtClean="0"/>
              <a:t>Mauchly</a:t>
            </a:r>
            <a:r>
              <a:rPr lang="en-US" sz="2800" dirty="0"/>
              <a:t/>
            </a:r>
            <a:br>
              <a:rPr lang="en-US" sz="2800" dirty="0"/>
            </a:br>
            <a:r>
              <a:rPr lang="en-US" sz="2800" dirty="0" smtClean="0"/>
              <a:t>(co-creator of ENIAC) </a:t>
            </a:r>
          </a:p>
          <a:p>
            <a:r>
              <a:rPr lang="en-US" sz="2800" dirty="0" smtClean="0"/>
              <a:t>1960:  First “correct” algorithm published by D.H. </a:t>
            </a:r>
            <a:r>
              <a:rPr lang="en-US" sz="2800" dirty="0" err="1" smtClean="0"/>
              <a:t>Lehmer</a:t>
            </a:r>
            <a:r>
              <a:rPr lang="en-US" sz="2800" dirty="0" smtClean="0"/>
              <a:t> </a:t>
            </a:r>
          </a:p>
          <a:p>
            <a:pPr lvl="1"/>
            <a:r>
              <a:rPr lang="en-US" sz="2400" dirty="0" smtClean="0"/>
              <a:t>But interface was incorrect</a:t>
            </a:r>
          </a:p>
          <a:p>
            <a:r>
              <a:rPr lang="en-US" sz="2800" dirty="0" smtClean="0"/>
              <a:t>Versions with incorrect interfaces still around!</a:t>
            </a:r>
          </a:p>
        </p:txBody>
      </p:sp>
      <p:sp>
        <p:nvSpPr>
          <p:cNvPr id="4" name="Slide Number Placeholder 3"/>
          <p:cNvSpPr>
            <a:spLocks noGrp="1"/>
          </p:cNvSpPr>
          <p:nvPr>
            <p:ph type="sldNum" sz="quarter" idx="12"/>
          </p:nvPr>
        </p:nvSpPr>
        <p:spPr/>
        <p:txBody>
          <a:bodyPr/>
          <a:lstStyle/>
          <a:p>
            <a:fld id="{40857C5A-2FD0-1645-9F69-D79892D8574F}" type="slidenum">
              <a:rPr lang="en-US" smtClean="0"/>
              <a:t>58</a:t>
            </a:fld>
            <a:endParaRPr lang="en-US"/>
          </a:p>
        </p:txBody>
      </p:sp>
    </p:spTree>
    <p:extLst>
      <p:ext uri="{BB962C8B-B14F-4D97-AF65-F5344CB8AC3E}">
        <p14:creationId xmlns:p14="http://schemas.microsoft.com/office/powerpoint/2010/main" val="4264790521"/>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Incorrect Interface in UNIX</a:t>
            </a:r>
            <a:endParaRPr lang="en-US" dirty="0"/>
          </a:p>
        </p:txBody>
      </p:sp>
      <p:sp>
        <p:nvSpPr>
          <p:cNvPr id="3" name="Content Placeholder 2"/>
          <p:cNvSpPr>
            <a:spLocks noGrp="1"/>
          </p:cNvSpPr>
          <p:nvPr>
            <p:ph idx="1"/>
          </p:nvPr>
        </p:nvSpPr>
        <p:spPr/>
        <p:txBody>
          <a:bodyPr/>
          <a:lstStyle/>
          <a:p>
            <a:pPr marL="0" indent="0">
              <a:buNone/>
            </a:pPr>
            <a:r>
              <a:rPr lang="en-US" dirty="0" smtClean="0"/>
              <a:t>According to the POSIX standard:</a:t>
            </a:r>
          </a:p>
          <a:p>
            <a:pPr marL="400050" lvl="1" indent="0">
              <a:buNone/>
            </a:pPr>
            <a:r>
              <a:rPr lang="en-US" i="1" dirty="0" smtClean="0"/>
              <a:t>The </a:t>
            </a:r>
            <a:r>
              <a:rPr lang="en-US" sz="2400" dirty="0" err="1" smtClean="0">
                <a:latin typeface="Lucida Console"/>
                <a:cs typeface="Lucida Console"/>
              </a:rPr>
              <a:t>bsearch</a:t>
            </a:r>
            <a:r>
              <a:rPr lang="en-US" dirty="0" smtClean="0"/>
              <a:t>()</a:t>
            </a:r>
            <a:r>
              <a:rPr lang="en-US" i="1" dirty="0" smtClean="0"/>
              <a:t> function shall return a pointer to a matching member of the array, or a null pointer if no match is found.  If two or more members compare equal, which member is returned is unspecified.</a:t>
            </a:r>
          </a:p>
          <a:p>
            <a:pPr marL="400050" lvl="1" indent="0">
              <a:buNone/>
            </a:pPr>
            <a:endParaRPr lang="en-US" dirty="0"/>
          </a:p>
          <a:p>
            <a:pPr marL="0" indent="0">
              <a:buNone/>
            </a:pPr>
            <a:r>
              <a:rPr lang="en-US" dirty="0" smtClean="0"/>
              <a:t>Is this specification correct?</a:t>
            </a:r>
            <a:br>
              <a:rPr lang="en-US" dirty="0" smtClean="0"/>
            </a:br>
            <a:r>
              <a:rPr lang="en-US" dirty="0" smtClean="0"/>
              <a:t>If not, what’s wrong with it?</a:t>
            </a:r>
          </a:p>
        </p:txBody>
      </p:sp>
      <p:sp>
        <p:nvSpPr>
          <p:cNvPr id="4" name="Slide Number Placeholder 3"/>
          <p:cNvSpPr>
            <a:spLocks noGrp="1"/>
          </p:cNvSpPr>
          <p:nvPr>
            <p:ph type="sldNum" sz="quarter" idx="12"/>
          </p:nvPr>
        </p:nvSpPr>
        <p:spPr/>
        <p:txBody>
          <a:bodyPr/>
          <a:lstStyle/>
          <a:p>
            <a:fld id="{40857C5A-2FD0-1645-9F69-D79892D8574F}" type="slidenum">
              <a:rPr lang="en-US" smtClean="0"/>
              <a:t>59</a:t>
            </a:fld>
            <a:endParaRPr lang="en-US"/>
          </a:p>
        </p:txBody>
      </p:sp>
    </p:spTree>
    <p:extLst>
      <p:ext uri="{BB962C8B-B14F-4D97-AF65-F5344CB8AC3E}">
        <p14:creationId xmlns:p14="http://schemas.microsoft.com/office/powerpoint/2010/main" val="305683404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Values and Types</a:t>
            </a:r>
            <a:endParaRPr lang="en-US" dirty="0"/>
          </a:p>
        </p:txBody>
      </p:sp>
      <p:sp>
        <p:nvSpPr>
          <p:cNvPr id="3" name="Content Placeholder 2"/>
          <p:cNvSpPr>
            <a:spLocks noGrp="1"/>
          </p:cNvSpPr>
          <p:nvPr>
            <p:ph idx="1"/>
          </p:nvPr>
        </p:nvSpPr>
        <p:spPr>
          <a:xfrm>
            <a:off x="457199" y="1600200"/>
            <a:ext cx="8485491" cy="4525963"/>
          </a:xfrm>
        </p:spPr>
        <p:txBody>
          <a:bodyPr>
            <a:normAutofit lnSpcReduction="10000"/>
          </a:bodyPr>
          <a:lstStyle/>
          <a:p>
            <a:r>
              <a:rPr lang="en-US" dirty="0" smtClean="0"/>
              <a:t>A </a:t>
            </a:r>
            <a:r>
              <a:rPr lang="en-US" i="1" dirty="0" smtClean="0"/>
              <a:t>datum</a:t>
            </a:r>
            <a:r>
              <a:rPr lang="en-US" dirty="0" smtClean="0"/>
              <a:t> is a sequence of bits.</a:t>
            </a:r>
          </a:p>
          <a:p>
            <a:pPr lvl="1"/>
            <a:r>
              <a:rPr lang="en-US" dirty="0" smtClean="0"/>
              <a:t>Example:  01000001</a:t>
            </a:r>
          </a:p>
          <a:p>
            <a:r>
              <a:rPr lang="en-US" dirty="0" smtClean="0"/>
              <a:t>A </a:t>
            </a:r>
            <a:r>
              <a:rPr lang="en-US" i="1" dirty="0" smtClean="0"/>
              <a:t>value</a:t>
            </a:r>
            <a:r>
              <a:rPr lang="en-US" dirty="0" smtClean="0"/>
              <a:t> is a datum together with its interpretation.</a:t>
            </a:r>
          </a:p>
          <a:p>
            <a:pPr lvl="1"/>
            <a:r>
              <a:rPr lang="en-US" dirty="0" smtClean="0"/>
              <a:t>Example:  01000001 interpreted as the character ‘A’</a:t>
            </a:r>
          </a:p>
          <a:p>
            <a:pPr lvl="1"/>
            <a:r>
              <a:rPr lang="en-US" dirty="0" smtClean="0"/>
              <a:t>Example:  01000001 interpreted as the integer 65</a:t>
            </a:r>
          </a:p>
          <a:p>
            <a:pPr lvl="1"/>
            <a:r>
              <a:rPr lang="en-US" dirty="0" smtClean="0"/>
              <a:t>A datum without an interpretation has no meaning</a:t>
            </a:r>
          </a:p>
          <a:p>
            <a:r>
              <a:rPr lang="en-US" dirty="0" smtClean="0"/>
              <a:t>A </a:t>
            </a:r>
            <a:r>
              <a:rPr lang="en-US" i="1" dirty="0" smtClean="0"/>
              <a:t>value type </a:t>
            </a:r>
            <a:r>
              <a:rPr lang="en-US" dirty="0" smtClean="0"/>
              <a:t>is a set of values sharing a common interpretation.</a:t>
            </a:r>
          </a:p>
          <a:p>
            <a:pPr lvl="1"/>
            <a:endParaRPr lang="en-US" dirty="0"/>
          </a:p>
        </p:txBody>
      </p:sp>
      <p:sp>
        <p:nvSpPr>
          <p:cNvPr id="4" name="Slide Number Placeholder 3"/>
          <p:cNvSpPr>
            <a:spLocks noGrp="1"/>
          </p:cNvSpPr>
          <p:nvPr>
            <p:ph type="sldNum" sz="quarter" idx="12"/>
          </p:nvPr>
        </p:nvSpPr>
        <p:spPr/>
        <p:txBody>
          <a:bodyPr/>
          <a:lstStyle/>
          <a:p>
            <a:fld id="{40857C5A-2FD0-1645-9F69-D79892D8574F}" type="slidenum">
              <a:rPr lang="en-US" smtClean="0"/>
              <a:t>6</a:t>
            </a:fld>
            <a:endParaRPr lang="en-US"/>
          </a:p>
        </p:txBody>
      </p:sp>
    </p:spTree>
    <p:extLst>
      <p:ext uri="{BB962C8B-B14F-4D97-AF65-F5344CB8AC3E}">
        <p14:creationId xmlns:p14="http://schemas.microsoft.com/office/powerpoint/2010/main" val="1291730865"/>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Flaws in </a:t>
            </a:r>
            <a:r>
              <a:rPr lang="en-US" dirty="0" err="1" smtClean="0"/>
              <a:t>bsearch</a:t>
            </a:r>
            <a:endParaRPr lang="en-US" dirty="0"/>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sz="2800" dirty="0" smtClean="0"/>
              <a:t>You often do a search because you want to </a:t>
            </a:r>
            <a:r>
              <a:rPr lang="en-US" sz="2800" i="1" dirty="0" smtClean="0"/>
              <a:t>insert something at the place it would go </a:t>
            </a:r>
            <a:r>
              <a:rPr lang="en-US" sz="2800" dirty="0" smtClean="0"/>
              <a:t>if it were already there. </a:t>
            </a:r>
          </a:p>
          <a:p>
            <a:pPr marL="914400" lvl="1" indent="-514350"/>
            <a:r>
              <a:rPr lang="en-US" sz="2400" dirty="0" smtClean="0"/>
              <a:t>With this interface, if item isn’t there, you have to revert to linear search from the beginning to insert it.</a:t>
            </a:r>
          </a:p>
          <a:p>
            <a:pPr marL="514350" indent="-514350">
              <a:buFont typeface="+mj-lt"/>
              <a:buAutoNum type="arabicPeriod"/>
            </a:pPr>
            <a:r>
              <a:rPr lang="en-US" sz="2800" dirty="0" smtClean="0"/>
              <a:t>You often want to </a:t>
            </a:r>
            <a:r>
              <a:rPr lang="en-US" sz="2800" i="1" dirty="0" smtClean="0"/>
              <a:t>find multiple matching items </a:t>
            </a:r>
            <a:r>
              <a:rPr lang="en-US" sz="2800" dirty="0" smtClean="0"/>
              <a:t>with the same key.  </a:t>
            </a:r>
          </a:p>
          <a:p>
            <a:pPr marL="914400" lvl="1" indent="-514350"/>
            <a:r>
              <a:rPr lang="en-US" sz="2400" dirty="0" smtClean="0"/>
              <a:t>With this interface, you need to do linear search back and forth to find the ends of the matching sequence. </a:t>
            </a:r>
          </a:p>
        </p:txBody>
      </p:sp>
      <p:sp>
        <p:nvSpPr>
          <p:cNvPr id="4" name="Slide Number Placeholder 3"/>
          <p:cNvSpPr>
            <a:spLocks noGrp="1"/>
          </p:cNvSpPr>
          <p:nvPr>
            <p:ph type="sldNum" sz="quarter" idx="12"/>
          </p:nvPr>
        </p:nvSpPr>
        <p:spPr/>
        <p:txBody>
          <a:bodyPr/>
          <a:lstStyle/>
          <a:p>
            <a:fld id="{40857C5A-2FD0-1645-9F69-D79892D8574F}" type="slidenum">
              <a:rPr lang="en-US" smtClean="0"/>
              <a:t>60</a:t>
            </a:fld>
            <a:endParaRPr lang="en-US"/>
          </a:p>
        </p:txBody>
      </p:sp>
    </p:spTree>
    <p:extLst>
      <p:ext uri="{BB962C8B-B14F-4D97-AF65-F5344CB8AC3E}">
        <p14:creationId xmlns:p14="http://schemas.microsoft.com/office/powerpoint/2010/main" val="415750247"/>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Correct Interface Uses Partition Point</a:t>
            </a:r>
            <a:endParaRPr lang="en-US" dirty="0"/>
          </a:p>
        </p:txBody>
      </p:sp>
      <p:sp>
        <p:nvSpPr>
          <p:cNvPr id="3" name="Content Placeholder 2"/>
          <p:cNvSpPr>
            <a:spLocks noGrp="1"/>
          </p:cNvSpPr>
          <p:nvPr>
            <p:ph idx="1"/>
          </p:nvPr>
        </p:nvSpPr>
        <p:spPr/>
        <p:txBody>
          <a:bodyPr>
            <a:normAutofit/>
          </a:bodyPr>
          <a:lstStyle/>
          <a:p>
            <a:pPr marL="0" indent="0">
              <a:buNone/>
            </a:pPr>
            <a:r>
              <a:rPr lang="en-US" sz="2800" dirty="0" smtClean="0"/>
              <a:t>If we have a sequence of items </a:t>
            </a:r>
            <a:r>
              <a:rPr lang="en-US" sz="2800" dirty="0" smtClean="0">
                <a:latin typeface="Palatino"/>
                <a:cs typeface="Palatino"/>
              </a:rPr>
              <a:t>[</a:t>
            </a:r>
            <a:r>
              <a:rPr lang="en-US" sz="2800" i="1" dirty="0" smtClean="0">
                <a:latin typeface="Palatino"/>
                <a:cs typeface="Palatino"/>
              </a:rPr>
              <a:t>f, l</a:t>
            </a:r>
            <a:r>
              <a:rPr lang="en-US" sz="2800" dirty="0" smtClean="0">
                <a:latin typeface="Palatino"/>
                <a:cs typeface="Palatino"/>
              </a:rPr>
              <a:t>) </a:t>
            </a:r>
            <a:r>
              <a:rPr lang="en-US" sz="2800" dirty="0" smtClean="0"/>
              <a:t>arranged so that a certain predicate is true of items in the range </a:t>
            </a:r>
            <a:r>
              <a:rPr lang="en-US" sz="2800" dirty="0" smtClean="0">
                <a:latin typeface="Palatino"/>
                <a:cs typeface="Palatino"/>
              </a:rPr>
              <a:t>[</a:t>
            </a:r>
            <a:r>
              <a:rPr lang="en-US" sz="2800" i="1" dirty="0" smtClean="0">
                <a:latin typeface="Palatino"/>
                <a:cs typeface="Palatino"/>
              </a:rPr>
              <a:t>f, m</a:t>
            </a:r>
            <a:r>
              <a:rPr lang="en-US" sz="2800" dirty="0" smtClean="0">
                <a:latin typeface="Palatino"/>
                <a:cs typeface="Palatino"/>
              </a:rPr>
              <a:t>) </a:t>
            </a:r>
            <a:r>
              <a:rPr lang="en-US" sz="2800" dirty="0" smtClean="0"/>
              <a:t>and false for </a:t>
            </a:r>
            <a:r>
              <a:rPr lang="en-US" sz="2800" dirty="0" smtClean="0">
                <a:latin typeface="Palatino"/>
                <a:cs typeface="Palatino"/>
              </a:rPr>
              <a:t>[</a:t>
            </a:r>
            <a:r>
              <a:rPr lang="en-US" sz="2800" i="1" dirty="0" smtClean="0">
                <a:latin typeface="Palatino"/>
                <a:cs typeface="Palatino"/>
              </a:rPr>
              <a:t>m, l</a:t>
            </a:r>
            <a:r>
              <a:rPr lang="en-US" sz="2800" dirty="0" smtClean="0">
                <a:latin typeface="Palatino"/>
                <a:cs typeface="Palatino"/>
              </a:rPr>
              <a:t>)</a:t>
            </a:r>
            <a:r>
              <a:rPr lang="en-US" sz="2800" dirty="0" smtClean="0"/>
              <a:t>, then </a:t>
            </a:r>
            <a:r>
              <a:rPr lang="en-US" sz="2800" i="1" dirty="0" smtClean="0">
                <a:latin typeface="Palatino"/>
                <a:cs typeface="Palatino"/>
              </a:rPr>
              <a:t>m</a:t>
            </a:r>
            <a:r>
              <a:rPr lang="en-US" sz="2800" dirty="0" smtClean="0"/>
              <a:t> is the </a:t>
            </a:r>
            <a:r>
              <a:rPr lang="en-US" sz="2800" i="1" dirty="0" smtClean="0"/>
              <a:t>partition point</a:t>
            </a:r>
            <a:r>
              <a:rPr lang="en-US" sz="2800" dirty="0" smtClean="0"/>
              <a:t>.</a:t>
            </a:r>
          </a:p>
          <a:p>
            <a:pPr marL="0" indent="0">
              <a:buNone/>
            </a:pPr>
            <a:endParaRPr lang="en-US" sz="2800" dirty="0"/>
          </a:p>
          <a:p>
            <a:pPr marL="0" indent="0">
              <a:buNone/>
            </a:pPr>
            <a:r>
              <a:rPr lang="en-US" sz="2800" dirty="0"/>
              <a:t>P</a:t>
            </a:r>
            <a:r>
              <a:rPr lang="en-US" sz="2800" dirty="0" smtClean="0"/>
              <a:t>recondition of partition point function is:</a:t>
            </a:r>
          </a:p>
          <a:p>
            <a:pPr marL="0" indent="0">
              <a:buNone/>
            </a:pPr>
            <a:endParaRPr lang="en-US" sz="2800" dirty="0"/>
          </a:p>
          <a:p>
            <a:pPr marL="0" indent="0">
              <a:buNone/>
            </a:pPr>
            <a:r>
              <a:rPr lang="en-US" sz="2800" dirty="0" smtClean="0"/>
              <a:t>(i.e. elements are partitioned as described above)</a:t>
            </a:r>
            <a:br>
              <a:rPr lang="en-US" sz="2800" dirty="0" smtClean="0"/>
            </a:br>
            <a:endParaRPr lang="en-US" sz="2800" dirty="0" smtClean="0"/>
          </a:p>
          <a:p>
            <a:pPr marL="0" indent="0">
              <a:buNone/>
            </a:pPr>
            <a:r>
              <a:rPr lang="en-US" sz="2800" dirty="0" err="1" smtClean="0"/>
              <a:t>Postcondition</a:t>
            </a:r>
            <a:r>
              <a:rPr lang="en-US" sz="2800" dirty="0" smtClean="0"/>
              <a:t> is that it returns </a:t>
            </a:r>
            <a:r>
              <a:rPr lang="en-US" sz="2800" i="1" dirty="0" smtClean="0">
                <a:latin typeface="Palatino"/>
                <a:cs typeface="Palatino"/>
              </a:rPr>
              <a:t>m</a:t>
            </a:r>
            <a:r>
              <a:rPr lang="en-US" sz="2800" dirty="0" smtClean="0"/>
              <a:t>.</a:t>
            </a:r>
            <a:endParaRPr lang="en-US" sz="2800" dirty="0"/>
          </a:p>
        </p:txBody>
      </p:sp>
      <p:sp>
        <p:nvSpPr>
          <p:cNvPr id="4" name="Slide Number Placeholder 3"/>
          <p:cNvSpPr>
            <a:spLocks noGrp="1"/>
          </p:cNvSpPr>
          <p:nvPr>
            <p:ph type="sldNum" sz="quarter" idx="12"/>
          </p:nvPr>
        </p:nvSpPr>
        <p:spPr/>
        <p:txBody>
          <a:bodyPr/>
          <a:lstStyle/>
          <a:p>
            <a:fld id="{40857C5A-2FD0-1645-9F69-D79892D8574F}" type="slidenum">
              <a:rPr lang="en-US" smtClean="0"/>
              <a:t>61</a:t>
            </a:fld>
            <a:endParaRPr lang="en-US"/>
          </a:p>
        </p:txBody>
      </p:sp>
      <p:pic>
        <p:nvPicPr>
          <p:cNvPr id="5" name="Picture 4"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1944" y="3973792"/>
            <a:ext cx="8039257" cy="610576"/>
          </a:xfrm>
          <a:prstGeom prst="rect">
            <a:avLst/>
          </a:prstGeom>
        </p:spPr>
      </p:pic>
    </p:spTree>
    <p:extLst>
      <p:ext uri="{BB962C8B-B14F-4D97-AF65-F5344CB8AC3E}">
        <p14:creationId xmlns:p14="http://schemas.microsoft.com/office/powerpoint/2010/main" val="1342845974"/>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t>  </a:t>
            </a:r>
          </a:p>
        </p:txBody>
      </p:sp>
      <p:sp>
        <p:nvSpPr>
          <p:cNvPr id="3" name="Slide Number Placeholder 2"/>
          <p:cNvSpPr>
            <a:spLocks noGrp="1"/>
          </p:cNvSpPr>
          <p:nvPr>
            <p:ph type="sldNum" sz="quarter" idx="12"/>
          </p:nvPr>
        </p:nvSpPr>
        <p:spPr/>
        <p:txBody>
          <a:bodyPr/>
          <a:lstStyle/>
          <a:p>
            <a:fld id="{1390060D-1EE0-AD4D-BE99-A9D595E32993}" type="slidenum">
              <a:rPr lang="en-US" smtClean="0"/>
              <a:pPr/>
              <a:t>62</a:t>
            </a:fld>
            <a:endParaRPr lang="en-US" dirty="0"/>
          </a:p>
        </p:txBody>
      </p:sp>
      <p:sp>
        <p:nvSpPr>
          <p:cNvPr id="20483" name="Text Box 3"/>
          <p:cNvSpPr txBox="1">
            <a:spLocks noChangeArrowheads="1"/>
          </p:cNvSpPr>
          <p:nvPr/>
        </p:nvSpPr>
        <p:spPr bwMode="auto">
          <a:xfrm>
            <a:off x="457200" y="1540649"/>
            <a:ext cx="8915400"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en-US" sz="2000" dirty="0">
                <a:latin typeface="Lucida Console"/>
                <a:cs typeface="Lucida Console"/>
              </a:rPr>
              <a:t>template &lt;</a:t>
            </a:r>
            <a:r>
              <a:rPr lang="en-US" sz="2000" dirty="0" err="1">
                <a:latin typeface="Lucida Console"/>
                <a:cs typeface="Lucida Console"/>
              </a:rPr>
              <a:t>ForwardIterator</a:t>
            </a:r>
            <a:r>
              <a:rPr lang="en-US" sz="2000" dirty="0">
                <a:latin typeface="Lucida Console"/>
                <a:cs typeface="Lucida Console"/>
              </a:rPr>
              <a:t> I, Predicate P&gt;</a:t>
            </a:r>
          </a:p>
          <a:p>
            <a:r>
              <a:rPr lang="en-US" sz="2000" dirty="0" smtClean="0">
                <a:latin typeface="Lucida Console"/>
                <a:cs typeface="Lucida Console"/>
              </a:rPr>
              <a:t>I </a:t>
            </a:r>
            <a:r>
              <a:rPr lang="en-US" sz="2000" dirty="0" err="1" smtClean="0">
                <a:latin typeface="Lucida Console"/>
                <a:cs typeface="Lucida Console"/>
              </a:rPr>
              <a:t>partition_point_n</a:t>
            </a:r>
            <a:r>
              <a:rPr lang="en-US" sz="2000" dirty="0" smtClean="0">
                <a:latin typeface="Lucida Console"/>
                <a:cs typeface="Lucida Console"/>
              </a:rPr>
              <a:t>(I f, </a:t>
            </a:r>
            <a:r>
              <a:rPr lang="en-US" sz="2000" dirty="0" err="1" smtClean="0">
                <a:latin typeface="Lucida Console"/>
                <a:cs typeface="Lucida Console"/>
              </a:rPr>
              <a:t>DifferenceType</a:t>
            </a:r>
            <a:r>
              <a:rPr lang="en-US" sz="2000" dirty="0" smtClean="0">
                <a:latin typeface="Lucida Console"/>
                <a:cs typeface="Lucida Console"/>
              </a:rPr>
              <a:t>&lt;I&gt; n, P p) {</a:t>
            </a:r>
          </a:p>
          <a:p>
            <a:r>
              <a:rPr lang="en-US" sz="2000" dirty="0" smtClean="0">
                <a:latin typeface="Lucida Console"/>
                <a:cs typeface="Lucida Console"/>
              </a:rPr>
              <a:t>    while (n) {</a:t>
            </a:r>
          </a:p>
          <a:p>
            <a:r>
              <a:rPr lang="nl-NL" sz="2000" dirty="0" smtClean="0">
                <a:latin typeface="Lucida Console"/>
                <a:cs typeface="Lucida Console"/>
              </a:rPr>
              <a:t>        I </a:t>
            </a:r>
            <a:r>
              <a:rPr lang="nl-NL" sz="2000" dirty="0" err="1" smtClean="0">
                <a:latin typeface="Lucida Console"/>
                <a:cs typeface="Lucida Console"/>
              </a:rPr>
              <a:t>middle</a:t>
            </a:r>
            <a:r>
              <a:rPr lang="nl-NL" sz="2000" dirty="0" smtClean="0">
                <a:latin typeface="Lucida Console"/>
                <a:cs typeface="Lucida Console"/>
              </a:rPr>
              <a:t>(f);</a:t>
            </a:r>
          </a:p>
          <a:p>
            <a:r>
              <a:rPr lang="en-US" sz="2000" dirty="0" smtClean="0">
                <a:latin typeface="Lucida Console"/>
                <a:cs typeface="Lucida Console"/>
              </a:rPr>
              <a:t>        </a:t>
            </a:r>
            <a:r>
              <a:rPr lang="en-US" sz="2000" dirty="0" err="1" smtClean="0">
                <a:latin typeface="Lucida Console"/>
                <a:cs typeface="Lucida Console"/>
              </a:rPr>
              <a:t>DifferenceType</a:t>
            </a:r>
            <a:r>
              <a:rPr lang="en-US" sz="2000" dirty="0" smtClean="0">
                <a:latin typeface="Lucida Console"/>
                <a:cs typeface="Lucida Console"/>
              </a:rPr>
              <a:t>&lt;I&gt; half(n &gt;&gt; 1);</a:t>
            </a:r>
          </a:p>
          <a:p>
            <a:r>
              <a:rPr lang="en-US" sz="2000" dirty="0" smtClean="0">
                <a:latin typeface="Lucida Console"/>
                <a:cs typeface="Lucida Console"/>
              </a:rPr>
              <a:t>        advance(middle, half);</a:t>
            </a:r>
          </a:p>
          <a:p>
            <a:r>
              <a:rPr lang="en-US" sz="2000" dirty="0" smtClean="0">
                <a:latin typeface="Lucida Console"/>
                <a:cs typeface="Lucida Console"/>
              </a:rPr>
              <a:t>        if (!p(*middle)) {</a:t>
            </a:r>
          </a:p>
          <a:p>
            <a:r>
              <a:rPr lang="fi-FI" sz="2000" dirty="0" smtClean="0">
                <a:latin typeface="Lucida Console"/>
                <a:cs typeface="Lucida Console"/>
              </a:rPr>
              <a:t>            n = </a:t>
            </a:r>
            <a:r>
              <a:rPr lang="fi-FI" sz="2000" dirty="0" err="1" smtClean="0">
                <a:latin typeface="Lucida Console"/>
                <a:cs typeface="Lucida Console"/>
              </a:rPr>
              <a:t>half</a:t>
            </a:r>
            <a:r>
              <a:rPr lang="fi-FI" sz="2000" dirty="0" smtClean="0">
                <a:latin typeface="Lucida Console"/>
                <a:cs typeface="Lucida Console"/>
              </a:rPr>
              <a:t>;</a:t>
            </a:r>
          </a:p>
          <a:p>
            <a:r>
              <a:rPr lang="da-DK" sz="2000" dirty="0" smtClean="0">
                <a:latin typeface="Lucida Console"/>
                <a:cs typeface="Lucida Console"/>
              </a:rPr>
              <a:t>        } </a:t>
            </a:r>
            <a:r>
              <a:rPr lang="da-DK" sz="2000" dirty="0" err="1" smtClean="0">
                <a:latin typeface="Lucida Console"/>
                <a:cs typeface="Lucida Console"/>
              </a:rPr>
              <a:t>else</a:t>
            </a:r>
            <a:r>
              <a:rPr lang="da-DK" sz="2000" dirty="0" smtClean="0">
                <a:latin typeface="Lucida Console"/>
                <a:cs typeface="Lucida Console"/>
              </a:rPr>
              <a:t> {</a:t>
            </a:r>
          </a:p>
          <a:p>
            <a:r>
              <a:rPr lang="nl-NL" sz="2000" dirty="0" smtClean="0">
                <a:latin typeface="Lucida Console"/>
                <a:cs typeface="Lucida Console"/>
              </a:rPr>
              <a:t>            f = ++</a:t>
            </a:r>
            <a:r>
              <a:rPr lang="nl-NL" sz="2000" dirty="0" err="1" smtClean="0">
                <a:latin typeface="Lucida Console"/>
                <a:cs typeface="Lucida Console"/>
              </a:rPr>
              <a:t>middle</a:t>
            </a:r>
            <a:r>
              <a:rPr lang="nl-NL" sz="2000" dirty="0" smtClean="0">
                <a:latin typeface="Lucida Console"/>
                <a:cs typeface="Lucida Console"/>
              </a:rPr>
              <a:t>;</a:t>
            </a:r>
          </a:p>
          <a:p>
            <a:r>
              <a:rPr lang="fi-FI" sz="2000" dirty="0" smtClean="0">
                <a:latin typeface="Lucida Console"/>
                <a:cs typeface="Lucida Console"/>
              </a:rPr>
              <a:t>            n = n - (</a:t>
            </a:r>
            <a:r>
              <a:rPr lang="fi-FI" sz="2000" dirty="0" err="1" smtClean="0">
                <a:latin typeface="Lucida Console"/>
                <a:cs typeface="Lucida Console"/>
              </a:rPr>
              <a:t>half</a:t>
            </a:r>
            <a:r>
              <a:rPr lang="fi-FI" sz="2000" dirty="0" smtClean="0">
                <a:latin typeface="Lucida Console"/>
                <a:cs typeface="Lucida Console"/>
              </a:rPr>
              <a:t> + 1);</a:t>
            </a:r>
          </a:p>
          <a:p>
            <a:r>
              <a:rPr lang="fi-FI" sz="2000" dirty="0" smtClean="0">
                <a:latin typeface="Lucida Console"/>
                <a:cs typeface="Lucida Console"/>
              </a:rPr>
              <a:t>        }</a:t>
            </a:r>
          </a:p>
          <a:p>
            <a:r>
              <a:rPr lang="fi-FI" sz="2000" dirty="0" smtClean="0">
                <a:latin typeface="Lucida Console"/>
                <a:cs typeface="Lucida Console"/>
              </a:rPr>
              <a:t>    }</a:t>
            </a:r>
          </a:p>
          <a:p>
            <a:r>
              <a:rPr lang="is-IS" sz="2000" dirty="0" smtClean="0">
                <a:latin typeface="Lucida Console"/>
                <a:cs typeface="Lucida Console"/>
              </a:rPr>
              <a:t>    return f;</a:t>
            </a:r>
          </a:p>
          <a:p>
            <a:r>
              <a:rPr lang="is-IS" sz="2000" dirty="0" smtClean="0">
                <a:latin typeface="Lucida Console"/>
                <a:cs typeface="Lucida Console"/>
              </a:rPr>
              <a:t>}	</a:t>
            </a:r>
            <a:r>
              <a:rPr lang="is-IS" sz="2800" dirty="0" smtClean="0">
                <a:cs typeface="Menlo Regular"/>
              </a:rPr>
              <a:t>	</a:t>
            </a:r>
          </a:p>
        </p:txBody>
      </p:sp>
      <p:sp>
        <p:nvSpPr>
          <p:cNvPr id="5" name="Title 1"/>
          <p:cNvSpPr txBox="1">
            <a:spLocks/>
          </p:cNvSpPr>
          <p:nvPr/>
        </p:nvSpPr>
        <p:spPr bwMode="auto">
          <a:xfrm>
            <a:off x="609600" y="4270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ＭＳ Ｐゴシック" charset="0"/>
              </a:defRPr>
            </a:lvl2pPr>
            <a:lvl3pPr algn="ctr" rtl="0" fontAlgn="base">
              <a:spcBef>
                <a:spcPct val="0"/>
              </a:spcBef>
              <a:spcAft>
                <a:spcPct val="0"/>
              </a:spcAft>
              <a:defRPr sz="4400">
                <a:solidFill>
                  <a:schemeClr val="tx2"/>
                </a:solidFill>
                <a:latin typeface="Arial" charset="0"/>
                <a:ea typeface="ＭＳ Ｐゴシック" charset="0"/>
              </a:defRPr>
            </a:lvl3pPr>
            <a:lvl4pPr algn="ctr" rtl="0" fontAlgn="base">
              <a:spcBef>
                <a:spcPct val="0"/>
              </a:spcBef>
              <a:spcAft>
                <a:spcPct val="0"/>
              </a:spcAft>
              <a:defRPr sz="4400">
                <a:solidFill>
                  <a:schemeClr val="tx2"/>
                </a:solidFill>
                <a:latin typeface="Arial" charset="0"/>
                <a:ea typeface="ＭＳ Ｐゴシック" charset="0"/>
              </a:defRPr>
            </a:lvl4pPr>
            <a:lvl5pPr algn="ctr" rtl="0" fontAlgn="base">
              <a:spcBef>
                <a:spcPct val="0"/>
              </a:spcBef>
              <a:spcAft>
                <a:spcPct val="0"/>
              </a:spcAft>
              <a:defRPr sz="4400">
                <a:solidFill>
                  <a:schemeClr val="tx2"/>
                </a:solidFill>
                <a:latin typeface="Arial" charset="0"/>
                <a:ea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a:lstStyle>
          <a:p>
            <a:r>
              <a:rPr lang="en-US" dirty="0" smtClean="0">
                <a:solidFill>
                  <a:srgbClr val="000000"/>
                </a:solidFill>
              </a:rPr>
              <a:t>Partition Point for Counted Range</a:t>
            </a:r>
            <a:endParaRPr lang="en-US" dirty="0" smtClean="0">
              <a:solidFill>
                <a:srgbClr val="000000"/>
              </a:solidFill>
              <a:cs typeface="Menlo Regular"/>
            </a:endParaRPr>
          </a:p>
        </p:txBody>
      </p:sp>
      <p:sp>
        <p:nvSpPr>
          <p:cNvPr id="6" name="TextBox 5"/>
          <p:cNvSpPr txBox="1"/>
          <p:nvPr/>
        </p:nvSpPr>
        <p:spPr>
          <a:xfrm>
            <a:off x="3482804" y="6198255"/>
            <a:ext cx="184666" cy="523220"/>
          </a:xfrm>
          <a:prstGeom prst="rect">
            <a:avLst/>
          </a:prstGeom>
          <a:noFill/>
        </p:spPr>
        <p:txBody>
          <a:bodyPr wrap="none" rtlCol="0">
            <a:spAutoFit/>
          </a:bodyPr>
          <a:lstStyle/>
          <a:p>
            <a:endParaRPr lang="en-US" sz="2800" dirty="0"/>
          </a:p>
        </p:txBody>
      </p:sp>
    </p:spTree>
    <p:extLst>
      <p:ext uri="{BB962C8B-B14F-4D97-AF65-F5344CB8AC3E}">
        <p14:creationId xmlns:p14="http://schemas.microsoft.com/office/powerpoint/2010/main" val="341087811"/>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Partition Point Example</a:t>
            </a:r>
            <a:br>
              <a:rPr lang="en-US" dirty="0" smtClean="0"/>
            </a:br>
            <a:r>
              <a:rPr lang="en-US" dirty="0" smtClean="0"/>
              <a:t>Using Predicate </a:t>
            </a:r>
            <a:r>
              <a:rPr lang="en-US" dirty="0" err="1" smtClean="0"/>
              <a:t>isVowel</a:t>
            </a:r>
            <a:r>
              <a:rPr lang="en-US" dirty="0" smtClean="0"/>
              <a:t>(c)</a:t>
            </a:r>
            <a:endParaRPr lang="en-US" dirty="0"/>
          </a:p>
        </p:txBody>
      </p:sp>
      <p:sp>
        <p:nvSpPr>
          <p:cNvPr id="5" name="Content Placeholder 4"/>
          <p:cNvSpPr>
            <a:spLocks noGrp="1"/>
          </p:cNvSpPr>
          <p:nvPr>
            <p:ph sz="half" idx="1"/>
          </p:nvPr>
        </p:nvSpPr>
        <p:spPr>
          <a:xfrm>
            <a:off x="101600" y="1600200"/>
            <a:ext cx="4889500" cy="4978400"/>
          </a:xfrm>
        </p:spPr>
        <p:txBody>
          <a:bodyPr>
            <a:normAutofit fontScale="92500" lnSpcReduction="10000"/>
          </a:bodyPr>
          <a:lstStyle/>
          <a:p>
            <a:pPr marL="0" indent="0">
              <a:buNone/>
            </a:pPr>
            <a:endParaRPr lang="en-US" sz="2400" dirty="0" smtClean="0">
              <a:latin typeface="Lucida Console"/>
              <a:cs typeface="Lucida Console"/>
            </a:endParaRPr>
          </a:p>
          <a:p>
            <a:pPr marL="0" indent="0">
              <a:buNone/>
            </a:pPr>
            <a:r>
              <a:rPr lang="en-US" sz="2400" dirty="0" smtClean="0">
                <a:latin typeface="Lucida Console"/>
                <a:cs typeface="Lucida Console"/>
              </a:rPr>
              <a:t>0 </a:t>
            </a:r>
            <a:r>
              <a:rPr lang="en-US" sz="2400" dirty="0">
                <a:latin typeface="Lucida Console"/>
                <a:cs typeface="Lucida Console"/>
              </a:rPr>
              <a:t>1 2 3 4 5 6 7 8 9 0 1 2</a:t>
            </a:r>
          </a:p>
          <a:p>
            <a:pPr marL="0" indent="0">
              <a:buNone/>
            </a:pPr>
            <a:r>
              <a:rPr lang="en-US" sz="2400" dirty="0" smtClean="0">
                <a:solidFill>
                  <a:srgbClr val="3366FF"/>
                </a:solidFill>
                <a:latin typeface="Lucida Console"/>
                <a:cs typeface="Lucida Console"/>
              </a:rPr>
              <a:t>e </a:t>
            </a:r>
            <a:r>
              <a:rPr lang="en-US" sz="2400" dirty="0" err="1" smtClean="0">
                <a:solidFill>
                  <a:srgbClr val="3366FF"/>
                </a:solidFill>
                <a:latin typeface="Lucida Console"/>
                <a:cs typeface="Lucida Console"/>
              </a:rPr>
              <a:t>i</a:t>
            </a:r>
            <a:r>
              <a:rPr lang="en-US" sz="2400" dirty="0" smtClean="0">
                <a:solidFill>
                  <a:srgbClr val="3366FF"/>
                </a:solidFill>
                <a:latin typeface="Lucida Console"/>
                <a:cs typeface="Lucida Console"/>
              </a:rPr>
              <a:t> e </a:t>
            </a:r>
            <a:r>
              <a:rPr lang="en-US" sz="2400" dirty="0" err="1" smtClean="0">
                <a:solidFill>
                  <a:srgbClr val="3366FF"/>
                </a:solidFill>
                <a:latin typeface="Lucida Console"/>
                <a:cs typeface="Lucida Console"/>
              </a:rPr>
              <a:t>i</a:t>
            </a:r>
            <a:r>
              <a:rPr lang="en-US" sz="2400" dirty="0" smtClean="0">
                <a:solidFill>
                  <a:srgbClr val="3366FF"/>
                </a:solidFill>
                <a:latin typeface="Lucida Console"/>
                <a:cs typeface="Lucida Console"/>
              </a:rPr>
              <a:t> o u a a a </a:t>
            </a:r>
            <a:r>
              <a:rPr lang="en-US" sz="2400" dirty="0" smtClean="0">
                <a:solidFill>
                  <a:srgbClr val="FF6600"/>
                </a:solidFill>
                <a:latin typeface="Lucida Console"/>
                <a:cs typeface="Lucida Console"/>
              </a:rPr>
              <a:t>c b </a:t>
            </a:r>
            <a:r>
              <a:rPr lang="en-US" sz="2400" dirty="0">
                <a:solidFill>
                  <a:srgbClr val="FF6600"/>
                </a:solidFill>
                <a:latin typeface="Lucida Console"/>
                <a:cs typeface="Lucida Console"/>
              </a:rPr>
              <a:t>x</a:t>
            </a:r>
            <a:r>
              <a:rPr lang="en-US" sz="2400" dirty="0" smtClean="0">
                <a:solidFill>
                  <a:srgbClr val="FF6600"/>
                </a:solidFill>
                <a:latin typeface="Lucida Console"/>
                <a:cs typeface="Lucida Console"/>
              </a:rPr>
              <a:t> g</a:t>
            </a:r>
            <a:r>
              <a:rPr lang="en-US" sz="2400" dirty="0">
                <a:solidFill>
                  <a:srgbClr val="FF6600"/>
                </a:solidFill>
                <a:latin typeface="Lucida Console"/>
                <a:cs typeface="Lucida Console"/>
              </a:rPr>
              <a:t/>
            </a:r>
            <a:br>
              <a:rPr lang="en-US" sz="2400" dirty="0">
                <a:solidFill>
                  <a:srgbClr val="FF6600"/>
                </a:solidFill>
                <a:latin typeface="Lucida Console"/>
                <a:cs typeface="Lucida Console"/>
              </a:rPr>
            </a:br>
            <a:r>
              <a:rPr lang="en-US" sz="2400" dirty="0" smtClean="0">
                <a:latin typeface="Lucida Console"/>
                <a:cs typeface="Lucida Console"/>
              </a:rPr>
              <a:t>f           m  </a:t>
            </a:r>
            <a:endParaRPr lang="en-US" sz="2400" dirty="0">
              <a:latin typeface="Lucida Console"/>
              <a:cs typeface="Lucida Console"/>
            </a:endParaRPr>
          </a:p>
          <a:p>
            <a:pPr marL="0" indent="0">
              <a:buNone/>
            </a:pPr>
            <a:endParaRPr lang="en-US" sz="2400" dirty="0" smtClean="0">
              <a:latin typeface="Lucida Console"/>
              <a:cs typeface="Lucida Console"/>
            </a:endParaRPr>
          </a:p>
          <a:p>
            <a:pPr marL="0" indent="0">
              <a:buNone/>
            </a:pPr>
            <a:endParaRPr lang="en-US" sz="2400" dirty="0" smtClean="0">
              <a:solidFill>
                <a:srgbClr val="3366FF"/>
              </a:solidFill>
              <a:latin typeface="Lucida Console"/>
              <a:cs typeface="Lucida Console"/>
            </a:endParaRPr>
          </a:p>
          <a:p>
            <a:pPr marL="0" indent="0">
              <a:buNone/>
            </a:pPr>
            <a:r>
              <a:rPr lang="en-US" sz="2400" dirty="0" smtClean="0">
                <a:solidFill>
                  <a:srgbClr val="3366FF"/>
                </a:solidFill>
                <a:latin typeface="Lucida Console"/>
                <a:cs typeface="Lucida Console"/>
              </a:rPr>
              <a:t>e </a:t>
            </a:r>
            <a:r>
              <a:rPr lang="en-US" sz="2400" dirty="0" err="1">
                <a:solidFill>
                  <a:srgbClr val="3366FF"/>
                </a:solidFill>
                <a:latin typeface="Lucida Console"/>
                <a:cs typeface="Lucida Console"/>
              </a:rPr>
              <a:t>i</a:t>
            </a:r>
            <a:r>
              <a:rPr lang="en-US" sz="2400" dirty="0">
                <a:solidFill>
                  <a:srgbClr val="3366FF"/>
                </a:solidFill>
                <a:latin typeface="Lucida Console"/>
                <a:cs typeface="Lucida Console"/>
              </a:rPr>
              <a:t> e </a:t>
            </a:r>
            <a:r>
              <a:rPr lang="en-US" sz="2400" dirty="0" err="1">
                <a:solidFill>
                  <a:srgbClr val="3366FF"/>
                </a:solidFill>
                <a:latin typeface="Lucida Console"/>
                <a:cs typeface="Lucida Console"/>
              </a:rPr>
              <a:t>i</a:t>
            </a:r>
            <a:r>
              <a:rPr lang="en-US" sz="2400" dirty="0">
                <a:solidFill>
                  <a:srgbClr val="3366FF"/>
                </a:solidFill>
                <a:latin typeface="Lucida Console"/>
                <a:cs typeface="Lucida Console"/>
              </a:rPr>
              <a:t> o u a a a </a:t>
            </a:r>
            <a:r>
              <a:rPr lang="en-US" sz="2400" dirty="0">
                <a:solidFill>
                  <a:srgbClr val="FF6600"/>
                </a:solidFill>
                <a:latin typeface="Lucida Console"/>
                <a:cs typeface="Lucida Console"/>
              </a:rPr>
              <a:t>c b x </a:t>
            </a:r>
            <a:r>
              <a:rPr lang="en-US" sz="2400" dirty="0" smtClean="0">
                <a:solidFill>
                  <a:srgbClr val="FF6600"/>
                </a:solidFill>
                <a:latin typeface="Lucida Console"/>
                <a:cs typeface="Lucida Console"/>
              </a:rPr>
              <a:t>g</a:t>
            </a:r>
            <a:br>
              <a:rPr lang="en-US" sz="2400" dirty="0" smtClean="0">
                <a:solidFill>
                  <a:srgbClr val="FF6600"/>
                </a:solidFill>
                <a:latin typeface="Lucida Console"/>
                <a:cs typeface="Lucida Console"/>
              </a:rPr>
            </a:br>
            <a:r>
              <a:rPr lang="en-US" sz="2400" dirty="0" smtClean="0">
                <a:latin typeface="Lucida Console"/>
                <a:cs typeface="Lucida Console"/>
              </a:rPr>
              <a:t>              f   m</a:t>
            </a:r>
          </a:p>
          <a:p>
            <a:pPr marL="0" indent="0">
              <a:buNone/>
            </a:pPr>
            <a:endParaRPr lang="en-US" sz="2400" dirty="0" smtClean="0">
              <a:latin typeface="Lucida Console"/>
              <a:cs typeface="Lucida Console"/>
            </a:endParaRPr>
          </a:p>
          <a:p>
            <a:pPr marL="0" indent="0">
              <a:buNone/>
            </a:pPr>
            <a:r>
              <a:rPr lang="en-US" sz="2400" dirty="0" smtClean="0">
                <a:solidFill>
                  <a:srgbClr val="3366FF"/>
                </a:solidFill>
                <a:latin typeface="Lucida Console"/>
                <a:cs typeface="Lucida Console"/>
              </a:rPr>
              <a:t>e </a:t>
            </a:r>
            <a:r>
              <a:rPr lang="en-US" sz="2400" dirty="0" err="1">
                <a:solidFill>
                  <a:srgbClr val="3366FF"/>
                </a:solidFill>
                <a:latin typeface="Lucida Console"/>
                <a:cs typeface="Lucida Console"/>
              </a:rPr>
              <a:t>i</a:t>
            </a:r>
            <a:r>
              <a:rPr lang="en-US" sz="2400" dirty="0">
                <a:solidFill>
                  <a:srgbClr val="3366FF"/>
                </a:solidFill>
                <a:latin typeface="Lucida Console"/>
                <a:cs typeface="Lucida Console"/>
              </a:rPr>
              <a:t> e </a:t>
            </a:r>
            <a:r>
              <a:rPr lang="en-US" sz="2400" dirty="0" err="1">
                <a:solidFill>
                  <a:srgbClr val="3366FF"/>
                </a:solidFill>
                <a:latin typeface="Lucida Console"/>
                <a:cs typeface="Lucida Console"/>
              </a:rPr>
              <a:t>i</a:t>
            </a:r>
            <a:r>
              <a:rPr lang="en-US" sz="2400" dirty="0">
                <a:solidFill>
                  <a:srgbClr val="3366FF"/>
                </a:solidFill>
                <a:latin typeface="Lucida Console"/>
                <a:cs typeface="Lucida Console"/>
              </a:rPr>
              <a:t> o u a a a </a:t>
            </a:r>
            <a:r>
              <a:rPr lang="en-US" sz="2400" dirty="0">
                <a:solidFill>
                  <a:srgbClr val="FF6600"/>
                </a:solidFill>
                <a:latin typeface="Lucida Console"/>
                <a:cs typeface="Lucida Console"/>
              </a:rPr>
              <a:t>c b x </a:t>
            </a:r>
            <a:r>
              <a:rPr lang="en-US" sz="2400" dirty="0" smtClean="0">
                <a:solidFill>
                  <a:srgbClr val="FF6600"/>
                </a:solidFill>
                <a:latin typeface="Lucida Console"/>
                <a:cs typeface="Lucida Console"/>
              </a:rPr>
              <a:t>g</a:t>
            </a:r>
            <a:br>
              <a:rPr lang="en-US" sz="2400" dirty="0" smtClean="0">
                <a:solidFill>
                  <a:srgbClr val="FF6600"/>
                </a:solidFill>
                <a:latin typeface="Lucida Console"/>
                <a:cs typeface="Lucida Console"/>
              </a:rPr>
            </a:br>
            <a:r>
              <a:rPr lang="en-US" sz="2400" dirty="0" smtClean="0">
                <a:latin typeface="Lucida Console"/>
                <a:cs typeface="Lucida Console"/>
              </a:rPr>
              <a:t>              f m</a:t>
            </a:r>
          </a:p>
          <a:p>
            <a:pPr marL="0" indent="0">
              <a:buNone/>
            </a:pPr>
            <a:endParaRPr lang="en-US" sz="2400" dirty="0" smtClean="0">
              <a:latin typeface="Lucida Console"/>
              <a:cs typeface="Lucida Console"/>
            </a:endParaRPr>
          </a:p>
          <a:p>
            <a:pPr marL="0" indent="0">
              <a:buNone/>
            </a:pPr>
            <a:r>
              <a:rPr lang="en-US" sz="2400" dirty="0" smtClean="0">
                <a:solidFill>
                  <a:srgbClr val="3366FF"/>
                </a:solidFill>
                <a:latin typeface="Lucida Console"/>
                <a:cs typeface="Lucida Console"/>
              </a:rPr>
              <a:t>e </a:t>
            </a:r>
            <a:r>
              <a:rPr lang="en-US" sz="2400" dirty="0" err="1">
                <a:solidFill>
                  <a:srgbClr val="3366FF"/>
                </a:solidFill>
                <a:latin typeface="Lucida Console"/>
                <a:cs typeface="Lucida Console"/>
              </a:rPr>
              <a:t>i</a:t>
            </a:r>
            <a:r>
              <a:rPr lang="en-US" sz="2400" dirty="0">
                <a:solidFill>
                  <a:srgbClr val="3366FF"/>
                </a:solidFill>
                <a:latin typeface="Lucida Console"/>
                <a:cs typeface="Lucida Console"/>
              </a:rPr>
              <a:t> e </a:t>
            </a:r>
            <a:r>
              <a:rPr lang="en-US" sz="2400" dirty="0" err="1">
                <a:solidFill>
                  <a:srgbClr val="3366FF"/>
                </a:solidFill>
                <a:latin typeface="Lucida Console"/>
                <a:cs typeface="Lucida Console"/>
              </a:rPr>
              <a:t>i</a:t>
            </a:r>
            <a:r>
              <a:rPr lang="en-US" sz="2400" dirty="0">
                <a:solidFill>
                  <a:srgbClr val="3366FF"/>
                </a:solidFill>
                <a:latin typeface="Lucida Console"/>
                <a:cs typeface="Lucida Console"/>
              </a:rPr>
              <a:t> o u a a a </a:t>
            </a:r>
            <a:r>
              <a:rPr lang="en-US" sz="2400" dirty="0">
                <a:solidFill>
                  <a:srgbClr val="FF6600"/>
                </a:solidFill>
                <a:latin typeface="Lucida Console"/>
                <a:cs typeface="Lucida Console"/>
              </a:rPr>
              <a:t>c b x </a:t>
            </a:r>
            <a:r>
              <a:rPr lang="en-US" sz="2400" dirty="0" smtClean="0">
                <a:solidFill>
                  <a:srgbClr val="FF6600"/>
                </a:solidFill>
                <a:latin typeface="Lucida Console"/>
                <a:cs typeface="Lucida Console"/>
              </a:rPr>
              <a:t>g</a:t>
            </a:r>
            <a:br>
              <a:rPr lang="en-US" sz="2400" dirty="0" smtClean="0">
                <a:solidFill>
                  <a:srgbClr val="FF6600"/>
                </a:solidFill>
                <a:latin typeface="Lucida Console"/>
                <a:cs typeface="Lucida Console"/>
              </a:rPr>
            </a:br>
            <a:r>
              <a:rPr lang="en-US" sz="2400" dirty="0" smtClean="0">
                <a:latin typeface="Lucida Console"/>
                <a:cs typeface="Lucida Console"/>
              </a:rPr>
              <a:t>                  f</a:t>
            </a:r>
            <a:endParaRPr lang="en-US" sz="2400" dirty="0">
              <a:latin typeface="Lucida Console"/>
              <a:cs typeface="Lucida Console"/>
            </a:endParaRPr>
          </a:p>
        </p:txBody>
      </p:sp>
      <p:sp>
        <p:nvSpPr>
          <p:cNvPr id="6" name="Content Placeholder 5"/>
          <p:cNvSpPr>
            <a:spLocks noGrp="1"/>
          </p:cNvSpPr>
          <p:nvPr>
            <p:ph sz="half" idx="2"/>
          </p:nvPr>
        </p:nvSpPr>
        <p:spPr>
          <a:xfrm>
            <a:off x="5118100" y="1600199"/>
            <a:ext cx="4025900" cy="5257801"/>
          </a:xfrm>
        </p:spPr>
        <p:txBody>
          <a:bodyPr>
            <a:normAutofit fontScale="92500" lnSpcReduction="10000"/>
          </a:bodyPr>
          <a:lstStyle/>
          <a:p>
            <a:pPr marL="0" indent="0">
              <a:buNone/>
            </a:pPr>
            <a:r>
              <a:rPr lang="en-US" sz="2400" dirty="0" smtClean="0"/>
              <a:t>n = 12; half = 6; m = f + half</a:t>
            </a:r>
          </a:p>
          <a:p>
            <a:pPr marL="0" indent="0">
              <a:buNone/>
            </a:pPr>
            <a:endParaRPr lang="en-US" sz="2400" dirty="0" smtClean="0"/>
          </a:p>
          <a:p>
            <a:pPr marL="0" indent="0">
              <a:buNone/>
            </a:pPr>
            <a:r>
              <a:rPr lang="en-US" sz="2400" dirty="0" err="1" smtClean="0"/>
              <a:t>isVowel</a:t>
            </a:r>
            <a:r>
              <a:rPr lang="en-US" sz="2400" dirty="0" smtClean="0"/>
              <a:t>(‘a’)?  Yes:</a:t>
            </a:r>
            <a:br>
              <a:rPr lang="en-US" sz="2400" dirty="0" smtClean="0"/>
            </a:br>
            <a:r>
              <a:rPr lang="en-US" sz="2400" dirty="0" smtClean="0"/>
              <a:t>	f = m + 1; </a:t>
            </a:r>
            <a:br>
              <a:rPr lang="en-US" sz="2400" dirty="0" smtClean="0"/>
            </a:br>
            <a:r>
              <a:rPr lang="en-US" sz="2400" dirty="0" smtClean="0"/>
              <a:t>	n = 12 – (6 + 1) = 5;</a:t>
            </a:r>
            <a:br>
              <a:rPr lang="en-US" sz="2400" dirty="0" smtClean="0"/>
            </a:br>
            <a:r>
              <a:rPr lang="en-US" sz="2400" dirty="0" smtClean="0"/>
              <a:t>half = 2; m = f + half</a:t>
            </a:r>
          </a:p>
          <a:p>
            <a:pPr marL="0" indent="0">
              <a:spcBef>
                <a:spcPts val="1176"/>
              </a:spcBef>
              <a:buNone/>
            </a:pPr>
            <a:r>
              <a:rPr lang="en-US" sz="2400" dirty="0" err="1" smtClean="0"/>
              <a:t>isVowel</a:t>
            </a:r>
            <a:r>
              <a:rPr lang="en-US" sz="2400" dirty="0" smtClean="0"/>
              <a:t>(‘c’)? No:</a:t>
            </a:r>
            <a:br>
              <a:rPr lang="en-US" sz="2400" dirty="0" smtClean="0"/>
            </a:br>
            <a:r>
              <a:rPr lang="en-US" sz="2400" dirty="0" smtClean="0"/>
              <a:t>	n = 2;</a:t>
            </a:r>
            <a:br>
              <a:rPr lang="en-US" sz="2400" dirty="0" smtClean="0"/>
            </a:br>
            <a:r>
              <a:rPr lang="en-US" sz="2400" dirty="0" smtClean="0"/>
              <a:t>half = 1; m = f + half</a:t>
            </a:r>
          </a:p>
          <a:p>
            <a:pPr marL="0" indent="0">
              <a:spcBef>
                <a:spcPts val="1128"/>
              </a:spcBef>
              <a:buNone/>
            </a:pPr>
            <a:r>
              <a:rPr lang="en-US" sz="2400" dirty="0" err="1" smtClean="0"/>
              <a:t>isVowel</a:t>
            </a:r>
            <a:r>
              <a:rPr lang="en-US" sz="2400" dirty="0" smtClean="0"/>
              <a:t>(‘a’)? </a:t>
            </a:r>
            <a:r>
              <a:rPr lang="en-US" sz="2400" dirty="0"/>
              <a:t> </a:t>
            </a:r>
            <a:r>
              <a:rPr lang="en-US" sz="2400" dirty="0" smtClean="0"/>
              <a:t>Yes: </a:t>
            </a:r>
            <a:br>
              <a:rPr lang="en-US" sz="2400" dirty="0" smtClean="0"/>
            </a:br>
            <a:r>
              <a:rPr lang="en-US" sz="2400" dirty="0" smtClean="0"/>
              <a:t>	f </a:t>
            </a:r>
            <a:r>
              <a:rPr lang="en-US" sz="2400" dirty="0"/>
              <a:t>= m + </a:t>
            </a:r>
            <a:r>
              <a:rPr lang="en-US" sz="2400" dirty="0" smtClean="0"/>
              <a:t>1;</a:t>
            </a:r>
            <a:br>
              <a:rPr lang="en-US" sz="2400" dirty="0" smtClean="0"/>
            </a:br>
            <a:r>
              <a:rPr lang="en-US" sz="2400" dirty="0" smtClean="0"/>
              <a:t>	n = 2 – (1 + 1) = 0</a:t>
            </a:r>
          </a:p>
          <a:p>
            <a:pPr marL="0" indent="0">
              <a:spcBef>
                <a:spcPts val="1128"/>
              </a:spcBef>
              <a:buNone/>
            </a:pPr>
            <a:r>
              <a:rPr lang="en-US" sz="2400" dirty="0" smtClean="0"/>
              <a:t>Done!</a:t>
            </a:r>
            <a:br>
              <a:rPr lang="en-US" sz="2400" dirty="0" smtClean="0"/>
            </a:br>
            <a:r>
              <a:rPr lang="en-US" sz="2400" dirty="0" smtClean="0"/>
              <a:t>f points to first non-vowel (‘c’)</a:t>
            </a:r>
            <a:endParaRPr lang="en-US" sz="2400" dirty="0"/>
          </a:p>
        </p:txBody>
      </p:sp>
      <p:sp>
        <p:nvSpPr>
          <p:cNvPr id="4" name="Slide Number Placeholder 3"/>
          <p:cNvSpPr>
            <a:spLocks noGrp="1"/>
          </p:cNvSpPr>
          <p:nvPr>
            <p:ph type="sldNum" sz="quarter" idx="12"/>
          </p:nvPr>
        </p:nvSpPr>
        <p:spPr/>
        <p:txBody>
          <a:bodyPr/>
          <a:lstStyle/>
          <a:p>
            <a:fld id="{40857C5A-2FD0-1645-9F69-D79892D8574F}" type="slidenum">
              <a:rPr lang="en-US" smtClean="0"/>
              <a:t>63</a:t>
            </a:fld>
            <a:endParaRPr lang="en-US"/>
          </a:p>
        </p:txBody>
      </p:sp>
    </p:spTree>
    <p:extLst>
      <p:ext uri="{BB962C8B-B14F-4D97-AF65-F5344CB8AC3E}">
        <p14:creationId xmlns:p14="http://schemas.microsoft.com/office/powerpoint/2010/main" val="2398744409"/>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t>  </a:t>
            </a:r>
          </a:p>
        </p:txBody>
      </p:sp>
      <p:sp>
        <p:nvSpPr>
          <p:cNvPr id="3" name="Slide Number Placeholder 2"/>
          <p:cNvSpPr>
            <a:spLocks noGrp="1"/>
          </p:cNvSpPr>
          <p:nvPr>
            <p:ph type="sldNum" sz="quarter" idx="12"/>
          </p:nvPr>
        </p:nvSpPr>
        <p:spPr/>
        <p:txBody>
          <a:bodyPr/>
          <a:lstStyle/>
          <a:p>
            <a:fld id="{1390060D-1EE0-AD4D-BE99-A9D595E32993}" type="slidenum">
              <a:rPr lang="en-US" smtClean="0"/>
              <a:pPr/>
              <a:t>64</a:t>
            </a:fld>
            <a:endParaRPr lang="en-US" dirty="0"/>
          </a:p>
        </p:txBody>
      </p:sp>
      <p:sp>
        <p:nvSpPr>
          <p:cNvPr id="20483" name="Text Box 3"/>
          <p:cNvSpPr txBox="1">
            <a:spLocks noChangeArrowheads="1"/>
          </p:cNvSpPr>
          <p:nvPr/>
        </p:nvSpPr>
        <p:spPr bwMode="auto">
          <a:xfrm>
            <a:off x="391735" y="1789435"/>
            <a:ext cx="8915400"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en-US" sz="2000" dirty="0" smtClean="0">
                <a:latin typeface="Lucida Console"/>
                <a:cs typeface="Lucida Console"/>
              </a:rPr>
              <a:t>template &lt;</a:t>
            </a:r>
            <a:r>
              <a:rPr lang="en-US" sz="2000" dirty="0" err="1" smtClean="0">
                <a:latin typeface="Lucida Console"/>
                <a:cs typeface="Lucida Console"/>
              </a:rPr>
              <a:t>ForwardIterator</a:t>
            </a:r>
            <a:r>
              <a:rPr lang="en-US" sz="2000" dirty="0" smtClean="0">
                <a:latin typeface="Lucida Console"/>
                <a:cs typeface="Lucida Console"/>
              </a:rPr>
              <a:t> I, Predicate P&gt;</a:t>
            </a:r>
          </a:p>
          <a:p>
            <a:r>
              <a:rPr lang="en-US" sz="2000" dirty="0" smtClean="0">
                <a:latin typeface="Lucida Console"/>
                <a:cs typeface="Lucida Console"/>
              </a:rPr>
              <a:t>I </a:t>
            </a:r>
            <a:r>
              <a:rPr lang="en-US" sz="2000" dirty="0" err="1" smtClean="0">
                <a:latin typeface="Lucida Console"/>
                <a:cs typeface="Lucida Console"/>
              </a:rPr>
              <a:t>partition_point</a:t>
            </a:r>
            <a:r>
              <a:rPr lang="en-US" sz="2000" dirty="0" smtClean="0">
                <a:latin typeface="Lucida Console"/>
                <a:cs typeface="Lucida Console"/>
              </a:rPr>
              <a:t>(I f, I l, P p) {</a:t>
            </a:r>
          </a:p>
          <a:p>
            <a:r>
              <a:rPr lang="en-US" sz="2000" dirty="0" smtClean="0">
                <a:latin typeface="Lucida Console"/>
                <a:cs typeface="Lucida Console"/>
              </a:rPr>
              <a:t>  return </a:t>
            </a:r>
            <a:r>
              <a:rPr lang="en-US" sz="2000" dirty="0" err="1" smtClean="0">
                <a:latin typeface="Lucida Console"/>
                <a:cs typeface="Lucida Console"/>
              </a:rPr>
              <a:t>partition_point_n</a:t>
            </a:r>
            <a:r>
              <a:rPr lang="en-US" sz="2000" dirty="0" smtClean="0">
                <a:latin typeface="Lucida Console"/>
                <a:cs typeface="Lucida Console"/>
              </a:rPr>
              <a:t>(f, distance(f, l), p);</a:t>
            </a:r>
          </a:p>
          <a:p>
            <a:r>
              <a:rPr lang="en-US" sz="2000" dirty="0" smtClean="0">
                <a:latin typeface="Lucida Console"/>
                <a:cs typeface="Lucida Console"/>
              </a:rPr>
              <a:t>}</a:t>
            </a:r>
            <a:r>
              <a:rPr lang="is-IS" sz="2000" dirty="0" smtClean="0">
                <a:latin typeface="Lucida Console"/>
                <a:cs typeface="Lucida Console"/>
              </a:rPr>
              <a:t>	</a:t>
            </a:r>
            <a:r>
              <a:rPr lang="is-IS" sz="2800" dirty="0" smtClean="0">
                <a:cs typeface="Menlo Regular"/>
              </a:rPr>
              <a:t>	</a:t>
            </a:r>
          </a:p>
        </p:txBody>
      </p:sp>
      <p:sp>
        <p:nvSpPr>
          <p:cNvPr id="5" name="Title 1"/>
          <p:cNvSpPr txBox="1">
            <a:spLocks/>
          </p:cNvSpPr>
          <p:nvPr/>
        </p:nvSpPr>
        <p:spPr bwMode="auto">
          <a:xfrm>
            <a:off x="609600" y="4270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ＭＳ Ｐゴシック" charset="0"/>
              </a:defRPr>
            </a:lvl2pPr>
            <a:lvl3pPr algn="ctr" rtl="0" fontAlgn="base">
              <a:spcBef>
                <a:spcPct val="0"/>
              </a:spcBef>
              <a:spcAft>
                <a:spcPct val="0"/>
              </a:spcAft>
              <a:defRPr sz="4400">
                <a:solidFill>
                  <a:schemeClr val="tx2"/>
                </a:solidFill>
                <a:latin typeface="Arial" charset="0"/>
                <a:ea typeface="ＭＳ Ｐゴシック" charset="0"/>
              </a:defRPr>
            </a:lvl3pPr>
            <a:lvl4pPr algn="ctr" rtl="0" fontAlgn="base">
              <a:spcBef>
                <a:spcPct val="0"/>
              </a:spcBef>
              <a:spcAft>
                <a:spcPct val="0"/>
              </a:spcAft>
              <a:defRPr sz="4400">
                <a:solidFill>
                  <a:schemeClr val="tx2"/>
                </a:solidFill>
                <a:latin typeface="Arial" charset="0"/>
                <a:ea typeface="ＭＳ Ｐゴシック" charset="0"/>
              </a:defRPr>
            </a:lvl4pPr>
            <a:lvl5pPr algn="ctr" rtl="0" fontAlgn="base">
              <a:spcBef>
                <a:spcPct val="0"/>
              </a:spcBef>
              <a:spcAft>
                <a:spcPct val="0"/>
              </a:spcAft>
              <a:defRPr sz="4400">
                <a:solidFill>
                  <a:schemeClr val="tx2"/>
                </a:solidFill>
                <a:latin typeface="Arial" charset="0"/>
                <a:ea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a:lstStyle>
          <a:p>
            <a:r>
              <a:rPr lang="en-US" dirty="0" smtClean="0">
                <a:solidFill>
                  <a:srgbClr val="000000"/>
                </a:solidFill>
              </a:rPr>
              <a:t>Partition Point for Bounded Range</a:t>
            </a:r>
            <a:endParaRPr lang="en-US" dirty="0" smtClean="0">
              <a:solidFill>
                <a:srgbClr val="000000"/>
              </a:solidFill>
              <a:cs typeface="Menlo Regular"/>
            </a:endParaRPr>
          </a:p>
        </p:txBody>
      </p:sp>
      <p:sp>
        <p:nvSpPr>
          <p:cNvPr id="6" name="TextBox 5"/>
          <p:cNvSpPr txBox="1"/>
          <p:nvPr/>
        </p:nvSpPr>
        <p:spPr>
          <a:xfrm>
            <a:off x="3482804" y="6198255"/>
            <a:ext cx="184666" cy="523220"/>
          </a:xfrm>
          <a:prstGeom prst="rect">
            <a:avLst/>
          </a:prstGeom>
          <a:noFill/>
        </p:spPr>
        <p:txBody>
          <a:bodyPr wrap="none" rtlCol="0">
            <a:spAutoFit/>
          </a:bodyPr>
          <a:lstStyle/>
          <a:p>
            <a:endParaRPr lang="en-US" sz="2800" dirty="0"/>
          </a:p>
        </p:txBody>
      </p:sp>
    </p:spTree>
    <p:extLst>
      <p:ext uri="{BB962C8B-B14F-4D97-AF65-F5344CB8AC3E}">
        <p14:creationId xmlns:p14="http://schemas.microsoft.com/office/powerpoint/2010/main" val="2612417385"/>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Binary Search Lemma</a:t>
            </a:r>
            <a:endParaRPr lang="en-US" dirty="0"/>
          </a:p>
        </p:txBody>
      </p:sp>
      <p:sp>
        <p:nvSpPr>
          <p:cNvPr id="3" name="Content Placeholder 2"/>
          <p:cNvSpPr>
            <a:spLocks noGrp="1"/>
          </p:cNvSpPr>
          <p:nvPr>
            <p:ph idx="1"/>
          </p:nvPr>
        </p:nvSpPr>
        <p:spPr>
          <a:xfrm>
            <a:off x="457200" y="1600200"/>
            <a:ext cx="8229600" cy="4986099"/>
          </a:xfrm>
        </p:spPr>
        <p:txBody>
          <a:bodyPr>
            <a:normAutofit/>
          </a:bodyPr>
          <a:lstStyle/>
          <a:p>
            <a:pPr marL="0" indent="0">
              <a:buNone/>
            </a:pPr>
            <a:endParaRPr lang="en-US" sz="2800" dirty="0" smtClean="0"/>
          </a:p>
          <a:p>
            <a:pPr marL="0" indent="0">
              <a:buNone/>
            </a:pPr>
            <a:endParaRPr lang="en-US" sz="2800" dirty="0"/>
          </a:p>
          <a:p>
            <a:pPr marL="0" indent="0">
              <a:buNone/>
            </a:pPr>
            <a:endParaRPr lang="en-US" sz="2800" dirty="0" smtClean="0"/>
          </a:p>
          <a:p>
            <a:pPr marL="0" indent="0">
              <a:buNone/>
            </a:pPr>
            <a:r>
              <a:rPr lang="en-US" sz="2800" dirty="0" smtClean="0"/>
              <a:t>For any sorted range </a:t>
            </a:r>
            <a:r>
              <a:rPr lang="en-US" sz="2800" dirty="0" smtClean="0">
                <a:latin typeface="Palatino"/>
                <a:cs typeface="Palatino"/>
              </a:rPr>
              <a:t>[</a:t>
            </a:r>
            <a:r>
              <a:rPr lang="en-US" sz="2800" i="1" dirty="0" err="1" smtClean="0">
                <a:latin typeface="Palatino"/>
                <a:cs typeface="Palatino"/>
              </a:rPr>
              <a:t>i</a:t>
            </a:r>
            <a:r>
              <a:rPr lang="en-US" sz="2800" i="1" dirty="0" smtClean="0">
                <a:latin typeface="Palatino"/>
                <a:cs typeface="Palatino"/>
              </a:rPr>
              <a:t>, j</a:t>
            </a:r>
            <a:r>
              <a:rPr lang="en-US" sz="2800" dirty="0" smtClean="0">
                <a:latin typeface="Palatino"/>
                <a:cs typeface="Palatino"/>
              </a:rPr>
              <a:t>) </a:t>
            </a:r>
            <a:r>
              <a:rPr lang="en-US" sz="2800" dirty="0" smtClean="0"/>
              <a:t>and a value </a:t>
            </a:r>
            <a:r>
              <a:rPr lang="en-US" sz="2800" i="1" dirty="0" smtClean="0">
                <a:latin typeface="Palatino"/>
                <a:cs typeface="Palatino"/>
              </a:rPr>
              <a:t>a</a:t>
            </a:r>
            <a:r>
              <a:rPr lang="en-US" sz="2800" dirty="0"/>
              <a:t/>
            </a:r>
            <a:br>
              <a:rPr lang="en-US" sz="2800" dirty="0"/>
            </a:br>
            <a:r>
              <a:rPr lang="en-US" sz="2800" dirty="0" smtClean="0"/>
              <a:t>(the item you’re searching for), there are two iterators, lower bound </a:t>
            </a:r>
            <a:r>
              <a:rPr lang="en-US" sz="2800" i="1" dirty="0" err="1" smtClean="0">
                <a:latin typeface="Palatino"/>
                <a:cs typeface="Palatino"/>
              </a:rPr>
              <a:t>b</a:t>
            </a:r>
            <a:r>
              <a:rPr lang="en-US" sz="2800" i="1" baseline="-25000" dirty="0" err="1" smtClean="0">
                <a:latin typeface="Palatino"/>
                <a:cs typeface="Palatino"/>
              </a:rPr>
              <a:t>l</a:t>
            </a:r>
            <a:r>
              <a:rPr lang="en-US" sz="2800" dirty="0" smtClean="0"/>
              <a:t> and upper bound </a:t>
            </a:r>
            <a:r>
              <a:rPr lang="en-US" sz="2800" i="1" dirty="0" err="1" smtClean="0">
                <a:latin typeface="Palatino"/>
                <a:cs typeface="Palatino"/>
              </a:rPr>
              <a:t>b</a:t>
            </a:r>
            <a:r>
              <a:rPr lang="en-US" sz="2800" i="1" baseline="-25000" dirty="0" err="1" smtClean="0">
                <a:latin typeface="Palatino"/>
                <a:cs typeface="Palatino"/>
              </a:rPr>
              <a:t>u</a:t>
            </a:r>
            <a:r>
              <a:rPr lang="en-US" sz="2800" dirty="0" smtClean="0"/>
              <a:t> such that:</a:t>
            </a:r>
          </a:p>
          <a:p>
            <a:pPr marL="0" indent="0">
              <a:buNone/>
            </a:pPr>
            <a:endParaRPr lang="en-US" sz="2800" dirty="0"/>
          </a:p>
          <a:p>
            <a:pPr marL="0" indent="0">
              <a:buNone/>
            </a:pPr>
            <a:endParaRPr lang="en-US" sz="2800" dirty="0" smtClean="0"/>
          </a:p>
          <a:p>
            <a:pPr marL="0" indent="0">
              <a:buNone/>
            </a:pPr>
            <a:endParaRPr lang="en-US" sz="2800" dirty="0"/>
          </a:p>
          <a:p>
            <a:pPr marL="0" indent="0">
              <a:buNone/>
            </a:pPr>
            <a:r>
              <a:rPr lang="en-US" sz="2800" dirty="0"/>
              <a:t>w</a:t>
            </a:r>
            <a:r>
              <a:rPr lang="en-US" sz="2800" dirty="0" smtClean="0"/>
              <a:t>here </a:t>
            </a:r>
            <a:r>
              <a:rPr lang="en-US" sz="2800" i="1" dirty="0" err="1" smtClean="0">
                <a:latin typeface="Palatino"/>
                <a:cs typeface="Palatino"/>
              </a:rPr>
              <a:t>v</a:t>
            </a:r>
            <a:r>
              <a:rPr lang="en-US" sz="2800" i="1" baseline="-25000" dirty="0" err="1" smtClean="0">
                <a:latin typeface="Palatino"/>
                <a:cs typeface="Palatino"/>
              </a:rPr>
              <a:t>k</a:t>
            </a:r>
            <a:r>
              <a:rPr lang="en-US" sz="2800" dirty="0" smtClean="0"/>
              <a:t> is the value at position </a:t>
            </a:r>
            <a:r>
              <a:rPr lang="en-US" sz="2800" i="1" dirty="0" smtClean="0">
                <a:latin typeface="Palatino"/>
                <a:cs typeface="Palatino"/>
              </a:rPr>
              <a:t>k</a:t>
            </a:r>
            <a:r>
              <a:rPr lang="en-US" sz="2800" dirty="0" smtClean="0"/>
              <a:t>.</a:t>
            </a:r>
            <a:endParaRPr lang="en-US" sz="2800" dirty="0"/>
          </a:p>
        </p:txBody>
      </p:sp>
      <p:sp>
        <p:nvSpPr>
          <p:cNvPr id="4" name="Slide Number Placeholder 3"/>
          <p:cNvSpPr>
            <a:spLocks noGrp="1"/>
          </p:cNvSpPr>
          <p:nvPr>
            <p:ph type="sldNum" sz="quarter" idx="12"/>
          </p:nvPr>
        </p:nvSpPr>
        <p:spPr/>
        <p:txBody>
          <a:bodyPr/>
          <a:lstStyle/>
          <a:p>
            <a:fld id="{40857C5A-2FD0-1645-9F69-D79892D8574F}" type="slidenum">
              <a:rPr lang="en-US" smtClean="0"/>
              <a:t>65</a:t>
            </a:fld>
            <a:endParaRPr lang="en-US"/>
          </a:p>
        </p:txBody>
      </p:sp>
      <p:pic>
        <p:nvPicPr>
          <p:cNvPr id="5" name="Picture 4"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118" y="4738445"/>
            <a:ext cx="3194604" cy="1262173"/>
          </a:xfrm>
          <a:prstGeom prst="rect">
            <a:avLst/>
          </a:prstGeom>
        </p:spPr>
      </p:pic>
      <p:pic>
        <p:nvPicPr>
          <p:cNvPr id="6" name="Picture 5" descr="Partition.pdf"/>
          <p:cNvPicPr>
            <a:picLocks noChangeAspect="1"/>
          </p:cNvPicPr>
          <p:nvPr/>
        </p:nvPicPr>
        <p:blipFill rotWithShape="1">
          <a:blip r:embed="rId4">
            <a:extLst>
              <a:ext uri="{28A0092B-C50C-407E-A947-70E740481C1C}">
                <a14:useLocalDpi xmlns:a14="http://schemas.microsoft.com/office/drawing/2010/main" val="0"/>
              </a:ext>
            </a:extLst>
          </a:blip>
          <a:srcRect l="18928" t="33413" r="15717" b="45394"/>
          <a:stretch/>
        </p:blipFill>
        <p:spPr>
          <a:xfrm>
            <a:off x="1545004" y="1417638"/>
            <a:ext cx="5800311" cy="1453438"/>
          </a:xfrm>
          <a:prstGeom prst="rect">
            <a:avLst/>
          </a:prstGeom>
        </p:spPr>
      </p:pic>
    </p:spTree>
    <p:extLst>
      <p:ext uri="{BB962C8B-B14F-4D97-AF65-F5344CB8AC3E}">
        <p14:creationId xmlns:p14="http://schemas.microsoft.com/office/powerpoint/2010/main" val="3669536459"/>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145" y="274638"/>
            <a:ext cx="8523707" cy="1143000"/>
          </a:xfrm>
        </p:spPr>
        <p:txBody>
          <a:bodyPr>
            <a:noAutofit/>
          </a:bodyPr>
          <a:lstStyle/>
          <a:p>
            <a:r>
              <a:rPr lang="en-US" sz="3600" dirty="0" smtClean="0"/>
              <a:t>C++ Lambda Expressions</a:t>
            </a:r>
            <a:endParaRPr lang="en-US" sz="4000" dirty="0"/>
          </a:p>
        </p:txBody>
      </p:sp>
      <p:sp>
        <p:nvSpPr>
          <p:cNvPr id="3" name="Content Placeholder 2"/>
          <p:cNvSpPr>
            <a:spLocks noGrp="1"/>
          </p:cNvSpPr>
          <p:nvPr>
            <p:ph idx="1"/>
          </p:nvPr>
        </p:nvSpPr>
        <p:spPr>
          <a:xfrm>
            <a:off x="457200" y="1600200"/>
            <a:ext cx="8472398" cy="5121275"/>
          </a:xfrm>
        </p:spPr>
        <p:txBody>
          <a:bodyPr>
            <a:normAutofit fontScale="92500" lnSpcReduction="10000"/>
          </a:bodyPr>
          <a:lstStyle/>
          <a:p>
            <a:r>
              <a:rPr lang="en-US" sz="2800" dirty="0" smtClean="0"/>
              <a:t>When you want to pass a function as an argument, but you’re only going to use it once, function object is overkill</a:t>
            </a:r>
          </a:p>
          <a:p>
            <a:r>
              <a:rPr lang="en-US" sz="2800" dirty="0"/>
              <a:t>U</a:t>
            </a:r>
            <a:r>
              <a:rPr lang="en-US" sz="2800" dirty="0" smtClean="0"/>
              <a:t>se lambda expression:  anonymous function object</a:t>
            </a:r>
          </a:p>
          <a:p>
            <a:r>
              <a:rPr lang="en-US" sz="2800" dirty="0" smtClean="0"/>
              <a:t>Declared like any function, except </a:t>
            </a:r>
          </a:p>
          <a:p>
            <a:pPr lvl="1"/>
            <a:r>
              <a:rPr lang="en-US" sz="2400" dirty="0" smtClean="0"/>
              <a:t>Declaration usually occurs while calling another function</a:t>
            </a:r>
          </a:p>
          <a:p>
            <a:pPr lvl="1"/>
            <a:r>
              <a:rPr lang="en-US" sz="2400" dirty="0" smtClean="0"/>
              <a:t>Use [=] instead of name</a:t>
            </a:r>
          </a:p>
          <a:p>
            <a:pPr lvl="1"/>
            <a:r>
              <a:rPr lang="en-US" sz="2400" dirty="0" smtClean="0"/>
              <a:t>Return type usually inferred automatically</a:t>
            </a:r>
          </a:p>
          <a:p>
            <a:r>
              <a:rPr lang="en-US" sz="2800" dirty="0" smtClean="0"/>
              <a:t>Example:  pass lambda expression that cubes its argument:</a:t>
            </a:r>
          </a:p>
          <a:p>
            <a:pPr marL="0" indent="0">
              <a:buNone/>
            </a:pPr>
            <a:endParaRPr lang="en-US" sz="2000" dirty="0" smtClean="0">
              <a:latin typeface="Lucida Console"/>
              <a:cs typeface="Lucida Console"/>
            </a:endParaRPr>
          </a:p>
          <a:p>
            <a:pPr marL="0" indent="0">
              <a:buNone/>
            </a:pPr>
            <a:r>
              <a:rPr lang="en-US" sz="2000" dirty="0" err="1" smtClean="0">
                <a:latin typeface="Lucida Console"/>
                <a:cs typeface="Lucida Console"/>
              </a:rPr>
              <a:t>int</a:t>
            </a:r>
            <a:r>
              <a:rPr lang="en-US" sz="2000" dirty="0" smtClean="0">
                <a:latin typeface="Lucida Console"/>
                <a:cs typeface="Lucida Console"/>
              </a:rPr>
              <a:t> main() {</a:t>
            </a:r>
          </a:p>
          <a:p>
            <a:pPr marL="0" indent="0">
              <a:buNone/>
            </a:pPr>
            <a:r>
              <a:rPr lang="en-US" sz="2000" dirty="0">
                <a:latin typeface="Lucida Console"/>
                <a:cs typeface="Lucida Console"/>
              </a:rPr>
              <a:t> </a:t>
            </a:r>
            <a:r>
              <a:rPr lang="en-US" sz="2000" dirty="0" smtClean="0">
                <a:latin typeface="Lucida Console"/>
                <a:cs typeface="Lucida Console"/>
              </a:rPr>
              <a:t> . . .</a:t>
            </a:r>
          </a:p>
          <a:p>
            <a:pPr marL="0" indent="0">
              <a:buNone/>
            </a:pPr>
            <a:r>
              <a:rPr lang="en-US" sz="2000" dirty="0">
                <a:latin typeface="Lucida Console"/>
                <a:cs typeface="Lucida Console"/>
              </a:rPr>
              <a:t> </a:t>
            </a:r>
            <a:r>
              <a:rPr lang="en-US" sz="2000" dirty="0" smtClean="0">
                <a:latin typeface="Lucida Console"/>
                <a:cs typeface="Lucida Console"/>
              </a:rPr>
              <a:t> </a:t>
            </a:r>
            <a:r>
              <a:rPr lang="en-US" sz="2000" dirty="0" err="1" smtClean="0">
                <a:latin typeface="Lucida Console"/>
                <a:cs typeface="Lucida Console"/>
              </a:rPr>
              <a:t>int</a:t>
            </a:r>
            <a:r>
              <a:rPr lang="en-US" sz="2000" dirty="0" smtClean="0">
                <a:latin typeface="Lucida Console"/>
                <a:cs typeface="Lucida Console"/>
              </a:rPr>
              <a:t> a = </a:t>
            </a:r>
            <a:r>
              <a:rPr lang="en-US" sz="2000" dirty="0" err="1" smtClean="0">
                <a:latin typeface="Lucida Console"/>
                <a:cs typeface="Lucida Console"/>
              </a:rPr>
              <a:t>some_fn</a:t>
            </a:r>
            <a:r>
              <a:rPr lang="en-US" sz="2000" dirty="0" smtClean="0">
                <a:latin typeface="Lucida Console"/>
                <a:cs typeface="Lucida Console"/>
              </a:rPr>
              <a:t>(</a:t>
            </a:r>
            <a:r>
              <a:rPr lang="en-US" sz="2000" dirty="0" smtClean="0">
                <a:solidFill>
                  <a:srgbClr val="FF0000"/>
                </a:solidFill>
                <a:latin typeface="Lucida Console"/>
                <a:cs typeface="Lucida Console"/>
              </a:rPr>
              <a:t>[=](</a:t>
            </a:r>
            <a:r>
              <a:rPr lang="en-US" sz="2000" dirty="0" err="1" smtClean="0">
                <a:solidFill>
                  <a:srgbClr val="FF0000"/>
                </a:solidFill>
                <a:latin typeface="Lucida Console"/>
                <a:cs typeface="Lucida Console"/>
              </a:rPr>
              <a:t>int</a:t>
            </a:r>
            <a:r>
              <a:rPr lang="en-US" sz="2000" dirty="0" smtClean="0">
                <a:solidFill>
                  <a:srgbClr val="FF0000"/>
                </a:solidFill>
                <a:latin typeface="Lucida Console"/>
                <a:cs typeface="Lucida Console"/>
              </a:rPr>
              <a:t> x) {return x * x * x; }</a:t>
            </a:r>
            <a:r>
              <a:rPr lang="en-US" sz="2000" dirty="0" smtClean="0">
                <a:latin typeface="Lucida Console"/>
                <a:cs typeface="Lucida Console"/>
              </a:rPr>
              <a:t>);</a:t>
            </a:r>
          </a:p>
          <a:p>
            <a:pPr marL="0" indent="0">
              <a:buNone/>
            </a:pPr>
            <a:r>
              <a:rPr lang="en-US" sz="2000" dirty="0">
                <a:latin typeface="Lucida Console"/>
                <a:cs typeface="Lucida Console"/>
              </a:rPr>
              <a:t> </a:t>
            </a:r>
            <a:r>
              <a:rPr lang="en-US" sz="2000" dirty="0" smtClean="0">
                <a:latin typeface="Lucida Console"/>
                <a:cs typeface="Lucida Console"/>
              </a:rPr>
              <a:t> . . .</a:t>
            </a:r>
            <a:endParaRPr lang="en-US" sz="2000" dirty="0">
              <a:latin typeface="Lucida Console"/>
              <a:cs typeface="Lucida Console"/>
            </a:endParaRPr>
          </a:p>
        </p:txBody>
      </p:sp>
      <p:sp>
        <p:nvSpPr>
          <p:cNvPr id="4" name="Slide Number Placeholder 3"/>
          <p:cNvSpPr>
            <a:spLocks noGrp="1"/>
          </p:cNvSpPr>
          <p:nvPr>
            <p:ph type="sldNum" sz="quarter" idx="12"/>
          </p:nvPr>
        </p:nvSpPr>
        <p:spPr/>
        <p:txBody>
          <a:bodyPr/>
          <a:lstStyle/>
          <a:p>
            <a:fld id="{40857C5A-2FD0-1645-9F69-D79892D8574F}" type="slidenum">
              <a:rPr lang="en-US" smtClean="0"/>
              <a:t>66</a:t>
            </a:fld>
            <a:endParaRPr lang="en-US"/>
          </a:p>
        </p:txBody>
      </p:sp>
    </p:spTree>
    <p:extLst>
      <p:ext uri="{BB962C8B-B14F-4D97-AF65-F5344CB8AC3E}">
        <p14:creationId xmlns:p14="http://schemas.microsoft.com/office/powerpoint/2010/main" val="2137121776"/>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t>  </a:t>
            </a:r>
          </a:p>
        </p:txBody>
      </p:sp>
      <p:sp>
        <p:nvSpPr>
          <p:cNvPr id="2" name="Content Placeholder 1"/>
          <p:cNvSpPr>
            <a:spLocks noGrp="1"/>
          </p:cNvSpPr>
          <p:nvPr>
            <p:ph idx="1"/>
          </p:nvPr>
        </p:nvSpPr>
        <p:spPr>
          <a:xfrm>
            <a:off x="457199" y="1600200"/>
            <a:ext cx="8229601" cy="4999193"/>
          </a:xfrm>
        </p:spPr>
        <p:txBody>
          <a:bodyPr>
            <a:normAutofit fontScale="85000" lnSpcReduction="20000"/>
          </a:bodyPr>
          <a:lstStyle/>
          <a:p>
            <a:endParaRPr lang="en-US" dirty="0" smtClean="0"/>
          </a:p>
          <a:p>
            <a:endParaRPr lang="en-US" dirty="0"/>
          </a:p>
          <a:p>
            <a:endParaRPr lang="en-US" dirty="0" smtClean="0"/>
          </a:p>
          <a:p>
            <a:endParaRPr lang="en-US" dirty="0"/>
          </a:p>
          <a:p>
            <a:endParaRPr lang="en-US" dirty="0" smtClean="0"/>
          </a:p>
          <a:p>
            <a:pPr marL="0" indent="0">
              <a:buNone/>
            </a:pPr>
            <a:endParaRPr lang="en-US" sz="2800" dirty="0" smtClean="0"/>
          </a:p>
          <a:p>
            <a:r>
              <a:rPr lang="en-US" sz="3300" dirty="0" smtClean="0"/>
              <a:t>This lambda expression:</a:t>
            </a:r>
          </a:p>
          <a:p>
            <a:pPr lvl="1"/>
            <a:r>
              <a:rPr lang="en-US" dirty="0" smtClean="0"/>
              <a:t>returns true if its argument is less than </a:t>
            </a:r>
            <a:r>
              <a:rPr lang="en-US" i="1" dirty="0" smtClean="0"/>
              <a:t>a</a:t>
            </a:r>
          </a:p>
          <a:p>
            <a:pPr lvl="1"/>
            <a:r>
              <a:rPr lang="en-US" dirty="0"/>
              <a:t>p</a:t>
            </a:r>
            <a:r>
              <a:rPr lang="en-US" dirty="0" smtClean="0"/>
              <a:t>assed as predicate used by </a:t>
            </a:r>
            <a:r>
              <a:rPr lang="en-US" sz="2400" dirty="0" err="1" smtClean="0">
                <a:latin typeface="Lucida Console"/>
                <a:cs typeface="Lucida Console"/>
              </a:rPr>
              <a:t>partition_point</a:t>
            </a:r>
            <a:endParaRPr lang="en-US" sz="2400" dirty="0" smtClean="0">
              <a:latin typeface="Lucida Console"/>
              <a:cs typeface="Lucida Console"/>
            </a:endParaRPr>
          </a:p>
          <a:p>
            <a:r>
              <a:rPr lang="en-US" sz="3400" dirty="0" smtClean="0"/>
              <a:t>Also, use </a:t>
            </a:r>
            <a:r>
              <a:rPr lang="en-US" sz="2800" dirty="0" err="1" smtClean="0">
                <a:latin typeface="Lucida Console"/>
                <a:cs typeface="Lucida Console"/>
              </a:rPr>
              <a:t>ValueType</a:t>
            </a:r>
            <a:r>
              <a:rPr lang="en-US" sz="3300" dirty="0" smtClean="0"/>
              <a:t> </a:t>
            </a:r>
            <a:r>
              <a:rPr lang="en-US" sz="3400" dirty="0" smtClean="0"/>
              <a:t>type function to access iterator trait</a:t>
            </a:r>
          </a:p>
          <a:p>
            <a:pPr lvl="1"/>
            <a:r>
              <a:rPr lang="en-US" dirty="0" smtClean="0"/>
              <a:t>Similar to what we did with </a:t>
            </a:r>
            <a:r>
              <a:rPr lang="en-US" sz="2400" dirty="0" err="1" smtClean="0">
                <a:latin typeface="Lucida Console"/>
                <a:cs typeface="Lucida Console"/>
              </a:rPr>
              <a:t>DifferenceType</a:t>
            </a:r>
            <a:endParaRPr lang="en-US" sz="2400" dirty="0" smtClean="0">
              <a:latin typeface="Lucida Console"/>
              <a:cs typeface="Lucida Console"/>
            </a:endParaRPr>
          </a:p>
        </p:txBody>
      </p:sp>
      <p:sp>
        <p:nvSpPr>
          <p:cNvPr id="3" name="Slide Number Placeholder 2"/>
          <p:cNvSpPr>
            <a:spLocks noGrp="1"/>
          </p:cNvSpPr>
          <p:nvPr>
            <p:ph type="sldNum" sz="quarter" idx="12"/>
          </p:nvPr>
        </p:nvSpPr>
        <p:spPr/>
        <p:txBody>
          <a:bodyPr/>
          <a:lstStyle/>
          <a:p>
            <a:fld id="{1390060D-1EE0-AD4D-BE99-A9D595E32993}" type="slidenum">
              <a:rPr lang="en-US" smtClean="0"/>
              <a:pPr/>
              <a:t>67</a:t>
            </a:fld>
            <a:endParaRPr lang="en-US" dirty="0"/>
          </a:p>
        </p:txBody>
      </p:sp>
      <p:sp>
        <p:nvSpPr>
          <p:cNvPr id="20483" name="Text Box 3"/>
          <p:cNvSpPr txBox="1">
            <a:spLocks noChangeArrowheads="1"/>
          </p:cNvSpPr>
          <p:nvPr/>
        </p:nvSpPr>
        <p:spPr bwMode="auto">
          <a:xfrm>
            <a:off x="391735" y="2025127"/>
            <a:ext cx="8915400" cy="2369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en-US" sz="2000" dirty="0" smtClean="0">
                <a:latin typeface="Lucida Console"/>
                <a:cs typeface="Lucida Console"/>
              </a:rPr>
              <a:t>template &lt;</a:t>
            </a:r>
            <a:r>
              <a:rPr lang="en-US" sz="2000" dirty="0" err="1" smtClean="0">
                <a:latin typeface="Lucida Console"/>
                <a:cs typeface="Lucida Console"/>
              </a:rPr>
              <a:t>ForwardIterator</a:t>
            </a:r>
            <a:r>
              <a:rPr lang="en-US" sz="2000" dirty="0" smtClean="0">
                <a:latin typeface="Lucida Console"/>
                <a:cs typeface="Lucida Console"/>
              </a:rPr>
              <a:t> I&gt;</a:t>
            </a:r>
          </a:p>
          <a:p>
            <a:r>
              <a:rPr lang="en-US" sz="2000" dirty="0" smtClean="0">
                <a:latin typeface="Lucida Console"/>
                <a:cs typeface="Lucida Console"/>
              </a:rPr>
              <a:t>I </a:t>
            </a:r>
            <a:r>
              <a:rPr lang="en-US" sz="2000" dirty="0" err="1" smtClean="0">
                <a:latin typeface="Lucida Console"/>
                <a:cs typeface="Lucida Console"/>
              </a:rPr>
              <a:t>lower_bound</a:t>
            </a:r>
            <a:r>
              <a:rPr lang="en-US" sz="2000" dirty="0" smtClean="0">
                <a:latin typeface="Lucida Console"/>
                <a:cs typeface="Lucida Console"/>
              </a:rPr>
              <a:t>(I f, I l, </a:t>
            </a:r>
            <a:r>
              <a:rPr lang="en-US" sz="2000" dirty="0" err="1" smtClean="0">
                <a:latin typeface="Lucida Console"/>
                <a:cs typeface="Lucida Console"/>
              </a:rPr>
              <a:t>ValueType</a:t>
            </a:r>
            <a:r>
              <a:rPr lang="en-US" sz="2000" dirty="0" smtClean="0">
                <a:latin typeface="Lucida Console"/>
                <a:cs typeface="Lucida Console"/>
              </a:rPr>
              <a:t>&lt;I&gt; a) {</a:t>
            </a:r>
          </a:p>
          <a:p>
            <a:r>
              <a:rPr lang="en-US" sz="2000" dirty="0" smtClean="0">
                <a:latin typeface="Lucida Console"/>
                <a:cs typeface="Lucida Console"/>
              </a:rPr>
              <a:t>  return </a:t>
            </a:r>
            <a:r>
              <a:rPr lang="en-US" sz="2000" dirty="0" err="1" smtClean="0">
                <a:latin typeface="Lucida Console"/>
                <a:cs typeface="Lucida Console"/>
              </a:rPr>
              <a:t>partition_point</a:t>
            </a:r>
            <a:r>
              <a:rPr lang="en-US" sz="2000" dirty="0" smtClean="0">
                <a:latin typeface="Lucida Console"/>
                <a:cs typeface="Lucida Console"/>
              </a:rPr>
              <a:t>(f, l,</a:t>
            </a:r>
            <a:br>
              <a:rPr lang="en-US" sz="2000" dirty="0" smtClean="0">
                <a:latin typeface="Lucida Console"/>
                <a:cs typeface="Lucida Console"/>
              </a:rPr>
            </a:br>
            <a:r>
              <a:rPr lang="en-US" sz="2000" dirty="0" smtClean="0">
                <a:latin typeface="Lucida Console"/>
                <a:cs typeface="Lucida Console"/>
              </a:rPr>
              <a:t>								 [=](</a:t>
            </a:r>
            <a:r>
              <a:rPr lang="en-US" sz="2000" dirty="0" err="1" smtClean="0">
                <a:latin typeface="Lucida Console"/>
                <a:cs typeface="Lucida Console"/>
              </a:rPr>
              <a:t>ValueType</a:t>
            </a:r>
            <a:r>
              <a:rPr lang="en-US" sz="2000" dirty="0" smtClean="0">
                <a:latin typeface="Lucida Console"/>
                <a:cs typeface="Lucida Console"/>
              </a:rPr>
              <a:t>&lt;I&gt; x) {</a:t>
            </a:r>
            <a:br>
              <a:rPr lang="en-US" sz="2000" dirty="0" smtClean="0">
                <a:latin typeface="Lucida Console"/>
                <a:cs typeface="Lucida Console"/>
              </a:rPr>
            </a:br>
            <a:r>
              <a:rPr lang="en-US" sz="2000" dirty="0" smtClean="0">
                <a:latin typeface="Lucida Console"/>
                <a:cs typeface="Lucida Console"/>
              </a:rPr>
              <a:t>								</a:t>
            </a:r>
            <a:r>
              <a:rPr lang="en-US" sz="2000" dirty="0">
                <a:latin typeface="Lucida Console"/>
                <a:cs typeface="Lucida Console"/>
              </a:rPr>
              <a:t> </a:t>
            </a:r>
            <a:r>
              <a:rPr lang="en-US" sz="2000" dirty="0" smtClean="0">
                <a:latin typeface="Lucida Console"/>
                <a:cs typeface="Lucida Console"/>
              </a:rPr>
              <a:t>           return x &lt; a; });</a:t>
            </a:r>
          </a:p>
          <a:p>
            <a:r>
              <a:rPr lang="en-US" sz="2000" dirty="0" smtClean="0">
                <a:latin typeface="Lucida Console"/>
                <a:cs typeface="Lucida Console"/>
              </a:rPr>
              <a:t>}</a:t>
            </a:r>
          </a:p>
          <a:p>
            <a:r>
              <a:rPr lang="is-IS" sz="2000" dirty="0" smtClean="0">
                <a:latin typeface="Lucida Console"/>
                <a:cs typeface="Lucida Console"/>
              </a:rPr>
              <a:t>	</a:t>
            </a:r>
            <a:r>
              <a:rPr lang="is-IS" sz="2800" dirty="0" smtClean="0">
                <a:cs typeface="Menlo Regular"/>
              </a:rPr>
              <a:t>	</a:t>
            </a:r>
          </a:p>
        </p:txBody>
      </p:sp>
      <p:sp>
        <p:nvSpPr>
          <p:cNvPr id="5" name="Title 1"/>
          <p:cNvSpPr txBox="1">
            <a:spLocks/>
          </p:cNvSpPr>
          <p:nvPr/>
        </p:nvSpPr>
        <p:spPr bwMode="auto">
          <a:xfrm>
            <a:off x="609600" y="4270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ＭＳ Ｐゴシック" charset="0"/>
              </a:defRPr>
            </a:lvl2pPr>
            <a:lvl3pPr algn="ctr" rtl="0" fontAlgn="base">
              <a:spcBef>
                <a:spcPct val="0"/>
              </a:spcBef>
              <a:spcAft>
                <a:spcPct val="0"/>
              </a:spcAft>
              <a:defRPr sz="4400">
                <a:solidFill>
                  <a:schemeClr val="tx2"/>
                </a:solidFill>
                <a:latin typeface="Arial" charset="0"/>
                <a:ea typeface="ＭＳ Ｐゴシック" charset="0"/>
              </a:defRPr>
            </a:lvl3pPr>
            <a:lvl4pPr algn="ctr" rtl="0" fontAlgn="base">
              <a:spcBef>
                <a:spcPct val="0"/>
              </a:spcBef>
              <a:spcAft>
                <a:spcPct val="0"/>
              </a:spcAft>
              <a:defRPr sz="4400">
                <a:solidFill>
                  <a:schemeClr val="tx2"/>
                </a:solidFill>
                <a:latin typeface="Arial" charset="0"/>
                <a:ea typeface="ＭＳ Ｐゴシック" charset="0"/>
              </a:defRPr>
            </a:lvl4pPr>
            <a:lvl5pPr algn="ctr" rtl="0" fontAlgn="base">
              <a:spcBef>
                <a:spcPct val="0"/>
              </a:spcBef>
              <a:spcAft>
                <a:spcPct val="0"/>
              </a:spcAft>
              <a:defRPr sz="4400">
                <a:solidFill>
                  <a:schemeClr val="tx2"/>
                </a:solidFill>
                <a:latin typeface="Arial" charset="0"/>
                <a:ea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a:lstStyle>
          <a:p>
            <a:r>
              <a:rPr lang="en-US" sz="4000" dirty="0">
                <a:solidFill>
                  <a:srgbClr val="000000"/>
                </a:solidFill>
              </a:rPr>
              <a:t>Using Partition Point for Binary Search</a:t>
            </a:r>
            <a:br>
              <a:rPr lang="en-US" sz="4000" dirty="0">
                <a:solidFill>
                  <a:srgbClr val="000000"/>
                </a:solidFill>
              </a:rPr>
            </a:br>
            <a:r>
              <a:rPr lang="en-US" sz="4000" dirty="0">
                <a:solidFill>
                  <a:srgbClr val="000000"/>
                </a:solidFill>
              </a:rPr>
              <a:t>1. Find </a:t>
            </a:r>
            <a:r>
              <a:rPr lang="en-US" sz="4000" i="1" dirty="0">
                <a:solidFill>
                  <a:srgbClr val="000000"/>
                </a:solidFill>
              </a:rPr>
              <a:t>first</a:t>
            </a:r>
            <a:r>
              <a:rPr lang="en-US" sz="4000" dirty="0">
                <a:solidFill>
                  <a:srgbClr val="000000"/>
                </a:solidFill>
              </a:rPr>
              <a:t> matching </a:t>
            </a:r>
            <a:r>
              <a:rPr lang="en-US" sz="4000" dirty="0" smtClean="0">
                <a:solidFill>
                  <a:srgbClr val="000000"/>
                </a:solidFill>
              </a:rPr>
              <a:t>item</a:t>
            </a:r>
            <a:endParaRPr lang="en-US" sz="4000" dirty="0" smtClean="0">
              <a:solidFill>
                <a:srgbClr val="000000"/>
              </a:solidFill>
              <a:cs typeface="Menlo Regular"/>
            </a:endParaRPr>
          </a:p>
        </p:txBody>
      </p:sp>
      <p:sp>
        <p:nvSpPr>
          <p:cNvPr id="6" name="TextBox 5"/>
          <p:cNvSpPr txBox="1"/>
          <p:nvPr/>
        </p:nvSpPr>
        <p:spPr>
          <a:xfrm>
            <a:off x="3482804" y="6198255"/>
            <a:ext cx="184666" cy="523220"/>
          </a:xfrm>
          <a:prstGeom prst="rect">
            <a:avLst/>
          </a:prstGeom>
          <a:noFill/>
        </p:spPr>
        <p:txBody>
          <a:bodyPr wrap="none" rtlCol="0">
            <a:spAutoFit/>
          </a:bodyPr>
          <a:lstStyle/>
          <a:p>
            <a:endParaRPr lang="en-US" sz="2800" dirty="0"/>
          </a:p>
        </p:txBody>
      </p:sp>
    </p:spTree>
    <p:extLst>
      <p:ext uri="{BB962C8B-B14F-4D97-AF65-F5344CB8AC3E}">
        <p14:creationId xmlns:p14="http://schemas.microsoft.com/office/powerpoint/2010/main" val="1897833388"/>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t>  </a:t>
            </a:r>
          </a:p>
        </p:txBody>
      </p:sp>
      <p:sp>
        <p:nvSpPr>
          <p:cNvPr id="2" name="Content Placeholder 1"/>
          <p:cNvSpPr>
            <a:spLocks noGrp="1"/>
          </p:cNvSpPr>
          <p:nvPr>
            <p:ph idx="1"/>
          </p:nvPr>
        </p:nvSpPr>
        <p:spPr>
          <a:xfrm>
            <a:off x="457200" y="1600200"/>
            <a:ext cx="8229600" cy="4999193"/>
          </a:xfrm>
        </p:spPr>
        <p:txBody>
          <a:bodyPr>
            <a:normAutofit/>
          </a:bodyPr>
          <a:lstStyle/>
          <a:p>
            <a:endParaRPr lang="en-US" dirty="0" smtClean="0"/>
          </a:p>
          <a:p>
            <a:endParaRPr lang="en-US" dirty="0"/>
          </a:p>
          <a:p>
            <a:endParaRPr lang="en-US" dirty="0" smtClean="0"/>
          </a:p>
          <a:p>
            <a:endParaRPr lang="en-US" dirty="0"/>
          </a:p>
          <a:p>
            <a:endParaRPr lang="en-US" dirty="0" smtClean="0"/>
          </a:p>
          <a:p>
            <a:pPr marL="0" indent="0">
              <a:buNone/>
            </a:pPr>
            <a:endParaRPr lang="en-US" sz="2800" dirty="0" smtClean="0"/>
          </a:p>
          <a:p>
            <a:r>
              <a:rPr lang="en-US" sz="2800" dirty="0" smtClean="0"/>
              <a:t>Only difference is “</a:t>
            </a:r>
            <a:r>
              <a:rPr lang="en-US" sz="2400" dirty="0" smtClean="0">
                <a:latin typeface="Lucida Console"/>
                <a:cs typeface="Lucida Console"/>
              </a:rPr>
              <a:t>&lt;=</a:t>
            </a:r>
            <a:r>
              <a:rPr lang="en-US" sz="2800" dirty="0" smtClean="0"/>
              <a:t>“ instead of “</a:t>
            </a:r>
            <a:r>
              <a:rPr lang="en-US" sz="2400" dirty="0" smtClean="0">
                <a:latin typeface="Lucida Console"/>
                <a:cs typeface="Lucida Console"/>
              </a:rPr>
              <a:t>&lt;</a:t>
            </a:r>
            <a:r>
              <a:rPr lang="en-US" sz="2800" dirty="0" smtClean="0"/>
              <a:t>“ in lambda expression</a:t>
            </a:r>
          </a:p>
        </p:txBody>
      </p:sp>
      <p:sp>
        <p:nvSpPr>
          <p:cNvPr id="3" name="Slide Number Placeholder 2"/>
          <p:cNvSpPr>
            <a:spLocks noGrp="1"/>
          </p:cNvSpPr>
          <p:nvPr>
            <p:ph type="sldNum" sz="quarter" idx="12"/>
          </p:nvPr>
        </p:nvSpPr>
        <p:spPr/>
        <p:txBody>
          <a:bodyPr/>
          <a:lstStyle/>
          <a:p>
            <a:fld id="{1390060D-1EE0-AD4D-BE99-A9D595E32993}" type="slidenum">
              <a:rPr lang="en-US" smtClean="0"/>
              <a:pPr/>
              <a:t>68</a:t>
            </a:fld>
            <a:endParaRPr lang="en-US" dirty="0"/>
          </a:p>
        </p:txBody>
      </p:sp>
      <p:sp>
        <p:nvSpPr>
          <p:cNvPr id="20483" name="Text Box 3"/>
          <p:cNvSpPr txBox="1">
            <a:spLocks noChangeArrowheads="1"/>
          </p:cNvSpPr>
          <p:nvPr/>
        </p:nvSpPr>
        <p:spPr bwMode="auto">
          <a:xfrm>
            <a:off x="391735" y="2025127"/>
            <a:ext cx="8915400"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en-US" sz="2000" dirty="0" smtClean="0">
                <a:latin typeface="Lucida Console"/>
                <a:cs typeface="Lucida Console"/>
              </a:rPr>
              <a:t>template &lt;</a:t>
            </a:r>
            <a:r>
              <a:rPr lang="en-US" sz="2000" dirty="0" err="1" smtClean="0">
                <a:latin typeface="Lucida Console"/>
                <a:cs typeface="Lucida Console"/>
              </a:rPr>
              <a:t>ForwardIterator</a:t>
            </a:r>
            <a:r>
              <a:rPr lang="en-US" sz="2000" dirty="0" smtClean="0">
                <a:latin typeface="Lucida Console"/>
                <a:cs typeface="Lucida Console"/>
              </a:rPr>
              <a:t> I&gt;</a:t>
            </a:r>
          </a:p>
          <a:p>
            <a:r>
              <a:rPr lang="en-US" sz="2000" dirty="0" smtClean="0">
                <a:latin typeface="Lucida Console"/>
                <a:cs typeface="Lucida Console"/>
              </a:rPr>
              <a:t>I </a:t>
            </a:r>
            <a:r>
              <a:rPr lang="en-US" sz="2000" dirty="0" err="1" smtClean="0">
                <a:latin typeface="Lucida Console"/>
                <a:cs typeface="Lucida Console"/>
              </a:rPr>
              <a:t>upper_bound</a:t>
            </a:r>
            <a:r>
              <a:rPr lang="en-US" sz="2000" dirty="0" smtClean="0">
                <a:latin typeface="Lucida Console"/>
                <a:cs typeface="Lucida Console"/>
              </a:rPr>
              <a:t>(I f, I l, </a:t>
            </a:r>
            <a:r>
              <a:rPr lang="en-US" sz="2000" dirty="0" err="1" smtClean="0">
                <a:latin typeface="Lucida Console"/>
                <a:cs typeface="Lucida Console"/>
              </a:rPr>
              <a:t>ValueType</a:t>
            </a:r>
            <a:r>
              <a:rPr lang="en-US" sz="2000" dirty="0" smtClean="0">
                <a:latin typeface="Lucida Console"/>
                <a:cs typeface="Lucida Console"/>
              </a:rPr>
              <a:t>&lt;I&gt; a) {</a:t>
            </a:r>
          </a:p>
          <a:p>
            <a:r>
              <a:rPr lang="en-US" sz="2000" dirty="0" smtClean="0">
                <a:latin typeface="Lucida Console"/>
                <a:cs typeface="Lucida Console"/>
              </a:rPr>
              <a:t>  return </a:t>
            </a:r>
            <a:r>
              <a:rPr lang="en-US" sz="2000" dirty="0" err="1" smtClean="0">
                <a:latin typeface="Lucida Console"/>
                <a:cs typeface="Lucida Console"/>
              </a:rPr>
              <a:t>partition_point</a:t>
            </a:r>
            <a:r>
              <a:rPr lang="en-US" sz="2000" dirty="0" smtClean="0">
                <a:latin typeface="Lucida Console"/>
                <a:cs typeface="Lucida Console"/>
              </a:rPr>
              <a:t>(f, l,</a:t>
            </a:r>
          </a:p>
          <a:p>
            <a:r>
              <a:rPr lang="en-US" sz="2000" dirty="0" smtClean="0">
                <a:latin typeface="Lucida Console"/>
                <a:cs typeface="Lucida Console"/>
              </a:rPr>
              <a:t>                         [=](</a:t>
            </a:r>
            <a:r>
              <a:rPr lang="en-US" sz="2000" dirty="0" err="1" smtClean="0">
                <a:latin typeface="Lucida Console"/>
                <a:cs typeface="Lucida Console"/>
              </a:rPr>
              <a:t>ValueType</a:t>
            </a:r>
            <a:r>
              <a:rPr lang="en-US" sz="2000" dirty="0" smtClean="0">
                <a:latin typeface="Lucida Console"/>
                <a:cs typeface="Lucida Console"/>
              </a:rPr>
              <a:t>&lt;I&gt; x) {</a:t>
            </a:r>
            <a:br>
              <a:rPr lang="en-US" sz="2000" dirty="0" smtClean="0">
                <a:latin typeface="Lucida Console"/>
                <a:cs typeface="Lucida Console"/>
              </a:rPr>
            </a:br>
            <a:r>
              <a:rPr lang="en-US" sz="2000" dirty="0" smtClean="0">
                <a:latin typeface="Lucida Console"/>
                <a:cs typeface="Lucida Console"/>
              </a:rPr>
              <a:t>												return x </a:t>
            </a:r>
            <a:r>
              <a:rPr lang="en-US" sz="2000" dirty="0" smtClean="0">
                <a:solidFill>
                  <a:srgbClr val="FF0000"/>
                </a:solidFill>
                <a:latin typeface="Lucida Console"/>
                <a:cs typeface="Lucida Console"/>
              </a:rPr>
              <a:t>&lt;= </a:t>
            </a:r>
            <a:r>
              <a:rPr lang="en-US" sz="2000" dirty="0" smtClean="0">
                <a:latin typeface="Lucida Console"/>
                <a:cs typeface="Lucida Console"/>
              </a:rPr>
              <a:t>a; });</a:t>
            </a:r>
          </a:p>
          <a:p>
            <a:r>
              <a:rPr lang="en-US" sz="2000" dirty="0" smtClean="0">
                <a:latin typeface="Lucida Console"/>
                <a:cs typeface="Lucida Console"/>
              </a:rPr>
              <a:t>}</a:t>
            </a:r>
            <a:r>
              <a:rPr lang="is-IS" sz="2000" dirty="0" smtClean="0">
                <a:latin typeface="Lucida Console"/>
                <a:cs typeface="Lucida Console"/>
              </a:rPr>
              <a:t>	</a:t>
            </a:r>
            <a:r>
              <a:rPr lang="is-IS" sz="2800" dirty="0" smtClean="0">
                <a:cs typeface="Menlo Regular"/>
              </a:rPr>
              <a:t>	</a:t>
            </a:r>
          </a:p>
        </p:txBody>
      </p:sp>
      <p:sp>
        <p:nvSpPr>
          <p:cNvPr id="5" name="Title 1"/>
          <p:cNvSpPr txBox="1">
            <a:spLocks/>
          </p:cNvSpPr>
          <p:nvPr/>
        </p:nvSpPr>
        <p:spPr bwMode="auto">
          <a:xfrm>
            <a:off x="609600" y="4270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ＭＳ Ｐゴシック" charset="0"/>
              </a:defRPr>
            </a:lvl2pPr>
            <a:lvl3pPr algn="ctr" rtl="0" fontAlgn="base">
              <a:spcBef>
                <a:spcPct val="0"/>
              </a:spcBef>
              <a:spcAft>
                <a:spcPct val="0"/>
              </a:spcAft>
              <a:defRPr sz="4400">
                <a:solidFill>
                  <a:schemeClr val="tx2"/>
                </a:solidFill>
                <a:latin typeface="Arial" charset="0"/>
                <a:ea typeface="ＭＳ Ｐゴシック" charset="0"/>
              </a:defRPr>
            </a:lvl3pPr>
            <a:lvl4pPr algn="ctr" rtl="0" fontAlgn="base">
              <a:spcBef>
                <a:spcPct val="0"/>
              </a:spcBef>
              <a:spcAft>
                <a:spcPct val="0"/>
              </a:spcAft>
              <a:defRPr sz="4400">
                <a:solidFill>
                  <a:schemeClr val="tx2"/>
                </a:solidFill>
                <a:latin typeface="Arial" charset="0"/>
                <a:ea typeface="ＭＳ Ｐゴシック" charset="0"/>
              </a:defRPr>
            </a:lvl4pPr>
            <a:lvl5pPr algn="ctr" rtl="0" fontAlgn="base">
              <a:spcBef>
                <a:spcPct val="0"/>
              </a:spcBef>
              <a:spcAft>
                <a:spcPct val="0"/>
              </a:spcAft>
              <a:defRPr sz="4400">
                <a:solidFill>
                  <a:schemeClr val="tx2"/>
                </a:solidFill>
                <a:latin typeface="Arial" charset="0"/>
                <a:ea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a:lstStyle>
          <a:p>
            <a:r>
              <a:rPr lang="en-US" sz="4000" dirty="0">
                <a:solidFill>
                  <a:srgbClr val="000000"/>
                </a:solidFill>
              </a:rPr>
              <a:t>Using Partition Point for Binary Search</a:t>
            </a:r>
            <a:br>
              <a:rPr lang="en-US" sz="4000" dirty="0">
                <a:solidFill>
                  <a:srgbClr val="000000"/>
                </a:solidFill>
              </a:rPr>
            </a:br>
            <a:r>
              <a:rPr lang="en-US" sz="4000" dirty="0" smtClean="0">
                <a:solidFill>
                  <a:srgbClr val="000000"/>
                </a:solidFill>
              </a:rPr>
              <a:t>2. </a:t>
            </a:r>
            <a:r>
              <a:rPr lang="en-US" sz="4000" dirty="0">
                <a:solidFill>
                  <a:srgbClr val="000000"/>
                </a:solidFill>
              </a:rPr>
              <a:t>Find </a:t>
            </a:r>
            <a:r>
              <a:rPr lang="en-US" sz="4000" i="1" dirty="0" smtClean="0">
                <a:solidFill>
                  <a:srgbClr val="000000"/>
                </a:solidFill>
              </a:rPr>
              <a:t>last</a:t>
            </a:r>
            <a:r>
              <a:rPr lang="en-US" sz="4000" dirty="0" smtClean="0">
                <a:solidFill>
                  <a:srgbClr val="000000"/>
                </a:solidFill>
              </a:rPr>
              <a:t> matching item</a:t>
            </a:r>
            <a:endParaRPr lang="en-US" sz="4000" dirty="0" smtClean="0">
              <a:solidFill>
                <a:srgbClr val="000000"/>
              </a:solidFill>
              <a:cs typeface="Menlo Regular"/>
            </a:endParaRPr>
          </a:p>
        </p:txBody>
      </p:sp>
      <p:sp>
        <p:nvSpPr>
          <p:cNvPr id="6" name="TextBox 5"/>
          <p:cNvSpPr txBox="1"/>
          <p:nvPr/>
        </p:nvSpPr>
        <p:spPr>
          <a:xfrm>
            <a:off x="3482804" y="6198255"/>
            <a:ext cx="184666" cy="523220"/>
          </a:xfrm>
          <a:prstGeom prst="rect">
            <a:avLst/>
          </a:prstGeom>
          <a:noFill/>
        </p:spPr>
        <p:txBody>
          <a:bodyPr wrap="none" rtlCol="0">
            <a:spAutoFit/>
          </a:bodyPr>
          <a:lstStyle/>
          <a:p>
            <a:endParaRPr lang="en-US" sz="2800" dirty="0"/>
          </a:p>
        </p:txBody>
      </p:sp>
    </p:spTree>
    <p:extLst>
      <p:ext uri="{BB962C8B-B14F-4D97-AF65-F5344CB8AC3E}">
        <p14:creationId xmlns:p14="http://schemas.microsoft.com/office/powerpoint/2010/main" val="1538252137"/>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Which One is the </a:t>
            </a:r>
            <a:r>
              <a:rPr lang="en-US" i="1" dirty="0" smtClean="0"/>
              <a:t>Real</a:t>
            </a:r>
            <a:r>
              <a:rPr lang="en-US" dirty="0" smtClean="0"/>
              <a:t> Binary Search?</a:t>
            </a:r>
            <a:endParaRPr lang="en-US" dirty="0"/>
          </a:p>
        </p:txBody>
      </p:sp>
      <p:sp>
        <p:nvSpPr>
          <p:cNvPr id="3" name="Content Placeholder 2"/>
          <p:cNvSpPr>
            <a:spLocks noGrp="1"/>
          </p:cNvSpPr>
          <p:nvPr>
            <p:ph idx="1"/>
          </p:nvPr>
        </p:nvSpPr>
        <p:spPr>
          <a:xfrm>
            <a:off x="457200" y="1600200"/>
            <a:ext cx="8229600" cy="4946817"/>
          </a:xfrm>
        </p:spPr>
        <p:txBody>
          <a:bodyPr>
            <a:normAutofit/>
          </a:bodyPr>
          <a:lstStyle/>
          <a:p>
            <a:pPr marL="0" indent="0">
              <a:buNone/>
            </a:pPr>
            <a:r>
              <a:rPr lang="en-US" sz="2800" dirty="0" smtClean="0"/>
              <a:t>It depends:</a:t>
            </a:r>
          </a:p>
          <a:p>
            <a:pPr>
              <a:spcAft>
                <a:spcPts val="600"/>
              </a:spcAft>
            </a:pPr>
            <a:r>
              <a:rPr lang="en-US" sz="2400" dirty="0" err="1" smtClean="0">
                <a:latin typeface="Lucida Console"/>
                <a:cs typeface="Lucida Console"/>
              </a:rPr>
              <a:t>lower_bound</a:t>
            </a:r>
            <a:r>
              <a:rPr lang="en-US" sz="2800" dirty="0" smtClean="0">
                <a:latin typeface="Lucida Console"/>
                <a:cs typeface="Lucida Console"/>
              </a:rPr>
              <a:t> </a:t>
            </a:r>
            <a:r>
              <a:rPr lang="en-US" sz="2800" dirty="0" smtClean="0"/>
              <a:t>if you want the first matching item</a:t>
            </a:r>
          </a:p>
          <a:p>
            <a:pPr>
              <a:spcAft>
                <a:spcPts val="600"/>
              </a:spcAft>
            </a:pPr>
            <a:r>
              <a:rPr lang="en-US" sz="2400" dirty="0" err="1" smtClean="0">
                <a:latin typeface="Lucida Console"/>
                <a:cs typeface="Lucida Console"/>
              </a:rPr>
              <a:t>upper_bound</a:t>
            </a:r>
            <a:r>
              <a:rPr lang="en-US" sz="2800" dirty="0" smtClean="0">
                <a:latin typeface="Lucida Console"/>
                <a:cs typeface="Lucida Console"/>
              </a:rPr>
              <a:t> </a:t>
            </a:r>
            <a:r>
              <a:rPr lang="en-US" sz="2800" dirty="0"/>
              <a:t>i</a:t>
            </a:r>
            <a:r>
              <a:rPr lang="en-US" sz="2800" dirty="0" smtClean="0"/>
              <a:t>f you want the last matching item</a:t>
            </a:r>
          </a:p>
          <a:p>
            <a:pPr>
              <a:spcAft>
                <a:spcPts val="600"/>
              </a:spcAft>
            </a:pPr>
            <a:r>
              <a:rPr lang="en-US" sz="2400" dirty="0" err="1" smtClean="0">
                <a:latin typeface="Lucida Console"/>
                <a:cs typeface="Lucida Console"/>
              </a:rPr>
              <a:t>equal_range</a:t>
            </a:r>
            <a:r>
              <a:rPr lang="en-US" sz="2800" dirty="0" smtClean="0">
                <a:latin typeface="Lucida Console"/>
                <a:cs typeface="Lucida Console"/>
              </a:rPr>
              <a:t> </a:t>
            </a:r>
            <a:r>
              <a:rPr lang="en-US" sz="2800" dirty="0" smtClean="0"/>
              <a:t>if you want the whole range of matching items</a:t>
            </a:r>
          </a:p>
          <a:p>
            <a:pPr marL="0" indent="0">
              <a:spcAft>
                <a:spcPts val="600"/>
              </a:spcAft>
              <a:buNone/>
            </a:pPr>
            <a:r>
              <a:rPr lang="en-US" sz="2800" dirty="0" smtClean="0"/>
              <a:t>If all you care about is </a:t>
            </a:r>
            <a:r>
              <a:rPr lang="en-US" sz="2800" i="1" dirty="0" smtClean="0"/>
              <a:t>whether</a:t>
            </a:r>
            <a:r>
              <a:rPr lang="en-US" sz="2800" dirty="0" smtClean="0"/>
              <a:t> there’s a match,</a:t>
            </a:r>
            <a:br>
              <a:rPr lang="en-US" sz="2800" dirty="0" smtClean="0"/>
            </a:br>
            <a:r>
              <a:rPr lang="en-US" sz="2800" dirty="0" smtClean="0"/>
              <a:t>there is an STL function </a:t>
            </a:r>
            <a:r>
              <a:rPr lang="en-US" sz="2400" dirty="0" err="1" smtClean="0">
                <a:latin typeface="Lucida Console"/>
                <a:cs typeface="Lucida Console"/>
              </a:rPr>
              <a:t>binary_search</a:t>
            </a:r>
            <a:r>
              <a:rPr lang="en-US" sz="2400" dirty="0" smtClean="0">
                <a:cs typeface="Lucida Console"/>
              </a:rPr>
              <a:t>…</a:t>
            </a:r>
            <a:endParaRPr lang="en-US" sz="2400" dirty="0" smtClean="0">
              <a:latin typeface="Lucida Console"/>
              <a:cs typeface="Lucida Console"/>
            </a:endParaRPr>
          </a:p>
          <a:p>
            <a:pPr>
              <a:spcAft>
                <a:spcPts val="600"/>
              </a:spcAft>
            </a:pPr>
            <a:r>
              <a:rPr lang="en-US" sz="2800" dirty="0" smtClean="0"/>
              <a:t>…but all it’s doing is calling one of the others and testing the result</a:t>
            </a:r>
          </a:p>
        </p:txBody>
      </p:sp>
      <p:sp>
        <p:nvSpPr>
          <p:cNvPr id="4" name="Slide Number Placeholder 3"/>
          <p:cNvSpPr>
            <a:spLocks noGrp="1"/>
          </p:cNvSpPr>
          <p:nvPr>
            <p:ph type="sldNum" sz="quarter" idx="12"/>
          </p:nvPr>
        </p:nvSpPr>
        <p:spPr/>
        <p:txBody>
          <a:bodyPr/>
          <a:lstStyle/>
          <a:p>
            <a:fld id="{40857C5A-2FD0-1645-9F69-D79892D8574F}" type="slidenum">
              <a:rPr lang="en-US" smtClean="0"/>
              <a:t>69</a:t>
            </a:fld>
            <a:endParaRPr lang="en-US"/>
          </a:p>
        </p:txBody>
      </p:sp>
    </p:spTree>
    <p:extLst>
      <p:ext uri="{BB962C8B-B14F-4D97-AF65-F5344CB8AC3E}">
        <p14:creationId xmlns:p14="http://schemas.microsoft.com/office/powerpoint/2010/main" val="282190991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Objects</a:t>
            </a:r>
            <a:endParaRPr lang="en-US" dirty="0"/>
          </a:p>
        </p:txBody>
      </p:sp>
      <p:sp>
        <p:nvSpPr>
          <p:cNvPr id="3" name="Content Placeholder 2"/>
          <p:cNvSpPr>
            <a:spLocks noGrp="1"/>
          </p:cNvSpPr>
          <p:nvPr>
            <p:ph idx="1"/>
          </p:nvPr>
        </p:nvSpPr>
        <p:spPr/>
        <p:txBody>
          <a:bodyPr>
            <a:normAutofit/>
          </a:bodyPr>
          <a:lstStyle/>
          <a:p>
            <a:r>
              <a:rPr lang="en-US" dirty="0" smtClean="0"/>
              <a:t>An </a:t>
            </a:r>
            <a:r>
              <a:rPr lang="en-US" i="1" dirty="0" smtClean="0"/>
              <a:t>object</a:t>
            </a:r>
            <a:r>
              <a:rPr lang="en-US" dirty="0" smtClean="0"/>
              <a:t> is a collection of bits in memory that contain a value of a given value type.</a:t>
            </a:r>
          </a:p>
          <a:p>
            <a:pPr lvl="1"/>
            <a:r>
              <a:rPr lang="en-US" dirty="0" smtClean="0"/>
              <a:t>There is no requirement that bits of an object be contiguous.  Many objects have </a:t>
            </a:r>
            <a:r>
              <a:rPr lang="en-US" i="1" dirty="0" smtClean="0"/>
              <a:t>remote parts</a:t>
            </a:r>
            <a:r>
              <a:rPr lang="en-US" dirty="0" smtClean="0"/>
              <a:t>.</a:t>
            </a:r>
          </a:p>
          <a:p>
            <a:pPr lvl="1"/>
            <a:r>
              <a:rPr lang="en-US" dirty="0" smtClean="0"/>
              <a:t>An object is </a:t>
            </a:r>
            <a:r>
              <a:rPr lang="en-US" i="1" dirty="0" smtClean="0"/>
              <a:t>immutable</a:t>
            </a:r>
            <a:r>
              <a:rPr lang="en-US" dirty="0" smtClean="0"/>
              <a:t> if its value never changes, and </a:t>
            </a:r>
            <a:r>
              <a:rPr lang="en-US" i="1" dirty="0" smtClean="0"/>
              <a:t>mutable</a:t>
            </a:r>
            <a:r>
              <a:rPr lang="en-US" dirty="0" smtClean="0"/>
              <a:t> otherwise.</a:t>
            </a:r>
          </a:p>
          <a:p>
            <a:pPr lvl="1"/>
            <a:r>
              <a:rPr lang="en-US" dirty="0" smtClean="0"/>
              <a:t>An object is </a:t>
            </a:r>
            <a:r>
              <a:rPr lang="en-US" i="1" dirty="0" smtClean="0"/>
              <a:t>unrestricted</a:t>
            </a:r>
            <a:r>
              <a:rPr lang="en-US" dirty="0" smtClean="0"/>
              <a:t> if it can contain any value of its value type.</a:t>
            </a:r>
            <a:endParaRPr lang="en-US" dirty="0"/>
          </a:p>
        </p:txBody>
      </p:sp>
      <p:sp>
        <p:nvSpPr>
          <p:cNvPr id="4" name="Slide Number Placeholder 3"/>
          <p:cNvSpPr>
            <a:spLocks noGrp="1"/>
          </p:cNvSpPr>
          <p:nvPr>
            <p:ph type="sldNum" sz="quarter" idx="12"/>
          </p:nvPr>
        </p:nvSpPr>
        <p:spPr/>
        <p:txBody>
          <a:bodyPr/>
          <a:lstStyle/>
          <a:p>
            <a:fld id="{40857C5A-2FD0-1645-9F69-D79892D8574F}" type="slidenum">
              <a:rPr lang="en-US" smtClean="0"/>
              <a:t>7</a:t>
            </a:fld>
            <a:endParaRPr lang="en-US"/>
          </a:p>
        </p:txBody>
      </p:sp>
    </p:spTree>
    <p:extLst>
      <p:ext uri="{BB962C8B-B14F-4D97-AF65-F5344CB8AC3E}">
        <p14:creationId xmlns:p14="http://schemas.microsoft.com/office/powerpoint/2010/main" val="3945827659"/>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Things to Consider</a:t>
            </a:r>
            <a:endParaRPr lang="en-US" dirty="0"/>
          </a:p>
        </p:txBody>
      </p:sp>
      <p:sp>
        <p:nvSpPr>
          <p:cNvPr id="3" name="Content Placeholder 2"/>
          <p:cNvSpPr>
            <a:spLocks noGrp="1"/>
          </p:cNvSpPr>
          <p:nvPr>
            <p:ph idx="1"/>
          </p:nvPr>
        </p:nvSpPr>
        <p:spPr/>
        <p:txBody>
          <a:bodyPr/>
          <a:lstStyle/>
          <a:p>
            <a:r>
              <a:rPr lang="en-US" dirty="0" smtClean="0"/>
              <a:t>Just as programs can have bugs, so can programming interfaces.</a:t>
            </a:r>
          </a:p>
          <a:p>
            <a:r>
              <a:rPr lang="en-US" dirty="0" smtClean="0"/>
              <a:t>An incorrect interface can severely limit the utility of a function.</a:t>
            </a:r>
          </a:p>
          <a:p>
            <a:r>
              <a:rPr lang="en-US" dirty="0" smtClean="0"/>
              <a:t>A correct interface can allow a function to be used in a variety of situations without loss of efficiency.</a:t>
            </a:r>
            <a:endParaRPr lang="en-US" dirty="0"/>
          </a:p>
        </p:txBody>
      </p:sp>
      <p:sp>
        <p:nvSpPr>
          <p:cNvPr id="4" name="Slide Number Placeholder 3"/>
          <p:cNvSpPr>
            <a:spLocks noGrp="1"/>
          </p:cNvSpPr>
          <p:nvPr>
            <p:ph type="sldNum" sz="quarter" idx="12"/>
          </p:nvPr>
        </p:nvSpPr>
        <p:spPr/>
        <p:txBody>
          <a:bodyPr/>
          <a:lstStyle/>
          <a:p>
            <a:fld id="{40857C5A-2FD0-1645-9F69-D79892D8574F}" type="slidenum">
              <a:rPr lang="en-US" smtClean="0"/>
              <a:t>70</a:t>
            </a:fld>
            <a:endParaRPr lang="en-US"/>
          </a:p>
        </p:txBody>
      </p:sp>
    </p:spTree>
    <p:extLst>
      <p:ext uri="{BB962C8B-B14F-4D97-AF65-F5344CB8AC3E}">
        <p14:creationId xmlns:p14="http://schemas.microsoft.com/office/powerpoint/2010/main" val="2051865900"/>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Lecture 19</a:t>
            </a:r>
            <a:endParaRPr lang="en-US" dirty="0"/>
          </a:p>
        </p:txBody>
      </p:sp>
      <p:sp>
        <p:nvSpPr>
          <p:cNvPr id="3" name="Subtitle 2"/>
          <p:cNvSpPr>
            <a:spLocks noGrp="1"/>
          </p:cNvSpPr>
          <p:nvPr>
            <p:ph type="subTitle" idx="1"/>
          </p:nvPr>
        </p:nvSpPr>
        <p:spPr>
          <a:xfrm>
            <a:off x="575884" y="3886200"/>
            <a:ext cx="8047606" cy="1752600"/>
          </a:xfrm>
        </p:spPr>
        <p:txBody>
          <a:bodyPr/>
          <a:lstStyle/>
          <a:p>
            <a:r>
              <a:rPr lang="en-US" dirty="0" smtClean="0"/>
              <a:t>Rotate</a:t>
            </a:r>
          </a:p>
          <a:p>
            <a:r>
              <a:rPr lang="en-US" dirty="0" smtClean="0"/>
              <a:t>(Covers material from Sec. 11.1-11.3)</a:t>
            </a:r>
            <a:endParaRPr lang="en-US" dirty="0"/>
          </a:p>
        </p:txBody>
      </p:sp>
    </p:spTree>
    <p:extLst>
      <p:ext uri="{BB962C8B-B14F-4D97-AF65-F5344CB8AC3E}">
        <p14:creationId xmlns:p14="http://schemas.microsoft.com/office/powerpoint/2010/main" val="3549713115"/>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From Finding Data to Moving It</a:t>
            </a:r>
            <a:endParaRPr lang="en-US" dirty="0"/>
          </a:p>
        </p:txBody>
      </p:sp>
      <p:sp>
        <p:nvSpPr>
          <p:cNvPr id="3" name="Content Placeholder 2"/>
          <p:cNvSpPr>
            <a:spLocks noGrp="1"/>
          </p:cNvSpPr>
          <p:nvPr>
            <p:ph idx="1"/>
          </p:nvPr>
        </p:nvSpPr>
        <p:spPr/>
        <p:txBody>
          <a:bodyPr/>
          <a:lstStyle/>
          <a:p>
            <a:r>
              <a:rPr lang="en-US" dirty="0" smtClean="0"/>
              <a:t>Last time we looked at ranges and how to find data in a sequence (linear and binary search)</a:t>
            </a:r>
          </a:p>
          <a:p>
            <a:r>
              <a:rPr lang="en-US" dirty="0" smtClean="0"/>
              <a:t>This time we’re going to look at some fundamental algorithms for moving data</a:t>
            </a:r>
          </a:p>
          <a:p>
            <a:r>
              <a:rPr lang="en-US" dirty="0" smtClean="0"/>
              <a:t>We start with the mathematical operations </a:t>
            </a:r>
            <a:r>
              <a:rPr lang="en-US" i="1" dirty="0" smtClean="0"/>
              <a:t>permutation</a:t>
            </a:r>
            <a:r>
              <a:rPr lang="en-US" dirty="0" smtClean="0"/>
              <a:t> and </a:t>
            </a:r>
            <a:r>
              <a:rPr lang="en-US" i="1" dirty="0" smtClean="0"/>
              <a:t>transposition</a:t>
            </a:r>
            <a:endParaRPr lang="en-US" i="1" dirty="0"/>
          </a:p>
        </p:txBody>
      </p:sp>
      <p:sp>
        <p:nvSpPr>
          <p:cNvPr id="4" name="Slide Number Placeholder 3"/>
          <p:cNvSpPr>
            <a:spLocks noGrp="1"/>
          </p:cNvSpPr>
          <p:nvPr>
            <p:ph type="sldNum" sz="quarter" idx="12"/>
          </p:nvPr>
        </p:nvSpPr>
        <p:spPr/>
        <p:txBody>
          <a:bodyPr/>
          <a:lstStyle/>
          <a:p>
            <a:fld id="{40857C5A-2FD0-1645-9F69-D79892D8574F}" type="slidenum">
              <a:rPr lang="en-US" smtClean="0"/>
              <a:t>72</a:t>
            </a:fld>
            <a:endParaRPr lang="en-US"/>
          </a:p>
        </p:txBody>
      </p:sp>
    </p:spTree>
    <p:extLst>
      <p:ext uri="{BB962C8B-B14F-4D97-AF65-F5344CB8AC3E}">
        <p14:creationId xmlns:p14="http://schemas.microsoft.com/office/powerpoint/2010/main" val="1602607471"/>
      </p:ext>
    </p:extLst>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Permutation</a:t>
            </a:r>
            <a:endParaRPr lang="en-US" dirty="0"/>
          </a:p>
        </p:txBody>
      </p:sp>
      <p:sp>
        <p:nvSpPr>
          <p:cNvPr id="3" name="Content Placeholder 2"/>
          <p:cNvSpPr>
            <a:spLocks noGrp="1"/>
          </p:cNvSpPr>
          <p:nvPr>
            <p:ph idx="1"/>
          </p:nvPr>
        </p:nvSpPr>
        <p:spPr/>
        <p:txBody>
          <a:bodyPr/>
          <a:lstStyle/>
          <a:p>
            <a:pPr marL="0" indent="0">
              <a:buNone/>
            </a:pPr>
            <a:r>
              <a:rPr lang="en-US" sz="2800" dirty="0" smtClean="0"/>
              <a:t>A </a:t>
            </a:r>
            <a:r>
              <a:rPr lang="en-US" sz="2800" i="1" dirty="0" smtClean="0"/>
              <a:t>permutation</a:t>
            </a:r>
            <a:r>
              <a:rPr lang="en-US" sz="2800" dirty="0" smtClean="0"/>
              <a:t> is a function from a sequence of </a:t>
            </a:r>
            <a:r>
              <a:rPr lang="en-US" sz="2800" i="1" dirty="0" smtClean="0">
                <a:latin typeface="Palatino"/>
                <a:cs typeface="Palatino"/>
              </a:rPr>
              <a:t>n</a:t>
            </a:r>
            <a:r>
              <a:rPr lang="en-US" sz="2800" dirty="0" smtClean="0"/>
              <a:t> objects onto itself.</a:t>
            </a:r>
          </a:p>
          <a:p>
            <a:pPr marL="0" indent="0">
              <a:buNone/>
            </a:pPr>
            <a:endParaRPr lang="en-US" sz="2800" dirty="0"/>
          </a:p>
          <a:p>
            <a:pPr marL="0" indent="0">
              <a:buNone/>
            </a:pPr>
            <a:r>
              <a:rPr lang="en-US" sz="2800" dirty="0" smtClean="0"/>
              <a:t>Notation:</a:t>
            </a:r>
          </a:p>
          <a:p>
            <a:pPr marL="0" indent="0">
              <a:buNone/>
            </a:pPr>
            <a:endParaRPr lang="en-US" sz="2800" dirty="0"/>
          </a:p>
          <a:p>
            <a:pPr marL="0" indent="0">
              <a:buNone/>
            </a:pPr>
            <a:r>
              <a:rPr lang="en-US" sz="2800" dirty="0" smtClean="0"/>
              <a:t>Shorthand notation:	 </a:t>
            </a:r>
            <a:r>
              <a:rPr lang="en-US" sz="2800" dirty="0" smtClean="0">
                <a:latin typeface="Palatino"/>
                <a:cs typeface="Palatino"/>
              </a:rPr>
              <a:t>(2 4 1 3)</a:t>
            </a:r>
          </a:p>
          <a:p>
            <a:pPr marL="0" indent="0">
              <a:buNone/>
            </a:pPr>
            <a:endParaRPr lang="en-US" sz="2800" dirty="0">
              <a:latin typeface="Palatino"/>
              <a:cs typeface="Palatino"/>
            </a:endParaRPr>
          </a:p>
          <a:p>
            <a:pPr marL="0" indent="0">
              <a:buNone/>
            </a:pPr>
            <a:r>
              <a:rPr lang="en-US" sz="2800" dirty="0" smtClean="0">
                <a:cs typeface="Palatino"/>
              </a:rPr>
              <a:t>Example:  </a:t>
            </a:r>
            <a:r>
              <a:rPr lang="en-US" sz="2800" dirty="0" smtClean="0"/>
              <a:t> </a:t>
            </a:r>
            <a:r>
              <a:rPr lang="en-US" sz="2800" dirty="0" smtClean="0">
                <a:latin typeface="Palatino"/>
                <a:cs typeface="Palatino"/>
              </a:rPr>
              <a:t>(2 4 1 3) : {</a:t>
            </a:r>
            <a:r>
              <a:rPr lang="en-US" sz="2800" i="1" dirty="0" smtClean="0">
                <a:latin typeface="Palatino"/>
                <a:cs typeface="Palatino"/>
              </a:rPr>
              <a:t>a, b, c, d</a:t>
            </a:r>
            <a:r>
              <a:rPr lang="en-US" sz="2800" dirty="0" smtClean="0">
                <a:latin typeface="Palatino"/>
                <a:cs typeface="Palatino"/>
              </a:rPr>
              <a:t>} = {</a:t>
            </a:r>
            <a:r>
              <a:rPr lang="en-US" sz="2800" i="1" dirty="0" smtClean="0">
                <a:latin typeface="Palatino"/>
                <a:cs typeface="Palatino"/>
              </a:rPr>
              <a:t>c, a, d, b</a:t>
            </a:r>
            <a:r>
              <a:rPr lang="en-US" sz="2800" dirty="0" smtClean="0">
                <a:latin typeface="Palatino"/>
                <a:cs typeface="Palatino"/>
              </a:rPr>
              <a:t>}</a:t>
            </a:r>
          </a:p>
          <a:p>
            <a:pPr marL="0" indent="0">
              <a:buNone/>
            </a:pPr>
            <a:endParaRPr lang="en-US" sz="2800" dirty="0" smtClean="0">
              <a:cs typeface="Palatino"/>
            </a:endParaRPr>
          </a:p>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40857C5A-2FD0-1645-9F69-D79892D8574F}" type="slidenum">
              <a:rPr lang="en-US" smtClean="0"/>
              <a:t>73</a:t>
            </a:fld>
            <a:endParaRPr lang="en-US"/>
          </a:p>
        </p:txBody>
      </p:sp>
      <p:pic>
        <p:nvPicPr>
          <p:cNvPr id="5" name="Picture 4"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3804" y="2982118"/>
            <a:ext cx="2130615" cy="850291"/>
          </a:xfrm>
          <a:prstGeom prst="rect">
            <a:avLst/>
          </a:prstGeom>
        </p:spPr>
      </p:pic>
    </p:spTree>
    <p:extLst>
      <p:ext uri="{BB962C8B-B14F-4D97-AF65-F5344CB8AC3E}">
        <p14:creationId xmlns:p14="http://schemas.microsoft.com/office/powerpoint/2010/main" val="1231442523"/>
      </p:ext>
    </p:extLst>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Permutations as a Group</a:t>
            </a:r>
            <a:endParaRPr lang="en-US" dirty="0"/>
          </a:p>
        </p:txBody>
      </p:sp>
      <p:sp>
        <p:nvSpPr>
          <p:cNvPr id="3" name="Content Placeholder 2"/>
          <p:cNvSpPr>
            <a:spLocks noGrp="1"/>
          </p:cNvSpPr>
          <p:nvPr>
            <p:ph idx="1"/>
          </p:nvPr>
        </p:nvSpPr>
        <p:spPr/>
        <p:txBody>
          <a:bodyPr>
            <a:normAutofit/>
          </a:bodyPr>
          <a:lstStyle/>
          <a:p>
            <a:pPr marL="0" indent="0">
              <a:buNone/>
            </a:pPr>
            <a:r>
              <a:rPr lang="en-US" sz="2800" dirty="0" smtClean="0"/>
              <a:t>The set of all permutations on </a:t>
            </a:r>
            <a:r>
              <a:rPr lang="en-US" sz="2800" i="1" dirty="0" smtClean="0">
                <a:latin typeface="Palatino"/>
                <a:cs typeface="Palatino"/>
              </a:rPr>
              <a:t>n</a:t>
            </a:r>
            <a:r>
              <a:rPr lang="en-US" sz="2800" dirty="0" smtClean="0"/>
              <a:t> elements constitutes</a:t>
            </a:r>
            <a:br>
              <a:rPr lang="en-US" sz="2800" dirty="0" smtClean="0"/>
            </a:br>
            <a:r>
              <a:rPr lang="en-US" sz="2800" dirty="0" smtClean="0"/>
              <a:t>a group called the </a:t>
            </a:r>
            <a:r>
              <a:rPr lang="en-US" sz="2800" i="1" dirty="0" smtClean="0"/>
              <a:t>symmetric group </a:t>
            </a:r>
            <a:r>
              <a:rPr lang="en-US" sz="2800" i="1" dirty="0" err="1" smtClean="0">
                <a:latin typeface="Palatino"/>
                <a:cs typeface="Palatino"/>
              </a:rPr>
              <a:t>S</a:t>
            </a:r>
            <a:r>
              <a:rPr lang="en-US" sz="2800" i="1" baseline="-25000" dirty="0" err="1" smtClean="0">
                <a:latin typeface="Palatino"/>
                <a:cs typeface="Palatino"/>
              </a:rPr>
              <a:t>n</a:t>
            </a:r>
            <a:r>
              <a:rPr lang="en-US" sz="2800" dirty="0" smtClean="0"/>
              <a:t>.</a:t>
            </a:r>
          </a:p>
          <a:p>
            <a:pPr marL="0" indent="0">
              <a:buNone/>
            </a:pPr>
            <a:endParaRPr lang="en-US" sz="2800" dirty="0"/>
          </a:p>
          <a:p>
            <a:r>
              <a:rPr lang="en-US" sz="2800" dirty="0" smtClean="0"/>
              <a:t>Group operation:  	composition (associative)</a:t>
            </a:r>
          </a:p>
          <a:p>
            <a:r>
              <a:rPr lang="en-US" sz="2800" dirty="0" smtClean="0"/>
              <a:t>Inverse operation:	inverse permutation</a:t>
            </a:r>
          </a:p>
          <a:p>
            <a:r>
              <a:rPr lang="en-US" sz="2800" dirty="0" smtClean="0"/>
              <a:t>Identity element:	identity permutation</a:t>
            </a:r>
          </a:p>
          <a:p>
            <a:endParaRPr lang="en-US" sz="2800" dirty="0"/>
          </a:p>
          <a:p>
            <a:endParaRPr lang="en-US" sz="2800" dirty="0"/>
          </a:p>
        </p:txBody>
      </p:sp>
      <p:sp>
        <p:nvSpPr>
          <p:cNvPr id="4" name="Slide Number Placeholder 3"/>
          <p:cNvSpPr>
            <a:spLocks noGrp="1"/>
          </p:cNvSpPr>
          <p:nvPr>
            <p:ph type="sldNum" sz="quarter" idx="12"/>
          </p:nvPr>
        </p:nvSpPr>
        <p:spPr/>
        <p:txBody>
          <a:bodyPr/>
          <a:lstStyle/>
          <a:p>
            <a:fld id="{40857C5A-2FD0-1645-9F69-D79892D8574F}" type="slidenum">
              <a:rPr lang="en-US" smtClean="0"/>
              <a:t>74</a:t>
            </a:fld>
            <a:endParaRPr lang="en-US"/>
          </a:p>
        </p:txBody>
      </p:sp>
    </p:spTree>
    <p:extLst>
      <p:ext uri="{BB962C8B-B14F-4D97-AF65-F5344CB8AC3E}">
        <p14:creationId xmlns:p14="http://schemas.microsoft.com/office/powerpoint/2010/main" val="3554744614"/>
      </p:ext>
    </p:extLst>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Cayley’s</a:t>
            </a:r>
            <a:r>
              <a:rPr lang="en-US" dirty="0" smtClean="0"/>
              <a:t> Theorem</a:t>
            </a:r>
            <a:endParaRPr lang="en-US" dirty="0"/>
          </a:p>
        </p:txBody>
      </p:sp>
      <p:sp>
        <p:nvSpPr>
          <p:cNvPr id="3" name="Content Placeholder 2"/>
          <p:cNvSpPr>
            <a:spLocks noGrp="1"/>
          </p:cNvSpPr>
          <p:nvPr>
            <p:ph idx="1"/>
          </p:nvPr>
        </p:nvSpPr>
        <p:spPr/>
        <p:txBody>
          <a:bodyPr/>
          <a:lstStyle/>
          <a:p>
            <a:pPr marL="0" indent="0">
              <a:buNone/>
            </a:pPr>
            <a:r>
              <a:rPr lang="en-US" i="1" dirty="0" smtClean="0"/>
              <a:t>Every finite group is a subgroup of a symmetric group.</a:t>
            </a:r>
          </a:p>
          <a:p>
            <a:pPr marL="0" indent="0">
              <a:buNone/>
            </a:pPr>
            <a:endParaRPr lang="en-US" i="1" dirty="0"/>
          </a:p>
          <a:p>
            <a:pPr marL="0" indent="0">
              <a:buNone/>
            </a:pPr>
            <a:r>
              <a:rPr lang="en-US" dirty="0" smtClean="0"/>
              <a:t>(For this reason, the symmetric group is one of the most important to know about.)</a:t>
            </a:r>
            <a:endParaRPr lang="en-US" dirty="0"/>
          </a:p>
        </p:txBody>
      </p:sp>
      <p:sp>
        <p:nvSpPr>
          <p:cNvPr id="4" name="Slide Number Placeholder 3"/>
          <p:cNvSpPr>
            <a:spLocks noGrp="1"/>
          </p:cNvSpPr>
          <p:nvPr>
            <p:ph type="sldNum" sz="quarter" idx="12"/>
          </p:nvPr>
        </p:nvSpPr>
        <p:spPr/>
        <p:txBody>
          <a:bodyPr/>
          <a:lstStyle/>
          <a:p>
            <a:fld id="{40857C5A-2FD0-1645-9F69-D79892D8574F}" type="slidenum">
              <a:rPr lang="en-US" smtClean="0"/>
              <a:t>75</a:t>
            </a:fld>
            <a:endParaRPr lang="en-US"/>
          </a:p>
        </p:txBody>
      </p:sp>
    </p:spTree>
    <p:extLst>
      <p:ext uri="{BB962C8B-B14F-4D97-AF65-F5344CB8AC3E}">
        <p14:creationId xmlns:p14="http://schemas.microsoft.com/office/powerpoint/2010/main" val="3803111150"/>
      </p:ext>
    </p:extLst>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Transposition</a:t>
            </a:r>
            <a:endParaRPr lang="en-US" dirty="0"/>
          </a:p>
        </p:txBody>
      </p:sp>
      <p:sp>
        <p:nvSpPr>
          <p:cNvPr id="3" name="Content Placeholder 2"/>
          <p:cNvSpPr>
            <a:spLocks noGrp="1"/>
          </p:cNvSpPr>
          <p:nvPr>
            <p:ph idx="1"/>
          </p:nvPr>
        </p:nvSpPr>
        <p:spPr/>
        <p:txBody>
          <a:bodyPr/>
          <a:lstStyle/>
          <a:p>
            <a:pPr marL="0" indent="0">
              <a:buNone/>
            </a:pPr>
            <a:r>
              <a:rPr lang="en-US" sz="2800" dirty="0" smtClean="0"/>
              <a:t>A </a:t>
            </a:r>
            <a:r>
              <a:rPr lang="en-US" sz="2800" i="1" dirty="0" smtClean="0"/>
              <a:t>transposition</a:t>
            </a:r>
            <a:r>
              <a:rPr lang="en-US" sz="2800" dirty="0" smtClean="0"/>
              <a:t> (</a:t>
            </a:r>
            <a:r>
              <a:rPr lang="en-US" sz="2800" i="1" dirty="0" err="1" smtClean="0">
                <a:latin typeface="Palatino"/>
                <a:cs typeface="Palatino"/>
              </a:rPr>
              <a:t>i</a:t>
            </a:r>
            <a:r>
              <a:rPr lang="en-US" sz="2800" i="1" dirty="0" smtClean="0">
                <a:latin typeface="Palatino"/>
                <a:cs typeface="Palatino"/>
              </a:rPr>
              <a:t>, j</a:t>
            </a:r>
            <a:r>
              <a:rPr lang="en-US" sz="2800" dirty="0" smtClean="0"/>
              <a:t>) is a permutation that exchanges the </a:t>
            </a:r>
            <a:r>
              <a:rPr lang="en-US" sz="2800" i="1" dirty="0" err="1" smtClean="0">
                <a:latin typeface="Palatino"/>
                <a:cs typeface="Palatino"/>
              </a:rPr>
              <a:t>i</a:t>
            </a:r>
            <a:r>
              <a:rPr lang="en-US" sz="2800" dirty="0" err="1" smtClean="0"/>
              <a:t>th</a:t>
            </a:r>
            <a:r>
              <a:rPr lang="en-US" sz="2800" dirty="0" smtClean="0"/>
              <a:t> and </a:t>
            </a:r>
            <a:r>
              <a:rPr lang="en-US" sz="2800" i="1" dirty="0" err="1" smtClean="0">
                <a:latin typeface="Palatino"/>
                <a:cs typeface="Palatino"/>
              </a:rPr>
              <a:t>j</a:t>
            </a:r>
            <a:r>
              <a:rPr lang="en-US" sz="2800" dirty="0" err="1" smtClean="0"/>
              <a:t>th</a:t>
            </a:r>
            <a:r>
              <a:rPr lang="en-US" sz="2800" dirty="0" smtClean="0"/>
              <a:t> elements (</a:t>
            </a:r>
            <a:r>
              <a:rPr lang="en-US" sz="2800" i="1" dirty="0" err="1" smtClean="0">
                <a:latin typeface="Palatino"/>
                <a:cs typeface="Palatino"/>
              </a:rPr>
              <a:t>i</a:t>
            </a:r>
            <a:r>
              <a:rPr lang="en-US" sz="2800" dirty="0" smtClean="0">
                <a:latin typeface="Palatino"/>
                <a:cs typeface="Palatino"/>
              </a:rPr>
              <a:t> ≠ </a:t>
            </a:r>
            <a:r>
              <a:rPr lang="en-US" sz="2800" i="1" dirty="0" smtClean="0">
                <a:latin typeface="Palatino"/>
                <a:cs typeface="Palatino"/>
              </a:rPr>
              <a:t>j</a:t>
            </a:r>
            <a:r>
              <a:rPr lang="en-US" sz="2800" dirty="0" smtClean="0"/>
              <a:t>), leaving the rest in place.</a:t>
            </a:r>
          </a:p>
          <a:p>
            <a:pPr marL="0" indent="0">
              <a:buNone/>
            </a:pPr>
            <a:endParaRPr lang="en-US" sz="2800" dirty="0" smtClean="0"/>
          </a:p>
          <a:p>
            <a:pPr marL="0" indent="0">
              <a:buNone/>
            </a:pPr>
            <a:r>
              <a:rPr lang="en-US" sz="2800" dirty="0" smtClean="0"/>
              <a:t>Notation:	</a:t>
            </a:r>
            <a:r>
              <a:rPr lang="en-US" sz="2800" dirty="0" smtClean="0">
                <a:latin typeface="Palatino"/>
                <a:cs typeface="Palatino"/>
              </a:rPr>
              <a:t>(2, 3) : {</a:t>
            </a:r>
            <a:r>
              <a:rPr lang="en-US" sz="2800" i="1" dirty="0" smtClean="0">
                <a:latin typeface="Palatino"/>
                <a:cs typeface="Palatino"/>
              </a:rPr>
              <a:t>a</a:t>
            </a:r>
            <a:r>
              <a:rPr lang="en-US" sz="2800" dirty="0" smtClean="0">
                <a:latin typeface="Palatino"/>
                <a:cs typeface="Palatino"/>
              </a:rPr>
              <a:t>, </a:t>
            </a:r>
            <a:r>
              <a:rPr lang="en-US" sz="2800" i="1" dirty="0" smtClean="0">
                <a:latin typeface="Palatino"/>
                <a:cs typeface="Palatino"/>
              </a:rPr>
              <a:t>b</a:t>
            </a:r>
            <a:r>
              <a:rPr lang="en-US" sz="2800" dirty="0" smtClean="0">
                <a:latin typeface="Palatino"/>
                <a:cs typeface="Palatino"/>
              </a:rPr>
              <a:t>, </a:t>
            </a:r>
            <a:r>
              <a:rPr lang="en-US" sz="2800" i="1" dirty="0" smtClean="0">
                <a:latin typeface="Palatino"/>
                <a:cs typeface="Palatino"/>
              </a:rPr>
              <a:t>c</a:t>
            </a:r>
            <a:r>
              <a:rPr lang="en-US" sz="2800" dirty="0" smtClean="0">
                <a:latin typeface="Palatino"/>
                <a:cs typeface="Palatino"/>
              </a:rPr>
              <a:t>, </a:t>
            </a:r>
            <a:r>
              <a:rPr lang="en-US" sz="2800" i="1" dirty="0" smtClean="0">
                <a:latin typeface="Palatino"/>
                <a:cs typeface="Palatino"/>
              </a:rPr>
              <a:t>d</a:t>
            </a:r>
            <a:r>
              <a:rPr lang="en-US" sz="2800" dirty="0" smtClean="0">
                <a:latin typeface="Palatino"/>
                <a:cs typeface="Palatino"/>
              </a:rPr>
              <a:t>} = {</a:t>
            </a:r>
            <a:r>
              <a:rPr lang="en-US" sz="2800" i="1" dirty="0" smtClean="0">
                <a:latin typeface="Palatino"/>
                <a:cs typeface="Palatino"/>
              </a:rPr>
              <a:t>a</a:t>
            </a:r>
            <a:r>
              <a:rPr lang="en-US" sz="2800" dirty="0" smtClean="0">
                <a:latin typeface="Palatino"/>
                <a:cs typeface="Palatino"/>
              </a:rPr>
              <a:t>, </a:t>
            </a:r>
            <a:r>
              <a:rPr lang="en-US" sz="2800" i="1" dirty="0" smtClean="0">
                <a:latin typeface="Palatino"/>
                <a:cs typeface="Palatino"/>
              </a:rPr>
              <a:t>c</a:t>
            </a:r>
            <a:r>
              <a:rPr lang="en-US" sz="2800" dirty="0" smtClean="0">
                <a:latin typeface="Palatino"/>
                <a:cs typeface="Palatino"/>
              </a:rPr>
              <a:t>, </a:t>
            </a:r>
            <a:r>
              <a:rPr lang="en-US" sz="2800" i="1" dirty="0" smtClean="0">
                <a:latin typeface="Palatino"/>
                <a:cs typeface="Palatino"/>
              </a:rPr>
              <a:t>b</a:t>
            </a:r>
            <a:r>
              <a:rPr lang="en-US" sz="2800" dirty="0" smtClean="0">
                <a:latin typeface="Palatino"/>
                <a:cs typeface="Palatino"/>
              </a:rPr>
              <a:t>, </a:t>
            </a:r>
            <a:r>
              <a:rPr lang="en-US" sz="2800" i="1" dirty="0" smtClean="0">
                <a:latin typeface="Palatino"/>
                <a:cs typeface="Palatino"/>
              </a:rPr>
              <a:t>d</a:t>
            </a:r>
            <a:r>
              <a:rPr lang="en-US" sz="2800" dirty="0" smtClean="0">
                <a:latin typeface="Palatino"/>
                <a:cs typeface="Palatino"/>
              </a:rPr>
              <a:t>}</a:t>
            </a:r>
          </a:p>
          <a:p>
            <a:pPr marL="0" indent="0">
              <a:buNone/>
            </a:pPr>
            <a:r>
              <a:rPr lang="en-US" sz="2800" dirty="0" smtClean="0">
                <a:cs typeface="Palatino"/>
              </a:rPr>
              <a:t>			“swap the items at positions 2 and 3”</a:t>
            </a:r>
          </a:p>
          <a:p>
            <a:pPr marL="0" indent="0">
              <a:buNone/>
            </a:pPr>
            <a:endParaRPr lang="en-US" sz="2800" dirty="0">
              <a:cs typeface="Palatino"/>
            </a:endParaRPr>
          </a:p>
          <a:p>
            <a:pPr marL="0" indent="0">
              <a:buNone/>
            </a:pPr>
            <a:r>
              <a:rPr lang="en-US" sz="2800" dirty="0" smtClean="0">
                <a:cs typeface="Palatino"/>
              </a:rPr>
              <a:t>There is a simpler name for transposition in programming…</a:t>
            </a:r>
            <a:endParaRPr lang="en-US" sz="2800" dirty="0">
              <a:cs typeface="Palatino"/>
            </a:endParaRPr>
          </a:p>
        </p:txBody>
      </p:sp>
      <p:sp>
        <p:nvSpPr>
          <p:cNvPr id="4" name="Slide Number Placeholder 3"/>
          <p:cNvSpPr>
            <a:spLocks noGrp="1"/>
          </p:cNvSpPr>
          <p:nvPr>
            <p:ph type="sldNum" sz="quarter" idx="12"/>
          </p:nvPr>
        </p:nvSpPr>
        <p:spPr/>
        <p:txBody>
          <a:bodyPr/>
          <a:lstStyle/>
          <a:p>
            <a:fld id="{40857C5A-2FD0-1645-9F69-D79892D8574F}" type="slidenum">
              <a:rPr lang="en-US" smtClean="0"/>
              <a:t>76</a:t>
            </a:fld>
            <a:endParaRPr lang="en-US"/>
          </a:p>
        </p:txBody>
      </p:sp>
    </p:spTree>
    <p:extLst>
      <p:ext uri="{BB962C8B-B14F-4D97-AF65-F5344CB8AC3E}">
        <p14:creationId xmlns:p14="http://schemas.microsoft.com/office/powerpoint/2010/main" val="742283472"/>
      </p:ext>
    </p:extLst>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t>  </a:t>
            </a:r>
          </a:p>
        </p:txBody>
      </p:sp>
      <p:sp>
        <p:nvSpPr>
          <p:cNvPr id="2" name="Content Placeholder 1"/>
          <p:cNvSpPr>
            <a:spLocks noGrp="1"/>
          </p:cNvSpPr>
          <p:nvPr>
            <p:ph idx="1"/>
          </p:nvPr>
        </p:nvSpPr>
        <p:spPr>
          <a:xfrm>
            <a:off x="457200" y="1600200"/>
            <a:ext cx="8229600" cy="4999193"/>
          </a:xfrm>
        </p:spPr>
        <p:txBody>
          <a:bodyPr>
            <a:normAutofit/>
          </a:bodyPr>
          <a:lstStyle/>
          <a:p>
            <a:endParaRPr lang="en-US" dirty="0" smtClean="0"/>
          </a:p>
          <a:p>
            <a:endParaRPr lang="en-US" dirty="0"/>
          </a:p>
          <a:p>
            <a:endParaRPr lang="en-US" dirty="0" smtClean="0"/>
          </a:p>
          <a:p>
            <a:endParaRPr lang="en-US" dirty="0"/>
          </a:p>
          <a:p>
            <a:endParaRPr lang="en-US" dirty="0" smtClean="0"/>
          </a:p>
          <a:p>
            <a:pPr marL="0" indent="0">
              <a:buNone/>
            </a:pPr>
            <a:endParaRPr lang="en-US" sz="2800" dirty="0" smtClean="0"/>
          </a:p>
          <a:p>
            <a:r>
              <a:rPr lang="en-US" sz="2800" dirty="0" smtClean="0"/>
              <a:t>Swap requires the ability to copy-construct, assign, and destruct its data, but it does not test for equality</a:t>
            </a:r>
          </a:p>
          <a:p>
            <a:r>
              <a:rPr lang="en-US" sz="2800" dirty="0" smtClean="0"/>
              <a:t>So, arguments must be a </a:t>
            </a:r>
            <a:r>
              <a:rPr lang="en-US" sz="2800" b="1" dirty="0" err="1" smtClean="0"/>
              <a:t>Semiregular</a:t>
            </a:r>
            <a:r>
              <a:rPr lang="en-US" sz="2800" dirty="0" smtClean="0"/>
              <a:t> type</a:t>
            </a:r>
          </a:p>
        </p:txBody>
      </p:sp>
      <p:sp>
        <p:nvSpPr>
          <p:cNvPr id="3" name="Slide Number Placeholder 2"/>
          <p:cNvSpPr>
            <a:spLocks noGrp="1"/>
          </p:cNvSpPr>
          <p:nvPr>
            <p:ph type="sldNum" sz="quarter" idx="12"/>
          </p:nvPr>
        </p:nvSpPr>
        <p:spPr/>
        <p:txBody>
          <a:bodyPr/>
          <a:lstStyle/>
          <a:p>
            <a:fld id="{1390060D-1EE0-AD4D-BE99-A9D595E32993}" type="slidenum">
              <a:rPr lang="en-US" smtClean="0"/>
              <a:pPr/>
              <a:t>77</a:t>
            </a:fld>
            <a:endParaRPr lang="en-US" dirty="0"/>
          </a:p>
        </p:txBody>
      </p:sp>
      <p:sp>
        <p:nvSpPr>
          <p:cNvPr id="20483" name="Text Box 3"/>
          <p:cNvSpPr txBox="1">
            <a:spLocks noChangeArrowheads="1"/>
          </p:cNvSpPr>
          <p:nvPr/>
        </p:nvSpPr>
        <p:spPr bwMode="auto">
          <a:xfrm>
            <a:off x="681041" y="2025127"/>
            <a:ext cx="8158159" cy="2369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en-US" sz="2400" dirty="0" smtClean="0">
                <a:latin typeface="Lucida Console"/>
                <a:cs typeface="Lucida Console"/>
              </a:rPr>
              <a:t>template &lt;</a:t>
            </a:r>
            <a:r>
              <a:rPr lang="en-US" sz="2400" dirty="0" err="1" smtClean="0">
                <a:latin typeface="Lucida Console"/>
                <a:cs typeface="Lucida Console"/>
              </a:rPr>
              <a:t>Semiregular</a:t>
            </a:r>
            <a:r>
              <a:rPr lang="en-US" sz="2400" dirty="0" smtClean="0">
                <a:latin typeface="Lucida Console"/>
                <a:cs typeface="Lucida Console"/>
              </a:rPr>
              <a:t> T&gt;</a:t>
            </a:r>
          </a:p>
          <a:p>
            <a:r>
              <a:rPr lang="en-US" sz="2400" dirty="0" smtClean="0">
                <a:latin typeface="Lucida Console"/>
                <a:cs typeface="Lucida Console"/>
              </a:rPr>
              <a:t>void swap(T&amp; x, T&amp; y) {</a:t>
            </a:r>
          </a:p>
          <a:p>
            <a:r>
              <a:rPr lang="en-US" sz="2400" dirty="0" smtClean="0">
                <a:latin typeface="Lucida Console"/>
                <a:cs typeface="Lucida Console"/>
              </a:rPr>
              <a:t>    T </a:t>
            </a:r>
            <a:r>
              <a:rPr lang="en-US" sz="2400" dirty="0" err="1" smtClean="0">
                <a:latin typeface="Lucida Console"/>
                <a:cs typeface="Lucida Console"/>
              </a:rPr>
              <a:t>tmp</a:t>
            </a:r>
            <a:r>
              <a:rPr lang="en-US" sz="2400" dirty="0" smtClean="0">
                <a:latin typeface="Lucida Console"/>
                <a:cs typeface="Lucida Console"/>
              </a:rPr>
              <a:t>(x);</a:t>
            </a:r>
          </a:p>
          <a:p>
            <a:r>
              <a:rPr lang="en-US" sz="2400" dirty="0" smtClean="0">
                <a:latin typeface="Lucida Console"/>
                <a:cs typeface="Lucida Console"/>
              </a:rPr>
              <a:t>    x = y;</a:t>
            </a:r>
          </a:p>
          <a:p>
            <a:r>
              <a:rPr lang="en-US" sz="2400" dirty="0" smtClean="0">
                <a:latin typeface="Lucida Console"/>
                <a:cs typeface="Lucida Console"/>
              </a:rPr>
              <a:t>    y = </a:t>
            </a:r>
            <a:r>
              <a:rPr lang="en-US" sz="2400" dirty="0" err="1" smtClean="0">
                <a:latin typeface="Lucida Console"/>
                <a:cs typeface="Lucida Console"/>
              </a:rPr>
              <a:t>tmp</a:t>
            </a:r>
            <a:r>
              <a:rPr lang="en-US" sz="2400" dirty="0" smtClean="0">
                <a:latin typeface="Lucida Console"/>
                <a:cs typeface="Lucida Console"/>
              </a:rPr>
              <a:t>;</a:t>
            </a:r>
          </a:p>
          <a:p>
            <a:r>
              <a:rPr lang="en-US" sz="2400" dirty="0" smtClean="0">
                <a:latin typeface="Lucida Console"/>
                <a:cs typeface="Lucida Console"/>
              </a:rPr>
              <a:t>}</a:t>
            </a:r>
            <a:r>
              <a:rPr lang="is-IS" sz="2400" dirty="0" smtClean="0">
                <a:latin typeface="Lucida Console"/>
                <a:cs typeface="Lucida Console"/>
              </a:rPr>
              <a:t>	</a:t>
            </a:r>
            <a:r>
              <a:rPr lang="is-IS" sz="2800" dirty="0" smtClean="0">
                <a:cs typeface="Menlo Regular"/>
              </a:rPr>
              <a:t>	</a:t>
            </a:r>
          </a:p>
        </p:txBody>
      </p:sp>
      <p:sp>
        <p:nvSpPr>
          <p:cNvPr id="5" name="Title 1"/>
          <p:cNvSpPr txBox="1">
            <a:spLocks/>
          </p:cNvSpPr>
          <p:nvPr/>
        </p:nvSpPr>
        <p:spPr bwMode="auto">
          <a:xfrm>
            <a:off x="609600" y="4270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ＭＳ Ｐゴシック" charset="0"/>
              </a:defRPr>
            </a:lvl2pPr>
            <a:lvl3pPr algn="ctr" rtl="0" fontAlgn="base">
              <a:spcBef>
                <a:spcPct val="0"/>
              </a:spcBef>
              <a:spcAft>
                <a:spcPct val="0"/>
              </a:spcAft>
              <a:defRPr sz="4400">
                <a:solidFill>
                  <a:schemeClr val="tx2"/>
                </a:solidFill>
                <a:latin typeface="Arial" charset="0"/>
                <a:ea typeface="ＭＳ Ｐゴシック" charset="0"/>
              </a:defRPr>
            </a:lvl3pPr>
            <a:lvl4pPr algn="ctr" rtl="0" fontAlgn="base">
              <a:spcBef>
                <a:spcPct val="0"/>
              </a:spcBef>
              <a:spcAft>
                <a:spcPct val="0"/>
              </a:spcAft>
              <a:defRPr sz="4400">
                <a:solidFill>
                  <a:schemeClr val="tx2"/>
                </a:solidFill>
                <a:latin typeface="Arial" charset="0"/>
                <a:ea typeface="ＭＳ Ｐゴシック" charset="0"/>
              </a:defRPr>
            </a:lvl4pPr>
            <a:lvl5pPr algn="ctr" rtl="0" fontAlgn="base">
              <a:spcBef>
                <a:spcPct val="0"/>
              </a:spcBef>
              <a:spcAft>
                <a:spcPct val="0"/>
              </a:spcAft>
              <a:defRPr sz="4400">
                <a:solidFill>
                  <a:schemeClr val="tx2"/>
                </a:solidFill>
                <a:latin typeface="Arial" charset="0"/>
                <a:ea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a:lstStyle>
          <a:p>
            <a:r>
              <a:rPr lang="en-US" sz="4000" dirty="0" smtClean="0">
                <a:solidFill>
                  <a:srgbClr val="000000"/>
                </a:solidFill>
              </a:rPr>
              <a:t>Swap</a:t>
            </a:r>
            <a:endParaRPr lang="en-US" sz="4000" dirty="0" smtClean="0">
              <a:solidFill>
                <a:srgbClr val="000000"/>
              </a:solidFill>
              <a:cs typeface="Menlo Regular"/>
            </a:endParaRPr>
          </a:p>
        </p:txBody>
      </p:sp>
      <p:sp>
        <p:nvSpPr>
          <p:cNvPr id="6" name="TextBox 5"/>
          <p:cNvSpPr txBox="1"/>
          <p:nvPr/>
        </p:nvSpPr>
        <p:spPr>
          <a:xfrm>
            <a:off x="3482804" y="6198255"/>
            <a:ext cx="184666" cy="523220"/>
          </a:xfrm>
          <a:prstGeom prst="rect">
            <a:avLst/>
          </a:prstGeom>
          <a:noFill/>
        </p:spPr>
        <p:txBody>
          <a:bodyPr wrap="none" rtlCol="0">
            <a:spAutoFit/>
          </a:bodyPr>
          <a:lstStyle/>
          <a:p>
            <a:endParaRPr lang="en-US" sz="2800" dirty="0"/>
          </a:p>
        </p:txBody>
      </p:sp>
    </p:spTree>
    <p:extLst>
      <p:ext uri="{BB962C8B-B14F-4D97-AF65-F5344CB8AC3E}">
        <p14:creationId xmlns:p14="http://schemas.microsoft.com/office/powerpoint/2010/main" val="1961536696"/>
      </p:ext>
    </p:extLst>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Transposition Lemma</a:t>
            </a:r>
            <a:endParaRPr lang="en-US" dirty="0"/>
          </a:p>
        </p:txBody>
      </p:sp>
      <p:sp>
        <p:nvSpPr>
          <p:cNvPr id="3" name="Content Placeholder 2"/>
          <p:cNvSpPr>
            <a:spLocks noGrp="1"/>
          </p:cNvSpPr>
          <p:nvPr>
            <p:ph idx="1"/>
          </p:nvPr>
        </p:nvSpPr>
        <p:spPr>
          <a:xfrm>
            <a:off x="457200" y="1600200"/>
            <a:ext cx="8328372" cy="4525963"/>
          </a:xfrm>
        </p:spPr>
        <p:txBody>
          <a:bodyPr>
            <a:normAutofit/>
          </a:bodyPr>
          <a:lstStyle/>
          <a:p>
            <a:pPr marL="0" indent="0">
              <a:buNone/>
            </a:pPr>
            <a:r>
              <a:rPr lang="en-US" i="1" dirty="0" smtClean="0"/>
              <a:t>Any permutation is a product of transpositions.</a:t>
            </a:r>
          </a:p>
          <a:p>
            <a:pPr marL="0" indent="0">
              <a:buNone/>
            </a:pPr>
            <a:endParaRPr lang="en-US" sz="2800" i="1" dirty="0"/>
          </a:p>
          <a:p>
            <a:pPr marL="0" indent="0">
              <a:buNone/>
            </a:pPr>
            <a:r>
              <a:rPr lang="en-US" sz="2800" dirty="0" smtClean="0"/>
              <a:t>Proof:</a:t>
            </a:r>
          </a:p>
          <a:p>
            <a:r>
              <a:rPr lang="en-US" sz="2800" dirty="0" smtClean="0"/>
              <a:t>One transposition can put at least one element into its final destination.</a:t>
            </a:r>
          </a:p>
          <a:p>
            <a:r>
              <a:rPr lang="en-US" sz="2800" dirty="0" smtClean="0"/>
              <a:t>Therefore, at most </a:t>
            </a:r>
            <a:r>
              <a:rPr lang="en-US" sz="2800" i="1" dirty="0" smtClean="0">
                <a:latin typeface="Palatino"/>
                <a:cs typeface="Palatino"/>
              </a:rPr>
              <a:t>n</a:t>
            </a:r>
            <a:r>
              <a:rPr lang="en-US" sz="2800" dirty="0" smtClean="0">
                <a:latin typeface="Palatino"/>
                <a:cs typeface="Palatino"/>
              </a:rPr>
              <a:t> – 1 </a:t>
            </a:r>
            <a:r>
              <a:rPr lang="en-US" sz="2800" dirty="0" smtClean="0"/>
              <a:t>transpositions will put</a:t>
            </a:r>
            <a:br>
              <a:rPr lang="en-US" sz="2800" dirty="0" smtClean="0"/>
            </a:br>
            <a:r>
              <a:rPr lang="en-US" sz="2800" dirty="0" smtClean="0"/>
              <a:t>all </a:t>
            </a:r>
            <a:r>
              <a:rPr lang="en-US" sz="2800" i="1" dirty="0" smtClean="0">
                <a:latin typeface="Palatino"/>
                <a:cs typeface="Palatino"/>
              </a:rPr>
              <a:t>n</a:t>
            </a:r>
            <a:r>
              <a:rPr lang="en-US" sz="2800" dirty="0" smtClean="0"/>
              <a:t> elements into their final destinations.</a:t>
            </a:r>
          </a:p>
          <a:p>
            <a:endParaRPr lang="en-US" sz="2800" dirty="0"/>
          </a:p>
          <a:p>
            <a:pPr marL="0" indent="0">
              <a:buNone/>
            </a:pPr>
            <a:r>
              <a:rPr lang="en-US" sz="2800" dirty="0" smtClean="0"/>
              <a:t>Why </a:t>
            </a:r>
            <a:r>
              <a:rPr lang="en-US" sz="2800" i="1" dirty="0" smtClean="0">
                <a:latin typeface="Palatino"/>
                <a:cs typeface="Palatino"/>
              </a:rPr>
              <a:t>n</a:t>
            </a:r>
            <a:r>
              <a:rPr lang="en-US" sz="2800" dirty="0" smtClean="0">
                <a:latin typeface="Palatino"/>
                <a:cs typeface="Palatino"/>
              </a:rPr>
              <a:t> – 1 </a:t>
            </a:r>
            <a:r>
              <a:rPr lang="en-US" sz="2800" dirty="0" smtClean="0"/>
              <a:t>and not </a:t>
            </a:r>
            <a:r>
              <a:rPr lang="en-US" sz="2800" i="1" dirty="0" smtClean="0">
                <a:latin typeface="Palatino"/>
                <a:cs typeface="Palatino"/>
              </a:rPr>
              <a:t>n</a:t>
            </a:r>
            <a:r>
              <a:rPr lang="en-US" sz="2800" dirty="0" smtClean="0"/>
              <a:t>?</a:t>
            </a:r>
            <a:endParaRPr lang="en-US" sz="2800" dirty="0"/>
          </a:p>
        </p:txBody>
      </p:sp>
      <p:sp>
        <p:nvSpPr>
          <p:cNvPr id="4" name="Slide Number Placeholder 3"/>
          <p:cNvSpPr>
            <a:spLocks noGrp="1"/>
          </p:cNvSpPr>
          <p:nvPr>
            <p:ph type="sldNum" sz="quarter" idx="12"/>
          </p:nvPr>
        </p:nvSpPr>
        <p:spPr/>
        <p:txBody>
          <a:bodyPr/>
          <a:lstStyle/>
          <a:p>
            <a:fld id="{40857C5A-2FD0-1645-9F69-D79892D8574F}" type="slidenum">
              <a:rPr lang="en-US" smtClean="0"/>
              <a:t>78</a:t>
            </a:fld>
            <a:endParaRPr lang="en-US"/>
          </a:p>
        </p:txBody>
      </p:sp>
    </p:spTree>
    <p:extLst>
      <p:ext uri="{BB962C8B-B14F-4D97-AF65-F5344CB8AC3E}">
        <p14:creationId xmlns:p14="http://schemas.microsoft.com/office/powerpoint/2010/main" val="698536762"/>
      </p:ext>
    </p:extLst>
  </p:cSld>
  <p:clrMapOvr>
    <a:masterClrMapping/>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Permutations, Graphs, and Cycles</a:t>
            </a:r>
            <a:endParaRPr lang="en-US" dirty="0"/>
          </a:p>
        </p:txBody>
      </p:sp>
      <p:sp>
        <p:nvSpPr>
          <p:cNvPr id="3" name="Content Placeholder 2"/>
          <p:cNvSpPr>
            <a:spLocks noGrp="1"/>
          </p:cNvSpPr>
          <p:nvPr>
            <p:ph idx="1"/>
          </p:nvPr>
        </p:nvSpPr>
        <p:spPr>
          <a:xfrm>
            <a:off x="457199" y="1600200"/>
            <a:ext cx="8328373" cy="4525963"/>
          </a:xfrm>
        </p:spPr>
        <p:txBody>
          <a:bodyPr>
            <a:normAutofit/>
          </a:bodyPr>
          <a:lstStyle/>
          <a:p>
            <a:r>
              <a:rPr lang="en-US" sz="2800" dirty="0" smtClean="0"/>
              <a:t>Every permutation defines a directed graph of</a:t>
            </a:r>
            <a:br>
              <a:rPr lang="en-US" sz="2800" dirty="0" smtClean="0"/>
            </a:br>
            <a:r>
              <a:rPr lang="en-US" sz="2800" i="1" dirty="0" smtClean="0">
                <a:latin typeface="Palatino"/>
                <a:cs typeface="Palatino"/>
              </a:rPr>
              <a:t>n</a:t>
            </a:r>
            <a:r>
              <a:rPr lang="en-US" sz="2800" dirty="0" smtClean="0"/>
              <a:t> elements.</a:t>
            </a:r>
          </a:p>
          <a:p>
            <a:r>
              <a:rPr lang="en-US" sz="2800" dirty="0" smtClean="0"/>
              <a:t>After applying a permutation enough times,</a:t>
            </a:r>
            <a:br>
              <a:rPr lang="en-US" sz="2800" dirty="0" smtClean="0"/>
            </a:br>
            <a:r>
              <a:rPr lang="en-US" sz="2800" dirty="0" smtClean="0"/>
              <a:t>an element will end up where it started,</a:t>
            </a:r>
            <a:br>
              <a:rPr lang="en-US" sz="2800" dirty="0" smtClean="0"/>
            </a:br>
            <a:r>
              <a:rPr lang="en-US" sz="2800" dirty="0" smtClean="0"/>
              <a:t>representing a cycle in the graph.</a:t>
            </a:r>
          </a:p>
          <a:p>
            <a:r>
              <a:rPr lang="en-US" sz="2800" dirty="0"/>
              <a:t>C</a:t>
            </a:r>
            <a:r>
              <a:rPr lang="en-US" sz="2800" dirty="0" smtClean="0"/>
              <a:t>an decompose a permutation into cycles.</a:t>
            </a:r>
          </a:p>
          <a:p>
            <a:endParaRPr lang="en-US" sz="2800" dirty="0"/>
          </a:p>
        </p:txBody>
      </p:sp>
      <p:sp>
        <p:nvSpPr>
          <p:cNvPr id="4" name="Slide Number Placeholder 3"/>
          <p:cNvSpPr>
            <a:spLocks noGrp="1"/>
          </p:cNvSpPr>
          <p:nvPr>
            <p:ph type="sldNum" sz="quarter" idx="12"/>
          </p:nvPr>
        </p:nvSpPr>
        <p:spPr/>
        <p:txBody>
          <a:bodyPr/>
          <a:lstStyle/>
          <a:p>
            <a:fld id="{40857C5A-2FD0-1645-9F69-D79892D8574F}" type="slidenum">
              <a:rPr lang="en-US" smtClean="0"/>
              <a:t>79</a:t>
            </a:fld>
            <a:endParaRPr lang="en-US"/>
          </a:p>
        </p:txBody>
      </p:sp>
      <p:pic>
        <p:nvPicPr>
          <p:cNvPr id="5" name="Picture 4" descr="CyclesOfPermutation.pdf"/>
          <p:cNvPicPr>
            <a:picLocks noChangeAspect="1"/>
          </p:cNvPicPr>
          <p:nvPr/>
        </p:nvPicPr>
        <p:blipFill rotWithShape="1">
          <a:blip r:embed="rId2">
            <a:extLst>
              <a:ext uri="{28A0092B-C50C-407E-A947-70E740481C1C}">
                <a14:useLocalDpi xmlns:a14="http://schemas.microsoft.com/office/drawing/2010/main" val="0"/>
              </a:ext>
            </a:extLst>
          </a:blip>
          <a:srcRect l="25862" t="30931" r="31797" b="45203"/>
          <a:stretch/>
        </p:blipFill>
        <p:spPr>
          <a:xfrm>
            <a:off x="2422252" y="4489408"/>
            <a:ext cx="3757763" cy="1636755"/>
          </a:xfrm>
          <a:prstGeom prst="rect">
            <a:avLst/>
          </a:prstGeom>
        </p:spPr>
      </p:pic>
    </p:spTree>
    <p:extLst>
      <p:ext uri="{BB962C8B-B14F-4D97-AF65-F5344CB8AC3E}">
        <p14:creationId xmlns:p14="http://schemas.microsoft.com/office/powerpoint/2010/main" val="197612419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 Types</a:t>
            </a:r>
            <a:endParaRPr lang="en-US" dirty="0"/>
          </a:p>
        </p:txBody>
      </p:sp>
      <p:sp>
        <p:nvSpPr>
          <p:cNvPr id="3" name="Content Placeholder 2"/>
          <p:cNvSpPr>
            <a:spLocks noGrp="1"/>
          </p:cNvSpPr>
          <p:nvPr>
            <p:ph idx="1"/>
          </p:nvPr>
        </p:nvSpPr>
        <p:spPr/>
        <p:txBody>
          <a:bodyPr>
            <a:normAutofit/>
          </a:bodyPr>
          <a:lstStyle/>
          <a:p>
            <a:r>
              <a:rPr lang="en-US" dirty="0" smtClean="0"/>
              <a:t>An </a:t>
            </a:r>
            <a:r>
              <a:rPr lang="en-US" i="1" dirty="0" smtClean="0"/>
              <a:t>object type </a:t>
            </a:r>
            <a:r>
              <a:rPr lang="en-US" dirty="0" smtClean="0"/>
              <a:t>is a uniform method of storing and retrieving values of a given value type from a particular object, given its address.</a:t>
            </a:r>
          </a:p>
          <a:p>
            <a:pPr lvl="1"/>
            <a:r>
              <a:rPr lang="en-US" dirty="0" smtClean="0"/>
              <a:t>What we call “types” in programming languages are object types.</a:t>
            </a:r>
          </a:p>
          <a:p>
            <a:endParaRPr lang="en-US" dirty="0"/>
          </a:p>
        </p:txBody>
      </p:sp>
      <p:sp>
        <p:nvSpPr>
          <p:cNvPr id="4" name="Slide Number Placeholder 3"/>
          <p:cNvSpPr>
            <a:spLocks noGrp="1"/>
          </p:cNvSpPr>
          <p:nvPr>
            <p:ph type="sldNum" sz="quarter" idx="12"/>
          </p:nvPr>
        </p:nvSpPr>
        <p:spPr/>
        <p:txBody>
          <a:bodyPr/>
          <a:lstStyle/>
          <a:p>
            <a:fld id="{40857C5A-2FD0-1645-9F69-D79892D8574F}" type="slidenum">
              <a:rPr lang="en-US" smtClean="0"/>
              <a:t>8</a:t>
            </a:fld>
            <a:endParaRPr lang="en-US"/>
          </a:p>
        </p:txBody>
      </p:sp>
    </p:spTree>
    <p:extLst>
      <p:ext uri="{BB962C8B-B14F-4D97-AF65-F5344CB8AC3E}">
        <p14:creationId xmlns:p14="http://schemas.microsoft.com/office/powerpoint/2010/main" val="1687425626"/>
      </p:ext>
    </p:extLst>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Decomposing Permutation into Cycles</a:t>
            </a:r>
            <a:endParaRPr lang="en-US" dirty="0"/>
          </a:p>
        </p:txBody>
      </p:sp>
      <p:sp>
        <p:nvSpPr>
          <p:cNvPr id="3" name="Content Placeholder 2"/>
          <p:cNvSpPr>
            <a:spLocks noGrp="1"/>
          </p:cNvSpPr>
          <p:nvPr>
            <p:ph idx="1"/>
          </p:nvPr>
        </p:nvSpPr>
        <p:spPr>
          <a:xfrm>
            <a:off x="457199" y="1600199"/>
            <a:ext cx="8328373" cy="5121275"/>
          </a:xfrm>
        </p:spPr>
        <p:txBody>
          <a:bodyPr>
            <a:normAutofit/>
          </a:bodyPr>
          <a:lstStyle/>
          <a:p>
            <a:r>
              <a:rPr lang="en-US" sz="2800" dirty="0" smtClean="0"/>
              <a:t>Consider permutation (2 3 5 6 1 4)</a:t>
            </a:r>
          </a:p>
          <a:p>
            <a:pPr lvl="1"/>
            <a:r>
              <a:rPr lang="en-US" sz="2400" dirty="0" smtClean="0"/>
              <a:t>Element in position 4 moves to position 6;</a:t>
            </a:r>
            <a:br>
              <a:rPr lang="en-US" sz="2400" dirty="0" smtClean="0"/>
            </a:br>
            <a:r>
              <a:rPr lang="en-US" sz="2400" dirty="0" smtClean="0"/>
              <a:t>element in position 6 moves to position 4</a:t>
            </a:r>
          </a:p>
          <a:p>
            <a:pPr lvl="1"/>
            <a:r>
              <a:rPr lang="en-US" sz="2400" dirty="0" smtClean="0"/>
              <a:t>So after applying twice, both elements in original position</a:t>
            </a:r>
          </a:p>
          <a:p>
            <a:pPr lvl="1"/>
            <a:r>
              <a:rPr lang="en-US" sz="2400" dirty="0" smtClean="0"/>
              <a:t>Similar pattern for 1, 2, 3, 5, but takes four operations</a:t>
            </a:r>
          </a:p>
          <a:p>
            <a:endParaRPr lang="en-US" sz="2800" dirty="0" smtClean="0"/>
          </a:p>
          <a:p>
            <a:endParaRPr lang="en-US" sz="2800" dirty="0"/>
          </a:p>
          <a:p>
            <a:endParaRPr lang="en-US" sz="2800" dirty="0" smtClean="0"/>
          </a:p>
          <a:p>
            <a:endParaRPr lang="en-US" sz="2800" dirty="0"/>
          </a:p>
          <a:p>
            <a:r>
              <a:rPr lang="en-US" sz="2800" dirty="0" smtClean="0"/>
              <a:t>Notation: (2 3 5 6 1 4) = (1 2 3 5)(4 6)</a:t>
            </a:r>
          </a:p>
          <a:p>
            <a:endParaRPr lang="en-US" sz="2800" dirty="0"/>
          </a:p>
        </p:txBody>
      </p:sp>
      <p:sp>
        <p:nvSpPr>
          <p:cNvPr id="4" name="Slide Number Placeholder 3"/>
          <p:cNvSpPr>
            <a:spLocks noGrp="1"/>
          </p:cNvSpPr>
          <p:nvPr>
            <p:ph type="sldNum" sz="quarter" idx="12"/>
          </p:nvPr>
        </p:nvSpPr>
        <p:spPr/>
        <p:txBody>
          <a:bodyPr/>
          <a:lstStyle/>
          <a:p>
            <a:fld id="{40857C5A-2FD0-1645-9F69-D79892D8574F}" type="slidenum">
              <a:rPr lang="en-US" smtClean="0"/>
              <a:t>80</a:t>
            </a:fld>
            <a:endParaRPr lang="en-US"/>
          </a:p>
        </p:txBody>
      </p:sp>
      <p:pic>
        <p:nvPicPr>
          <p:cNvPr id="5" name="Picture 4" descr="CyclesOfPermutation.pdf"/>
          <p:cNvPicPr>
            <a:picLocks noChangeAspect="1"/>
          </p:cNvPicPr>
          <p:nvPr/>
        </p:nvPicPr>
        <p:blipFill rotWithShape="1">
          <a:blip r:embed="rId3">
            <a:extLst>
              <a:ext uri="{28A0092B-C50C-407E-A947-70E740481C1C}">
                <a14:useLocalDpi xmlns:a14="http://schemas.microsoft.com/office/drawing/2010/main" val="0"/>
              </a:ext>
            </a:extLst>
          </a:blip>
          <a:srcRect l="25862" t="30931" r="31797" b="45203"/>
          <a:stretch/>
        </p:blipFill>
        <p:spPr>
          <a:xfrm>
            <a:off x="2042548" y="3836551"/>
            <a:ext cx="4895886" cy="2132483"/>
          </a:xfrm>
          <a:prstGeom prst="rect">
            <a:avLst/>
          </a:prstGeom>
        </p:spPr>
      </p:pic>
    </p:spTree>
    <p:extLst>
      <p:ext uri="{BB962C8B-B14F-4D97-AF65-F5344CB8AC3E}">
        <p14:creationId xmlns:p14="http://schemas.microsoft.com/office/powerpoint/2010/main" val="1513585614"/>
      </p:ext>
    </p:extLst>
  </p:cSld>
  <p:clrMapOvr>
    <a:masterClrMapping/>
  </p:clrMapOvr>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Properties of Cycles</a:t>
            </a:r>
            <a:endParaRPr lang="en-US" dirty="0"/>
          </a:p>
        </p:txBody>
      </p:sp>
      <p:sp>
        <p:nvSpPr>
          <p:cNvPr id="3" name="Content Placeholder 2"/>
          <p:cNvSpPr>
            <a:spLocks noGrp="1"/>
          </p:cNvSpPr>
          <p:nvPr>
            <p:ph idx="1"/>
          </p:nvPr>
        </p:nvSpPr>
        <p:spPr>
          <a:xfrm>
            <a:off x="457200" y="1600200"/>
            <a:ext cx="8393838" cy="4986099"/>
          </a:xfrm>
        </p:spPr>
        <p:txBody>
          <a:bodyPr>
            <a:normAutofit/>
          </a:bodyPr>
          <a:lstStyle/>
          <a:p>
            <a:r>
              <a:rPr lang="en-US" sz="2800" dirty="0" smtClean="0"/>
              <a:t>Every permutation can be decomposed into cycles.</a:t>
            </a:r>
          </a:p>
          <a:p>
            <a:r>
              <a:rPr lang="en-US" sz="2800" dirty="0" smtClean="0"/>
              <a:t>A cycle containing one element is called a </a:t>
            </a:r>
            <a:r>
              <a:rPr lang="en-US" sz="2800" i="1" dirty="0" smtClean="0"/>
              <a:t>trivial cycle</a:t>
            </a:r>
            <a:r>
              <a:rPr lang="en-US" sz="2800" dirty="0" smtClean="0"/>
              <a:t>.</a:t>
            </a:r>
          </a:p>
          <a:p>
            <a:r>
              <a:rPr lang="en-US" sz="2800" dirty="0" smtClean="0"/>
              <a:t>Cycles are </a:t>
            </a:r>
            <a:r>
              <a:rPr lang="en-US" sz="2800" i="1" dirty="0" smtClean="0"/>
              <a:t>disjoint</a:t>
            </a:r>
          </a:p>
          <a:p>
            <a:pPr lvl="1"/>
            <a:r>
              <a:rPr lang="en-US" sz="2400" dirty="0" smtClean="0"/>
              <a:t>If at a position in a cycle, can get to all the other positions in that cycle</a:t>
            </a:r>
          </a:p>
          <a:p>
            <a:pPr lvl="1"/>
            <a:r>
              <a:rPr lang="en-US" sz="2400" dirty="0" smtClean="0"/>
              <a:t>Therefore if two cycles share one position, they share all positions (i.e. they are the same cycle)</a:t>
            </a:r>
          </a:p>
          <a:p>
            <a:pPr lvl="1"/>
            <a:r>
              <a:rPr lang="en-US" sz="2400" dirty="0" smtClean="0"/>
              <a:t>So only way to have separate cycles is if they don’t share any positions</a:t>
            </a:r>
            <a:endParaRPr lang="en-US" sz="2400" dirty="0"/>
          </a:p>
        </p:txBody>
      </p:sp>
      <p:sp>
        <p:nvSpPr>
          <p:cNvPr id="4" name="Slide Number Placeholder 3"/>
          <p:cNvSpPr>
            <a:spLocks noGrp="1"/>
          </p:cNvSpPr>
          <p:nvPr>
            <p:ph type="sldNum" sz="quarter" idx="12"/>
          </p:nvPr>
        </p:nvSpPr>
        <p:spPr/>
        <p:txBody>
          <a:bodyPr/>
          <a:lstStyle/>
          <a:p>
            <a:fld id="{40857C5A-2FD0-1645-9F69-D79892D8574F}" type="slidenum">
              <a:rPr lang="en-US" smtClean="0"/>
              <a:t>81</a:t>
            </a:fld>
            <a:endParaRPr lang="en-US"/>
          </a:p>
        </p:txBody>
      </p:sp>
    </p:spTree>
    <p:extLst>
      <p:ext uri="{BB962C8B-B14F-4D97-AF65-F5344CB8AC3E}">
        <p14:creationId xmlns:p14="http://schemas.microsoft.com/office/powerpoint/2010/main" val="752570796"/>
      </p:ext>
    </p:extLst>
  </p:cSld>
  <p:clrMapOvr>
    <a:masterClrMapping/>
  </p:clrMapOvr>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Number of Assignments</a:t>
            </a:r>
            <a:endParaRPr lang="en-US" dirty="0"/>
          </a:p>
        </p:txBody>
      </p:sp>
      <p:sp>
        <p:nvSpPr>
          <p:cNvPr id="3" name="Content Placeholder 2"/>
          <p:cNvSpPr>
            <a:spLocks noGrp="1"/>
          </p:cNvSpPr>
          <p:nvPr>
            <p:ph idx="1"/>
          </p:nvPr>
        </p:nvSpPr>
        <p:spPr/>
        <p:txBody>
          <a:bodyPr>
            <a:normAutofit/>
          </a:bodyPr>
          <a:lstStyle/>
          <a:p>
            <a:pPr marL="0" indent="0">
              <a:buNone/>
            </a:pPr>
            <a:r>
              <a:rPr lang="en-US" sz="2800" dirty="0" smtClean="0"/>
              <a:t>The number of assignments needed to perform an arbitrary permutation in place is </a:t>
            </a:r>
            <a:r>
              <a:rPr lang="en-US" sz="2800" i="1" dirty="0" smtClean="0">
                <a:latin typeface="Palatino"/>
                <a:cs typeface="Palatino"/>
              </a:rPr>
              <a:t>n</a:t>
            </a:r>
            <a:r>
              <a:rPr lang="en-US" sz="2800" dirty="0" smtClean="0">
                <a:latin typeface="Palatino"/>
                <a:cs typeface="Palatino"/>
              </a:rPr>
              <a:t> – </a:t>
            </a:r>
            <a:r>
              <a:rPr lang="en-US" sz="2800" i="1" dirty="0" smtClean="0">
                <a:latin typeface="Palatino"/>
                <a:cs typeface="Palatino"/>
              </a:rPr>
              <a:t>u</a:t>
            </a:r>
            <a:r>
              <a:rPr lang="en-US" sz="2800" dirty="0" smtClean="0">
                <a:latin typeface="Palatino"/>
                <a:cs typeface="Palatino"/>
              </a:rPr>
              <a:t> + </a:t>
            </a:r>
            <a:r>
              <a:rPr lang="en-US" sz="2800" i="1" dirty="0" smtClean="0">
                <a:latin typeface="Palatino"/>
                <a:cs typeface="Palatino"/>
              </a:rPr>
              <a:t>v</a:t>
            </a:r>
            <a:endParaRPr lang="en-US" sz="2800" dirty="0" smtClean="0"/>
          </a:p>
          <a:p>
            <a:pPr marL="0" indent="0">
              <a:buNone/>
            </a:pPr>
            <a:r>
              <a:rPr lang="en-US" sz="2800" dirty="0" smtClean="0"/>
              <a:t>where</a:t>
            </a:r>
            <a:br>
              <a:rPr lang="en-US" sz="2800" dirty="0" smtClean="0"/>
            </a:br>
            <a:r>
              <a:rPr lang="en-US" sz="2800" dirty="0" smtClean="0"/>
              <a:t>	</a:t>
            </a:r>
            <a:r>
              <a:rPr lang="en-US" sz="2800" i="1" dirty="0" smtClean="0">
                <a:latin typeface="Palatino"/>
                <a:cs typeface="Palatino"/>
              </a:rPr>
              <a:t>n</a:t>
            </a:r>
            <a:r>
              <a:rPr lang="en-US" sz="2800" dirty="0" smtClean="0"/>
              <a:t> is the number of elements</a:t>
            </a:r>
            <a:br>
              <a:rPr lang="en-US" sz="2800" dirty="0" smtClean="0"/>
            </a:br>
            <a:r>
              <a:rPr lang="en-US" sz="2800" dirty="0" smtClean="0"/>
              <a:t>	</a:t>
            </a:r>
            <a:r>
              <a:rPr lang="en-US" sz="2800" i="1" dirty="0" smtClean="0">
                <a:latin typeface="Palatino"/>
                <a:cs typeface="Palatino"/>
              </a:rPr>
              <a:t>u</a:t>
            </a:r>
            <a:r>
              <a:rPr lang="en-US" sz="2800" dirty="0" smtClean="0"/>
              <a:t> is the number of trivial cycles</a:t>
            </a:r>
            <a:br>
              <a:rPr lang="en-US" sz="2800" dirty="0" smtClean="0"/>
            </a:br>
            <a:r>
              <a:rPr lang="en-US" sz="2800" dirty="0" smtClean="0"/>
              <a:t>	</a:t>
            </a:r>
            <a:r>
              <a:rPr lang="en-US" sz="2800" i="1" dirty="0" smtClean="0">
                <a:latin typeface="Palatino"/>
                <a:cs typeface="Palatino"/>
              </a:rPr>
              <a:t>v</a:t>
            </a:r>
            <a:r>
              <a:rPr lang="en-US" sz="2800" dirty="0" smtClean="0"/>
              <a:t> is the number of nontrivial cycles</a:t>
            </a:r>
          </a:p>
          <a:p>
            <a:pPr marL="0" indent="0">
              <a:buNone/>
            </a:pPr>
            <a:endParaRPr lang="en-US" sz="2800" dirty="0"/>
          </a:p>
        </p:txBody>
      </p:sp>
      <p:sp>
        <p:nvSpPr>
          <p:cNvPr id="4" name="Slide Number Placeholder 3"/>
          <p:cNvSpPr>
            <a:spLocks noGrp="1"/>
          </p:cNvSpPr>
          <p:nvPr>
            <p:ph type="sldNum" sz="quarter" idx="12"/>
          </p:nvPr>
        </p:nvSpPr>
        <p:spPr/>
        <p:txBody>
          <a:bodyPr/>
          <a:lstStyle/>
          <a:p>
            <a:fld id="{40857C5A-2FD0-1645-9F69-D79892D8574F}" type="slidenum">
              <a:rPr lang="en-US" smtClean="0"/>
              <a:t>82</a:t>
            </a:fld>
            <a:endParaRPr lang="en-US"/>
          </a:p>
        </p:txBody>
      </p:sp>
    </p:spTree>
    <p:extLst>
      <p:ext uri="{BB962C8B-B14F-4D97-AF65-F5344CB8AC3E}">
        <p14:creationId xmlns:p14="http://schemas.microsoft.com/office/powerpoint/2010/main" val="481261471"/>
      </p:ext>
    </p:extLst>
  </p:cSld>
  <p:clrMapOvr>
    <a:masterClrMapping/>
  </p:clrMapOvr>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Number of Assignments -- Proof</a:t>
            </a:r>
            <a:endParaRPr lang="en-US" dirty="0"/>
          </a:p>
        </p:txBody>
      </p:sp>
      <p:sp>
        <p:nvSpPr>
          <p:cNvPr id="3" name="Content Placeholder 2"/>
          <p:cNvSpPr>
            <a:spLocks noGrp="1"/>
          </p:cNvSpPr>
          <p:nvPr>
            <p:ph idx="1"/>
          </p:nvPr>
        </p:nvSpPr>
        <p:spPr>
          <a:xfrm>
            <a:off x="457200" y="1600200"/>
            <a:ext cx="8229600" cy="4973005"/>
          </a:xfrm>
        </p:spPr>
        <p:txBody>
          <a:bodyPr>
            <a:normAutofit fontScale="92500" lnSpcReduction="10000"/>
          </a:bodyPr>
          <a:lstStyle/>
          <a:p>
            <a:pPr marL="0" indent="0">
              <a:spcAft>
                <a:spcPts val="600"/>
              </a:spcAft>
              <a:buNone/>
            </a:pPr>
            <a:r>
              <a:rPr lang="en-US" sz="2800" i="1" dirty="0" smtClean="0"/>
              <a:t>The number of assignments needed to perform an arbitrary permutation in place is </a:t>
            </a:r>
            <a:r>
              <a:rPr lang="en-US" sz="2800" i="1" dirty="0" smtClean="0">
                <a:latin typeface="Palatino"/>
                <a:cs typeface="Palatino"/>
              </a:rPr>
              <a:t>n – u + v</a:t>
            </a:r>
            <a:endParaRPr lang="en-US" sz="2800" dirty="0" smtClean="0"/>
          </a:p>
          <a:p>
            <a:pPr marL="0" indent="0">
              <a:spcAft>
                <a:spcPts val="600"/>
              </a:spcAft>
              <a:buNone/>
            </a:pPr>
            <a:r>
              <a:rPr lang="en-US" sz="2800" dirty="0" smtClean="0"/>
              <a:t>Proof:</a:t>
            </a:r>
          </a:p>
          <a:p>
            <a:pPr>
              <a:spcAft>
                <a:spcPts val="600"/>
              </a:spcAft>
            </a:pPr>
            <a:r>
              <a:rPr lang="en-US" sz="2800" dirty="0" smtClean="0"/>
              <a:t>Every nontrivial cycle of length </a:t>
            </a:r>
            <a:r>
              <a:rPr lang="en-US" sz="2800" i="1" dirty="0" smtClean="0">
                <a:latin typeface="Palatino"/>
                <a:cs typeface="Palatino"/>
              </a:rPr>
              <a:t>k</a:t>
            </a:r>
            <a:r>
              <a:rPr lang="en-US" sz="2800" dirty="0" smtClean="0"/>
              <a:t> requires </a:t>
            </a:r>
            <a:r>
              <a:rPr lang="en-US" sz="2800" i="1" dirty="0" smtClean="0">
                <a:latin typeface="Palatino"/>
                <a:cs typeface="Palatino"/>
              </a:rPr>
              <a:t>k</a:t>
            </a:r>
            <a:r>
              <a:rPr lang="en-US" sz="2800" dirty="0" smtClean="0">
                <a:latin typeface="Palatino"/>
                <a:cs typeface="Palatino"/>
              </a:rPr>
              <a:t> + 1 </a:t>
            </a:r>
            <a:r>
              <a:rPr lang="en-US" sz="2800" dirty="0" smtClean="0"/>
              <a:t>assignments (1 per element, plus 1 to save first value)</a:t>
            </a:r>
          </a:p>
          <a:p>
            <a:pPr>
              <a:spcAft>
                <a:spcPts val="600"/>
              </a:spcAft>
            </a:pPr>
            <a:r>
              <a:rPr lang="en-US" sz="2800" dirty="0" smtClean="0"/>
              <a:t>Since every nontrivial cycle requires one extra move, move all </a:t>
            </a:r>
            <a:r>
              <a:rPr lang="en-US" sz="2800" i="1" dirty="0" smtClean="0">
                <a:latin typeface="Palatino"/>
                <a:cs typeface="Palatino"/>
              </a:rPr>
              <a:t>v</a:t>
            </a:r>
            <a:r>
              <a:rPr lang="en-US" sz="2800" dirty="0" smtClean="0"/>
              <a:t> cycles requires </a:t>
            </a:r>
            <a:r>
              <a:rPr lang="en-US" sz="2800" i="1" dirty="0" smtClean="0">
                <a:latin typeface="Palatino"/>
                <a:cs typeface="Palatino"/>
              </a:rPr>
              <a:t>v</a:t>
            </a:r>
            <a:r>
              <a:rPr lang="en-US" sz="2800" dirty="0" smtClean="0"/>
              <a:t> extra moves</a:t>
            </a:r>
          </a:p>
          <a:p>
            <a:pPr>
              <a:spcAft>
                <a:spcPts val="600"/>
              </a:spcAft>
            </a:pPr>
            <a:r>
              <a:rPr lang="en-US" sz="2800" dirty="0" smtClean="0"/>
              <a:t>Elements in trivial cycles don’t need to be moved, and there are </a:t>
            </a:r>
            <a:r>
              <a:rPr lang="en-US" sz="2800" i="1" dirty="0" smtClean="0">
                <a:latin typeface="Palatino"/>
                <a:cs typeface="Palatino"/>
              </a:rPr>
              <a:t>u</a:t>
            </a:r>
            <a:r>
              <a:rPr lang="en-US" sz="2800" dirty="0" smtClean="0"/>
              <a:t> of those</a:t>
            </a:r>
          </a:p>
          <a:p>
            <a:pPr>
              <a:spcAft>
                <a:spcPts val="600"/>
              </a:spcAft>
            </a:pPr>
            <a:r>
              <a:rPr lang="en-US" sz="2800" dirty="0" smtClean="0"/>
              <a:t>So we need to move </a:t>
            </a:r>
            <a:r>
              <a:rPr lang="en-US" sz="2800" i="1" dirty="0" smtClean="0">
                <a:latin typeface="Palatino"/>
                <a:cs typeface="Palatino"/>
              </a:rPr>
              <a:t>n</a:t>
            </a:r>
            <a:r>
              <a:rPr lang="en-US" sz="2800" dirty="0" smtClean="0">
                <a:latin typeface="Palatino"/>
                <a:cs typeface="Palatino"/>
              </a:rPr>
              <a:t> – </a:t>
            </a:r>
            <a:r>
              <a:rPr lang="en-US" sz="2800" i="1" dirty="0" smtClean="0">
                <a:latin typeface="Palatino"/>
                <a:cs typeface="Palatino"/>
              </a:rPr>
              <a:t>u</a:t>
            </a:r>
            <a:r>
              <a:rPr lang="en-US" sz="2800" dirty="0" smtClean="0">
                <a:latin typeface="Palatino"/>
                <a:cs typeface="Palatino"/>
              </a:rPr>
              <a:t> </a:t>
            </a:r>
            <a:r>
              <a:rPr lang="en-US" sz="2800" dirty="0" smtClean="0"/>
              <a:t>elements, plus </a:t>
            </a:r>
            <a:r>
              <a:rPr lang="en-US" sz="2800" i="1" dirty="0" smtClean="0">
                <a:latin typeface="Palatino"/>
                <a:cs typeface="Palatino"/>
              </a:rPr>
              <a:t>v</a:t>
            </a:r>
            <a:r>
              <a:rPr lang="en-US" sz="2800" dirty="0" smtClean="0"/>
              <a:t> additional moves for the cycles.</a:t>
            </a:r>
          </a:p>
          <a:p>
            <a:endParaRPr lang="en-US" sz="2800" dirty="0"/>
          </a:p>
        </p:txBody>
      </p:sp>
      <p:sp>
        <p:nvSpPr>
          <p:cNvPr id="4" name="Slide Number Placeholder 3"/>
          <p:cNvSpPr>
            <a:spLocks noGrp="1"/>
          </p:cNvSpPr>
          <p:nvPr>
            <p:ph type="sldNum" sz="quarter" idx="12"/>
          </p:nvPr>
        </p:nvSpPr>
        <p:spPr/>
        <p:txBody>
          <a:bodyPr/>
          <a:lstStyle/>
          <a:p>
            <a:fld id="{40857C5A-2FD0-1645-9F69-D79892D8574F}" type="slidenum">
              <a:rPr lang="en-US" smtClean="0"/>
              <a:t>83</a:t>
            </a:fld>
            <a:endParaRPr lang="en-US"/>
          </a:p>
        </p:txBody>
      </p:sp>
    </p:spTree>
    <p:extLst>
      <p:ext uri="{BB962C8B-B14F-4D97-AF65-F5344CB8AC3E}">
        <p14:creationId xmlns:p14="http://schemas.microsoft.com/office/powerpoint/2010/main" val="2520799663"/>
      </p:ext>
    </p:extLst>
  </p:cSld>
  <p:clrMapOvr>
    <a:masterClrMapping/>
  </p:clrMapOvr>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“Hardest” Permutation</a:t>
            </a:r>
            <a:endParaRPr lang="en-US" dirty="0"/>
          </a:p>
        </p:txBody>
      </p:sp>
      <p:sp>
        <p:nvSpPr>
          <p:cNvPr id="3" name="Content Placeholder 2"/>
          <p:cNvSpPr>
            <a:spLocks noGrp="1"/>
          </p:cNvSpPr>
          <p:nvPr>
            <p:ph idx="1"/>
          </p:nvPr>
        </p:nvSpPr>
        <p:spPr/>
        <p:txBody>
          <a:bodyPr/>
          <a:lstStyle/>
          <a:p>
            <a:r>
              <a:rPr lang="en-US" dirty="0" smtClean="0"/>
              <a:t>A common permutation that has exactly n/2 cycles is </a:t>
            </a:r>
            <a:r>
              <a:rPr lang="en-US" i="1" dirty="0" smtClean="0"/>
              <a:t>reverse</a:t>
            </a:r>
          </a:p>
          <a:p>
            <a:r>
              <a:rPr lang="en-US" dirty="0" smtClean="0"/>
              <a:t>It’s in some sense the hardest because it requires the most assignments</a:t>
            </a:r>
            <a:endParaRPr lang="en-US" dirty="0"/>
          </a:p>
        </p:txBody>
      </p:sp>
      <p:sp>
        <p:nvSpPr>
          <p:cNvPr id="4" name="Slide Number Placeholder 3"/>
          <p:cNvSpPr>
            <a:spLocks noGrp="1"/>
          </p:cNvSpPr>
          <p:nvPr>
            <p:ph type="sldNum" sz="quarter" idx="12"/>
          </p:nvPr>
        </p:nvSpPr>
        <p:spPr/>
        <p:txBody>
          <a:bodyPr/>
          <a:lstStyle/>
          <a:p>
            <a:fld id="{40857C5A-2FD0-1645-9F69-D79892D8574F}" type="slidenum">
              <a:rPr lang="en-US" smtClean="0"/>
              <a:t>84</a:t>
            </a:fld>
            <a:endParaRPr lang="en-US"/>
          </a:p>
        </p:txBody>
      </p:sp>
    </p:spTree>
    <p:extLst>
      <p:ext uri="{BB962C8B-B14F-4D97-AF65-F5344CB8AC3E}">
        <p14:creationId xmlns:p14="http://schemas.microsoft.com/office/powerpoint/2010/main" val="1172872970"/>
      </p:ext>
    </p:extLst>
  </p:cSld>
  <p:clrMapOvr>
    <a:masterClrMapping/>
  </p:clrMapOvr>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Swapping Ranges</a:t>
            </a:r>
            <a:endParaRPr lang="en-US" dirty="0"/>
          </a:p>
        </p:txBody>
      </p:sp>
      <p:sp>
        <p:nvSpPr>
          <p:cNvPr id="3" name="Content Placeholder 2"/>
          <p:cNvSpPr>
            <a:spLocks noGrp="1"/>
          </p:cNvSpPr>
          <p:nvPr>
            <p:ph idx="1"/>
          </p:nvPr>
        </p:nvSpPr>
        <p:spPr/>
        <p:txBody>
          <a:bodyPr/>
          <a:lstStyle/>
          <a:p>
            <a:r>
              <a:rPr lang="en-US" sz="2800" dirty="0"/>
              <a:t>s</a:t>
            </a:r>
            <a:r>
              <a:rPr lang="en-US" sz="2800" dirty="0" smtClean="0"/>
              <a:t>wap(x, y) is very useful, but sometimes want to swap more than one thing at a time</a:t>
            </a:r>
          </a:p>
          <a:p>
            <a:r>
              <a:rPr lang="en-US" sz="2800" dirty="0" smtClean="0"/>
              <a:t>Often want to swap all values in one range with corresponding values in another</a:t>
            </a:r>
          </a:p>
          <a:p>
            <a:pPr lvl="1"/>
            <a:r>
              <a:rPr lang="en-US" dirty="0" smtClean="0"/>
              <a:t>Caveat:  Ranges may overlap</a:t>
            </a:r>
          </a:p>
          <a:p>
            <a:pPr lvl="1"/>
            <a:endParaRPr lang="en-US" dirty="0"/>
          </a:p>
          <a:p>
            <a:pPr marL="57150" indent="0" algn="ctr">
              <a:buNone/>
            </a:pPr>
            <a:r>
              <a:rPr lang="en-US" sz="2400" dirty="0">
                <a:latin typeface="Menlo Regular"/>
                <a:cs typeface="Menlo Regular"/>
              </a:rPr>
              <a:t>while (condition) swap(</a:t>
            </a:r>
            <a:r>
              <a:rPr lang="en-US" sz="2400" dirty="0" smtClean="0">
                <a:latin typeface="Menlo Regular"/>
                <a:cs typeface="Menlo Regular"/>
              </a:rPr>
              <a:t>*iter0</a:t>
            </a:r>
            <a:r>
              <a:rPr lang="en-US" sz="2400" dirty="0">
                <a:latin typeface="Menlo Regular"/>
                <a:cs typeface="Menlo Regular"/>
              </a:rPr>
              <a:t>++, </a:t>
            </a:r>
            <a:r>
              <a:rPr lang="en-US" sz="2400" dirty="0" smtClean="0">
                <a:latin typeface="Menlo Regular"/>
                <a:cs typeface="Menlo Regular"/>
              </a:rPr>
              <a:t>*iter1</a:t>
            </a:r>
            <a:r>
              <a:rPr lang="en-US" sz="2400" dirty="0">
                <a:latin typeface="Menlo Regular"/>
                <a:cs typeface="Menlo Regular"/>
              </a:rPr>
              <a:t>++);</a:t>
            </a:r>
          </a:p>
          <a:p>
            <a:pPr lvl="1"/>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fld id="{40857C5A-2FD0-1645-9F69-D79892D8574F}" type="slidenum">
              <a:rPr lang="en-US" smtClean="0"/>
              <a:t>85</a:t>
            </a:fld>
            <a:endParaRPr lang="en-US"/>
          </a:p>
        </p:txBody>
      </p:sp>
    </p:spTree>
    <p:extLst>
      <p:ext uri="{BB962C8B-B14F-4D97-AF65-F5344CB8AC3E}">
        <p14:creationId xmlns:p14="http://schemas.microsoft.com/office/powerpoint/2010/main" val="3597063996"/>
      </p:ext>
    </p:extLst>
  </p:cSld>
  <p:clrMapOvr>
    <a:masterClrMapping/>
  </p:clrMapOvr>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t>  </a:t>
            </a:r>
          </a:p>
        </p:txBody>
      </p:sp>
      <p:sp>
        <p:nvSpPr>
          <p:cNvPr id="2" name="Content Placeholder 1"/>
          <p:cNvSpPr>
            <a:spLocks noGrp="1"/>
          </p:cNvSpPr>
          <p:nvPr>
            <p:ph idx="1"/>
          </p:nvPr>
        </p:nvSpPr>
        <p:spPr>
          <a:xfrm>
            <a:off x="457200" y="1600200"/>
            <a:ext cx="8229600" cy="4999193"/>
          </a:xfrm>
        </p:spPr>
        <p:txBody>
          <a:bodyPr>
            <a:normAutofit/>
          </a:bodyPr>
          <a:lstStyle/>
          <a:p>
            <a:endParaRPr lang="en-US" dirty="0" smtClean="0"/>
          </a:p>
          <a:p>
            <a:endParaRPr lang="en-US" dirty="0"/>
          </a:p>
          <a:p>
            <a:endParaRPr lang="en-US" dirty="0" smtClean="0"/>
          </a:p>
          <a:p>
            <a:endParaRPr lang="en-US" dirty="0"/>
          </a:p>
          <a:p>
            <a:r>
              <a:rPr lang="en-US" sz="2800" dirty="0" smtClean="0"/>
              <a:t>Why don’t we require a </a:t>
            </a:r>
            <a:r>
              <a:rPr lang="en-US" sz="2400" dirty="0" smtClean="0">
                <a:latin typeface="Lucida Console"/>
                <a:cs typeface="Lucida Console"/>
              </a:rPr>
              <a:t>last1</a:t>
            </a:r>
            <a:r>
              <a:rPr lang="en-US" sz="2800" dirty="0" smtClean="0"/>
              <a:t>?</a:t>
            </a:r>
          </a:p>
          <a:p>
            <a:pPr lvl="1"/>
            <a:r>
              <a:rPr lang="en-US" sz="2400" dirty="0" smtClean="0"/>
              <a:t>No point in specifying end of 2</a:t>
            </a:r>
            <a:r>
              <a:rPr lang="en-US" sz="2400" baseline="30000" dirty="0" smtClean="0"/>
              <a:t>nd</a:t>
            </a:r>
            <a:r>
              <a:rPr lang="en-US" sz="2400" dirty="0" smtClean="0"/>
              <a:t> range, because it must contain (at least) the same number of elements as first</a:t>
            </a:r>
          </a:p>
          <a:p>
            <a:r>
              <a:rPr lang="en-US" sz="2800" dirty="0" smtClean="0"/>
              <a:t>Why return </a:t>
            </a:r>
            <a:r>
              <a:rPr lang="en-US" sz="2400" dirty="0" smtClean="0">
                <a:latin typeface="Lucida Console"/>
                <a:cs typeface="Lucida Console"/>
              </a:rPr>
              <a:t>first1</a:t>
            </a:r>
            <a:r>
              <a:rPr lang="en-US" sz="2800" dirty="0" smtClean="0"/>
              <a:t>?</a:t>
            </a:r>
          </a:p>
          <a:p>
            <a:pPr lvl="1"/>
            <a:r>
              <a:rPr lang="en-US" sz="2400" dirty="0" smtClean="0"/>
              <a:t>If second range is longer, caller might want to know</a:t>
            </a:r>
            <a:br>
              <a:rPr lang="en-US" sz="2400" dirty="0" smtClean="0"/>
            </a:br>
            <a:r>
              <a:rPr lang="en-US" sz="2400" dirty="0" smtClean="0"/>
              <a:t>where the unmodified part of the second range begins</a:t>
            </a:r>
          </a:p>
        </p:txBody>
      </p:sp>
      <p:sp>
        <p:nvSpPr>
          <p:cNvPr id="3" name="Slide Number Placeholder 2"/>
          <p:cNvSpPr>
            <a:spLocks noGrp="1"/>
          </p:cNvSpPr>
          <p:nvPr>
            <p:ph type="sldNum" sz="quarter" idx="12"/>
          </p:nvPr>
        </p:nvSpPr>
        <p:spPr/>
        <p:txBody>
          <a:bodyPr/>
          <a:lstStyle/>
          <a:p>
            <a:fld id="{1390060D-1EE0-AD4D-BE99-A9D595E32993}" type="slidenum">
              <a:rPr lang="en-US" smtClean="0"/>
              <a:pPr/>
              <a:t>86</a:t>
            </a:fld>
            <a:endParaRPr lang="en-US" dirty="0"/>
          </a:p>
        </p:txBody>
      </p:sp>
      <p:sp>
        <p:nvSpPr>
          <p:cNvPr id="20483" name="Text Box 3"/>
          <p:cNvSpPr txBox="1">
            <a:spLocks noChangeArrowheads="1"/>
          </p:cNvSpPr>
          <p:nvPr/>
        </p:nvSpPr>
        <p:spPr bwMode="auto">
          <a:xfrm>
            <a:off x="248772" y="1888269"/>
            <a:ext cx="8734454"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en-US" sz="2000" dirty="0" smtClean="0">
                <a:latin typeface="Lucida Console"/>
                <a:cs typeface="Lucida Console"/>
              </a:rPr>
              <a:t>template &lt;</a:t>
            </a:r>
            <a:r>
              <a:rPr lang="en-US" sz="2000" dirty="0" err="1" smtClean="0">
                <a:latin typeface="Lucida Console"/>
                <a:cs typeface="Lucida Console"/>
              </a:rPr>
              <a:t>ForwardIterator</a:t>
            </a:r>
            <a:r>
              <a:rPr lang="en-US" sz="2000" dirty="0" smtClean="0">
                <a:latin typeface="Lucida Console"/>
                <a:cs typeface="Lucida Console"/>
              </a:rPr>
              <a:t> I0,ForwardIterator I1&gt;</a:t>
            </a:r>
          </a:p>
          <a:p>
            <a:r>
              <a:rPr lang="en-US" sz="2000" dirty="0" smtClean="0">
                <a:latin typeface="Lucida Console"/>
                <a:cs typeface="Lucida Console"/>
              </a:rPr>
              <a:t>// </a:t>
            </a:r>
            <a:r>
              <a:rPr lang="en-US" sz="2000" dirty="0" err="1" smtClean="0">
                <a:latin typeface="Lucida Console"/>
                <a:cs typeface="Lucida Console"/>
              </a:rPr>
              <a:t>ValueType</a:t>
            </a:r>
            <a:r>
              <a:rPr lang="en-US" sz="2000" dirty="0" smtClean="0">
                <a:latin typeface="Lucida Console"/>
                <a:cs typeface="Lucida Console"/>
              </a:rPr>
              <a:t>&lt;I0&gt; == </a:t>
            </a:r>
            <a:r>
              <a:rPr lang="en-US" sz="2000" dirty="0" err="1" smtClean="0">
                <a:latin typeface="Lucida Console"/>
                <a:cs typeface="Lucida Console"/>
              </a:rPr>
              <a:t>ValueType</a:t>
            </a:r>
            <a:r>
              <a:rPr lang="en-US" sz="2000" dirty="0" smtClean="0">
                <a:latin typeface="Lucida Console"/>
                <a:cs typeface="Lucida Console"/>
              </a:rPr>
              <a:t>&lt;I1&gt;</a:t>
            </a:r>
          </a:p>
          <a:p>
            <a:r>
              <a:rPr lang="en-US" sz="2000" dirty="0" smtClean="0">
                <a:latin typeface="Lucida Console"/>
                <a:cs typeface="Lucida Console"/>
              </a:rPr>
              <a:t>I1 </a:t>
            </a:r>
            <a:r>
              <a:rPr lang="en-US" sz="2000" dirty="0" err="1" smtClean="0">
                <a:latin typeface="Lucida Console"/>
                <a:cs typeface="Lucida Console"/>
              </a:rPr>
              <a:t>swap_ranges</a:t>
            </a:r>
            <a:r>
              <a:rPr lang="en-US" sz="2000" dirty="0" smtClean="0">
                <a:latin typeface="Lucida Console"/>
                <a:cs typeface="Lucida Console"/>
              </a:rPr>
              <a:t>(I0 first0, I0 last0, I1 first1) {</a:t>
            </a:r>
          </a:p>
          <a:p>
            <a:r>
              <a:rPr lang="en-US" sz="2000" dirty="0" smtClean="0">
                <a:latin typeface="Lucida Console"/>
                <a:cs typeface="Lucida Console"/>
              </a:rPr>
              <a:t>    while (first0 != last0) swap(*first0++, *first1++);</a:t>
            </a:r>
          </a:p>
          <a:p>
            <a:r>
              <a:rPr lang="en-US" sz="2000" dirty="0" smtClean="0">
                <a:latin typeface="Lucida Console"/>
                <a:cs typeface="Lucida Console"/>
              </a:rPr>
              <a:t>    return first1;</a:t>
            </a:r>
          </a:p>
          <a:p>
            <a:r>
              <a:rPr lang="en-US" sz="2000" dirty="0" smtClean="0">
                <a:latin typeface="Lucida Console"/>
                <a:cs typeface="Lucida Console"/>
              </a:rPr>
              <a:t>}</a:t>
            </a:r>
            <a:r>
              <a:rPr lang="is-IS" sz="2000" dirty="0" smtClean="0">
                <a:latin typeface="Lucida Console"/>
                <a:cs typeface="Lucida Console"/>
              </a:rPr>
              <a:t>	</a:t>
            </a:r>
            <a:r>
              <a:rPr lang="is-IS" sz="2000" dirty="0" smtClean="0">
                <a:cs typeface="Menlo Regular"/>
              </a:rPr>
              <a:t>	</a:t>
            </a:r>
          </a:p>
        </p:txBody>
      </p:sp>
      <p:sp>
        <p:nvSpPr>
          <p:cNvPr id="5" name="Title 1"/>
          <p:cNvSpPr txBox="1">
            <a:spLocks/>
          </p:cNvSpPr>
          <p:nvPr/>
        </p:nvSpPr>
        <p:spPr bwMode="auto">
          <a:xfrm>
            <a:off x="609600" y="4270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ＭＳ Ｐゴシック" charset="0"/>
              </a:defRPr>
            </a:lvl2pPr>
            <a:lvl3pPr algn="ctr" rtl="0" fontAlgn="base">
              <a:spcBef>
                <a:spcPct val="0"/>
              </a:spcBef>
              <a:spcAft>
                <a:spcPct val="0"/>
              </a:spcAft>
              <a:defRPr sz="4400">
                <a:solidFill>
                  <a:schemeClr val="tx2"/>
                </a:solidFill>
                <a:latin typeface="Arial" charset="0"/>
                <a:ea typeface="ＭＳ Ｐゴシック" charset="0"/>
              </a:defRPr>
            </a:lvl3pPr>
            <a:lvl4pPr algn="ctr" rtl="0" fontAlgn="base">
              <a:spcBef>
                <a:spcPct val="0"/>
              </a:spcBef>
              <a:spcAft>
                <a:spcPct val="0"/>
              </a:spcAft>
              <a:defRPr sz="4400">
                <a:solidFill>
                  <a:schemeClr val="tx2"/>
                </a:solidFill>
                <a:latin typeface="Arial" charset="0"/>
                <a:ea typeface="ＭＳ Ｐゴシック" charset="0"/>
              </a:defRPr>
            </a:lvl4pPr>
            <a:lvl5pPr algn="ctr" rtl="0" fontAlgn="base">
              <a:spcBef>
                <a:spcPct val="0"/>
              </a:spcBef>
              <a:spcAft>
                <a:spcPct val="0"/>
              </a:spcAft>
              <a:defRPr sz="4400">
                <a:solidFill>
                  <a:schemeClr val="tx2"/>
                </a:solidFill>
                <a:latin typeface="Arial" charset="0"/>
                <a:ea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a:lstStyle>
          <a:p>
            <a:r>
              <a:rPr lang="en-US" sz="4000" dirty="0">
                <a:solidFill>
                  <a:srgbClr val="000000"/>
                </a:solidFill>
              </a:rPr>
              <a:t>Swapping </a:t>
            </a:r>
            <a:r>
              <a:rPr lang="en-US" sz="4000" dirty="0" smtClean="0">
                <a:solidFill>
                  <a:srgbClr val="000000"/>
                </a:solidFill>
              </a:rPr>
              <a:t>Ranges</a:t>
            </a:r>
          </a:p>
          <a:p>
            <a:r>
              <a:rPr lang="en-US" sz="4000" dirty="0" smtClean="0">
                <a:solidFill>
                  <a:srgbClr val="000000"/>
                </a:solidFill>
                <a:cs typeface="Menlo Regular"/>
              </a:rPr>
              <a:t>(when we know we won’t run out)</a:t>
            </a:r>
          </a:p>
        </p:txBody>
      </p:sp>
      <p:sp>
        <p:nvSpPr>
          <p:cNvPr id="6" name="TextBox 5"/>
          <p:cNvSpPr txBox="1"/>
          <p:nvPr/>
        </p:nvSpPr>
        <p:spPr>
          <a:xfrm>
            <a:off x="3482804" y="6198255"/>
            <a:ext cx="184666" cy="523220"/>
          </a:xfrm>
          <a:prstGeom prst="rect">
            <a:avLst/>
          </a:prstGeom>
          <a:noFill/>
        </p:spPr>
        <p:txBody>
          <a:bodyPr wrap="none" rtlCol="0">
            <a:spAutoFit/>
          </a:bodyPr>
          <a:lstStyle/>
          <a:p>
            <a:endParaRPr lang="en-US" sz="2800" dirty="0"/>
          </a:p>
        </p:txBody>
      </p:sp>
    </p:spTree>
    <p:extLst>
      <p:ext uri="{BB962C8B-B14F-4D97-AF65-F5344CB8AC3E}">
        <p14:creationId xmlns:p14="http://schemas.microsoft.com/office/powerpoint/2010/main" val="12287861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Law of Useful Return, Restated</a:t>
            </a:r>
            <a:endParaRPr lang="en-US" dirty="0"/>
          </a:p>
        </p:txBody>
      </p:sp>
      <p:sp>
        <p:nvSpPr>
          <p:cNvPr id="3" name="Content Placeholder 2"/>
          <p:cNvSpPr>
            <a:spLocks noGrp="1"/>
          </p:cNvSpPr>
          <p:nvPr>
            <p:ph idx="1"/>
          </p:nvPr>
        </p:nvSpPr>
        <p:spPr/>
        <p:txBody>
          <a:bodyPr/>
          <a:lstStyle/>
          <a:p>
            <a:pPr marL="0" indent="0" algn="ctr">
              <a:buNone/>
            </a:pPr>
            <a:r>
              <a:rPr lang="en-US" i="1" dirty="0" smtClean="0"/>
              <a:t>A procedure should return all the potentially useful information it computed.</a:t>
            </a:r>
          </a:p>
          <a:p>
            <a:endParaRPr lang="en-US" dirty="0"/>
          </a:p>
          <a:p>
            <a:pPr marL="0" indent="0">
              <a:buNone/>
            </a:pPr>
            <a:r>
              <a:rPr lang="en-US" sz="2800" dirty="0" smtClean="0"/>
              <a:t>Note:</a:t>
            </a:r>
          </a:p>
          <a:p>
            <a:r>
              <a:rPr lang="en-US" sz="2800" dirty="0" smtClean="0"/>
              <a:t>This does NOT mean doing extra computation</a:t>
            </a:r>
          </a:p>
          <a:p>
            <a:r>
              <a:rPr lang="en-US" sz="2800" dirty="0" smtClean="0"/>
              <a:t>This does NOT mean returning useless information</a:t>
            </a:r>
            <a:endParaRPr lang="en-US" sz="2800" dirty="0"/>
          </a:p>
        </p:txBody>
      </p:sp>
      <p:sp>
        <p:nvSpPr>
          <p:cNvPr id="4" name="Slide Number Placeholder 3"/>
          <p:cNvSpPr>
            <a:spLocks noGrp="1"/>
          </p:cNvSpPr>
          <p:nvPr>
            <p:ph type="sldNum" sz="quarter" idx="12"/>
          </p:nvPr>
        </p:nvSpPr>
        <p:spPr/>
        <p:txBody>
          <a:bodyPr/>
          <a:lstStyle/>
          <a:p>
            <a:fld id="{40857C5A-2FD0-1645-9F69-D79892D8574F}" type="slidenum">
              <a:rPr lang="en-US" smtClean="0"/>
              <a:t>87</a:t>
            </a:fld>
            <a:endParaRPr lang="en-US"/>
          </a:p>
        </p:txBody>
      </p:sp>
    </p:spTree>
    <p:extLst>
      <p:ext uri="{BB962C8B-B14F-4D97-AF65-F5344CB8AC3E}">
        <p14:creationId xmlns:p14="http://schemas.microsoft.com/office/powerpoint/2010/main" val="3169056954"/>
      </p:ext>
    </p:extLst>
  </p:cSld>
  <p:clrMapOvr>
    <a:masterClrMapping/>
  </p:clrMapOvr>
  <p:timing>
    <p:tnLst>
      <p:par>
        <p:cTn xmlns:p14="http://schemas.microsoft.com/office/powerpoint/2010/mai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Law of Separating Types</a:t>
            </a:r>
            <a:endParaRPr lang="en-US" dirty="0"/>
          </a:p>
        </p:txBody>
      </p:sp>
      <p:sp>
        <p:nvSpPr>
          <p:cNvPr id="3" name="Content Placeholder 2"/>
          <p:cNvSpPr>
            <a:spLocks noGrp="1"/>
          </p:cNvSpPr>
          <p:nvPr>
            <p:ph idx="1"/>
          </p:nvPr>
        </p:nvSpPr>
        <p:spPr>
          <a:xfrm>
            <a:off x="457199" y="1600199"/>
            <a:ext cx="8446211" cy="4959911"/>
          </a:xfrm>
        </p:spPr>
        <p:txBody>
          <a:bodyPr>
            <a:normAutofit/>
          </a:bodyPr>
          <a:lstStyle/>
          <a:p>
            <a:pPr marL="0" indent="0" algn="ctr">
              <a:buNone/>
            </a:pPr>
            <a:r>
              <a:rPr lang="en-US" i="1" dirty="0" smtClean="0"/>
              <a:t>Do not assume that two types are the same</a:t>
            </a:r>
            <a:br>
              <a:rPr lang="en-US" i="1" dirty="0" smtClean="0"/>
            </a:br>
            <a:r>
              <a:rPr lang="en-US" i="1" dirty="0" smtClean="0"/>
              <a:t>when they may be different.</a:t>
            </a:r>
          </a:p>
          <a:p>
            <a:endParaRPr lang="en-US" dirty="0"/>
          </a:p>
          <a:p>
            <a:r>
              <a:rPr lang="en-US" sz="3000" dirty="0" smtClean="0"/>
              <a:t>Observe that we declared our function like this:</a:t>
            </a:r>
          </a:p>
          <a:p>
            <a:pPr marL="0" indent="0">
              <a:buNone/>
            </a:pPr>
            <a:r>
              <a:rPr lang="en-US" sz="2000" dirty="0" smtClean="0">
                <a:latin typeface="Lucida Console"/>
                <a:cs typeface="Lucida Console"/>
              </a:rPr>
              <a:t>	template &lt;</a:t>
            </a:r>
            <a:r>
              <a:rPr lang="en-US" sz="2000" dirty="0" err="1" smtClean="0">
                <a:latin typeface="Lucida Console"/>
                <a:cs typeface="Lucida Console"/>
              </a:rPr>
              <a:t>ForwardIterator</a:t>
            </a:r>
            <a:r>
              <a:rPr lang="en-US" sz="2000" dirty="0" smtClean="0">
                <a:latin typeface="Lucida Console"/>
                <a:cs typeface="Lucida Console"/>
              </a:rPr>
              <a:t> I0,ForwardIterator I1&gt;</a:t>
            </a:r>
            <a:br>
              <a:rPr lang="en-US" sz="2000" dirty="0" smtClean="0">
                <a:latin typeface="Lucida Console"/>
                <a:cs typeface="Lucida Console"/>
              </a:rPr>
            </a:br>
            <a:r>
              <a:rPr lang="en-US" sz="2000" dirty="0" smtClean="0">
                <a:latin typeface="Lucida Console"/>
                <a:cs typeface="Lucida Console"/>
              </a:rPr>
              <a:t>	// </a:t>
            </a:r>
            <a:r>
              <a:rPr lang="en-US" sz="2000" dirty="0" err="1" smtClean="0">
                <a:latin typeface="Lucida Console"/>
                <a:cs typeface="Lucida Console"/>
              </a:rPr>
              <a:t>ValueType</a:t>
            </a:r>
            <a:r>
              <a:rPr lang="en-US" sz="2000" dirty="0" smtClean="0">
                <a:latin typeface="Lucida Console"/>
                <a:cs typeface="Lucida Console"/>
              </a:rPr>
              <a:t>&lt;I0&gt; == </a:t>
            </a:r>
            <a:r>
              <a:rPr lang="en-US" sz="2000" dirty="0" err="1" smtClean="0">
                <a:latin typeface="Lucida Console"/>
                <a:cs typeface="Lucida Console"/>
              </a:rPr>
              <a:t>ValueType</a:t>
            </a:r>
            <a:r>
              <a:rPr lang="en-US" sz="2000" dirty="0" smtClean="0">
                <a:latin typeface="Lucida Console"/>
                <a:cs typeface="Lucida Console"/>
              </a:rPr>
              <a:t>&lt;I1&gt;</a:t>
            </a:r>
            <a:br>
              <a:rPr lang="en-US" sz="2000" dirty="0" smtClean="0">
                <a:latin typeface="Lucida Console"/>
                <a:cs typeface="Lucida Console"/>
              </a:rPr>
            </a:br>
            <a:r>
              <a:rPr lang="en-US" sz="2000" dirty="0" smtClean="0">
                <a:latin typeface="Lucida Console"/>
                <a:cs typeface="Lucida Console"/>
              </a:rPr>
              <a:t>	I1 </a:t>
            </a:r>
            <a:r>
              <a:rPr lang="en-US" sz="2000" dirty="0" err="1" smtClean="0">
                <a:latin typeface="Lucida Console"/>
                <a:cs typeface="Lucida Console"/>
              </a:rPr>
              <a:t>swap_ranges</a:t>
            </a:r>
            <a:r>
              <a:rPr lang="en-US" sz="2000" dirty="0" smtClean="0">
                <a:latin typeface="Lucida Console"/>
                <a:cs typeface="Lucida Console"/>
              </a:rPr>
              <a:t>(I0 first0, I0 last0, I1 first1)</a:t>
            </a:r>
            <a:endParaRPr lang="en-US" sz="2000" dirty="0"/>
          </a:p>
          <a:p>
            <a:r>
              <a:rPr lang="en-US" sz="3000" dirty="0" smtClean="0"/>
              <a:t>Not like this:</a:t>
            </a:r>
          </a:p>
          <a:p>
            <a:pPr marL="0" indent="0">
              <a:buNone/>
            </a:pPr>
            <a:r>
              <a:rPr lang="en-US" sz="2000" dirty="0" smtClean="0">
                <a:latin typeface="Lucida Console"/>
                <a:cs typeface="Lucida Console"/>
              </a:rPr>
              <a:t>	template &lt;</a:t>
            </a:r>
            <a:r>
              <a:rPr lang="en-US" sz="2000" dirty="0" err="1" smtClean="0">
                <a:latin typeface="Lucida Console"/>
                <a:cs typeface="Lucida Console"/>
              </a:rPr>
              <a:t>ForwardIterator</a:t>
            </a:r>
            <a:r>
              <a:rPr lang="en-US" sz="2000" dirty="0" smtClean="0">
                <a:latin typeface="Lucida Console"/>
                <a:cs typeface="Lucida Console"/>
              </a:rPr>
              <a:t> I&gt;</a:t>
            </a:r>
            <a:br>
              <a:rPr lang="en-US" sz="2000" dirty="0" smtClean="0">
                <a:latin typeface="Lucida Console"/>
                <a:cs typeface="Lucida Console"/>
              </a:rPr>
            </a:br>
            <a:r>
              <a:rPr lang="en-US" sz="2000" dirty="0" smtClean="0">
                <a:latin typeface="Lucida Console"/>
                <a:cs typeface="Lucida Console"/>
              </a:rPr>
              <a:t>	I </a:t>
            </a:r>
            <a:r>
              <a:rPr lang="en-US" sz="2000" dirty="0" err="1" smtClean="0">
                <a:latin typeface="Lucida Console"/>
                <a:cs typeface="Lucida Console"/>
              </a:rPr>
              <a:t>swap_ranges</a:t>
            </a:r>
            <a:r>
              <a:rPr lang="en-US" sz="2000" dirty="0" smtClean="0">
                <a:latin typeface="Lucida Console"/>
                <a:cs typeface="Lucida Console"/>
              </a:rPr>
              <a:t>(I first0, I last0, I first1)</a:t>
            </a:r>
            <a:endParaRPr lang="en-US" sz="2000" dirty="0" smtClean="0"/>
          </a:p>
          <a:p>
            <a:pPr marL="0" indent="0">
              <a:buNone/>
            </a:pPr>
            <a:endParaRPr lang="en-US" sz="2800" dirty="0"/>
          </a:p>
        </p:txBody>
      </p:sp>
      <p:sp>
        <p:nvSpPr>
          <p:cNvPr id="4" name="Slide Number Placeholder 3"/>
          <p:cNvSpPr>
            <a:spLocks noGrp="1"/>
          </p:cNvSpPr>
          <p:nvPr>
            <p:ph type="sldNum" sz="quarter" idx="12"/>
          </p:nvPr>
        </p:nvSpPr>
        <p:spPr/>
        <p:txBody>
          <a:bodyPr/>
          <a:lstStyle/>
          <a:p>
            <a:fld id="{40857C5A-2FD0-1645-9F69-D79892D8574F}" type="slidenum">
              <a:rPr lang="en-US" smtClean="0"/>
              <a:t>88</a:t>
            </a:fld>
            <a:endParaRPr lang="en-US"/>
          </a:p>
        </p:txBody>
      </p:sp>
    </p:spTree>
    <p:extLst>
      <p:ext uri="{BB962C8B-B14F-4D97-AF65-F5344CB8AC3E}">
        <p14:creationId xmlns:p14="http://schemas.microsoft.com/office/powerpoint/2010/main" val="1748071477"/>
      </p:ext>
    </p:extLst>
  </p:cSld>
  <p:clrMapOvr>
    <a:masterClrMapping/>
  </p:clrMapOvr>
  <p:timing>
    <p:tnLst>
      <p:par>
        <p:cTn xmlns:p14="http://schemas.microsoft.com/office/powerpoint/2010/mai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t>  </a:t>
            </a:r>
          </a:p>
        </p:txBody>
      </p:sp>
      <p:sp>
        <p:nvSpPr>
          <p:cNvPr id="2" name="Content Placeholder 1"/>
          <p:cNvSpPr>
            <a:spLocks noGrp="1"/>
          </p:cNvSpPr>
          <p:nvPr>
            <p:ph idx="1"/>
          </p:nvPr>
        </p:nvSpPr>
        <p:spPr>
          <a:xfrm>
            <a:off x="457200" y="1600200"/>
            <a:ext cx="8229600" cy="4999193"/>
          </a:xfrm>
        </p:spPr>
        <p:txBody>
          <a:bodyPr>
            <a:normAutofit/>
          </a:bodyPr>
          <a:lstStyle/>
          <a:p>
            <a:endParaRPr lang="en-US" dirty="0" smtClean="0"/>
          </a:p>
          <a:p>
            <a:endParaRPr lang="en-US" dirty="0"/>
          </a:p>
          <a:p>
            <a:endParaRPr lang="en-US" dirty="0" smtClean="0"/>
          </a:p>
          <a:p>
            <a:endParaRPr lang="en-US" dirty="0"/>
          </a:p>
          <a:p>
            <a:endParaRPr lang="en-US" sz="2800" dirty="0" smtClean="0"/>
          </a:p>
          <a:p>
            <a:r>
              <a:rPr lang="en-US" sz="2800" dirty="0" smtClean="0"/>
              <a:t>Why return a pair?</a:t>
            </a:r>
          </a:p>
          <a:p>
            <a:pPr lvl="1"/>
            <a:r>
              <a:rPr lang="en-US" sz="2400" dirty="0" smtClean="0"/>
              <a:t>If one range is longer than the other, we won’t necessarily have reached</a:t>
            </a:r>
            <a:r>
              <a:rPr lang="en-US" sz="2000" dirty="0" smtClean="0">
                <a:latin typeface="Lucida Console"/>
                <a:cs typeface="Lucida Console"/>
              </a:rPr>
              <a:t> last0 </a:t>
            </a:r>
            <a:r>
              <a:rPr lang="en-US" sz="2400" dirty="0" smtClean="0"/>
              <a:t>and </a:t>
            </a:r>
            <a:r>
              <a:rPr lang="en-US" sz="2000" dirty="0" smtClean="0">
                <a:latin typeface="Lucida Console"/>
                <a:cs typeface="Lucida Console"/>
              </a:rPr>
              <a:t>last1</a:t>
            </a:r>
            <a:r>
              <a:rPr lang="en-US" sz="2400" dirty="0" smtClean="0"/>
              <a:t>.</a:t>
            </a:r>
          </a:p>
        </p:txBody>
      </p:sp>
      <p:sp>
        <p:nvSpPr>
          <p:cNvPr id="3" name="Slide Number Placeholder 2"/>
          <p:cNvSpPr>
            <a:spLocks noGrp="1"/>
          </p:cNvSpPr>
          <p:nvPr>
            <p:ph type="sldNum" sz="quarter" idx="12"/>
          </p:nvPr>
        </p:nvSpPr>
        <p:spPr/>
        <p:txBody>
          <a:bodyPr/>
          <a:lstStyle/>
          <a:p>
            <a:fld id="{1390060D-1EE0-AD4D-BE99-A9D595E32993}" type="slidenum">
              <a:rPr lang="en-US" smtClean="0"/>
              <a:pPr/>
              <a:t>89</a:t>
            </a:fld>
            <a:endParaRPr lang="en-US" dirty="0"/>
          </a:p>
        </p:txBody>
      </p:sp>
      <p:sp>
        <p:nvSpPr>
          <p:cNvPr id="20483" name="Text Box 3"/>
          <p:cNvSpPr txBox="1">
            <a:spLocks noChangeArrowheads="1"/>
          </p:cNvSpPr>
          <p:nvPr/>
        </p:nvSpPr>
        <p:spPr bwMode="auto">
          <a:xfrm>
            <a:off x="248772" y="1888269"/>
            <a:ext cx="8734454"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en-US" sz="2000" dirty="0" smtClean="0">
                <a:latin typeface="Lucida Console"/>
                <a:cs typeface="Lucida Console"/>
              </a:rPr>
              <a:t>template &lt;</a:t>
            </a:r>
            <a:r>
              <a:rPr lang="en-US" sz="2000" dirty="0" err="1" smtClean="0">
                <a:latin typeface="Lucida Console"/>
                <a:cs typeface="Lucida Console"/>
              </a:rPr>
              <a:t>ForwardIterator</a:t>
            </a:r>
            <a:r>
              <a:rPr lang="en-US" sz="2000" dirty="0" smtClean="0">
                <a:latin typeface="Lucida Console"/>
                <a:cs typeface="Lucida Console"/>
              </a:rPr>
              <a:t> I0, </a:t>
            </a:r>
            <a:r>
              <a:rPr lang="en-US" sz="2000" dirty="0" err="1" smtClean="0">
                <a:latin typeface="Lucida Console"/>
                <a:cs typeface="Lucida Console"/>
              </a:rPr>
              <a:t>ForwardIterator</a:t>
            </a:r>
            <a:r>
              <a:rPr lang="en-US" sz="2000" dirty="0" smtClean="0">
                <a:latin typeface="Lucida Console"/>
                <a:cs typeface="Lucida Console"/>
              </a:rPr>
              <a:t> I1&gt;</a:t>
            </a:r>
          </a:p>
          <a:p>
            <a:r>
              <a:rPr lang="en-US" sz="2000" dirty="0" err="1" smtClean="0">
                <a:latin typeface="Lucida Console"/>
                <a:cs typeface="Lucida Console"/>
              </a:rPr>
              <a:t>std</a:t>
            </a:r>
            <a:r>
              <a:rPr lang="en-US" sz="2000" dirty="0" smtClean="0">
                <a:latin typeface="Lucida Console"/>
                <a:cs typeface="Lucida Console"/>
              </a:rPr>
              <a:t>::pair&lt;I0, I1&gt; </a:t>
            </a:r>
            <a:r>
              <a:rPr lang="en-US" sz="2000" dirty="0" err="1" smtClean="0">
                <a:latin typeface="Lucida Console"/>
                <a:cs typeface="Lucida Console"/>
              </a:rPr>
              <a:t>swap_ranges</a:t>
            </a:r>
            <a:r>
              <a:rPr lang="en-US" sz="2000" dirty="0" smtClean="0">
                <a:latin typeface="Lucida Console"/>
                <a:cs typeface="Lucida Console"/>
              </a:rPr>
              <a:t>(I0 first0, I0 last0,</a:t>
            </a:r>
            <a:br>
              <a:rPr lang="en-US" sz="2000" dirty="0" smtClean="0">
                <a:latin typeface="Lucida Console"/>
                <a:cs typeface="Lucida Console"/>
              </a:rPr>
            </a:br>
            <a:r>
              <a:rPr lang="en-US" sz="2000" dirty="0" smtClean="0">
                <a:latin typeface="Lucida Console"/>
                <a:cs typeface="Lucida Console"/>
              </a:rPr>
              <a:t>                              I1 first1, I1 last1) {</a:t>
            </a:r>
          </a:p>
          <a:p>
            <a:r>
              <a:rPr lang="en-US" sz="2000" dirty="0" smtClean="0">
                <a:latin typeface="Lucida Console"/>
                <a:cs typeface="Lucida Console"/>
              </a:rPr>
              <a:t>    while (first0 != last0 &amp;&amp; first1 != last1) {</a:t>
            </a:r>
          </a:p>
          <a:p>
            <a:r>
              <a:rPr lang="en-US" sz="2000" dirty="0" smtClean="0">
                <a:latin typeface="Lucida Console"/>
                <a:cs typeface="Lucida Console"/>
              </a:rPr>
              <a:t>    </a:t>
            </a:r>
            <a:r>
              <a:rPr lang="en-US" sz="2000" dirty="0">
                <a:latin typeface="Lucida Console"/>
                <a:cs typeface="Lucida Console"/>
              </a:rPr>
              <a:t> </a:t>
            </a:r>
            <a:r>
              <a:rPr lang="en-US" sz="2000" dirty="0" smtClean="0">
                <a:latin typeface="Lucida Console"/>
                <a:cs typeface="Lucida Console"/>
              </a:rPr>
              <a:t>   swap(*first0++, *first1++);</a:t>
            </a:r>
          </a:p>
          <a:p>
            <a:r>
              <a:rPr lang="en-US" sz="2000" dirty="0" smtClean="0">
                <a:latin typeface="Lucida Console"/>
                <a:cs typeface="Lucida Console"/>
              </a:rPr>
              <a:t>    }</a:t>
            </a:r>
          </a:p>
          <a:p>
            <a:r>
              <a:rPr lang="en-US" sz="2000" dirty="0" smtClean="0">
                <a:latin typeface="Lucida Console"/>
                <a:cs typeface="Lucida Console"/>
              </a:rPr>
              <a:t>    return {first0, first1};</a:t>
            </a:r>
          </a:p>
          <a:p>
            <a:r>
              <a:rPr lang="en-US" sz="2000" dirty="0" smtClean="0">
                <a:latin typeface="Lucida Console"/>
                <a:cs typeface="Lucida Console"/>
              </a:rPr>
              <a:t>}</a:t>
            </a:r>
            <a:r>
              <a:rPr lang="is-IS" sz="2000" dirty="0" smtClean="0">
                <a:latin typeface="Lucida Console"/>
                <a:cs typeface="Lucida Console"/>
              </a:rPr>
              <a:t>	</a:t>
            </a:r>
            <a:r>
              <a:rPr lang="is-IS" sz="2000" dirty="0" smtClean="0">
                <a:cs typeface="Menlo Regular"/>
              </a:rPr>
              <a:t>	</a:t>
            </a:r>
          </a:p>
        </p:txBody>
      </p:sp>
      <p:sp>
        <p:nvSpPr>
          <p:cNvPr id="5" name="Title 1"/>
          <p:cNvSpPr txBox="1">
            <a:spLocks/>
          </p:cNvSpPr>
          <p:nvPr/>
        </p:nvSpPr>
        <p:spPr bwMode="auto">
          <a:xfrm>
            <a:off x="609600" y="4270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ＭＳ Ｐゴシック" charset="0"/>
              </a:defRPr>
            </a:lvl2pPr>
            <a:lvl3pPr algn="ctr" rtl="0" fontAlgn="base">
              <a:spcBef>
                <a:spcPct val="0"/>
              </a:spcBef>
              <a:spcAft>
                <a:spcPct val="0"/>
              </a:spcAft>
              <a:defRPr sz="4400">
                <a:solidFill>
                  <a:schemeClr val="tx2"/>
                </a:solidFill>
                <a:latin typeface="Arial" charset="0"/>
                <a:ea typeface="ＭＳ Ｐゴシック" charset="0"/>
              </a:defRPr>
            </a:lvl3pPr>
            <a:lvl4pPr algn="ctr" rtl="0" fontAlgn="base">
              <a:spcBef>
                <a:spcPct val="0"/>
              </a:spcBef>
              <a:spcAft>
                <a:spcPct val="0"/>
              </a:spcAft>
              <a:defRPr sz="4400">
                <a:solidFill>
                  <a:schemeClr val="tx2"/>
                </a:solidFill>
                <a:latin typeface="Arial" charset="0"/>
                <a:ea typeface="ＭＳ Ｐゴシック" charset="0"/>
              </a:defRPr>
            </a:lvl4pPr>
            <a:lvl5pPr algn="ctr" rtl="0" fontAlgn="base">
              <a:spcBef>
                <a:spcPct val="0"/>
              </a:spcBef>
              <a:spcAft>
                <a:spcPct val="0"/>
              </a:spcAft>
              <a:defRPr sz="4400">
                <a:solidFill>
                  <a:schemeClr val="tx2"/>
                </a:solidFill>
                <a:latin typeface="Arial" charset="0"/>
                <a:ea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a:lstStyle>
          <a:p>
            <a:r>
              <a:rPr lang="en-US" sz="4000" dirty="0">
                <a:solidFill>
                  <a:srgbClr val="000000"/>
                </a:solidFill>
              </a:rPr>
              <a:t>Swapping </a:t>
            </a:r>
            <a:r>
              <a:rPr lang="en-US" sz="4000" dirty="0" smtClean="0">
                <a:solidFill>
                  <a:srgbClr val="000000"/>
                </a:solidFill>
              </a:rPr>
              <a:t>Ranges</a:t>
            </a:r>
          </a:p>
          <a:p>
            <a:r>
              <a:rPr lang="en-US" sz="4000" dirty="0" smtClean="0">
                <a:solidFill>
                  <a:srgbClr val="000000"/>
                </a:solidFill>
                <a:cs typeface="Menlo Regular"/>
              </a:rPr>
              <a:t>(when we might run out)</a:t>
            </a:r>
          </a:p>
        </p:txBody>
      </p:sp>
      <p:sp>
        <p:nvSpPr>
          <p:cNvPr id="6" name="TextBox 5"/>
          <p:cNvSpPr txBox="1"/>
          <p:nvPr/>
        </p:nvSpPr>
        <p:spPr>
          <a:xfrm>
            <a:off x="3482804" y="6198255"/>
            <a:ext cx="184666" cy="523220"/>
          </a:xfrm>
          <a:prstGeom prst="rect">
            <a:avLst/>
          </a:prstGeom>
          <a:noFill/>
        </p:spPr>
        <p:txBody>
          <a:bodyPr wrap="none" rtlCol="0">
            <a:spAutoFit/>
          </a:bodyPr>
          <a:lstStyle/>
          <a:p>
            <a:endParaRPr lang="en-US" sz="2800" dirty="0"/>
          </a:p>
        </p:txBody>
      </p:sp>
    </p:spTree>
    <p:extLst>
      <p:ext uri="{BB962C8B-B14F-4D97-AF65-F5344CB8AC3E}">
        <p14:creationId xmlns:p14="http://schemas.microsoft.com/office/powerpoint/2010/main" val="343645730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Concepts</a:t>
            </a:r>
            <a:endParaRPr lang="en-US" dirty="0"/>
          </a:p>
        </p:txBody>
      </p:sp>
      <p:sp>
        <p:nvSpPr>
          <p:cNvPr id="3" name="Content Placeholder 2"/>
          <p:cNvSpPr>
            <a:spLocks noGrp="1"/>
          </p:cNvSpPr>
          <p:nvPr>
            <p:ph idx="1"/>
          </p:nvPr>
        </p:nvSpPr>
        <p:spPr>
          <a:xfrm>
            <a:off x="457199" y="1600200"/>
            <a:ext cx="8577145" cy="4525963"/>
          </a:xfrm>
        </p:spPr>
        <p:txBody>
          <a:bodyPr/>
          <a:lstStyle/>
          <a:p>
            <a:pPr marL="0" indent="0">
              <a:buNone/>
            </a:pPr>
            <a:r>
              <a:rPr lang="en-US" dirty="0" smtClean="0"/>
              <a:t>A concept in programming is:</a:t>
            </a:r>
          </a:p>
          <a:p>
            <a:r>
              <a:rPr lang="en-US" dirty="0"/>
              <a:t>a</a:t>
            </a:r>
            <a:r>
              <a:rPr lang="en-US" dirty="0" smtClean="0"/>
              <a:t> way to describe a family of related object types</a:t>
            </a:r>
          </a:p>
          <a:p>
            <a:r>
              <a:rPr lang="en-US" dirty="0" smtClean="0"/>
              <a:t>(Equivalently) a set of requirements on types</a:t>
            </a:r>
          </a:p>
          <a:p>
            <a:endParaRPr lang="en-US" dirty="0"/>
          </a:p>
          <a:p>
            <a:pPr marL="0" indent="0">
              <a:buNone/>
            </a:pPr>
            <a:r>
              <a:rPr lang="en-US" i="1" dirty="0" smtClean="0"/>
              <a:t>Concepts are to types what types are to instances.</a:t>
            </a:r>
            <a:endParaRPr lang="en-US" i="1" dirty="0"/>
          </a:p>
        </p:txBody>
      </p:sp>
      <p:sp>
        <p:nvSpPr>
          <p:cNvPr id="4" name="Slide Number Placeholder 3"/>
          <p:cNvSpPr>
            <a:spLocks noGrp="1"/>
          </p:cNvSpPr>
          <p:nvPr>
            <p:ph type="sldNum" sz="quarter" idx="12"/>
          </p:nvPr>
        </p:nvSpPr>
        <p:spPr/>
        <p:txBody>
          <a:bodyPr/>
          <a:lstStyle/>
          <a:p>
            <a:fld id="{40857C5A-2FD0-1645-9F69-D79892D8574F}" type="slidenum">
              <a:rPr lang="en-US" smtClean="0"/>
              <a:t>9</a:t>
            </a:fld>
            <a:endParaRPr lang="en-US"/>
          </a:p>
        </p:txBody>
      </p:sp>
    </p:spTree>
    <p:extLst>
      <p:ext uri="{BB962C8B-B14F-4D97-AF65-F5344CB8AC3E}">
        <p14:creationId xmlns:p14="http://schemas.microsoft.com/office/powerpoint/2010/main" val="2747619753"/>
      </p:ext>
    </p:extLst>
  </p:cSld>
  <p:clrMapOvr>
    <a:masterClrMapping/>
  </p:clrMapOvr>
  <p:timing>
    <p:tnLst>
      <p:par>
        <p:cTn xmlns:p14="http://schemas.microsoft.com/office/powerpoint/2010/mai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t>  </a:t>
            </a:r>
          </a:p>
        </p:txBody>
      </p:sp>
      <p:sp>
        <p:nvSpPr>
          <p:cNvPr id="2" name="Content Placeholder 1"/>
          <p:cNvSpPr>
            <a:spLocks noGrp="1"/>
          </p:cNvSpPr>
          <p:nvPr>
            <p:ph idx="1"/>
          </p:nvPr>
        </p:nvSpPr>
        <p:spPr>
          <a:xfrm>
            <a:off x="457200" y="1600200"/>
            <a:ext cx="8229600" cy="4999193"/>
          </a:xfrm>
        </p:spPr>
        <p:txBody>
          <a:bodyPr>
            <a:normAutofit/>
          </a:bodyPr>
          <a:lstStyle/>
          <a:p>
            <a:endParaRPr lang="en-US" dirty="0" smtClean="0"/>
          </a:p>
          <a:p>
            <a:endParaRPr lang="en-US" dirty="0"/>
          </a:p>
          <a:p>
            <a:endParaRPr lang="en-US" dirty="0" smtClean="0"/>
          </a:p>
          <a:p>
            <a:endParaRPr lang="en-US" dirty="0"/>
          </a:p>
          <a:p>
            <a:endParaRPr lang="en-US" sz="2800" dirty="0" smtClean="0"/>
          </a:p>
          <a:p>
            <a:endParaRPr lang="en-US" sz="2800" dirty="0"/>
          </a:p>
          <a:p>
            <a:r>
              <a:rPr lang="en-US" sz="2800" dirty="0" smtClean="0"/>
              <a:t>Instead of checking to see if we reached the end,</a:t>
            </a:r>
            <a:br>
              <a:rPr lang="en-US" sz="2800" dirty="0" smtClean="0"/>
            </a:br>
            <a:r>
              <a:rPr lang="en-US" sz="2800" dirty="0" smtClean="0"/>
              <a:t>we count down from </a:t>
            </a:r>
            <a:r>
              <a:rPr lang="en-US" sz="2800" i="1" dirty="0" smtClean="0">
                <a:latin typeface="Palatino"/>
                <a:cs typeface="Palatino"/>
              </a:rPr>
              <a:t>n</a:t>
            </a:r>
            <a:r>
              <a:rPr lang="en-US" sz="2800" dirty="0" smtClean="0"/>
              <a:t> to 0.</a:t>
            </a:r>
          </a:p>
        </p:txBody>
      </p:sp>
      <p:sp>
        <p:nvSpPr>
          <p:cNvPr id="3" name="Slide Number Placeholder 2"/>
          <p:cNvSpPr>
            <a:spLocks noGrp="1"/>
          </p:cNvSpPr>
          <p:nvPr>
            <p:ph type="sldNum" sz="quarter" idx="12"/>
          </p:nvPr>
        </p:nvSpPr>
        <p:spPr/>
        <p:txBody>
          <a:bodyPr/>
          <a:lstStyle/>
          <a:p>
            <a:fld id="{1390060D-1EE0-AD4D-BE99-A9D595E32993}" type="slidenum">
              <a:rPr lang="en-US" smtClean="0"/>
              <a:pPr/>
              <a:t>90</a:t>
            </a:fld>
            <a:endParaRPr lang="en-US" dirty="0"/>
          </a:p>
        </p:txBody>
      </p:sp>
      <p:sp>
        <p:nvSpPr>
          <p:cNvPr id="20483" name="Text Box 3"/>
          <p:cNvSpPr txBox="1">
            <a:spLocks noChangeArrowheads="1"/>
          </p:cNvSpPr>
          <p:nvPr/>
        </p:nvSpPr>
        <p:spPr bwMode="auto">
          <a:xfrm>
            <a:off x="248772" y="1888269"/>
            <a:ext cx="8734454"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en-US" sz="2000" dirty="0" smtClean="0">
                <a:latin typeface="Lucida Console"/>
                <a:cs typeface="Lucida Console"/>
              </a:rPr>
              <a:t>template &lt;</a:t>
            </a:r>
            <a:r>
              <a:rPr lang="en-US" sz="2000" dirty="0" err="1" smtClean="0">
                <a:latin typeface="Lucida Console"/>
                <a:cs typeface="Lucida Console"/>
              </a:rPr>
              <a:t>ForwardIterator</a:t>
            </a:r>
            <a:r>
              <a:rPr lang="en-US" sz="2000" dirty="0" smtClean="0">
                <a:latin typeface="Lucida Console"/>
                <a:cs typeface="Lucida Console"/>
              </a:rPr>
              <a:t> I0, </a:t>
            </a:r>
            <a:r>
              <a:rPr lang="en-US" sz="2000" dirty="0" err="1" smtClean="0">
                <a:latin typeface="Lucida Console"/>
                <a:cs typeface="Lucida Console"/>
              </a:rPr>
              <a:t>ForwardIterator</a:t>
            </a:r>
            <a:r>
              <a:rPr lang="en-US" sz="2000" dirty="0" smtClean="0">
                <a:latin typeface="Lucida Console"/>
                <a:cs typeface="Lucida Console"/>
              </a:rPr>
              <a:t> I1,</a:t>
            </a:r>
            <a:br>
              <a:rPr lang="en-US" sz="2000" dirty="0" smtClean="0">
                <a:latin typeface="Lucida Console"/>
                <a:cs typeface="Lucida Console"/>
              </a:rPr>
            </a:br>
            <a:r>
              <a:rPr lang="en-US" sz="2000" dirty="0" smtClean="0">
                <a:latin typeface="Lucida Console"/>
                <a:cs typeface="Lucida Console"/>
              </a:rPr>
              <a:t>          Integer N&gt;</a:t>
            </a:r>
          </a:p>
          <a:p>
            <a:r>
              <a:rPr lang="en-US" sz="2000" dirty="0" smtClean="0">
                <a:latin typeface="Lucida Console"/>
                <a:cs typeface="Lucida Console"/>
              </a:rPr>
              <a:t>pair&lt;I0, I1&gt; </a:t>
            </a:r>
            <a:r>
              <a:rPr lang="en-US" sz="2000" dirty="0" err="1" smtClean="0">
                <a:latin typeface="Lucida Console"/>
                <a:cs typeface="Lucida Console"/>
              </a:rPr>
              <a:t>swap_ranges_n</a:t>
            </a:r>
            <a:r>
              <a:rPr lang="en-US" sz="2000" dirty="0" smtClean="0">
                <a:latin typeface="Lucida Console"/>
                <a:cs typeface="Lucida Console"/>
              </a:rPr>
              <a:t>(I0 first0, I1 first1, N n) {</a:t>
            </a:r>
          </a:p>
          <a:p>
            <a:r>
              <a:rPr lang="en-US" sz="2000" dirty="0" smtClean="0">
                <a:latin typeface="Lucida Console"/>
                <a:cs typeface="Lucida Console"/>
              </a:rPr>
              <a:t>    while (n != N(0)) {</a:t>
            </a:r>
          </a:p>
          <a:p>
            <a:r>
              <a:rPr lang="en-US" sz="2000" dirty="0" smtClean="0">
                <a:latin typeface="Lucida Console"/>
                <a:cs typeface="Lucida Console"/>
              </a:rPr>
              <a:t>      swap(*first0++, *first1++);</a:t>
            </a:r>
          </a:p>
          <a:p>
            <a:r>
              <a:rPr lang="en-US" sz="2000" dirty="0" smtClean="0">
                <a:latin typeface="Lucida Console"/>
                <a:cs typeface="Lucida Console"/>
              </a:rPr>
              <a:t>      --n;</a:t>
            </a:r>
          </a:p>
          <a:p>
            <a:r>
              <a:rPr lang="en-US" sz="2000" dirty="0" smtClean="0">
                <a:latin typeface="Lucida Console"/>
                <a:cs typeface="Lucida Console"/>
              </a:rPr>
              <a:t>    }</a:t>
            </a:r>
          </a:p>
          <a:p>
            <a:r>
              <a:rPr lang="en-US" sz="2000" dirty="0" smtClean="0">
                <a:latin typeface="Lucida Console"/>
                <a:cs typeface="Lucida Console"/>
              </a:rPr>
              <a:t>    return {first0, first1};</a:t>
            </a:r>
          </a:p>
          <a:p>
            <a:r>
              <a:rPr lang="en-US" sz="2000" dirty="0" smtClean="0">
                <a:latin typeface="Lucida Console"/>
                <a:cs typeface="Lucida Console"/>
              </a:rPr>
              <a:t>}</a:t>
            </a:r>
            <a:r>
              <a:rPr lang="is-IS" sz="2000" dirty="0" smtClean="0">
                <a:latin typeface="Lucida Console"/>
                <a:cs typeface="Lucida Console"/>
              </a:rPr>
              <a:t>	</a:t>
            </a:r>
            <a:r>
              <a:rPr lang="is-IS" sz="2000" dirty="0" smtClean="0">
                <a:cs typeface="Menlo Regular"/>
              </a:rPr>
              <a:t>	</a:t>
            </a:r>
          </a:p>
        </p:txBody>
      </p:sp>
      <p:sp>
        <p:nvSpPr>
          <p:cNvPr id="5" name="Title 1"/>
          <p:cNvSpPr txBox="1">
            <a:spLocks/>
          </p:cNvSpPr>
          <p:nvPr/>
        </p:nvSpPr>
        <p:spPr bwMode="auto">
          <a:xfrm>
            <a:off x="609600" y="4270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ＭＳ Ｐゴシック" charset="0"/>
              </a:defRPr>
            </a:lvl2pPr>
            <a:lvl3pPr algn="ctr" rtl="0" fontAlgn="base">
              <a:spcBef>
                <a:spcPct val="0"/>
              </a:spcBef>
              <a:spcAft>
                <a:spcPct val="0"/>
              </a:spcAft>
              <a:defRPr sz="4400">
                <a:solidFill>
                  <a:schemeClr val="tx2"/>
                </a:solidFill>
                <a:latin typeface="Arial" charset="0"/>
                <a:ea typeface="ＭＳ Ｐゴシック" charset="0"/>
              </a:defRPr>
            </a:lvl3pPr>
            <a:lvl4pPr algn="ctr" rtl="0" fontAlgn="base">
              <a:spcBef>
                <a:spcPct val="0"/>
              </a:spcBef>
              <a:spcAft>
                <a:spcPct val="0"/>
              </a:spcAft>
              <a:defRPr sz="4400">
                <a:solidFill>
                  <a:schemeClr val="tx2"/>
                </a:solidFill>
                <a:latin typeface="Arial" charset="0"/>
                <a:ea typeface="ＭＳ Ｐゴシック" charset="0"/>
              </a:defRPr>
            </a:lvl4pPr>
            <a:lvl5pPr algn="ctr" rtl="0" fontAlgn="base">
              <a:spcBef>
                <a:spcPct val="0"/>
              </a:spcBef>
              <a:spcAft>
                <a:spcPct val="0"/>
              </a:spcAft>
              <a:defRPr sz="4400">
                <a:solidFill>
                  <a:schemeClr val="tx2"/>
                </a:solidFill>
                <a:latin typeface="Arial" charset="0"/>
                <a:ea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a:lstStyle>
          <a:p>
            <a:r>
              <a:rPr lang="en-US" sz="4000" dirty="0">
                <a:solidFill>
                  <a:srgbClr val="000000"/>
                </a:solidFill>
              </a:rPr>
              <a:t>Swapping </a:t>
            </a:r>
            <a:r>
              <a:rPr lang="en-US" sz="4000" dirty="0" smtClean="0">
                <a:solidFill>
                  <a:srgbClr val="000000"/>
                </a:solidFill>
              </a:rPr>
              <a:t>Counted Ranges</a:t>
            </a:r>
            <a:endParaRPr lang="en-US" sz="4000" dirty="0" smtClean="0">
              <a:solidFill>
                <a:srgbClr val="000000"/>
              </a:solidFill>
              <a:cs typeface="Menlo Regular"/>
            </a:endParaRPr>
          </a:p>
        </p:txBody>
      </p:sp>
      <p:sp>
        <p:nvSpPr>
          <p:cNvPr id="6" name="TextBox 5"/>
          <p:cNvSpPr txBox="1"/>
          <p:nvPr/>
        </p:nvSpPr>
        <p:spPr>
          <a:xfrm>
            <a:off x="3482804" y="6198255"/>
            <a:ext cx="184666" cy="523220"/>
          </a:xfrm>
          <a:prstGeom prst="rect">
            <a:avLst/>
          </a:prstGeom>
          <a:noFill/>
        </p:spPr>
        <p:txBody>
          <a:bodyPr wrap="none" rtlCol="0">
            <a:spAutoFit/>
          </a:bodyPr>
          <a:lstStyle/>
          <a:p>
            <a:endParaRPr lang="en-US" sz="2800" dirty="0"/>
          </a:p>
        </p:txBody>
      </p:sp>
    </p:spTree>
    <p:extLst>
      <p:ext uri="{BB962C8B-B14F-4D97-AF65-F5344CB8AC3E}">
        <p14:creationId xmlns:p14="http://schemas.microsoft.com/office/powerpoint/2010/main" val="2768514292"/>
      </p:ext>
    </p:extLst>
  </p:cSld>
  <p:clrMapOvr>
    <a:masterClrMapping/>
  </p:clrMapOvr>
  <p:timing>
    <p:tnLst>
      <p:par>
        <p:cTn xmlns:p14="http://schemas.microsoft.com/office/powerpoint/2010/mai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Law of Completeness</a:t>
            </a:r>
            <a:endParaRPr lang="en-US" dirty="0"/>
          </a:p>
        </p:txBody>
      </p:sp>
      <p:sp>
        <p:nvSpPr>
          <p:cNvPr id="3" name="Content Placeholder 2"/>
          <p:cNvSpPr>
            <a:spLocks noGrp="1"/>
          </p:cNvSpPr>
          <p:nvPr>
            <p:ph idx="1"/>
          </p:nvPr>
        </p:nvSpPr>
        <p:spPr/>
        <p:txBody>
          <a:bodyPr>
            <a:normAutofit/>
          </a:bodyPr>
          <a:lstStyle/>
          <a:p>
            <a:pPr marL="0" indent="0" algn="ctr">
              <a:buNone/>
            </a:pPr>
            <a:r>
              <a:rPr lang="en-US" i="1" dirty="0" smtClean="0"/>
              <a:t>When designing an interface,</a:t>
            </a:r>
            <a:br>
              <a:rPr lang="en-US" i="1" dirty="0" smtClean="0"/>
            </a:br>
            <a:r>
              <a:rPr lang="en-US" i="1" dirty="0" smtClean="0"/>
              <a:t>consider providing all the related procedures</a:t>
            </a:r>
            <a:r>
              <a:rPr lang="en-US" dirty="0" smtClean="0"/>
              <a:t>.</a:t>
            </a:r>
          </a:p>
          <a:p>
            <a:endParaRPr lang="en-US" dirty="0"/>
          </a:p>
          <a:p>
            <a:pPr marL="0" indent="0">
              <a:buNone/>
            </a:pPr>
            <a:r>
              <a:rPr lang="en-US" dirty="0" smtClean="0"/>
              <a:t>Note:</a:t>
            </a:r>
          </a:p>
          <a:p>
            <a:r>
              <a:rPr lang="en-US" dirty="0" smtClean="0"/>
              <a:t>This does NOT mean you should create a single interface for disparate operations</a:t>
            </a:r>
          </a:p>
        </p:txBody>
      </p:sp>
      <p:sp>
        <p:nvSpPr>
          <p:cNvPr id="4" name="Slide Number Placeholder 3"/>
          <p:cNvSpPr>
            <a:spLocks noGrp="1"/>
          </p:cNvSpPr>
          <p:nvPr>
            <p:ph type="sldNum" sz="quarter" idx="12"/>
          </p:nvPr>
        </p:nvSpPr>
        <p:spPr/>
        <p:txBody>
          <a:bodyPr/>
          <a:lstStyle/>
          <a:p>
            <a:fld id="{40857C5A-2FD0-1645-9F69-D79892D8574F}" type="slidenum">
              <a:rPr lang="en-US" smtClean="0"/>
              <a:t>91</a:t>
            </a:fld>
            <a:endParaRPr lang="en-US"/>
          </a:p>
        </p:txBody>
      </p:sp>
    </p:spTree>
    <p:extLst>
      <p:ext uri="{BB962C8B-B14F-4D97-AF65-F5344CB8AC3E}">
        <p14:creationId xmlns:p14="http://schemas.microsoft.com/office/powerpoint/2010/main" val="1813609808"/>
      </p:ext>
    </p:extLst>
  </p:cSld>
  <p:clrMapOvr>
    <a:masterClrMapping/>
  </p:clrMapOvr>
  <p:timing>
    <p:tnLst>
      <p:par>
        <p:cTn xmlns:p14="http://schemas.microsoft.com/office/powerpoint/2010/mai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Rotation</a:t>
            </a:r>
            <a:endParaRPr lang="en-US" dirty="0"/>
          </a:p>
        </p:txBody>
      </p:sp>
      <p:sp>
        <p:nvSpPr>
          <p:cNvPr id="3" name="Content Placeholder 2"/>
          <p:cNvSpPr>
            <a:spLocks noGrp="1"/>
          </p:cNvSpPr>
          <p:nvPr>
            <p:ph idx="1"/>
          </p:nvPr>
        </p:nvSpPr>
        <p:spPr>
          <a:xfrm>
            <a:off x="314239" y="1600200"/>
            <a:ext cx="8602266" cy="4525963"/>
          </a:xfrm>
        </p:spPr>
        <p:txBody>
          <a:bodyPr>
            <a:normAutofit/>
          </a:bodyPr>
          <a:lstStyle/>
          <a:p>
            <a:pPr marL="0" indent="0">
              <a:buNone/>
            </a:pPr>
            <a:r>
              <a:rPr lang="en-US" sz="2800" dirty="0" smtClean="0"/>
              <a:t>A permutation of </a:t>
            </a:r>
            <a:r>
              <a:rPr lang="en-US" sz="2800" i="1" dirty="0" smtClean="0">
                <a:latin typeface="Palatino"/>
                <a:cs typeface="Palatino"/>
              </a:rPr>
              <a:t>n</a:t>
            </a:r>
            <a:r>
              <a:rPr lang="en-US" sz="2800" dirty="0" smtClean="0"/>
              <a:t> elements by </a:t>
            </a:r>
            <a:r>
              <a:rPr lang="en-US" sz="2800" i="1" dirty="0" smtClean="0">
                <a:latin typeface="Palatino"/>
                <a:cs typeface="Palatino"/>
              </a:rPr>
              <a:t>k</a:t>
            </a:r>
            <a:r>
              <a:rPr lang="en-US" sz="2800" dirty="0" smtClean="0"/>
              <a:t> where </a:t>
            </a:r>
            <a:r>
              <a:rPr lang="en-US" sz="2800" i="1" dirty="0" smtClean="0">
                <a:latin typeface="Palatino"/>
                <a:cs typeface="Palatino"/>
              </a:rPr>
              <a:t>k</a:t>
            </a:r>
            <a:r>
              <a:rPr lang="en-US" sz="2800" dirty="0" smtClean="0">
                <a:latin typeface="Palatino"/>
                <a:cs typeface="Palatino"/>
              </a:rPr>
              <a:t> ≥ 0</a:t>
            </a:r>
            <a:r>
              <a:rPr lang="en-US" sz="2800" dirty="0" smtClean="0"/>
              <a:t>:</a:t>
            </a:r>
          </a:p>
          <a:p>
            <a:pPr marL="0" indent="0" algn="ctr">
              <a:buNone/>
            </a:pPr>
            <a:r>
              <a:rPr lang="en-US" sz="2400" dirty="0" smtClean="0">
                <a:latin typeface="Palatino"/>
                <a:cs typeface="Palatino"/>
              </a:rPr>
              <a:t>(</a:t>
            </a:r>
            <a:r>
              <a:rPr lang="en-US" sz="2400" i="1" dirty="0" smtClean="0">
                <a:latin typeface="Palatino"/>
                <a:cs typeface="Palatino"/>
              </a:rPr>
              <a:t>k</a:t>
            </a:r>
            <a:r>
              <a:rPr lang="en-US" sz="2400" dirty="0" smtClean="0">
                <a:latin typeface="Palatino"/>
                <a:cs typeface="Palatino"/>
              </a:rPr>
              <a:t> mod </a:t>
            </a:r>
            <a:r>
              <a:rPr lang="en-US" sz="2400" i="1" dirty="0" smtClean="0">
                <a:latin typeface="Palatino"/>
                <a:cs typeface="Palatino"/>
              </a:rPr>
              <a:t>n</a:t>
            </a:r>
            <a:r>
              <a:rPr lang="en-US" sz="2400" dirty="0" smtClean="0">
                <a:latin typeface="Palatino"/>
                <a:cs typeface="Palatino"/>
              </a:rPr>
              <a:t>, </a:t>
            </a:r>
            <a:r>
              <a:rPr lang="en-US" sz="2400" i="1" dirty="0" smtClean="0">
                <a:latin typeface="Palatino"/>
                <a:cs typeface="Palatino"/>
              </a:rPr>
              <a:t>k</a:t>
            </a:r>
            <a:r>
              <a:rPr lang="en-US" sz="2400" dirty="0" smtClean="0">
                <a:latin typeface="Palatino"/>
                <a:cs typeface="Palatino"/>
              </a:rPr>
              <a:t> + 1 mod </a:t>
            </a:r>
            <a:r>
              <a:rPr lang="en-US" sz="2400" i="1" dirty="0" smtClean="0">
                <a:latin typeface="Palatino"/>
                <a:cs typeface="Palatino"/>
              </a:rPr>
              <a:t>n</a:t>
            </a:r>
            <a:r>
              <a:rPr lang="en-US" sz="2400" dirty="0" smtClean="0">
                <a:latin typeface="Palatino"/>
                <a:cs typeface="Palatino"/>
              </a:rPr>
              <a:t>, …, </a:t>
            </a:r>
            <a:r>
              <a:rPr lang="en-US" sz="2400" i="1" dirty="0" smtClean="0">
                <a:latin typeface="Palatino"/>
                <a:cs typeface="Palatino"/>
              </a:rPr>
              <a:t>k</a:t>
            </a:r>
            <a:r>
              <a:rPr lang="en-US" sz="2400" dirty="0" smtClean="0">
                <a:latin typeface="Palatino"/>
                <a:cs typeface="Palatino"/>
              </a:rPr>
              <a:t> + </a:t>
            </a:r>
            <a:r>
              <a:rPr lang="en-US" sz="2400" i="1" dirty="0" smtClean="0">
                <a:latin typeface="Palatino"/>
                <a:cs typeface="Palatino"/>
              </a:rPr>
              <a:t>n</a:t>
            </a:r>
            <a:r>
              <a:rPr lang="en-US" sz="2400" dirty="0" smtClean="0">
                <a:latin typeface="Palatino"/>
                <a:cs typeface="Palatino"/>
              </a:rPr>
              <a:t> – 2 mod </a:t>
            </a:r>
            <a:r>
              <a:rPr lang="en-US" sz="2400" i="1" dirty="0" smtClean="0">
                <a:latin typeface="Palatino"/>
                <a:cs typeface="Palatino"/>
              </a:rPr>
              <a:t>n</a:t>
            </a:r>
            <a:r>
              <a:rPr lang="en-US" sz="2400" dirty="0" smtClean="0">
                <a:latin typeface="Palatino"/>
                <a:cs typeface="Palatino"/>
              </a:rPr>
              <a:t>, </a:t>
            </a:r>
            <a:r>
              <a:rPr lang="en-US" sz="2400" i="1" dirty="0" smtClean="0">
                <a:latin typeface="Palatino"/>
                <a:cs typeface="Palatino"/>
              </a:rPr>
              <a:t>k</a:t>
            </a:r>
            <a:r>
              <a:rPr lang="en-US" sz="2400" dirty="0" smtClean="0">
                <a:latin typeface="Palatino"/>
                <a:cs typeface="Palatino"/>
              </a:rPr>
              <a:t> + </a:t>
            </a:r>
            <a:r>
              <a:rPr lang="en-US" sz="2400" i="1" dirty="0" smtClean="0">
                <a:latin typeface="Palatino"/>
                <a:cs typeface="Palatino"/>
              </a:rPr>
              <a:t>n</a:t>
            </a:r>
            <a:r>
              <a:rPr lang="en-US" sz="2400" dirty="0" smtClean="0">
                <a:latin typeface="Palatino"/>
                <a:cs typeface="Palatino"/>
              </a:rPr>
              <a:t> – 1 mod </a:t>
            </a:r>
            <a:r>
              <a:rPr lang="en-US" sz="2400" i="1" dirty="0" smtClean="0">
                <a:latin typeface="Palatino"/>
                <a:cs typeface="Palatino"/>
              </a:rPr>
              <a:t>n</a:t>
            </a:r>
            <a:r>
              <a:rPr lang="en-US" sz="2400" dirty="0" smtClean="0">
                <a:latin typeface="Palatino"/>
                <a:cs typeface="Palatino"/>
              </a:rPr>
              <a:t>)</a:t>
            </a:r>
          </a:p>
          <a:p>
            <a:pPr marL="0" indent="0">
              <a:buNone/>
            </a:pPr>
            <a:r>
              <a:rPr lang="en-US" sz="2800" dirty="0"/>
              <a:t>i</a:t>
            </a:r>
            <a:r>
              <a:rPr lang="en-US" sz="2800" dirty="0" smtClean="0"/>
              <a:t>s called an </a:t>
            </a:r>
            <a:r>
              <a:rPr lang="en-US" sz="2800" i="1" dirty="0" smtClean="0">
                <a:latin typeface="Palatino"/>
                <a:cs typeface="Palatino"/>
              </a:rPr>
              <a:t>n</a:t>
            </a:r>
            <a:r>
              <a:rPr lang="en-US" sz="2800" dirty="0" smtClean="0"/>
              <a:t> </a:t>
            </a:r>
            <a:r>
              <a:rPr lang="en-US" sz="2800" i="1" dirty="0" smtClean="0"/>
              <a:t>by</a:t>
            </a:r>
            <a:r>
              <a:rPr lang="en-US" sz="2800" dirty="0" smtClean="0"/>
              <a:t> </a:t>
            </a:r>
            <a:r>
              <a:rPr lang="en-US" sz="2800" i="1" dirty="0" smtClean="0">
                <a:latin typeface="Palatino"/>
                <a:cs typeface="Palatino"/>
              </a:rPr>
              <a:t>k</a:t>
            </a:r>
            <a:r>
              <a:rPr lang="en-US" sz="2800" dirty="0" smtClean="0"/>
              <a:t> </a:t>
            </a:r>
            <a:r>
              <a:rPr lang="en-US" sz="2800" i="1" dirty="0" smtClean="0"/>
              <a:t>rotation</a:t>
            </a:r>
            <a:r>
              <a:rPr lang="en-US" sz="2800" dirty="0" smtClean="0"/>
              <a:t>.</a:t>
            </a:r>
          </a:p>
          <a:p>
            <a:pPr marL="0" indent="0">
              <a:buNone/>
            </a:pPr>
            <a:endParaRPr lang="en-US" sz="2800" dirty="0"/>
          </a:p>
          <a:p>
            <a:r>
              <a:rPr lang="en-US" sz="2800" dirty="0" smtClean="0"/>
              <a:t>If you imagine all </a:t>
            </a:r>
            <a:r>
              <a:rPr lang="en-US" sz="2800" i="1" dirty="0" smtClean="0">
                <a:latin typeface="Palatino"/>
                <a:cs typeface="Palatino"/>
              </a:rPr>
              <a:t>n </a:t>
            </a:r>
            <a:r>
              <a:rPr lang="en-US" sz="2800" dirty="0" smtClean="0"/>
              <a:t>elements laid out in a circle, the rotation shifts each one “clockwise” by </a:t>
            </a:r>
            <a:r>
              <a:rPr lang="en-US" sz="2800" i="1" dirty="0" smtClean="0">
                <a:latin typeface="Palatino"/>
                <a:cs typeface="Palatino"/>
              </a:rPr>
              <a:t>k</a:t>
            </a:r>
            <a:r>
              <a:rPr lang="en-US" sz="2800" dirty="0" smtClean="0"/>
              <a:t> positions.</a:t>
            </a:r>
          </a:p>
          <a:p>
            <a:r>
              <a:rPr lang="en-US" sz="2800" dirty="0" smtClean="0"/>
              <a:t>Rotation is one of the most important algorithms you’ve probably never heard of.</a:t>
            </a:r>
            <a:endParaRPr lang="en-US" sz="2800" dirty="0"/>
          </a:p>
        </p:txBody>
      </p:sp>
      <p:sp>
        <p:nvSpPr>
          <p:cNvPr id="4" name="Slide Number Placeholder 3"/>
          <p:cNvSpPr>
            <a:spLocks noGrp="1"/>
          </p:cNvSpPr>
          <p:nvPr>
            <p:ph type="sldNum" sz="quarter" idx="12"/>
          </p:nvPr>
        </p:nvSpPr>
        <p:spPr/>
        <p:txBody>
          <a:bodyPr/>
          <a:lstStyle/>
          <a:p>
            <a:fld id="{40857C5A-2FD0-1645-9F69-D79892D8574F}" type="slidenum">
              <a:rPr lang="en-US" smtClean="0"/>
              <a:t>92</a:t>
            </a:fld>
            <a:endParaRPr lang="en-US"/>
          </a:p>
        </p:txBody>
      </p:sp>
    </p:spTree>
    <p:extLst>
      <p:ext uri="{BB962C8B-B14F-4D97-AF65-F5344CB8AC3E}">
        <p14:creationId xmlns:p14="http://schemas.microsoft.com/office/powerpoint/2010/main" val="1975486734"/>
      </p:ext>
    </p:extLst>
  </p:cSld>
  <p:clrMapOvr>
    <a:masterClrMapping/>
  </p:clrMapOvr>
  <p:timing>
    <p:tnLst>
      <p:par>
        <p:cTn xmlns:p14="http://schemas.microsoft.com/office/powerpoint/2010/mai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Initial Rotation Ideas</a:t>
            </a:r>
            <a:endParaRPr lang="en-US" dirty="0"/>
          </a:p>
        </p:txBody>
      </p:sp>
      <p:sp>
        <p:nvSpPr>
          <p:cNvPr id="3" name="Content Placeholder 2"/>
          <p:cNvSpPr>
            <a:spLocks noGrp="1"/>
          </p:cNvSpPr>
          <p:nvPr>
            <p:ph idx="1"/>
          </p:nvPr>
        </p:nvSpPr>
        <p:spPr/>
        <p:txBody>
          <a:bodyPr/>
          <a:lstStyle/>
          <a:p>
            <a:r>
              <a:rPr lang="en-US" dirty="0" smtClean="0"/>
              <a:t>Naïve approach:</a:t>
            </a:r>
          </a:p>
          <a:p>
            <a:pPr lvl="1"/>
            <a:r>
              <a:rPr lang="en-US" dirty="0" smtClean="0"/>
              <a:t>Implement with a modular shift.</a:t>
            </a:r>
          </a:p>
          <a:p>
            <a:pPr lvl="1"/>
            <a:r>
              <a:rPr lang="en-US" dirty="0" smtClean="0"/>
              <a:t>Interface:  beginning and end of range, and amount to shift</a:t>
            </a:r>
          </a:p>
          <a:p>
            <a:r>
              <a:rPr lang="en-US" dirty="0" smtClean="0"/>
              <a:t>Disadvantages:</a:t>
            </a:r>
          </a:p>
          <a:p>
            <a:pPr lvl="1"/>
            <a:r>
              <a:rPr lang="en-US" dirty="0" smtClean="0"/>
              <a:t>Doing modular arithmetic on every operation is expensive</a:t>
            </a:r>
          </a:p>
          <a:p>
            <a:pPr lvl="1"/>
            <a:r>
              <a:rPr lang="en-US" dirty="0" smtClean="0"/>
              <a:t>Misses the fact that rotation is equivalent to exchanging different length blocks</a:t>
            </a:r>
            <a:endParaRPr lang="en-US" dirty="0"/>
          </a:p>
        </p:txBody>
      </p:sp>
      <p:sp>
        <p:nvSpPr>
          <p:cNvPr id="4" name="Slide Number Placeholder 3"/>
          <p:cNvSpPr>
            <a:spLocks noGrp="1"/>
          </p:cNvSpPr>
          <p:nvPr>
            <p:ph type="sldNum" sz="quarter" idx="12"/>
          </p:nvPr>
        </p:nvSpPr>
        <p:spPr/>
        <p:txBody>
          <a:bodyPr/>
          <a:lstStyle/>
          <a:p>
            <a:fld id="{40857C5A-2FD0-1645-9F69-D79892D8574F}" type="slidenum">
              <a:rPr lang="en-US" smtClean="0"/>
              <a:t>93</a:t>
            </a:fld>
            <a:endParaRPr lang="en-US"/>
          </a:p>
        </p:txBody>
      </p:sp>
    </p:spTree>
    <p:extLst>
      <p:ext uri="{BB962C8B-B14F-4D97-AF65-F5344CB8AC3E}">
        <p14:creationId xmlns:p14="http://schemas.microsoft.com/office/powerpoint/2010/main" val="2523577342"/>
      </p:ext>
    </p:extLst>
  </p:cSld>
  <p:clrMapOvr>
    <a:masterClrMapping/>
  </p:clrMapOvr>
  <p:timing>
    <p:tnLst>
      <p:par>
        <p:cTn xmlns:p14="http://schemas.microsoft.com/office/powerpoint/2010/mai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Better Rotation Interface:</a:t>
            </a:r>
            <a:br>
              <a:rPr lang="en-US" dirty="0" smtClean="0"/>
            </a:br>
            <a:r>
              <a:rPr lang="en-US" dirty="0" smtClean="0"/>
              <a:t>Exchanging Different Length Blocks</a:t>
            </a:r>
            <a:endParaRPr lang="en-US" dirty="0"/>
          </a:p>
        </p:txBody>
      </p:sp>
      <p:sp>
        <p:nvSpPr>
          <p:cNvPr id="3" name="Content Placeholder 2"/>
          <p:cNvSpPr>
            <a:spLocks noGrp="1"/>
          </p:cNvSpPr>
          <p:nvPr>
            <p:ph idx="1"/>
          </p:nvPr>
        </p:nvSpPr>
        <p:spPr/>
        <p:txBody>
          <a:bodyPr/>
          <a:lstStyle/>
          <a:p>
            <a:pPr>
              <a:spcAft>
                <a:spcPts val="600"/>
              </a:spcAft>
            </a:pPr>
            <a:r>
              <a:rPr lang="en-US" dirty="0" smtClean="0"/>
              <a:t>Pass three iterators </a:t>
            </a:r>
            <a:r>
              <a:rPr lang="en-US" i="1" dirty="0" smtClean="0">
                <a:latin typeface="Palatino"/>
                <a:cs typeface="Palatino"/>
              </a:rPr>
              <a:t>f</a:t>
            </a:r>
            <a:r>
              <a:rPr lang="en-US" dirty="0" smtClean="0"/>
              <a:t>, </a:t>
            </a:r>
            <a:r>
              <a:rPr lang="en-US" i="1" dirty="0" smtClean="0">
                <a:latin typeface="Palatino"/>
                <a:cs typeface="Palatino"/>
              </a:rPr>
              <a:t>m</a:t>
            </a:r>
            <a:r>
              <a:rPr lang="en-US" dirty="0" smtClean="0"/>
              <a:t>, and </a:t>
            </a:r>
            <a:r>
              <a:rPr lang="en-US" i="1" dirty="0" smtClean="0">
                <a:latin typeface="Palatino"/>
                <a:cs typeface="Palatino"/>
              </a:rPr>
              <a:t>l</a:t>
            </a:r>
            <a:r>
              <a:rPr lang="en-US" dirty="0"/>
              <a:t>,</a:t>
            </a:r>
            <a:r>
              <a:rPr lang="en-US" dirty="0" smtClean="0"/>
              <a:t> where</a:t>
            </a:r>
            <a:br>
              <a:rPr lang="en-US" dirty="0" smtClean="0"/>
            </a:br>
            <a:r>
              <a:rPr lang="en-US" dirty="0" smtClean="0">
                <a:latin typeface="Palatino"/>
                <a:cs typeface="Palatino"/>
              </a:rPr>
              <a:t>[</a:t>
            </a:r>
            <a:r>
              <a:rPr lang="en-US" i="1" dirty="0" smtClean="0">
                <a:latin typeface="Palatino"/>
                <a:cs typeface="Palatino"/>
              </a:rPr>
              <a:t>f</a:t>
            </a:r>
            <a:r>
              <a:rPr lang="en-US" dirty="0" smtClean="0">
                <a:latin typeface="Palatino"/>
                <a:cs typeface="Palatino"/>
              </a:rPr>
              <a:t>, </a:t>
            </a:r>
            <a:r>
              <a:rPr lang="en-US" i="1" dirty="0" smtClean="0">
                <a:latin typeface="Palatino"/>
                <a:cs typeface="Palatino"/>
              </a:rPr>
              <a:t>m</a:t>
            </a:r>
            <a:r>
              <a:rPr lang="en-US" dirty="0" smtClean="0">
                <a:latin typeface="Palatino"/>
                <a:cs typeface="Palatino"/>
              </a:rPr>
              <a:t>) </a:t>
            </a:r>
            <a:r>
              <a:rPr lang="en-US" dirty="0" smtClean="0"/>
              <a:t>and </a:t>
            </a:r>
            <a:r>
              <a:rPr lang="en-US" dirty="0" smtClean="0">
                <a:latin typeface="Palatino"/>
                <a:cs typeface="Palatino"/>
              </a:rPr>
              <a:t>[</a:t>
            </a:r>
            <a:r>
              <a:rPr lang="en-US" i="1" dirty="0" smtClean="0">
                <a:latin typeface="Palatino"/>
                <a:cs typeface="Palatino"/>
              </a:rPr>
              <a:t>m</a:t>
            </a:r>
            <a:r>
              <a:rPr lang="en-US" dirty="0" smtClean="0">
                <a:latin typeface="Palatino"/>
                <a:cs typeface="Palatino"/>
              </a:rPr>
              <a:t>, </a:t>
            </a:r>
            <a:r>
              <a:rPr lang="en-US" i="1" dirty="0" smtClean="0">
                <a:latin typeface="Palatino"/>
                <a:cs typeface="Palatino"/>
              </a:rPr>
              <a:t>l</a:t>
            </a:r>
            <a:r>
              <a:rPr lang="en-US" dirty="0">
                <a:latin typeface="Palatino"/>
                <a:cs typeface="Palatino"/>
              </a:rPr>
              <a:t>)</a:t>
            </a:r>
            <a:r>
              <a:rPr lang="en-US" dirty="0" smtClean="0">
                <a:latin typeface="Palatino"/>
                <a:cs typeface="Palatino"/>
              </a:rPr>
              <a:t> </a:t>
            </a:r>
            <a:r>
              <a:rPr lang="en-US" dirty="0" smtClean="0"/>
              <a:t>are valid ranges.</a:t>
            </a:r>
          </a:p>
          <a:p>
            <a:pPr lvl="1">
              <a:spcAft>
                <a:spcPts val="600"/>
              </a:spcAft>
            </a:pPr>
            <a:r>
              <a:rPr lang="en-US" i="1" dirty="0">
                <a:latin typeface="Palatino"/>
                <a:cs typeface="Palatino"/>
              </a:rPr>
              <a:t>f</a:t>
            </a:r>
            <a:r>
              <a:rPr lang="en-US" dirty="0" smtClean="0">
                <a:latin typeface="Palatino"/>
                <a:cs typeface="Palatino"/>
              </a:rPr>
              <a:t>, </a:t>
            </a:r>
            <a:r>
              <a:rPr lang="en-US" i="1" dirty="0" smtClean="0">
                <a:latin typeface="Palatino"/>
                <a:cs typeface="Palatino"/>
              </a:rPr>
              <a:t>m</a:t>
            </a:r>
            <a:r>
              <a:rPr lang="en-US" dirty="0" smtClean="0">
                <a:latin typeface="Palatino"/>
                <a:cs typeface="Palatino"/>
              </a:rPr>
              <a:t>, </a:t>
            </a:r>
            <a:r>
              <a:rPr lang="en-US" i="1" dirty="0" smtClean="0">
                <a:latin typeface="Palatino"/>
                <a:cs typeface="Palatino"/>
              </a:rPr>
              <a:t>l</a:t>
            </a:r>
            <a:r>
              <a:rPr lang="en-US" dirty="0" smtClean="0">
                <a:latin typeface="Palatino"/>
                <a:cs typeface="Palatino"/>
              </a:rPr>
              <a:t> </a:t>
            </a:r>
            <a:r>
              <a:rPr lang="en-US" dirty="0" smtClean="0"/>
              <a:t>stand for first, middle, last</a:t>
            </a:r>
          </a:p>
          <a:p>
            <a:pPr>
              <a:spcAft>
                <a:spcPts val="600"/>
              </a:spcAft>
            </a:pPr>
            <a:r>
              <a:rPr lang="en-US" dirty="0" smtClean="0"/>
              <a:t>Rotation interchanges ranges </a:t>
            </a:r>
            <a:r>
              <a:rPr lang="en-US" dirty="0" smtClean="0">
                <a:latin typeface="Palatino"/>
                <a:cs typeface="Palatino"/>
              </a:rPr>
              <a:t>[</a:t>
            </a:r>
            <a:r>
              <a:rPr lang="en-US" i="1" dirty="0" smtClean="0">
                <a:latin typeface="Palatino"/>
                <a:cs typeface="Palatino"/>
              </a:rPr>
              <a:t>f</a:t>
            </a:r>
            <a:r>
              <a:rPr lang="en-US" dirty="0" smtClean="0">
                <a:latin typeface="Palatino"/>
                <a:cs typeface="Palatino"/>
              </a:rPr>
              <a:t>, </a:t>
            </a:r>
            <a:r>
              <a:rPr lang="en-US" i="1" dirty="0" smtClean="0">
                <a:latin typeface="Palatino"/>
                <a:cs typeface="Palatino"/>
              </a:rPr>
              <a:t>m</a:t>
            </a:r>
            <a:r>
              <a:rPr lang="en-US" dirty="0" smtClean="0">
                <a:latin typeface="Palatino"/>
                <a:cs typeface="Palatino"/>
              </a:rPr>
              <a:t>) </a:t>
            </a:r>
            <a:r>
              <a:rPr lang="en-US" dirty="0" smtClean="0"/>
              <a:t>and </a:t>
            </a:r>
            <a:r>
              <a:rPr lang="en-US" dirty="0" smtClean="0">
                <a:latin typeface="Palatino"/>
                <a:cs typeface="Palatino"/>
              </a:rPr>
              <a:t>[</a:t>
            </a:r>
            <a:r>
              <a:rPr lang="en-US" i="1" dirty="0" smtClean="0">
                <a:latin typeface="Palatino"/>
                <a:cs typeface="Palatino"/>
              </a:rPr>
              <a:t>m</a:t>
            </a:r>
            <a:r>
              <a:rPr lang="en-US" dirty="0" smtClean="0">
                <a:latin typeface="Palatino"/>
                <a:cs typeface="Palatino"/>
              </a:rPr>
              <a:t>, </a:t>
            </a:r>
            <a:r>
              <a:rPr lang="en-US" i="1" dirty="0" smtClean="0">
                <a:latin typeface="Palatino"/>
                <a:cs typeface="Palatino"/>
              </a:rPr>
              <a:t>l</a:t>
            </a:r>
            <a:r>
              <a:rPr lang="en-US" dirty="0" smtClean="0">
                <a:latin typeface="Palatino"/>
                <a:cs typeface="Palatino"/>
              </a:rPr>
              <a:t>)</a:t>
            </a:r>
          </a:p>
          <a:p>
            <a:pPr>
              <a:spcAft>
                <a:spcPts val="600"/>
              </a:spcAft>
            </a:pPr>
            <a:r>
              <a:rPr lang="en-US" dirty="0" smtClean="0"/>
              <a:t>To rotate </a:t>
            </a:r>
            <a:r>
              <a:rPr lang="en-US" i="1" dirty="0" smtClean="0">
                <a:latin typeface="Palatino"/>
                <a:cs typeface="Palatino"/>
              </a:rPr>
              <a:t>k</a:t>
            </a:r>
            <a:r>
              <a:rPr lang="en-US" dirty="0" smtClean="0"/>
              <a:t> positions in range </a:t>
            </a:r>
            <a:r>
              <a:rPr lang="en-US" dirty="0" smtClean="0">
                <a:latin typeface="Palatino"/>
                <a:cs typeface="Palatino"/>
              </a:rPr>
              <a:t>[</a:t>
            </a:r>
            <a:r>
              <a:rPr lang="en-US" i="1" dirty="0" smtClean="0">
                <a:latin typeface="Palatino"/>
                <a:cs typeface="Palatino"/>
              </a:rPr>
              <a:t>f</a:t>
            </a:r>
            <a:r>
              <a:rPr lang="en-US" dirty="0" smtClean="0">
                <a:latin typeface="Palatino"/>
                <a:cs typeface="Palatino"/>
              </a:rPr>
              <a:t>, </a:t>
            </a:r>
            <a:r>
              <a:rPr lang="en-US" i="1" dirty="0" smtClean="0">
                <a:latin typeface="Palatino"/>
                <a:cs typeface="Palatino"/>
              </a:rPr>
              <a:t>l</a:t>
            </a:r>
            <a:r>
              <a:rPr lang="en-US" dirty="0" smtClean="0">
                <a:latin typeface="Palatino"/>
                <a:cs typeface="Palatino"/>
              </a:rPr>
              <a:t>)</a:t>
            </a:r>
            <a:r>
              <a:rPr lang="en-US" dirty="0" smtClean="0"/>
              <a:t>,</a:t>
            </a:r>
            <a:br>
              <a:rPr lang="en-US" dirty="0" smtClean="0"/>
            </a:br>
            <a:r>
              <a:rPr lang="en-US" dirty="0" smtClean="0"/>
              <a:t>pass in a value of </a:t>
            </a:r>
            <a:r>
              <a:rPr lang="en-US" i="1" dirty="0" smtClean="0">
                <a:latin typeface="Palatino"/>
                <a:cs typeface="Palatino"/>
              </a:rPr>
              <a:t>m</a:t>
            </a:r>
            <a:r>
              <a:rPr lang="en-US" dirty="0" smtClean="0"/>
              <a:t> equal to </a:t>
            </a:r>
            <a:r>
              <a:rPr lang="en-US" i="1" dirty="0" smtClean="0">
                <a:latin typeface="Palatino"/>
                <a:cs typeface="Palatino"/>
              </a:rPr>
              <a:t>l</a:t>
            </a:r>
            <a:r>
              <a:rPr lang="en-US" dirty="0" smtClean="0">
                <a:latin typeface="Palatino"/>
                <a:cs typeface="Palatino"/>
              </a:rPr>
              <a:t> – </a:t>
            </a:r>
            <a:r>
              <a:rPr lang="en-US" i="1" dirty="0" smtClean="0">
                <a:latin typeface="Palatino"/>
                <a:cs typeface="Palatino"/>
              </a:rPr>
              <a:t>k</a:t>
            </a:r>
            <a:endParaRPr lang="en-US" dirty="0" smtClean="0"/>
          </a:p>
        </p:txBody>
      </p:sp>
      <p:sp>
        <p:nvSpPr>
          <p:cNvPr id="4" name="Slide Number Placeholder 3"/>
          <p:cNvSpPr>
            <a:spLocks noGrp="1"/>
          </p:cNvSpPr>
          <p:nvPr>
            <p:ph type="sldNum" sz="quarter" idx="12"/>
          </p:nvPr>
        </p:nvSpPr>
        <p:spPr/>
        <p:txBody>
          <a:bodyPr/>
          <a:lstStyle/>
          <a:p>
            <a:fld id="{40857C5A-2FD0-1645-9F69-D79892D8574F}" type="slidenum">
              <a:rPr lang="en-US" smtClean="0"/>
              <a:t>94</a:t>
            </a:fld>
            <a:endParaRPr lang="en-US"/>
          </a:p>
        </p:txBody>
      </p:sp>
    </p:spTree>
    <p:extLst>
      <p:ext uri="{BB962C8B-B14F-4D97-AF65-F5344CB8AC3E}">
        <p14:creationId xmlns:p14="http://schemas.microsoft.com/office/powerpoint/2010/main" val="241820627"/>
      </p:ext>
    </p:extLst>
  </p:cSld>
  <p:clrMapOvr>
    <a:masterClrMapping/>
  </p:clrMapOvr>
  <p:timing>
    <p:tnLst>
      <p:par>
        <p:cTn xmlns:p14="http://schemas.microsoft.com/office/powerpoint/2010/mai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Rotation Example</a:t>
            </a:r>
            <a:endParaRPr lang="en-US" dirty="0"/>
          </a:p>
        </p:txBody>
      </p:sp>
      <p:sp>
        <p:nvSpPr>
          <p:cNvPr id="3" name="Content Placeholder 2"/>
          <p:cNvSpPr>
            <a:spLocks noGrp="1"/>
          </p:cNvSpPr>
          <p:nvPr>
            <p:ph idx="1"/>
          </p:nvPr>
        </p:nvSpPr>
        <p:spPr/>
        <p:txBody>
          <a:bodyPr>
            <a:normAutofit/>
          </a:bodyPr>
          <a:lstStyle/>
          <a:p>
            <a:pPr>
              <a:spcAft>
                <a:spcPts val="600"/>
              </a:spcAft>
            </a:pPr>
            <a:r>
              <a:rPr lang="en-US" sz="2800" dirty="0" smtClean="0"/>
              <a:t>Suppose we want to rotate </a:t>
            </a:r>
            <a:r>
              <a:rPr lang="en-US" sz="2800" i="1" dirty="0" smtClean="0">
                <a:latin typeface="Palatino"/>
                <a:cs typeface="Palatino"/>
              </a:rPr>
              <a:t>k</a:t>
            </a:r>
            <a:r>
              <a:rPr lang="en-US" sz="2800" dirty="0" smtClean="0">
                <a:latin typeface="Palatino"/>
                <a:cs typeface="Palatino"/>
              </a:rPr>
              <a:t> = 5 </a:t>
            </a:r>
            <a:r>
              <a:rPr lang="en-US" sz="2800" dirty="0" smtClean="0"/>
              <a:t>positions on a sequence specified by the range </a:t>
            </a:r>
            <a:r>
              <a:rPr lang="en-US" sz="2800" dirty="0" smtClean="0">
                <a:latin typeface="Palatino"/>
                <a:cs typeface="Palatino"/>
              </a:rPr>
              <a:t>[0, 7)</a:t>
            </a:r>
            <a:r>
              <a:rPr lang="en-US" sz="2800" dirty="0" smtClean="0"/>
              <a:t>.</a:t>
            </a:r>
          </a:p>
          <a:p>
            <a:pPr>
              <a:spcAft>
                <a:spcPts val="600"/>
              </a:spcAft>
            </a:pPr>
            <a:r>
              <a:rPr lang="en-US" sz="2800" dirty="0" smtClean="0"/>
              <a:t>Then </a:t>
            </a:r>
            <a:r>
              <a:rPr lang="en-US" sz="2800" i="1" dirty="0" smtClean="0">
                <a:latin typeface="Palatino"/>
                <a:cs typeface="Palatino"/>
              </a:rPr>
              <a:t>m</a:t>
            </a:r>
            <a:r>
              <a:rPr lang="en-US" sz="2800" dirty="0" smtClean="0">
                <a:latin typeface="Palatino"/>
                <a:cs typeface="Palatino"/>
              </a:rPr>
              <a:t> = </a:t>
            </a:r>
            <a:r>
              <a:rPr lang="en-US" sz="2800" i="1" dirty="0" smtClean="0">
                <a:latin typeface="Palatino"/>
                <a:cs typeface="Palatino"/>
              </a:rPr>
              <a:t>l</a:t>
            </a:r>
            <a:r>
              <a:rPr lang="en-US" sz="2800" dirty="0" smtClean="0">
                <a:latin typeface="Palatino"/>
                <a:cs typeface="Palatino"/>
              </a:rPr>
              <a:t> – </a:t>
            </a:r>
            <a:r>
              <a:rPr lang="en-US" sz="2800" i="1" dirty="0" smtClean="0">
                <a:latin typeface="Palatino"/>
                <a:cs typeface="Palatino"/>
              </a:rPr>
              <a:t>k</a:t>
            </a:r>
            <a:r>
              <a:rPr lang="en-US" sz="2800" dirty="0" smtClean="0">
                <a:latin typeface="Palatino"/>
                <a:cs typeface="Palatino"/>
              </a:rPr>
              <a:t> = 7 – 5 = 2</a:t>
            </a:r>
            <a:r>
              <a:rPr lang="en-US" sz="2800" dirty="0" smtClean="0"/>
              <a:t>:</a:t>
            </a:r>
          </a:p>
          <a:p>
            <a:pPr marL="0" indent="0">
              <a:spcAft>
                <a:spcPts val="600"/>
              </a:spcAft>
              <a:buNone/>
            </a:pPr>
            <a:r>
              <a:rPr lang="en-US" sz="2800" dirty="0"/>
              <a:t>	</a:t>
            </a:r>
            <a:r>
              <a:rPr lang="en-US" sz="2800" dirty="0" smtClean="0"/>
              <a:t>			</a:t>
            </a:r>
            <a:r>
              <a:rPr lang="en-US" sz="2800" dirty="0" smtClean="0">
                <a:latin typeface="Lucida Console"/>
                <a:cs typeface="Lucida Console"/>
              </a:rPr>
              <a:t>0 1 2 3 4 5 </a:t>
            </a:r>
            <a:r>
              <a:rPr lang="en-US" sz="2800" dirty="0" smtClean="0">
                <a:latin typeface="Lucida Console"/>
                <a:cs typeface="Lucida Console"/>
              </a:rPr>
              <a:t>6</a:t>
            </a:r>
            <a:br>
              <a:rPr lang="en-US" sz="2800" dirty="0" smtClean="0">
                <a:latin typeface="Lucida Console"/>
                <a:cs typeface="Lucida Console"/>
              </a:rPr>
            </a:br>
            <a:r>
              <a:rPr lang="en-US" sz="2800" dirty="0" smtClean="0">
                <a:latin typeface="Lucida Console"/>
                <a:cs typeface="Lucida Console"/>
              </a:rPr>
              <a:t>				f   m         l</a:t>
            </a:r>
          </a:p>
          <a:p>
            <a:pPr>
              <a:spcAft>
                <a:spcPts val="600"/>
              </a:spcAft>
            </a:pPr>
            <a:r>
              <a:rPr lang="en-US" sz="2800" dirty="0" smtClean="0">
                <a:cs typeface="Lucida Console"/>
              </a:rPr>
              <a:t>Which </a:t>
            </a:r>
            <a:r>
              <a:rPr lang="en-US" sz="2800" dirty="0" smtClean="0">
                <a:cs typeface="Lucida Console"/>
              </a:rPr>
              <a:t>produces the result:</a:t>
            </a:r>
          </a:p>
          <a:p>
            <a:pPr marL="0" indent="0">
              <a:spcAft>
                <a:spcPts val="600"/>
              </a:spcAft>
              <a:buNone/>
            </a:pPr>
            <a:r>
              <a:rPr lang="en-US" sz="2800" dirty="0">
                <a:latin typeface="Lucida Console"/>
                <a:cs typeface="Lucida Console"/>
              </a:rPr>
              <a:t>	</a:t>
            </a:r>
            <a:r>
              <a:rPr lang="en-US" sz="2800" dirty="0" smtClean="0">
                <a:latin typeface="Lucida Console"/>
                <a:cs typeface="Lucida Console"/>
              </a:rPr>
              <a:t>			2 3 4 5 6 0 1</a:t>
            </a:r>
          </a:p>
        </p:txBody>
      </p:sp>
      <p:sp>
        <p:nvSpPr>
          <p:cNvPr id="4" name="Slide Number Placeholder 3"/>
          <p:cNvSpPr>
            <a:spLocks noGrp="1"/>
          </p:cNvSpPr>
          <p:nvPr>
            <p:ph type="sldNum" sz="quarter" idx="12"/>
          </p:nvPr>
        </p:nvSpPr>
        <p:spPr/>
        <p:txBody>
          <a:bodyPr/>
          <a:lstStyle/>
          <a:p>
            <a:fld id="{40857C5A-2FD0-1645-9F69-D79892D8574F}" type="slidenum">
              <a:rPr lang="en-US" smtClean="0"/>
              <a:t>95</a:t>
            </a:fld>
            <a:endParaRPr lang="en-US"/>
          </a:p>
        </p:txBody>
      </p:sp>
    </p:spTree>
    <p:extLst>
      <p:ext uri="{BB962C8B-B14F-4D97-AF65-F5344CB8AC3E}">
        <p14:creationId xmlns:p14="http://schemas.microsoft.com/office/powerpoint/2010/main" val="3240122090"/>
      </p:ext>
    </p:extLst>
  </p:cSld>
  <p:clrMapOvr>
    <a:masterClrMapping/>
  </p:clrMapOvr>
  <p:timing>
    <p:tnLst>
      <p:par>
        <p:cTn xmlns:p14="http://schemas.microsoft.com/office/powerpoint/2010/mai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t>  </a:t>
            </a:r>
          </a:p>
        </p:txBody>
      </p:sp>
      <p:sp>
        <p:nvSpPr>
          <p:cNvPr id="2" name="Content Placeholder 1"/>
          <p:cNvSpPr>
            <a:spLocks noGrp="1"/>
          </p:cNvSpPr>
          <p:nvPr>
            <p:ph idx="1"/>
          </p:nvPr>
        </p:nvSpPr>
        <p:spPr>
          <a:xfrm>
            <a:off x="457200" y="1600200"/>
            <a:ext cx="8229600" cy="4999193"/>
          </a:xfrm>
        </p:spPr>
        <p:txBody>
          <a:bodyPr>
            <a:normAutofit/>
          </a:bodyPr>
          <a:lstStyle/>
          <a:p>
            <a:endParaRPr lang="en-US" dirty="0" smtClean="0"/>
          </a:p>
          <a:p>
            <a:endParaRPr lang="en-US" dirty="0"/>
          </a:p>
          <a:p>
            <a:endParaRPr lang="en-US" dirty="0" smtClean="0"/>
          </a:p>
          <a:p>
            <a:endParaRPr lang="en-US" dirty="0"/>
          </a:p>
          <a:p>
            <a:endParaRPr lang="en-US" sz="2800" dirty="0" smtClean="0"/>
          </a:p>
          <a:p>
            <a:endParaRPr lang="en-US" sz="2800" dirty="0" smtClean="0"/>
          </a:p>
          <a:p>
            <a:endParaRPr lang="en-US" sz="2800" dirty="0"/>
          </a:p>
          <a:p>
            <a:endParaRPr lang="en-US" sz="2800" dirty="0" smtClean="0"/>
          </a:p>
        </p:txBody>
      </p:sp>
      <p:sp>
        <p:nvSpPr>
          <p:cNvPr id="3" name="Slide Number Placeholder 2"/>
          <p:cNvSpPr>
            <a:spLocks noGrp="1"/>
          </p:cNvSpPr>
          <p:nvPr>
            <p:ph type="sldNum" sz="quarter" idx="12"/>
          </p:nvPr>
        </p:nvSpPr>
        <p:spPr/>
        <p:txBody>
          <a:bodyPr/>
          <a:lstStyle/>
          <a:p>
            <a:fld id="{1390060D-1EE0-AD4D-BE99-A9D595E32993}" type="slidenum">
              <a:rPr lang="en-US" smtClean="0"/>
              <a:pPr/>
              <a:t>96</a:t>
            </a:fld>
            <a:endParaRPr lang="en-US" dirty="0"/>
          </a:p>
        </p:txBody>
      </p:sp>
      <p:sp>
        <p:nvSpPr>
          <p:cNvPr id="20483" name="Text Box 3"/>
          <p:cNvSpPr txBox="1">
            <a:spLocks noChangeArrowheads="1"/>
          </p:cNvSpPr>
          <p:nvPr/>
        </p:nvSpPr>
        <p:spPr bwMode="auto">
          <a:xfrm>
            <a:off x="370587" y="1489274"/>
            <a:ext cx="8734454"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en-US" sz="2400" dirty="0">
                <a:latin typeface="Lucida Console"/>
                <a:cs typeface="Lucida Console"/>
              </a:rPr>
              <a:t>template &lt;</a:t>
            </a:r>
            <a:r>
              <a:rPr lang="en-US" sz="2400" dirty="0" err="1">
                <a:latin typeface="Lucida Console"/>
                <a:cs typeface="Lucida Console"/>
              </a:rPr>
              <a:t>ForwardIterator</a:t>
            </a:r>
            <a:r>
              <a:rPr lang="en-US" sz="2400" dirty="0">
                <a:latin typeface="Lucida Console"/>
                <a:cs typeface="Lucida Console"/>
              </a:rPr>
              <a:t> I&gt;</a:t>
            </a:r>
          </a:p>
          <a:p>
            <a:r>
              <a:rPr lang="en-US" sz="2400" dirty="0" smtClean="0">
                <a:latin typeface="Lucida Console"/>
                <a:cs typeface="Lucida Console"/>
              </a:rPr>
              <a:t>void </a:t>
            </a:r>
            <a:r>
              <a:rPr lang="en-US" sz="2400" dirty="0" err="1" smtClean="0">
                <a:latin typeface="Lucida Console"/>
                <a:cs typeface="Lucida Console"/>
              </a:rPr>
              <a:t>gries_mills_rotate</a:t>
            </a:r>
            <a:r>
              <a:rPr lang="en-US" sz="2400" dirty="0" smtClean="0">
                <a:latin typeface="Lucida Console"/>
                <a:cs typeface="Lucida Console"/>
              </a:rPr>
              <a:t>(I f, I m, I l) {</a:t>
            </a:r>
          </a:p>
          <a:p>
            <a:r>
              <a:rPr lang="en-US" sz="2400" dirty="0" smtClean="0">
                <a:latin typeface="Lucida Console"/>
                <a:cs typeface="Lucida Console"/>
              </a:rPr>
              <a:t>if (f == m || m == l) return;</a:t>
            </a:r>
            <a:br>
              <a:rPr lang="en-US" sz="2400" dirty="0" smtClean="0">
                <a:latin typeface="Lucida Console"/>
                <a:cs typeface="Lucida Console"/>
              </a:rPr>
            </a:br>
            <a:r>
              <a:rPr lang="en-US" sz="2400" dirty="0" smtClean="0">
                <a:latin typeface="Lucida Console"/>
                <a:cs typeface="Lucida Console"/>
              </a:rPr>
              <a:t>pair&lt;I, I&gt; p = </a:t>
            </a:r>
            <a:r>
              <a:rPr lang="en-US" sz="2400" dirty="0" err="1" smtClean="0">
                <a:latin typeface="Lucida Console"/>
                <a:cs typeface="Lucida Console"/>
              </a:rPr>
              <a:t>swap_ranges</a:t>
            </a:r>
            <a:r>
              <a:rPr lang="en-US" sz="2400" dirty="0" smtClean="0">
                <a:latin typeface="Lucida Console"/>
                <a:cs typeface="Lucida Console"/>
              </a:rPr>
              <a:t>(f, m, m, l);</a:t>
            </a:r>
          </a:p>
          <a:p>
            <a:r>
              <a:rPr lang="en-US" sz="2400" dirty="0" smtClean="0">
                <a:latin typeface="Lucida Console"/>
                <a:cs typeface="Lucida Console"/>
              </a:rPr>
              <a:t>  while(</a:t>
            </a:r>
            <a:r>
              <a:rPr lang="en-US" sz="2400" dirty="0" err="1" smtClean="0">
                <a:latin typeface="Lucida Console"/>
                <a:cs typeface="Lucida Console"/>
              </a:rPr>
              <a:t>p.first</a:t>
            </a:r>
            <a:r>
              <a:rPr lang="en-US" sz="2400" dirty="0" smtClean="0">
                <a:latin typeface="Lucida Console"/>
                <a:cs typeface="Lucida Console"/>
              </a:rPr>
              <a:t> != m || </a:t>
            </a:r>
            <a:r>
              <a:rPr lang="en-US" sz="2400" dirty="0" err="1" smtClean="0">
                <a:latin typeface="Lucida Console"/>
                <a:cs typeface="Lucida Console"/>
              </a:rPr>
              <a:t>p.second</a:t>
            </a:r>
            <a:r>
              <a:rPr lang="en-US" sz="2400" dirty="0" smtClean="0">
                <a:latin typeface="Lucida Console"/>
                <a:cs typeface="Lucida Console"/>
              </a:rPr>
              <a:t> != l) {</a:t>
            </a:r>
          </a:p>
          <a:p>
            <a:r>
              <a:rPr lang="en-US" sz="2400" dirty="0" smtClean="0">
                <a:latin typeface="Lucida Console"/>
                <a:cs typeface="Lucida Console"/>
              </a:rPr>
              <a:t>    if (</a:t>
            </a:r>
            <a:r>
              <a:rPr lang="en-US" sz="2400" dirty="0" err="1" smtClean="0">
                <a:latin typeface="Lucida Console"/>
                <a:cs typeface="Lucida Console"/>
              </a:rPr>
              <a:t>p.first</a:t>
            </a:r>
            <a:r>
              <a:rPr lang="en-US" sz="2400" dirty="0" smtClean="0">
                <a:latin typeface="Lucida Console"/>
                <a:cs typeface="Lucida Console"/>
              </a:rPr>
              <a:t> == m) {</a:t>
            </a:r>
            <a:br>
              <a:rPr lang="en-US" sz="2400" dirty="0" smtClean="0">
                <a:latin typeface="Lucida Console"/>
                <a:cs typeface="Lucida Console"/>
              </a:rPr>
            </a:br>
            <a:r>
              <a:rPr lang="en-US" sz="2400" dirty="0" smtClean="0">
                <a:latin typeface="Lucida Console"/>
                <a:cs typeface="Lucida Console"/>
              </a:rPr>
              <a:t>      </a:t>
            </a:r>
            <a:r>
              <a:rPr lang="it-IT" sz="2400" dirty="0" err="1" smtClean="0">
                <a:latin typeface="Lucida Console"/>
                <a:cs typeface="Lucida Console"/>
              </a:rPr>
              <a:t>f</a:t>
            </a:r>
            <a:r>
              <a:rPr lang="it-IT" sz="2400" dirty="0" smtClean="0">
                <a:latin typeface="Lucida Console"/>
                <a:cs typeface="Lucida Console"/>
              </a:rPr>
              <a:t> = m; m = </a:t>
            </a:r>
            <a:r>
              <a:rPr lang="it-IT" sz="2400" dirty="0" err="1" smtClean="0">
                <a:latin typeface="Lucida Console"/>
                <a:cs typeface="Lucida Console"/>
              </a:rPr>
              <a:t>p.second</a:t>
            </a:r>
            <a:r>
              <a:rPr lang="it-IT" sz="2400" dirty="0" smtClean="0">
                <a:latin typeface="Lucida Console"/>
                <a:cs typeface="Lucida Console"/>
              </a:rPr>
              <a:t>; </a:t>
            </a:r>
            <a:br>
              <a:rPr lang="it-IT" sz="2400" dirty="0" smtClean="0">
                <a:latin typeface="Lucida Console"/>
                <a:cs typeface="Lucida Console"/>
              </a:rPr>
            </a:br>
            <a:r>
              <a:rPr lang="it-IT" sz="2400" dirty="0" smtClean="0">
                <a:latin typeface="Lucida Console"/>
                <a:cs typeface="Lucida Console"/>
              </a:rPr>
              <a:t>    </a:t>
            </a:r>
            <a:r>
              <a:rPr lang="da-DK" sz="2400" dirty="0" smtClean="0">
                <a:latin typeface="Lucida Console"/>
                <a:cs typeface="Lucida Console"/>
              </a:rPr>
              <a:t>} </a:t>
            </a:r>
            <a:r>
              <a:rPr lang="da-DK" sz="2400" dirty="0" err="1" smtClean="0">
                <a:latin typeface="Lucida Console"/>
                <a:cs typeface="Lucida Console"/>
              </a:rPr>
              <a:t>else</a:t>
            </a:r>
            <a:r>
              <a:rPr lang="da-DK" sz="2400" dirty="0" smtClean="0">
                <a:latin typeface="Lucida Console"/>
                <a:cs typeface="Lucida Console"/>
              </a:rPr>
              <a:t> {</a:t>
            </a:r>
            <a:endParaRPr lang="da-DK" sz="2400" dirty="0" smtClean="0">
              <a:solidFill>
                <a:srgbClr val="FF0000"/>
              </a:solidFill>
              <a:latin typeface="Lucida Console"/>
              <a:cs typeface="Lucida Console"/>
            </a:endParaRPr>
          </a:p>
          <a:p>
            <a:r>
              <a:rPr lang="en-US" sz="2400" dirty="0" smtClean="0">
                <a:latin typeface="Lucida Console"/>
                <a:cs typeface="Lucida Console"/>
              </a:rPr>
              <a:t>      f = </a:t>
            </a:r>
            <a:r>
              <a:rPr lang="en-US" sz="2400" dirty="0" err="1" smtClean="0">
                <a:latin typeface="Lucida Console"/>
                <a:cs typeface="Lucida Console"/>
              </a:rPr>
              <a:t>p.first</a:t>
            </a:r>
            <a:r>
              <a:rPr lang="en-US" sz="2400" dirty="0" smtClean="0">
                <a:latin typeface="Lucida Console"/>
                <a:cs typeface="Lucida Console"/>
              </a:rPr>
              <a:t>;</a:t>
            </a:r>
            <a:endParaRPr lang="en-US" sz="2400" dirty="0" smtClean="0">
              <a:solidFill>
                <a:srgbClr val="FF0000"/>
              </a:solidFill>
              <a:latin typeface="Lucida Console"/>
              <a:cs typeface="Lucida Console"/>
            </a:endParaRPr>
          </a:p>
          <a:p>
            <a:r>
              <a:rPr lang="en-US" sz="2400" dirty="0" smtClean="0">
                <a:latin typeface="Lucida Console"/>
                <a:cs typeface="Lucida Console"/>
              </a:rPr>
              <a:t>    }</a:t>
            </a:r>
          </a:p>
          <a:p>
            <a:r>
              <a:rPr lang="pl-PL" sz="2400" dirty="0" smtClean="0">
                <a:latin typeface="Lucida Console"/>
                <a:cs typeface="Lucida Console"/>
              </a:rPr>
              <a:t> </a:t>
            </a:r>
            <a:r>
              <a:rPr lang="pl-PL" sz="2400" dirty="0">
                <a:latin typeface="Lucida Console"/>
                <a:cs typeface="Lucida Console"/>
              </a:rPr>
              <a:t> </a:t>
            </a:r>
            <a:r>
              <a:rPr lang="pl-PL" sz="2400" dirty="0" smtClean="0">
                <a:latin typeface="Lucida Console"/>
                <a:cs typeface="Lucida Console"/>
              </a:rPr>
              <a:t>  p = </a:t>
            </a:r>
            <a:r>
              <a:rPr lang="pl-PL" sz="2400" dirty="0" err="1" smtClean="0">
                <a:latin typeface="Lucida Console"/>
                <a:cs typeface="Lucida Console"/>
              </a:rPr>
              <a:t>swap_ranges</a:t>
            </a:r>
            <a:r>
              <a:rPr lang="pl-PL" sz="2400" dirty="0" smtClean="0">
                <a:latin typeface="Lucida Console"/>
                <a:cs typeface="Lucida Console"/>
              </a:rPr>
              <a:t>(f, m, m, l);</a:t>
            </a:r>
          </a:p>
          <a:p>
            <a:r>
              <a:rPr lang="pl-PL" sz="2400" dirty="0" smtClean="0">
                <a:latin typeface="Lucida Console"/>
                <a:cs typeface="Lucida Console"/>
              </a:rPr>
              <a:t>  }</a:t>
            </a:r>
          </a:p>
          <a:p>
            <a:r>
              <a:rPr lang="hr-HR" sz="2400" dirty="0" smtClean="0">
                <a:latin typeface="Lucida Console"/>
                <a:cs typeface="Lucida Console"/>
              </a:rPr>
              <a:t>  return;</a:t>
            </a:r>
            <a:endParaRPr lang="hr-HR" sz="2400" dirty="0" smtClean="0">
              <a:solidFill>
                <a:srgbClr val="FF0000"/>
              </a:solidFill>
              <a:latin typeface="Lucida Console"/>
              <a:cs typeface="Lucida Console"/>
            </a:endParaRPr>
          </a:p>
          <a:p>
            <a:r>
              <a:rPr lang="hr-HR" sz="2400" dirty="0" smtClean="0">
                <a:latin typeface="Lucida Console"/>
                <a:cs typeface="Lucida Console"/>
              </a:rPr>
              <a:t>}</a:t>
            </a:r>
            <a:r>
              <a:rPr lang="is-IS" sz="2400" dirty="0" smtClean="0">
                <a:latin typeface="Lucida Console"/>
                <a:cs typeface="Lucida Console"/>
              </a:rPr>
              <a:t>	</a:t>
            </a:r>
          </a:p>
        </p:txBody>
      </p:sp>
      <p:sp>
        <p:nvSpPr>
          <p:cNvPr id="5" name="Title 1"/>
          <p:cNvSpPr txBox="1">
            <a:spLocks/>
          </p:cNvSpPr>
          <p:nvPr/>
        </p:nvSpPr>
        <p:spPr bwMode="auto">
          <a:xfrm>
            <a:off x="609600" y="4270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ＭＳ Ｐゴシック" charset="0"/>
              </a:defRPr>
            </a:lvl2pPr>
            <a:lvl3pPr algn="ctr" rtl="0" fontAlgn="base">
              <a:spcBef>
                <a:spcPct val="0"/>
              </a:spcBef>
              <a:spcAft>
                <a:spcPct val="0"/>
              </a:spcAft>
              <a:defRPr sz="4400">
                <a:solidFill>
                  <a:schemeClr val="tx2"/>
                </a:solidFill>
                <a:latin typeface="Arial" charset="0"/>
                <a:ea typeface="ＭＳ Ｐゴシック" charset="0"/>
              </a:defRPr>
            </a:lvl3pPr>
            <a:lvl4pPr algn="ctr" rtl="0" fontAlgn="base">
              <a:spcBef>
                <a:spcPct val="0"/>
              </a:spcBef>
              <a:spcAft>
                <a:spcPct val="0"/>
              </a:spcAft>
              <a:defRPr sz="4400">
                <a:solidFill>
                  <a:schemeClr val="tx2"/>
                </a:solidFill>
                <a:latin typeface="Arial" charset="0"/>
                <a:ea typeface="ＭＳ Ｐゴシック" charset="0"/>
              </a:defRPr>
            </a:lvl4pPr>
            <a:lvl5pPr algn="ctr" rtl="0" fontAlgn="base">
              <a:spcBef>
                <a:spcPct val="0"/>
              </a:spcBef>
              <a:spcAft>
                <a:spcPct val="0"/>
              </a:spcAft>
              <a:defRPr sz="4400">
                <a:solidFill>
                  <a:schemeClr val="tx2"/>
                </a:solidFill>
                <a:latin typeface="Arial" charset="0"/>
                <a:ea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a:lstStyle>
          <a:p>
            <a:r>
              <a:rPr lang="en-US" sz="4000" dirty="0" err="1">
                <a:solidFill>
                  <a:srgbClr val="000000"/>
                </a:solidFill>
              </a:rPr>
              <a:t>Gries</a:t>
            </a:r>
            <a:r>
              <a:rPr lang="en-US" sz="4000" dirty="0">
                <a:solidFill>
                  <a:srgbClr val="000000"/>
                </a:solidFill>
              </a:rPr>
              <a:t>-Mills Rotation Algorithm</a:t>
            </a:r>
            <a:endParaRPr lang="en-US" sz="4000" dirty="0" smtClean="0">
              <a:solidFill>
                <a:srgbClr val="000000"/>
              </a:solidFill>
              <a:cs typeface="Menlo Regular"/>
            </a:endParaRPr>
          </a:p>
        </p:txBody>
      </p:sp>
      <p:sp>
        <p:nvSpPr>
          <p:cNvPr id="6" name="TextBox 5"/>
          <p:cNvSpPr txBox="1"/>
          <p:nvPr/>
        </p:nvSpPr>
        <p:spPr>
          <a:xfrm>
            <a:off x="3482804" y="6198255"/>
            <a:ext cx="184666" cy="523220"/>
          </a:xfrm>
          <a:prstGeom prst="rect">
            <a:avLst/>
          </a:prstGeom>
          <a:noFill/>
        </p:spPr>
        <p:txBody>
          <a:bodyPr wrap="none" rtlCol="0">
            <a:spAutoFit/>
          </a:bodyPr>
          <a:lstStyle/>
          <a:p>
            <a:endParaRPr lang="en-US" sz="2800" dirty="0"/>
          </a:p>
        </p:txBody>
      </p:sp>
    </p:spTree>
    <p:extLst>
      <p:ext uri="{BB962C8B-B14F-4D97-AF65-F5344CB8AC3E}">
        <p14:creationId xmlns:p14="http://schemas.microsoft.com/office/powerpoint/2010/main" val="2684629178"/>
      </p:ext>
    </p:extLst>
  </p:cSld>
  <p:clrMapOvr>
    <a:masterClrMapping/>
  </p:clrMapOvr>
  <p:timing>
    <p:tnLst>
      <p:par>
        <p:cTn xmlns:p14="http://schemas.microsoft.com/office/powerpoint/2010/mai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Gries</a:t>
            </a:r>
            <a:r>
              <a:rPr lang="en-US" dirty="0" smtClean="0"/>
              <a:t>-Mills Example</a:t>
            </a:r>
            <a:endParaRPr lang="en-US" dirty="0"/>
          </a:p>
        </p:txBody>
      </p:sp>
      <p:sp>
        <p:nvSpPr>
          <p:cNvPr id="3" name="Content Placeholder 2"/>
          <p:cNvSpPr>
            <a:spLocks noGrp="1"/>
          </p:cNvSpPr>
          <p:nvPr>
            <p:ph sz="half" idx="1"/>
          </p:nvPr>
        </p:nvSpPr>
        <p:spPr>
          <a:xfrm>
            <a:off x="457200" y="1600200"/>
            <a:ext cx="4038600" cy="5257800"/>
          </a:xfrm>
        </p:spPr>
        <p:txBody>
          <a:bodyPr>
            <a:normAutofit fontScale="92500" lnSpcReduction="20000"/>
          </a:bodyPr>
          <a:lstStyle/>
          <a:p>
            <a:pPr marL="0" indent="0">
              <a:buNone/>
            </a:pPr>
            <a:r>
              <a:rPr lang="en-US" sz="2400" dirty="0">
                <a:latin typeface="Lucida Console"/>
                <a:cs typeface="Lucida Console"/>
              </a:rPr>
              <a:t>0 1 2 3 4 5 6</a:t>
            </a:r>
          </a:p>
          <a:p>
            <a:pPr marL="0" indent="0">
              <a:buNone/>
            </a:pPr>
            <a:r>
              <a:rPr lang="en-US" sz="2400" dirty="0" smtClean="0">
                <a:latin typeface="Lucida Console"/>
                <a:cs typeface="Lucida Console"/>
              </a:rPr>
              <a:t>f   </a:t>
            </a:r>
            <a:r>
              <a:rPr lang="en-US" sz="2400" dirty="0">
                <a:latin typeface="Lucida Console"/>
                <a:cs typeface="Lucida Console"/>
              </a:rPr>
              <a:t>m         </a:t>
            </a:r>
            <a:r>
              <a:rPr lang="en-US" sz="2400" dirty="0" smtClean="0">
                <a:latin typeface="Lucida Console"/>
                <a:cs typeface="Lucida Console"/>
              </a:rPr>
              <a:t>l</a:t>
            </a:r>
          </a:p>
          <a:p>
            <a:pPr marL="0" indent="0">
              <a:buNone/>
            </a:pPr>
            <a:endParaRPr lang="en-US" sz="2400" dirty="0" smtClean="0">
              <a:latin typeface="Lucida Console"/>
              <a:cs typeface="Lucida Console"/>
            </a:endParaRPr>
          </a:p>
          <a:p>
            <a:pPr marL="0" indent="0">
              <a:buNone/>
            </a:pPr>
            <a:r>
              <a:rPr lang="en-US" sz="2400" dirty="0" smtClean="0">
                <a:latin typeface="Lucida Console"/>
                <a:cs typeface="Lucida Console"/>
              </a:rPr>
              <a:t>2 3 0 </a:t>
            </a:r>
            <a:r>
              <a:rPr lang="en-US" sz="2400" dirty="0">
                <a:latin typeface="Lucida Console"/>
                <a:cs typeface="Lucida Console"/>
              </a:rPr>
              <a:t>1</a:t>
            </a:r>
            <a:r>
              <a:rPr lang="en-US" sz="2400" dirty="0" smtClean="0">
                <a:latin typeface="Lucida Console"/>
                <a:cs typeface="Lucida Console"/>
              </a:rPr>
              <a:t> </a:t>
            </a:r>
            <a:r>
              <a:rPr lang="en-US" sz="2400" dirty="0">
                <a:latin typeface="Lucida Console"/>
                <a:cs typeface="Lucida Console"/>
              </a:rPr>
              <a:t>4</a:t>
            </a:r>
            <a:r>
              <a:rPr lang="en-US" sz="2400" dirty="0" smtClean="0">
                <a:latin typeface="Lucida Console"/>
                <a:cs typeface="Lucida Console"/>
              </a:rPr>
              <a:t> </a:t>
            </a:r>
            <a:r>
              <a:rPr lang="en-US" sz="2400" dirty="0">
                <a:latin typeface="Lucida Console"/>
                <a:cs typeface="Lucida Console"/>
              </a:rPr>
              <a:t>5</a:t>
            </a:r>
            <a:r>
              <a:rPr lang="en-US" sz="2400" dirty="0" smtClean="0">
                <a:latin typeface="Lucida Console"/>
                <a:cs typeface="Lucida Console"/>
              </a:rPr>
              <a:t> </a:t>
            </a:r>
            <a:r>
              <a:rPr lang="en-US" sz="2400" dirty="0">
                <a:latin typeface="Lucida Console"/>
                <a:cs typeface="Lucida Console"/>
              </a:rPr>
              <a:t>6</a:t>
            </a:r>
          </a:p>
          <a:p>
            <a:pPr marL="0" indent="0">
              <a:buNone/>
            </a:pPr>
            <a:r>
              <a:rPr lang="en-US" sz="2400" dirty="0" smtClean="0">
                <a:latin typeface="Lucida Console"/>
                <a:cs typeface="Lucida Console"/>
              </a:rPr>
              <a:t>    f   </a:t>
            </a:r>
            <a:r>
              <a:rPr lang="en-US" sz="2400" dirty="0">
                <a:latin typeface="Lucida Console"/>
                <a:cs typeface="Lucida Console"/>
              </a:rPr>
              <a:t>m</a:t>
            </a:r>
            <a:r>
              <a:rPr lang="en-US" sz="2400" dirty="0" smtClean="0">
                <a:latin typeface="Lucida Console"/>
                <a:cs typeface="Lucida Console"/>
              </a:rPr>
              <a:t>   </a:t>
            </a:r>
            <a:r>
              <a:rPr lang="en-US" sz="2400" dirty="0">
                <a:latin typeface="Lucida Console"/>
                <a:cs typeface="Lucida Console"/>
              </a:rPr>
              <a:t> </a:t>
            </a:r>
            <a:r>
              <a:rPr lang="en-US" sz="2400" dirty="0" smtClean="0">
                <a:latin typeface="Lucida Console"/>
                <a:cs typeface="Lucida Console"/>
              </a:rPr>
              <a:t> l</a:t>
            </a:r>
          </a:p>
          <a:p>
            <a:pPr marL="0" indent="0">
              <a:buNone/>
            </a:pPr>
            <a:endParaRPr lang="en-US" sz="2400" dirty="0">
              <a:latin typeface="Lucida Console"/>
              <a:cs typeface="Lucida Console"/>
            </a:endParaRPr>
          </a:p>
          <a:p>
            <a:pPr marL="0" indent="0">
              <a:buNone/>
            </a:pPr>
            <a:r>
              <a:rPr lang="en-US" sz="2400" dirty="0" smtClean="0">
                <a:latin typeface="Lucida Console"/>
                <a:cs typeface="Lucida Console"/>
              </a:rPr>
              <a:t>2 3 4 5 0 1 </a:t>
            </a:r>
            <a:r>
              <a:rPr lang="en-US" sz="2400" dirty="0">
                <a:latin typeface="Lucida Console"/>
                <a:cs typeface="Lucida Console"/>
              </a:rPr>
              <a:t>6</a:t>
            </a:r>
          </a:p>
          <a:p>
            <a:pPr marL="0" indent="0">
              <a:buNone/>
            </a:pPr>
            <a:r>
              <a:rPr lang="en-US" sz="2400" dirty="0" smtClean="0">
                <a:latin typeface="Lucida Console"/>
                <a:cs typeface="Lucida Console"/>
              </a:rPr>
              <a:t>        f   m l</a:t>
            </a:r>
          </a:p>
          <a:p>
            <a:pPr marL="0" indent="0">
              <a:buNone/>
            </a:pPr>
            <a:endParaRPr lang="en-US" sz="2400" dirty="0">
              <a:latin typeface="Lucida Console"/>
              <a:cs typeface="Lucida Console"/>
            </a:endParaRPr>
          </a:p>
          <a:p>
            <a:pPr marL="0" indent="0">
              <a:buNone/>
            </a:pPr>
            <a:r>
              <a:rPr lang="en-US" sz="2400" dirty="0" smtClean="0">
                <a:latin typeface="Lucida Console"/>
                <a:cs typeface="Lucida Console"/>
              </a:rPr>
              <a:t>2 3 4 5 6 1 0</a:t>
            </a:r>
            <a:endParaRPr lang="en-US" sz="2400" dirty="0">
              <a:latin typeface="Lucida Console"/>
              <a:cs typeface="Lucida Console"/>
            </a:endParaRPr>
          </a:p>
          <a:p>
            <a:pPr marL="0" indent="0">
              <a:buNone/>
            </a:pPr>
            <a:r>
              <a:rPr lang="en-US" sz="2400" dirty="0" smtClean="0">
                <a:latin typeface="Lucida Console"/>
                <a:cs typeface="Lucida Console"/>
              </a:rPr>
              <a:t>          f m l</a:t>
            </a:r>
          </a:p>
          <a:p>
            <a:pPr marL="0" indent="0">
              <a:buNone/>
            </a:pPr>
            <a:endParaRPr lang="en-US" sz="2400" dirty="0">
              <a:latin typeface="Lucida Console"/>
              <a:cs typeface="Lucida Console"/>
            </a:endParaRPr>
          </a:p>
          <a:p>
            <a:pPr marL="0" indent="0">
              <a:buNone/>
            </a:pPr>
            <a:r>
              <a:rPr lang="en-US" sz="2400" dirty="0">
                <a:latin typeface="Lucida Console"/>
                <a:cs typeface="Lucida Console"/>
              </a:rPr>
              <a:t>2 3 4 5 6 </a:t>
            </a:r>
            <a:r>
              <a:rPr lang="en-US" sz="2400" dirty="0" smtClean="0">
                <a:latin typeface="Lucida Console"/>
                <a:cs typeface="Lucida Console"/>
              </a:rPr>
              <a:t>0 1</a:t>
            </a:r>
            <a:endParaRPr lang="en-US" sz="2400" dirty="0">
              <a:latin typeface="Lucida Console"/>
              <a:cs typeface="Lucida Console"/>
            </a:endParaRPr>
          </a:p>
          <a:p>
            <a:pPr marL="0" indent="0">
              <a:buNone/>
            </a:pPr>
            <a:r>
              <a:rPr lang="en-US" sz="2400" dirty="0">
                <a:latin typeface="Lucida Console"/>
                <a:cs typeface="Lucida Console"/>
              </a:rPr>
              <a:t>          f </a:t>
            </a:r>
            <a:r>
              <a:rPr lang="en-US" sz="2400" dirty="0" smtClean="0">
                <a:latin typeface="Lucida Console"/>
                <a:cs typeface="Lucida Console"/>
              </a:rPr>
              <a:t>m</a:t>
            </a:r>
            <a:br>
              <a:rPr lang="en-US" sz="2400" dirty="0" smtClean="0">
                <a:latin typeface="Lucida Console"/>
                <a:cs typeface="Lucida Console"/>
              </a:rPr>
            </a:br>
            <a:r>
              <a:rPr lang="en-US" sz="2400" dirty="0" smtClean="0">
                <a:latin typeface="Lucida Console"/>
                <a:cs typeface="Lucida Console"/>
              </a:rPr>
              <a:t>            l</a:t>
            </a:r>
            <a:endParaRPr lang="en-US" sz="2400" dirty="0">
              <a:latin typeface="Lucida Console"/>
              <a:cs typeface="Lucida Console"/>
            </a:endParaRPr>
          </a:p>
          <a:p>
            <a:endParaRPr lang="en-US" dirty="0"/>
          </a:p>
        </p:txBody>
      </p:sp>
      <p:sp>
        <p:nvSpPr>
          <p:cNvPr id="5" name="Content Placeholder 4"/>
          <p:cNvSpPr>
            <a:spLocks noGrp="1"/>
          </p:cNvSpPr>
          <p:nvPr>
            <p:ph sz="half" idx="2"/>
          </p:nvPr>
        </p:nvSpPr>
        <p:spPr>
          <a:xfrm>
            <a:off x="4176747" y="1600200"/>
            <a:ext cx="4857597" cy="4756150"/>
          </a:xfrm>
        </p:spPr>
        <p:txBody>
          <a:bodyPr>
            <a:normAutofit fontScale="92500" lnSpcReduction="20000"/>
          </a:bodyPr>
          <a:lstStyle/>
          <a:p>
            <a:pPr>
              <a:spcAft>
                <a:spcPts val="600"/>
              </a:spcAft>
            </a:pPr>
            <a:r>
              <a:rPr lang="en-US" sz="2600" dirty="0" smtClean="0"/>
              <a:t>Swap [0, 1] and [2, 3]</a:t>
            </a:r>
            <a:br>
              <a:rPr lang="en-US" sz="2600" dirty="0" smtClean="0"/>
            </a:br>
            <a:r>
              <a:rPr lang="en-US" sz="2600" dirty="0" smtClean="0"/>
              <a:t>Only first range is exhausted, so</a:t>
            </a:r>
            <a:br>
              <a:rPr lang="en-US" sz="2600" dirty="0" smtClean="0"/>
            </a:br>
            <a:r>
              <a:rPr lang="en-US" sz="2600" dirty="0" smtClean="0"/>
              <a:t>set </a:t>
            </a:r>
            <a:r>
              <a:rPr lang="en-US" sz="2600" dirty="0" smtClean="0">
                <a:latin typeface="Lucida Console"/>
                <a:cs typeface="Lucida Console"/>
              </a:rPr>
              <a:t>f = m </a:t>
            </a:r>
            <a:r>
              <a:rPr lang="en-US" sz="2600" dirty="0" smtClean="0"/>
              <a:t>and </a:t>
            </a:r>
            <a:r>
              <a:rPr lang="en-US" sz="2600" dirty="0" smtClean="0">
                <a:latin typeface="Lucida Console"/>
                <a:cs typeface="Lucida Console"/>
              </a:rPr>
              <a:t>m = </a:t>
            </a:r>
            <a:r>
              <a:rPr lang="en-US" sz="2600" dirty="0" err="1" smtClean="0">
                <a:latin typeface="Lucida Console"/>
                <a:cs typeface="Lucida Console"/>
              </a:rPr>
              <a:t>p.second</a:t>
            </a:r>
            <a:endParaRPr lang="en-US" sz="2600" dirty="0" smtClean="0">
              <a:latin typeface="Lucida Console"/>
              <a:cs typeface="Lucida Console"/>
            </a:endParaRPr>
          </a:p>
          <a:p>
            <a:pPr>
              <a:spcAft>
                <a:spcPts val="600"/>
              </a:spcAft>
            </a:pPr>
            <a:r>
              <a:rPr lang="en-US" sz="2600" dirty="0" smtClean="0"/>
              <a:t>Swap [0, 1] and [4, 5]</a:t>
            </a:r>
            <a:r>
              <a:rPr lang="en-US" sz="2600" dirty="0"/>
              <a:t/>
            </a:r>
            <a:br>
              <a:rPr lang="en-US" sz="2600" dirty="0"/>
            </a:br>
            <a:r>
              <a:rPr lang="en-US" sz="2600" dirty="0" smtClean="0"/>
              <a:t>Only first range exhausted, so</a:t>
            </a:r>
            <a:r>
              <a:rPr lang="en-US" sz="2600" dirty="0"/>
              <a:t/>
            </a:r>
            <a:br>
              <a:rPr lang="en-US" sz="2600" dirty="0"/>
            </a:br>
            <a:r>
              <a:rPr lang="en-US" sz="2600" dirty="0" smtClean="0"/>
              <a:t>set </a:t>
            </a:r>
            <a:r>
              <a:rPr lang="en-US" sz="2600" dirty="0">
                <a:latin typeface="Lucida Console"/>
                <a:cs typeface="Lucida Console"/>
              </a:rPr>
              <a:t>f = m </a:t>
            </a:r>
            <a:r>
              <a:rPr lang="en-US" sz="2600" dirty="0" smtClean="0"/>
              <a:t>and </a:t>
            </a:r>
            <a:r>
              <a:rPr lang="en-US" sz="2600" dirty="0" smtClean="0">
                <a:latin typeface="Lucida Console"/>
                <a:cs typeface="Lucida Console"/>
              </a:rPr>
              <a:t>m = </a:t>
            </a:r>
            <a:r>
              <a:rPr lang="en-US" sz="2600" dirty="0" err="1" smtClean="0">
                <a:latin typeface="Lucida Console"/>
                <a:cs typeface="Lucida Console"/>
              </a:rPr>
              <a:t>p.second</a:t>
            </a:r>
            <a:endParaRPr lang="en-US" sz="2600" dirty="0" smtClean="0">
              <a:latin typeface="Lucida Console"/>
              <a:cs typeface="Lucida Console"/>
            </a:endParaRPr>
          </a:p>
          <a:p>
            <a:pPr>
              <a:spcAft>
                <a:spcPts val="600"/>
              </a:spcAft>
            </a:pPr>
            <a:r>
              <a:rPr lang="en-US" sz="2600" dirty="0" smtClean="0">
                <a:cs typeface="Lucida Console"/>
              </a:rPr>
              <a:t>Swap [0] with [6]</a:t>
            </a:r>
            <a:r>
              <a:rPr lang="en-US" sz="2600" dirty="0">
                <a:cs typeface="Lucida Console"/>
              </a:rPr>
              <a:t/>
            </a:r>
            <a:br>
              <a:rPr lang="en-US" sz="2600" dirty="0">
                <a:cs typeface="Lucida Console"/>
              </a:rPr>
            </a:br>
            <a:r>
              <a:rPr lang="en-US" sz="2600" dirty="0" smtClean="0">
                <a:cs typeface="Lucida Console"/>
              </a:rPr>
              <a:t>Only second range exhausted, so</a:t>
            </a:r>
            <a:br>
              <a:rPr lang="en-US" sz="2600" dirty="0" smtClean="0">
                <a:cs typeface="Lucida Console"/>
              </a:rPr>
            </a:br>
            <a:r>
              <a:rPr lang="en-US" sz="2600" dirty="0" smtClean="0">
                <a:cs typeface="Lucida Console"/>
              </a:rPr>
              <a:t>set </a:t>
            </a:r>
            <a:r>
              <a:rPr lang="en-US" sz="2600" dirty="0" smtClean="0">
                <a:latin typeface="Lucida Console"/>
                <a:cs typeface="Lucida Console"/>
              </a:rPr>
              <a:t>f = </a:t>
            </a:r>
            <a:r>
              <a:rPr lang="en-US" sz="2600" dirty="0" err="1" smtClean="0">
                <a:latin typeface="Lucida Console"/>
                <a:cs typeface="Lucida Console"/>
              </a:rPr>
              <a:t>p.first</a:t>
            </a:r>
            <a:endParaRPr lang="en-US" sz="2600" dirty="0" smtClean="0">
              <a:latin typeface="Lucida Console"/>
              <a:cs typeface="Lucida Console"/>
            </a:endParaRPr>
          </a:p>
          <a:p>
            <a:pPr>
              <a:spcAft>
                <a:spcPts val="600"/>
              </a:spcAft>
            </a:pPr>
            <a:r>
              <a:rPr lang="en-US" sz="2600" dirty="0" smtClean="0">
                <a:cs typeface="Lucida Console"/>
              </a:rPr>
              <a:t>Swap [1] with [0]</a:t>
            </a:r>
            <a:br>
              <a:rPr lang="en-US" sz="2600" dirty="0" smtClean="0">
                <a:cs typeface="Lucida Console"/>
              </a:rPr>
            </a:br>
            <a:r>
              <a:rPr lang="en-US" sz="2600" dirty="0" smtClean="0">
                <a:cs typeface="Lucida Console"/>
              </a:rPr>
              <a:t>Both ranges, exhausted, so done.</a:t>
            </a:r>
          </a:p>
          <a:p>
            <a:endParaRPr lang="en-US" sz="2600" dirty="0" smtClean="0">
              <a:cs typeface="Lucida Console"/>
            </a:endParaRPr>
          </a:p>
        </p:txBody>
      </p:sp>
      <p:sp>
        <p:nvSpPr>
          <p:cNvPr id="4" name="Slide Number Placeholder 3"/>
          <p:cNvSpPr>
            <a:spLocks noGrp="1"/>
          </p:cNvSpPr>
          <p:nvPr>
            <p:ph type="sldNum" sz="quarter" idx="12"/>
          </p:nvPr>
        </p:nvSpPr>
        <p:spPr/>
        <p:txBody>
          <a:bodyPr/>
          <a:lstStyle/>
          <a:p>
            <a:fld id="{40857C5A-2FD0-1645-9F69-D79892D8574F}" type="slidenum">
              <a:rPr lang="en-US" smtClean="0"/>
              <a:t>97</a:t>
            </a:fld>
            <a:endParaRPr lang="en-US"/>
          </a:p>
        </p:txBody>
      </p:sp>
    </p:spTree>
    <p:extLst>
      <p:ext uri="{BB962C8B-B14F-4D97-AF65-F5344CB8AC3E}">
        <p14:creationId xmlns:p14="http://schemas.microsoft.com/office/powerpoint/2010/main" val="1991152744"/>
      </p:ext>
    </p:extLst>
  </p:cSld>
  <p:clrMapOvr>
    <a:masterClrMapping/>
  </p:clrMapOvr>
  <p:timing>
    <p:tnLst>
      <p:par>
        <p:cTn xmlns:p14="http://schemas.microsoft.com/office/powerpoint/2010/mai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t>  </a:t>
            </a:r>
          </a:p>
        </p:txBody>
      </p:sp>
      <p:sp>
        <p:nvSpPr>
          <p:cNvPr id="2" name="Content Placeholder 1"/>
          <p:cNvSpPr>
            <a:spLocks noGrp="1"/>
          </p:cNvSpPr>
          <p:nvPr>
            <p:ph idx="1"/>
          </p:nvPr>
        </p:nvSpPr>
        <p:spPr>
          <a:xfrm>
            <a:off x="457200" y="1600200"/>
            <a:ext cx="8229600" cy="4999193"/>
          </a:xfrm>
        </p:spPr>
        <p:txBody>
          <a:bodyPr>
            <a:normAutofit/>
          </a:bodyPr>
          <a:lstStyle/>
          <a:p>
            <a:endParaRPr lang="en-US" dirty="0" smtClean="0"/>
          </a:p>
          <a:p>
            <a:endParaRPr lang="en-US" dirty="0"/>
          </a:p>
          <a:p>
            <a:endParaRPr lang="en-US" dirty="0" smtClean="0"/>
          </a:p>
          <a:p>
            <a:endParaRPr lang="en-US" dirty="0"/>
          </a:p>
          <a:p>
            <a:endParaRPr lang="en-US" sz="2800" dirty="0" smtClean="0"/>
          </a:p>
          <a:p>
            <a:endParaRPr lang="en-US" sz="2800" dirty="0" smtClean="0"/>
          </a:p>
          <a:p>
            <a:endParaRPr lang="en-US" sz="2800" dirty="0"/>
          </a:p>
          <a:p>
            <a:endParaRPr lang="en-US" sz="2800" dirty="0" smtClean="0"/>
          </a:p>
        </p:txBody>
      </p:sp>
      <p:sp>
        <p:nvSpPr>
          <p:cNvPr id="3" name="Slide Number Placeholder 2"/>
          <p:cNvSpPr>
            <a:spLocks noGrp="1"/>
          </p:cNvSpPr>
          <p:nvPr>
            <p:ph type="sldNum" sz="quarter" idx="12"/>
          </p:nvPr>
        </p:nvSpPr>
        <p:spPr/>
        <p:txBody>
          <a:bodyPr/>
          <a:lstStyle/>
          <a:p>
            <a:fld id="{1390060D-1EE0-AD4D-BE99-A9D595E32993}" type="slidenum">
              <a:rPr lang="en-US" smtClean="0"/>
              <a:pPr/>
              <a:t>98</a:t>
            </a:fld>
            <a:endParaRPr lang="en-US" dirty="0"/>
          </a:p>
        </p:txBody>
      </p:sp>
      <p:sp>
        <p:nvSpPr>
          <p:cNvPr id="20483" name="Text Box 3"/>
          <p:cNvSpPr txBox="1">
            <a:spLocks noChangeArrowheads="1"/>
          </p:cNvSpPr>
          <p:nvPr/>
        </p:nvSpPr>
        <p:spPr bwMode="auto">
          <a:xfrm>
            <a:off x="370587" y="1597354"/>
            <a:ext cx="8734454" cy="4708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en-US" sz="2000" dirty="0">
                <a:latin typeface="Lucida Console"/>
                <a:cs typeface="Lucida Console"/>
              </a:rPr>
              <a:t>template &lt;</a:t>
            </a:r>
            <a:r>
              <a:rPr lang="en-US" sz="2000" dirty="0" err="1">
                <a:latin typeface="Lucida Console"/>
                <a:cs typeface="Lucida Console"/>
              </a:rPr>
              <a:t>ForwardIterator</a:t>
            </a:r>
            <a:r>
              <a:rPr lang="en-US" sz="2000" dirty="0">
                <a:latin typeface="Lucida Console"/>
                <a:cs typeface="Lucida Console"/>
              </a:rPr>
              <a:t> I&gt;</a:t>
            </a:r>
          </a:p>
          <a:p>
            <a:r>
              <a:rPr lang="en-US" sz="2000" dirty="0" smtClean="0">
                <a:latin typeface="Lucida Console"/>
                <a:cs typeface="Lucida Console"/>
              </a:rPr>
              <a:t>void </a:t>
            </a:r>
            <a:r>
              <a:rPr lang="en-US" sz="2000" dirty="0" err="1" smtClean="0">
                <a:latin typeface="Lucida Console"/>
                <a:cs typeface="Lucida Console"/>
              </a:rPr>
              <a:t>gries_mills_rotate</a:t>
            </a:r>
            <a:r>
              <a:rPr lang="en-US" sz="2000" dirty="0" smtClean="0">
                <a:latin typeface="Lucida Console"/>
                <a:cs typeface="Lucida Console"/>
              </a:rPr>
              <a:t>(I f, I m, I l) {</a:t>
            </a:r>
          </a:p>
          <a:p>
            <a:r>
              <a:rPr lang="cs-CZ" sz="2000" dirty="0" smtClean="0">
                <a:latin typeface="Lucida Console"/>
                <a:cs typeface="Lucida Console"/>
              </a:rPr>
              <a:t>  </a:t>
            </a:r>
            <a:r>
              <a:rPr lang="cs-CZ" sz="2000" dirty="0" smtClean="0">
                <a:solidFill>
                  <a:srgbClr val="FF0000"/>
                </a:solidFill>
                <a:latin typeface="Lucida Console"/>
                <a:cs typeface="Lucida Console"/>
              </a:rPr>
              <a:t>// u = distance(f, m) &amp;&amp; v = distance(m, l)</a:t>
            </a:r>
          </a:p>
          <a:p>
            <a:r>
              <a:rPr lang="en-US" sz="2000" dirty="0" smtClean="0">
                <a:latin typeface="Lucida Console"/>
                <a:cs typeface="Lucida Console"/>
              </a:rPr>
              <a:t>  if (f == m || m == l) return;     </a:t>
            </a:r>
            <a:r>
              <a:rPr lang="en-US" sz="2000" dirty="0" smtClean="0">
                <a:solidFill>
                  <a:srgbClr val="FF0000"/>
                </a:solidFill>
                <a:latin typeface="Lucida Console"/>
                <a:cs typeface="Lucida Console"/>
              </a:rPr>
              <a:t>// u == 0 || v == 0</a:t>
            </a:r>
          </a:p>
          <a:p>
            <a:r>
              <a:rPr lang="en-US" sz="2000" dirty="0" smtClean="0">
                <a:latin typeface="Lucida Console"/>
                <a:cs typeface="Lucida Console"/>
              </a:rPr>
              <a:t>  pair&lt;I, I&gt; p = </a:t>
            </a:r>
            <a:r>
              <a:rPr lang="en-US" sz="2000" dirty="0" err="1" smtClean="0">
                <a:latin typeface="Lucida Console"/>
                <a:cs typeface="Lucida Console"/>
              </a:rPr>
              <a:t>swap_ranges</a:t>
            </a:r>
            <a:r>
              <a:rPr lang="en-US" sz="2000" dirty="0" smtClean="0">
                <a:latin typeface="Lucida Console"/>
                <a:cs typeface="Lucida Console"/>
              </a:rPr>
              <a:t>(f, m, m, l);</a:t>
            </a:r>
          </a:p>
          <a:p>
            <a:r>
              <a:rPr lang="en-US" sz="2000" dirty="0" smtClean="0">
                <a:latin typeface="Lucida Console"/>
                <a:cs typeface="Lucida Console"/>
              </a:rPr>
              <a:t>  while(</a:t>
            </a:r>
            <a:r>
              <a:rPr lang="en-US" sz="2000" dirty="0" err="1" smtClean="0">
                <a:latin typeface="Lucida Console"/>
                <a:cs typeface="Lucida Console"/>
              </a:rPr>
              <a:t>p.first</a:t>
            </a:r>
            <a:r>
              <a:rPr lang="en-US" sz="2000" dirty="0" smtClean="0">
                <a:latin typeface="Lucida Console"/>
                <a:cs typeface="Lucida Console"/>
              </a:rPr>
              <a:t> != m || </a:t>
            </a:r>
            <a:r>
              <a:rPr lang="en-US" sz="2000" dirty="0" err="1" smtClean="0">
                <a:latin typeface="Lucida Console"/>
                <a:cs typeface="Lucida Console"/>
              </a:rPr>
              <a:t>p.second</a:t>
            </a:r>
            <a:r>
              <a:rPr lang="en-US" sz="2000" dirty="0" smtClean="0">
                <a:latin typeface="Lucida Console"/>
                <a:cs typeface="Lucida Console"/>
              </a:rPr>
              <a:t> != l) {</a:t>
            </a:r>
          </a:p>
          <a:p>
            <a:r>
              <a:rPr lang="en-US" sz="2000" dirty="0" smtClean="0">
                <a:latin typeface="Lucida Console"/>
                <a:cs typeface="Lucida Console"/>
              </a:rPr>
              <a:t>    if (</a:t>
            </a:r>
            <a:r>
              <a:rPr lang="en-US" sz="2000" dirty="0" err="1" smtClean="0">
                <a:latin typeface="Lucida Console"/>
                <a:cs typeface="Lucida Console"/>
              </a:rPr>
              <a:t>p.first</a:t>
            </a:r>
            <a:r>
              <a:rPr lang="en-US" sz="2000" dirty="0" smtClean="0">
                <a:latin typeface="Lucida Console"/>
                <a:cs typeface="Lucida Console"/>
              </a:rPr>
              <a:t> == m) {             </a:t>
            </a:r>
            <a:r>
              <a:rPr lang="en-US" sz="2000" dirty="0" smtClean="0">
                <a:solidFill>
                  <a:srgbClr val="FF0000"/>
                </a:solidFill>
                <a:latin typeface="Lucida Console"/>
                <a:cs typeface="Lucida Console"/>
              </a:rPr>
              <a:t>// u &lt; v</a:t>
            </a:r>
          </a:p>
          <a:p>
            <a:r>
              <a:rPr lang="it-IT" sz="2000" dirty="0" smtClean="0">
                <a:latin typeface="Lucida Console"/>
                <a:cs typeface="Lucida Console"/>
              </a:rPr>
              <a:t>      </a:t>
            </a:r>
            <a:r>
              <a:rPr lang="it-IT" sz="2000" dirty="0" err="1" smtClean="0">
                <a:latin typeface="Lucida Console"/>
                <a:cs typeface="Lucida Console"/>
              </a:rPr>
              <a:t>f</a:t>
            </a:r>
            <a:r>
              <a:rPr lang="it-IT" sz="2000" dirty="0" smtClean="0">
                <a:latin typeface="Lucida Console"/>
                <a:cs typeface="Lucida Console"/>
              </a:rPr>
              <a:t> = m; m = </a:t>
            </a:r>
            <a:r>
              <a:rPr lang="it-IT" sz="2000" dirty="0" err="1" smtClean="0">
                <a:latin typeface="Lucida Console"/>
                <a:cs typeface="Lucida Console"/>
              </a:rPr>
              <a:t>p.second</a:t>
            </a:r>
            <a:r>
              <a:rPr lang="it-IT" sz="2000" dirty="0" smtClean="0">
                <a:latin typeface="Lucida Console"/>
                <a:cs typeface="Lucida Console"/>
              </a:rPr>
              <a:t>;          </a:t>
            </a:r>
            <a:r>
              <a:rPr lang="it-IT" sz="2000" dirty="0" smtClean="0">
                <a:solidFill>
                  <a:srgbClr val="FF0000"/>
                </a:solidFill>
                <a:latin typeface="Lucida Console"/>
                <a:cs typeface="Lucida Console"/>
              </a:rPr>
              <a:t>// v = v</a:t>
            </a:r>
            <a:r>
              <a:rPr lang="it-IT" sz="2000" dirty="0" smtClean="0">
                <a:latin typeface="Lucida Console"/>
                <a:cs typeface="Lucida Console"/>
              </a:rPr>
              <a:t> </a:t>
            </a:r>
            <a:r>
              <a:rPr lang="it-IT" sz="2000" dirty="0" smtClean="0">
                <a:solidFill>
                  <a:srgbClr val="FF0000"/>
                </a:solidFill>
                <a:latin typeface="Lucida Console"/>
                <a:cs typeface="Lucida Console"/>
              </a:rPr>
              <a:t>- u</a:t>
            </a:r>
          </a:p>
          <a:p>
            <a:r>
              <a:rPr lang="da-DK" sz="2000" dirty="0" smtClean="0">
                <a:latin typeface="Lucida Console"/>
                <a:cs typeface="Lucida Console"/>
              </a:rPr>
              <a:t>    } </a:t>
            </a:r>
            <a:r>
              <a:rPr lang="da-DK" sz="2000" dirty="0" err="1" smtClean="0">
                <a:latin typeface="Lucida Console"/>
                <a:cs typeface="Lucida Console"/>
              </a:rPr>
              <a:t>else</a:t>
            </a:r>
            <a:r>
              <a:rPr lang="da-DK" sz="2000" dirty="0" smtClean="0">
                <a:latin typeface="Lucida Console"/>
                <a:cs typeface="Lucida Console"/>
              </a:rPr>
              <a:t> {                        </a:t>
            </a:r>
            <a:r>
              <a:rPr lang="da-DK" sz="2000" dirty="0" smtClean="0">
                <a:solidFill>
                  <a:srgbClr val="FF0000"/>
                </a:solidFill>
                <a:latin typeface="Lucida Console"/>
                <a:cs typeface="Lucida Console"/>
              </a:rPr>
              <a:t>// v &lt; u</a:t>
            </a:r>
          </a:p>
          <a:p>
            <a:r>
              <a:rPr lang="en-US" sz="2000" dirty="0" smtClean="0">
                <a:latin typeface="Lucida Console"/>
                <a:cs typeface="Lucida Console"/>
              </a:rPr>
              <a:t>      f = </a:t>
            </a:r>
            <a:r>
              <a:rPr lang="en-US" sz="2000" dirty="0" err="1" smtClean="0">
                <a:latin typeface="Lucida Console"/>
                <a:cs typeface="Lucida Console"/>
              </a:rPr>
              <a:t>p.first</a:t>
            </a:r>
            <a:r>
              <a:rPr lang="en-US" sz="2000" dirty="0" smtClean="0">
                <a:latin typeface="Lucida Console"/>
                <a:cs typeface="Lucida Console"/>
              </a:rPr>
              <a:t>;                  </a:t>
            </a:r>
            <a:r>
              <a:rPr lang="en-US" sz="2000" dirty="0" smtClean="0">
                <a:solidFill>
                  <a:srgbClr val="FF0000"/>
                </a:solidFill>
                <a:latin typeface="Lucida Console"/>
                <a:cs typeface="Lucida Console"/>
              </a:rPr>
              <a:t>// u = u - v</a:t>
            </a:r>
          </a:p>
          <a:p>
            <a:r>
              <a:rPr lang="en-US" sz="2000" dirty="0" smtClean="0">
                <a:latin typeface="Lucida Console"/>
                <a:cs typeface="Lucida Console"/>
              </a:rPr>
              <a:t>    }</a:t>
            </a:r>
          </a:p>
          <a:p>
            <a:r>
              <a:rPr lang="pl-PL" sz="2000" dirty="0" smtClean="0">
                <a:latin typeface="Lucida Console"/>
                <a:cs typeface="Lucida Console"/>
              </a:rPr>
              <a:t> </a:t>
            </a:r>
            <a:r>
              <a:rPr lang="pl-PL" sz="2000" dirty="0">
                <a:latin typeface="Lucida Console"/>
                <a:cs typeface="Lucida Console"/>
              </a:rPr>
              <a:t> </a:t>
            </a:r>
            <a:r>
              <a:rPr lang="pl-PL" sz="2000" dirty="0" smtClean="0">
                <a:latin typeface="Lucida Console"/>
                <a:cs typeface="Lucida Console"/>
              </a:rPr>
              <a:t>  p = </a:t>
            </a:r>
            <a:r>
              <a:rPr lang="pl-PL" sz="2000" dirty="0" err="1" smtClean="0">
                <a:latin typeface="Lucida Console"/>
                <a:cs typeface="Lucida Console"/>
              </a:rPr>
              <a:t>swap_ranges</a:t>
            </a:r>
            <a:r>
              <a:rPr lang="pl-PL" sz="2000" dirty="0" smtClean="0">
                <a:latin typeface="Lucida Console"/>
                <a:cs typeface="Lucida Console"/>
              </a:rPr>
              <a:t>(f, m, m, l);</a:t>
            </a:r>
          </a:p>
          <a:p>
            <a:r>
              <a:rPr lang="pl-PL" sz="2000" dirty="0" smtClean="0">
                <a:latin typeface="Lucida Console"/>
                <a:cs typeface="Lucida Console"/>
              </a:rPr>
              <a:t>  }</a:t>
            </a:r>
          </a:p>
          <a:p>
            <a:r>
              <a:rPr lang="hr-HR" sz="2000" dirty="0" smtClean="0">
                <a:latin typeface="Lucida Console"/>
                <a:cs typeface="Lucida Console"/>
              </a:rPr>
              <a:t>  return;                           // </a:t>
            </a:r>
            <a:r>
              <a:rPr lang="hr-HR" sz="2000" dirty="0" smtClean="0">
                <a:solidFill>
                  <a:srgbClr val="FF0000"/>
                </a:solidFill>
                <a:latin typeface="Lucida Console"/>
                <a:cs typeface="Lucida Console"/>
              </a:rPr>
              <a:t>u == v</a:t>
            </a:r>
          </a:p>
          <a:p>
            <a:r>
              <a:rPr lang="hr-HR" sz="2000" dirty="0" smtClean="0">
                <a:latin typeface="Lucida Console"/>
                <a:cs typeface="Lucida Console"/>
              </a:rPr>
              <a:t>}</a:t>
            </a:r>
            <a:r>
              <a:rPr lang="is-IS" sz="2000" dirty="0" smtClean="0">
                <a:latin typeface="Lucida Console"/>
                <a:cs typeface="Lucida Console"/>
              </a:rPr>
              <a:t>	</a:t>
            </a:r>
          </a:p>
        </p:txBody>
      </p:sp>
      <p:sp>
        <p:nvSpPr>
          <p:cNvPr id="5" name="Title 1"/>
          <p:cNvSpPr txBox="1">
            <a:spLocks/>
          </p:cNvSpPr>
          <p:nvPr/>
        </p:nvSpPr>
        <p:spPr bwMode="auto">
          <a:xfrm>
            <a:off x="457200" y="346274"/>
            <a:ext cx="8382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ＭＳ Ｐゴシック" charset="0"/>
              </a:defRPr>
            </a:lvl2pPr>
            <a:lvl3pPr algn="ctr" rtl="0" fontAlgn="base">
              <a:spcBef>
                <a:spcPct val="0"/>
              </a:spcBef>
              <a:spcAft>
                <a:spcPct val="0"/>
              </a:spcAft>
              <a:defRPr sz="4400">
                <a:solidFill>
                  <a:schemeClr val="tx2"/>
                </a:solidFill>
                <a:latin typeface="Arial" charset="0"/>
                <a:ea typeface="ＭＳ Ｐゴシック" charset="0"/>
              </a:defRPr>
            </a:lvl3pPr>
            <a:lvl4pPr algn="ctr" rtl="0" fontAlgn="base">
              <a:spcBef>
                <a:spcPct val="0"/>
              </a:spcBef>
              <a:spcAft>
                <a:spcPct val="0"/>
              </a:spcAft>
              <a:defRPr sz="4400">
                <a:solidFill>
                  <a:schemeClr val="tx2"/>
                </a:solidFill>
                <a:latin typeface="Arial" charset="0"/>
                <a:ea typeface="ＭＳ Ｐゴシック" charset="0"/>
              </a:defRPr>
            </a:lvl4pPr>
            <a:lvl5pPr algn="ctr" rtl="0" fontAlgn="base">
              <a:spcBef>
                <a:spcPct val="0"/>
              </a:spcBef>
              <a:spcAft>
                <a:spcPct val="0"/>
              </a:spcAft>
              <a:defRPr sz="4400">
                <a:solidFill>
                  <a:schemeClr val="tx2"/>
                </a:solidFill>
                <a:latin typeface="Arial" charset="0"/>
                <a:ea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a:lstStyle>
          <a:p>
            <a:r>
              <a:rPr lang="en-US" sz="3600" dirty="0" err="1">
                <a:solidFill>
                  <a:srgbClr val="000000"/>
                </a:solidFill>
              </a:rPr>
              <a:t>Gries</a:t>
            </a:r>
            <a:r>
              <a:rPr lang="en-US" sz="3600" dirty="0">
                <a:solidFill>
                  <a:srgbClr val="000000"/>
                </a:solidFill>
              </a:rPr>
              <a:t>-Mills </a:t>
            </a:r>
            <a:r>
              <a:rPr lang="en-US" sz="3600" dirty="0" smtClean="0">
                <a:solidFill>
                  <a:srgbClr val="000000"/>
                </a:solidFill>
              </a:rPr>
              <a:t>computes </a:t>
            </a:r>
            <a:r>
              <a:rPr lang="en-US" sz="3600" dirty="0" err="1" smtClean="0">
                <a:solidFill>
                  <a:srgbClr val="000000"/>
                </a:solidFill>
                <a:latin typeface="Palatino"/>
                <a:cs typeface="Palatino"/>
              </a:rPr>
              <a:t>gcd</a:t>
            </a:r>
            <a:r>
              <a:rPr lang="en-US" sz="3600" dirty="0" smtClean="0">
                <a:solidFill>
                  <a:srgbClr val="000000"/>
                </a:solidFill>
                <a:latin typeface="Palatino"/>
                <a:cs typeface="Palatino"/>
              </a:rPr>
              <a:t>(</a:t>
            </a:r>
            <a:r>
              <a:rPr lang="en-US" sz="3600" i="1" dirty="0" smtClean="0">
                <a:solidFill>
                  <a:srgbClr val="000000"/>
                </a:solidFill>
                <a:latin typeface="Palatino"/>
                <a:cs typeface="Palatino"/>
              </a:rPr>
              <a:t>u</a:t>
            </a:r>
            <a:r>
              <a:rPr lang="en-US" sz="3600" dirty="0" smtClean="0">
                <a:solidFill>
                  <a:srgbClr val="000000"/>
                </a:solidFill>
                <a:latin typeface="Palatino"/>
                <a:cs typeface="Palatino"/>
              </a:rPr>
              <a:t>, </a:t>
            </a:r>
            <a:r>
              <a:rPr lang="en-US" sz="3600" i="1" dirty="0" smtClean="0">
                <a:solidFill>
                  <a:srgbClr val="000000"/>
                </a:solidFill>
                <a:latin typeface="Palatino"/>
                <a:cs typeface="Palatino"/>
              </a:rPr>
              <a:t>v</a:t>
            </a:r>
            <a:r>
              <a:rPr lang="en-US" sz="3600" dirty="0" smtClean="0">
                <a:solidFill>
                  <a:srgbClr val="000000"/>
                </a:solidFill>
                <a:latin typeface="Palatino"/>
                <a:cs typeface="Palatino"/>
              </a:rPr>
              <a:t>)</a:t>
            </a:r>
            <a:endParaRPr lang="en-US" sz="3600" dirty="0">
              <a:solidFill>
                <a:srgbClr val="000000"/>
              </a:solidFill>
            </a:endParaRPr>
          </a:p>
          <a:p>
            <a:r>
              <a:rPr lang="en-US" sz="3200" dirty="0" smtClean="0">
                <a:solidFill>
                  <a:srgbClr val="000000"/>
                </a:solidFill>
              </a:rPr>
              <a:t>where </a:t>
            </a:r>
            <a:r>
              <a:rPr lang="en-US" sz="3200" i="1" dirty="0" smtClean="0">
                <a:solidFill>
                  <a:schemeClr val="tx1"/>
                </a:solidFill>
                <a:latin typeface="Palatino"/>
                <a:cs typeface="Palatino"/>
              </a:rPr>
              <a:t>u</a:t>
            </a:r>
            <a:r>
              <a:rPr lang="en-US" sz="3200" dirty="0" smtClean="0">
                <a:solidFill>
                  <a:schemeClr val="tx1"/>
                </a:solidFill>
              </a:rPr>
              <a:t> = length of </a:t>
            </a:r>
            <a:r>
              <a:rPr lang="en-US" sz="3200" dirty="0" smtClean="0">
                <a:solidFill>
                  <a:schemeClr val="tx1"/>
                </a:solidFill>
                <a:latin typeface="Palatino"/>
                <a:cs typeface="Palatino"/>
              </a:rPr>
              <a:t>[</a:t>
            </a:r>
            <a:r>
              <a:rPr lang="en-US" sz="3200" i="1" dirty="0" smtClean="0">
                <a:solidFill>
                  <a:schemeClr val="tx1"/>
                </a:solidFill>
                <a:latin typeface="Palatino"/>
                <a:cs typeface="Palatino"/>
              </a:rPr>
              <a:t>f</a:t>
            </a:r>
            <a:r>
              <a:rPr lang="en-US" sz="3200" dirty="0" smtClean="0">
                <a:solidFill>
                  <a:schemeClr val="tx1"/>
                </a:solidFill>
                <a:latin typeface="Palatino"/>
                <a:cs typeface="Palatino"/>
              </a:rPr>
              <a:t>, </a:t>
            </a:r>
            <a:r>
              <a:rPr lang="en-US" sz="3200" i="1" dirty="0" smtClean="0">
                <a:solidFill>
                  <a:schemeClr val="tx1"/>
                </a:solidFill>
                <a:latin typeface="Palatino"/>
                <a:cs typeface="Palatino"/>
              </a:rPr>
              <a:t>m</a:t>
            </a:r>
            <a:r>
              <a:rPr lang="en-US" sz="3200" dirty="0" smtClean="0">
                <a:solidFill>
                  <a:schemeClr val="tx1"/>
                </a:solidFill>
                <a:latin typeface="Palatino"/>
                <a:cs typeface="Palatino"/>
              </a:rPr>
              <a:t>) </a:t>
            </a:r>
            <a:r>
              <a:rPr lang="en-US" sz="3200" dirty="0" smtClean="0">
                <a:solidFill>
                  <a:schemeClr val="tx1"/>
                </a:solidFill>
              </a:rPr>
              <a:t>and </a:t>
            </a:r>
            <a:r>
              <a:rPr lang="en-US" sz="3200" i="1" dirty="0" smtClean="0">
                <a:solidFill>
                  <a:schemeClr val="tx1"/>
                </a:solidFill>
                <a:latin typeface="Palatino"/>
                <a:cs typeface="Palatino"/>
              </a:rPr>
              <a:t>v</a:t>
            </a:r>
            <a:r>
              <a:rPr lang="en-US" sz="3200" dirty="0" smtClean="0">
                <a:solidFill>
                  <a:schemeClr val="tx1"/>
                </a:solidFill>
              </a:rPr>
              <a:t> = length of </a:t>
            </a:r>
            <a:r>
              <a:rPr lang="en-US" sz="3200" dirty="0" smtClean="0">
                <a:solidFill>
                  <a:schemeClr val="tx1"/>
                </a:solidFill>
                <a:latin typeface="Palatino"/>
                <a:cs typeface="Palatino"/>
              </a:rPr>
              <a:t>[</a:t>
            </a:r>
            <a:r>
              <a:rPr lang="en-US" sz="3200" i="1" dirty="0" smtClean="0">
                <a:solidFill>
                  <a:schemeClr val="tx1"/>
                </a:solidFill>
                <a:latin typeface="Palatino"/>
                <a:cs typeface="Palatino"/>
              </a:rPr>
              <a:t>m</a:t>
            </a:r>
            <a:r>
              <a:rPr lang="en-US" sz="3200" dirty="0" smtClean="0">
                <a:solidFill>
                  <a:schemeClr val="tx1"/>
                </a:solidFill>
                <a:latin typeface="Palatino"/>
                <a:cs typeface="Palatino"/>
              </a:rPr>
              <a:t>, </a:t>
            </a:r>
            <a:r>
              <a:rPr lang="en-US" sz="3200" i="1" dirty="0" smtClean="0">
                <a:solidFill>
                  <a:schemeClr val="tx1"/>
                </a:solidFill>
                <a:latin typeface="Palatino"/>
                <a:cs typeface="Palatino"/>
              </a:rPr>
              <a:t>l</a:t>
            </a:r>
            <a:r>
              <a:rPr lang="en-US" sz="3200" dirty="0" smtClean="0">
                <a:solidFill>
                  <a:schemeClr val="tx1"/>
                </a:solidFill>
                <a:latin typeface="Palatino"/>
                <a:cs typeface="Palatino"/>
              </a:rPr>
              <a:t>)</a:t>
            </a:r>
          </a:p>
        </p:txBody>
      </p:sp>
      <p:sp>
        <p:nvSpPr>
          <p:cNvPr id="6" name="TextBox 5"/>
          <p:cNvSpPr txBox="1"/>
          <p:nvPr/>
        </p:nvSpPr>
        <p:spPr>
          <a:xfrm>
            <a:off x="3482804" y="6198255"/>
            <a:ext cx="184666" cy="523220"/>
          </a:xfrm>
          <a:prstGeom prst="rect">
            <a:avLst/>
          </a:prstGeom>
          <a:noFill/>
        </p:spPr>
        <p:txBody>
          <a:bodyPr wrap="none" rtlCol="0">
            <a:spAutoFit/>
          </a:bodyPr>
          <a:lstStyle/>
          <a:p>
            <a:endParaRPr lang="en-US" sz="2800" dirty="0"/>
          </a:p>
        </p:txBody>
      </p:sp>
      <p:sp>
        <p:nvSpPr>
          <p:cNvPr id="4" name="TextBox 3"/>
          <p:cNvSpPr txBox="1"/>
          <p:nvPr/>
        </p:nvSpPr>
        <p:spPr>
          <a:xfrm>
            <a:off x="732158" y="6198255"/>
            <a:ext cx="7169601" cy="461665"/>
          </a:xfrm>
          <a:prstGeom prst="rect">
            <a:avLst/>
          </a:prstGeom>
          <a:noFill/>
        </p:spPr>
        <p:txBody>
          <a:bodyPr wrap="none" rtlCol="0">
            <a:spAutoFit/>
          </a:bodyPr>
          <a:lstStyle/>
          <a:p>
            <a:r>
              <a:rPr lang="en-US" sz="2400" dirty="0" smtClean="0">
                <a:solidFill>
                  <a:srgbClr val="FF0000"/>
                </a:solidFill>
              </a:rPr>
              <a:t>At the end, </a:t>
            </a:r>
            <a:r>
              <a:rPr lang="en-US" sz="2400" i="1" dirty="0" smtClean="0">
                <a:solidFill>
                  <a:srgbClr val="FF0000"/>
                </a:solidFill>
                <a:latin typeface="Palatino"/>
                <a:cs typeface="Palatino"/>
              </a:rPr>
              <a:t>u</a:t>
            </a:r>
            <a:r>
              <a:rPr lang="en-US" sz="2400" dirty="0" smtClean="0">
                <a:solidFill>
                  <a:srgbClr val="FF0000"/>
                </a:solidFill>
                <a:latin typeface="Palatino"/>
                <a:cs typeface="Palatino"/>
              </a:rPr>
              <a:t> = </a:t>
            </a:r>
            <a:r>
              <a:rPr lang="en-US" sz="2400" i="1" dirty="0" smtClean="0">
                <a:solidFill>
                  <a:srgbClr val="FF0000"/>
                </a:solidFill>
                <a:latin typeface="Palatino"/>
                <a:cs typeface="Palatino"/>
              </a:rPr>
              <a:t>v</a:t>
            </a:r>
            <a:r>
              <a:rPr lang="en-US" sz="2400" dirty="0" smtClean="0">
                <a:solidFill>
                  <a:srgbClr val="FF0000"/>
                </a:solidFill>
                <a:latin typeface="Palatino"/>
                <a:cs typeface="Palatino"/>
              </a:rPr>
              <a:t> = </a:t>
            </a:r>
            <a:r>
              <a:rPr lang="en-US" sz="2400" dirty="0" smtClean="0">
                <a:solidFill>
                  <a:srgbClr val="FF0000"/>
                </a:solidFill>
              </a:rPr>
              <a:t>GCD of lengths of initial two ranges</a:t>
            </a:r>
            <a:r>
              <a:rPr lang="en-US" sz="2400" dirty="0" smtClean="0"/>
              <a:t>.</a:t>
            </a:r>
            <a:endParaRPr lang="en-US" sz="2400" dirty="0"/>
          </a:p>
        </p:txBody>
      </p:sp>
    </p:spTree>
    <p:extLst>
      <p:ext uri="{BB962C8B-B14F-4D97-AF65-F5344CB8AC3E}">
        <p14:creationId xmlns:p14="http://schemas.microsoft.com/office/powerpoint/2010/main" val="3607354579"/>
      </p:ext>
    </p:extLst>
  </p:cSld>
  <p:clrMapOvr>
    <a:masterClrMapping/>
  </p:clrMapOvr>
  <p:timing>
    <p:tnLst>
      <p:par>
        <p:cTn xmlns:p14="http://schemas.microsoft.com/office/powerpoint/2010/mai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Return Value of </a:t>
            </a:r>
            <a:r>
              <a:rPr lang="en-US" sz="4000" dirty="0" smtClean="0">
                <a:latin typeface="Lucida Console"/>
                <a:cs typeface="Lucida Console"/>
              </a:rPr>
              <a:t>rotate</a:t>
            </a:r>
            <a:endParaRPr lang="en-US" sz="4000" dirty="0">
              <a:latin typeface="Lucida Console"/>
              <a:cs typeface="Lucida Console"/>
            </a:endParaRPr>
          </a:p>
        </p:txBody>
      </p:sp>
      <p:sp>
        <p:nvSpPr>
          <p:cNvPr id="3" name="Content Placeholder 2"/>
          <p:cNvSpPr>
            <a:spLocks noGrp="1"/>
          </p:cNvSpPr>
          <p:nvPr>
            <p:ph idx="1"/>
          </p:nvPr>
        </p:nvSpPr>
        <p:spPr>
          <a:xfrm>
            <a:off x="457199" y="1600200"/>
            <a:ext cx="8380745" cy="4525963"/>
          </a:xfrm>
        </p:spPr>
        <p:txBody>
          <a:bodyPr>
            <a:normAutofit/>
          </a:bodyPr>
          <a:lstStyle/>
          <a:p>
            <a:r>
              <a:rPr lang="en-US" sz="2800" dirty="0"/>
              <a:t>Many applications benefit if </a:t>
            </a:r>
            <a:r>
              <a:rPr lang="en-US" sz="2400" dirty="0">
                <a:latin typeface="Lucida Console"/>
                <a:cs typeface="Lucida Console"/>
              </a:rPr>
              <a:t>rotate</a:t>
            </a:r>
            <a:r>
              <a:rPr lang="en-US" sz="2800" dirty="0"/>
              <a:t> </a:t>
            </a:r>
            <a:r>
              <a:rPr lang="en-US" sz="2800" dirty="0" smtClean="0"/>
              <a:t>returns </a:t>
            </a:r>
            <a:r>
              <a:rPr lang="en-US" sz="2800" dirty="0"/>
              <a:t>new middle: </a:t>
            </a:r>
            <a:r>
              <a:rPr lang="en-US" sz="2800" dirty="0" smtClean="0"/>
              <a:t> position </a:t>
            </a:r>
            <a:r>
              <a:rPr lang="en-US" sz="2800" dirty="0"/>
              <a:t>where </a:t>
            </a:r>
            <a:r>
              <a:rPr lang="en-US" sz="2800" dirty="0" smtClean="0"/>
              <a:t>first </a:t>
            </a:r>
            <a:r>
              <a:rPr lang="en-US" sz="2800" dirty="0"/>
              <a:t>element moved.</a:t>
            </a:r>
          </a:p>
          <a:p>
            <a:r>
              <a:rPr lang="en-US" sz="2800" dirty="0" smtClean="0"/>
              <a:t>Observe </a:t>
            </a:r>
            <a:r>
              <a:rPr lang="en-US" sz="2800" dirty="0"/>
              <a:t>that </a:t>
            </a:r>
          </a:p>
          <a:p>
            <a:pPr marL="0" indent="0" algn="ctr">
              <a:buNone/>
            </a:pPr>
            <a:r>
              <a:rPr lang="en-US" sz="2400" dirty="0" smtClean="0">
                <a:latin typeface="Lucida Console"/>
                <a:cs typeface="Lucida Console"/>
              </a:rPr>
              <a:t>rotate</a:t>
            </a:r>
            <a:r>
              <a:rPr lang="en-US" sz="2400" dirty="0">
                <a:latin typeface="Lucida Console"/>
                <a:cs typeface="Lucida Console"/>
              </a:rPr>
              <a:t>(f, rotate(f, m, l), l</a:t>
            </a:r>
            <a:r>
              <a:rPr lang="en-US" sz="2400" dirty="0" smtClean="0">
                <a:latin typeface="Lucida Console"/>
                <a:cs typeface="Lucida Console"/>
              </a:rPr>
              <a:t>)</a:t>
            </a:r>
          </a:p>
          <a:p>
            <a:pPr marL="0" indent="0">
              <a:buNone/>
            </a:pPr>
            <a:r>
              <a:rPr lang="en-US" sz="2400" dirty="0">
                <a:latin typeface="Lucida Console"/>
                <a:cs typeface="Lucida Console"/>
              </a:rPr>
              <a:t> </a:t>
            </a:r>
            <a:r>
              <a:rPr lang="en-US" sz="2400" dirty="0" smtClean="0">
                <a:latin typeface="Lucida Console"/>
                <a:cs typeface="Lucida Console"/>
              </a:rPr>
              <a:t> </a:t>
            </a:r>
            <a:r>
              <a:rPr lang="en-US" sz="2800" dirty="0" smtClean="0"/>
              <a:t>is </a:t>
            </a:r>
            <a:r>
              <a:rPr lang="en-US" sz="2800" dirty="0"/>
              <a:t>an identity permutation.</a:t>
            </a:r>
          </a:p>
          <a:p>
            <a:r>
              <a:rPr lang="en-US" sz="2800" dirty="0" smtClean="0"/>
              <a:t>Challenge is </a:t>
            </a:r>
            <a:r>
              <a:rPr lang="en-US" sz="2800" dirty="0"/>
              <a:t>to find a way to return </a:t>
            </a:r>
            <a:r>
              <a:rPr lang="en-US" sz="2800" dirty="0" smtClean="0"/>
              <a:t>desired </a:t>
            </a:r>
            <a:r>
              <a:rPr lang="en-US" sz="2800" dirty="0"/>
              <a:t>value without doing any extra work.</a:t>
            </a:r>
          </a:p>
        </p:txBody>
      </p:sp>
      <p:sp>
        <p:nvSpPr>
          <p:cNvPr id="4" name="Slide Number Placeholder 3"/>
          <p:cNvSpPr>
            <a:spLocks noGrp="1"/>
          </p:cNvSpPr>
          <p:nvPr>
            <p:ph type="sldNum" sz="quarter" idx="12"/>
          </p:nvPr>
        </p:nvSpPr>
        <p:spPr/>
        <p:txBody>
          <a:bodyPr/>
          <a:lstStyle/>
          <a:p>
            <a:fld id="{40857C5A-2FD0-1645-9F69-D79892D8574F}" type="slidenum">
              <a:rPr lang="en-US" smtClean="0"/>
              <a:t>99</a:t>
            </a:fld>
            <a:endParaRPr lang="en-US"/>
          </a:p>
        </p:txBody>
      </p:sp>
    </p:spTree>
    <p:extLst>
      <p:ext uri="{BB962C8B-B14F-4D97-AF65-F5344CB8AC3E}">
        <p14:creationId xmlns:p14="http://schemas.microsoft.com/office/powerpoint/2010/main" val="283296354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129519</TotalTime>
  <Words>19339</Words>
  <Application>Microsoft Macintosh PowerPoint</Application>
  <PresentationFormat>On-screen Show (4:3)</PresentationFormat>
  <Paragraphs>2837</Paragraphs>
  <Slides>239</Slides>
  <Notes>159</Notes>
  <HiddenSlides>0</HiddenSlides>
  <MMClips>0</MMClips>
  <ScaleCrop>false</ScaleCrop>
  <HeadingPairs>
    <vt:vector size="4" baseType="variant">
      <vt:variant>
        <vt:lpstr>Theme</vt:lpstr>
      </vt:variant>
      <vt:variant>
        <vt:i4>1</vt:i4>
      </vt:variant>
      <vt:variant>
        <vt:lpstr>Slide Titles</vt:lpstr>
      </vt:variant>
      <vt:variant>
        <vt:i4>239</vt:i4>
      </vt:variant>
    </vt:vector>
  </HeadingPairs>
  <TitlesOfParts>
    <vt:vector size="240" baseType="lpstr">
      <vt:lpstr>Office Theme</vt:lpstr>
      <vt:lpstr>From Mathematics to Generic Programming</vt:lpstr>
      <vt:lpstr>Lecture 17</vt:lpstr>
      <vt:lpstr>Abstraction, Revisited</vt:lpstr>
      <vt:lpstr>Aristotle (384 BC–322 BC)</vt:lpstr>
      <vt:lpstr>Abstraction in Aristotle’s Categories</vt:lpstr>
      <vt:lpstr>Values and Types</vt:lpstr>
      <vt:lpstr>Objects</vt:lpstr>
      <vt:lpstr>Object Types</vt:lpstr>
      <vt:lpstr>Concepts</vt:lpstr>
      <vt:lpstr>Equivalent Levels of Abstraction</vt:lpstr>
      <vt:lpstr>Concepts and Some of Their Types in C++</vt:lpstr>
      <vt:lpstr>Support for Concepts</vt:lpstr>
      <vt:lpstr>Concepts vs. Other Abstraction Mechanisms</vt:lpstr>
      <vt:lpstr>Concepts as Predicates</vt:lpstr>
      <vt:lpstr>Complexity Requirement</vt:lpstr>
      <vt:lpstr>Type Functions</vt:lpstr>
      <vt:lpstr>Type Attributes</vt:lpstr>
      <vt:lpstr>The Regular Concept: Operations Requirements</vt:lpstr>
      <vt:lpstr>The Regular Concept: Semantic Requirements</vt:lpstr>
      <vt:lpstr>The Regular Concept: Space/Time Complexity Requirements</vt:lpstr>
      <vt:lpstr>The Semiregular Concept</vt:lpstr>
      <vt:lpstr>Iterators</vt:lpstr>
      <vt:lpstr>The Iterator Concept</vt:lpstr>
      <vt:lpstr>Dereferencing</vt:lpstr>
      <vt:lpstr>Relationship Between Successor and Dereference</vt:lpstr>
      <vt:lpstr>Why Regular?</vt:lpstr>
      <vt:lpstr>Iterator Categories (1)</vt:lpstr>
      <vt:lpstr>Iterator Categories (2)</vt:lpstr>
      <vt:lpstr>Another Common Iterator Category</vt:lpstr>
      <vt:lpstr>Other Possible Iterator Categories (not included in STL)</vt:lpstr>
      <vt:lpstr>Why Not in STL?</vt:lpstr>
      <vt:lpstr>  </vt:lpstr>
      <vt:lpstr>  </vt:lpstr>
      <vt:lpstr>Difference Type</vt:lpstr>
      <vt:lpstr>Iterator Traits</vt:lpstr>
      <vt:lpstr>Simplifying Iterator Trait Access</vt:lpstr>
      <vt:lpstr>Category Dispatch</vt:lpstr>
      <vt:lpstr>  </vt:lpstr>
      <vt:lpstr>  </vt:lpstr>
      <vt:lpstr>Things to Consider</vt:lpstr>
      <vt:lpstr>Lecture 18</vt:lpstr>
      <vt:lpstr>Ranges</vt:lpstr>
      <vt:lpstr>Ranges in Programming Interfaces</vt:lpstr>
      <vt:lpstr>Specifying Ranges</vt:lpstr>
      <vt:lpstr>Zero-based Indexing</vt:lpstr>
      <vt:lpstr>  </vt:lpstr>
      <vt:lpstr>Valid Ranges</vt:lpstr>
      <vt:lpstr>Valid Range Precondition</vt:lpstr>
      <vt:lpstr>  </vt:lpstr>
      <vt:lpstr>  </vt:lpstr>
      <vt:lpstr>  </vt:lpstr>
      <vt:lpstr>Linear Search</vt:lpstr>
      <vt:lpstr>  </vt:lpstr>
      <vt:lpstr>  </vt:lpstr>
      <vt:lpstr>  </vt:lpstr>
      <vt:lpstr>Binary Search</vt:lpstr>
      <vt:lpstr>Origins of Binary Search</vt:lpstr>
      <vt:lpstr>Binary Search in Programming</vt:lpstr>
      <vt:lpstr>Incorrect Interface in UNIX</vt:lpstr>
      <vt:lpstr>Two Flaws in bsearch</vt:lpstr>
      <vt:lpstr>Correct Interface Uses Partition Point</vt:lpstr>
      <vt:lpstr>  </vt:lpstr>
      <vt:lpstr>Partition Point Example Using Predicate isVowel(c)</vt:lpstr>
      <vt:lpstr>  </vt:lpstr>
      <vt:lpstr>Binary Search Lemma</vt:lpstr>
      <vt:lpstr>C++ Lambda Expressions</vt:lpstr>
      <vt:lpstr>  </vt:lpstr>
      <vt:lpstr>  </vt:lpstr>
      <vt:lpstr>Which One is the Real Binary Search?</vt:lpstr>
      <vt:lpstr>Things to Consider</vt:lpstr>
      <vt:lpstr>Lecture 19</vt:lpstr>
      <vt:lpstr>From Finding Data to Moving It</vt:lpstr>
      <vt:lpstr>Permutation</vt:lpstr>
      <vt:lpstr>Permutations as a Group</vt:lpstr>
      <vt:lpstr>Cayley’s Theorem</vt:lpstr>
      <vt:lpstr>Transposition</vt:lpstr>
      <vt:lpstr>  </vt:lpstr>
      <vt:lpstr>Transposition Lemma</vt:lpstr>
      <vt:lpstr>Permutations, Graphs, and Cycles</vt:lpstr>
      <vt:lpstr>Decomposing Permutation into Cycles</vt:lpstr>
      <vt:lpstr>Properties of Cycles</vt:lpstr>
      <vt:lpstr>Number of Assignments</vt:lpstr>
      <vt:lpstr>Number of Assignments -- Proof</vt:lpstr>
      <vt:lpstr>The “Hardest” Permutation</vt:lpstr>
      <vt:lpstr>Swapping Ranges</vt:lpstr>
      <vt:lpstr>  </vt:lpstr>
      <vt:lpstr>The Law of Useful Return, Restated</vt:lpstr>
      <vt:lpstr>The Law of Separating Types</vt:lpstr>
      <vt:lpstr>  </vt:lpstr>
      <vt:lpstr>  </vt:lpstr>
      <vt:lpstr>The Law of Completeness</vt:lpstr>
      <vt:lpstr>Rotation</vt:lpstr>
      <vt:lpstr>Initial Rotation Ideas</vt:lpstr>
      <vt:lpstr>Better Rotation Interface: Exchanging Different Length Blocks</vt:lpstr>
      <vt:lpstr>Rotation Example</vt:lpstr>
      <vt:lpstr>  </vt:lpstr>
      <vt:lpstr>Gries-Mills Example</vt:lpstr>
      <vt:lpstr>  </vt:lpstr>
      <vt:lpstr>Return Value of rotate</vt:lpstr>
      <vt:lpstr>  </vt:lpstr>
      <vt:lpstr>  </vt:lpstr>
      <vt:lpstr>How Much Work Does Algorithm Do?</vt:lpstr>
      <vt:lpstr>Things to Consider</vt:lpstr>
      <vt:lpstr>Lecture 20</vt:lpstr>
      <vt:lpstr>Cycles in Rotation:  Example</vt:lpstr>
      <vt:lpstr>Cycles in Rotation:  General Case</vt:lpstr>
      <vt:lpstr>  </vt:lpstr>
      <vt:lpstr>  </vt:lpstr>
      <vt:lpstr>  </vt:lpstr>
      <vt:lpstr>Cycle-Exploiting Rotate Example, Pt. 1 (rotation k = 2 for n = 6 elements)</vt:lpstr>
      <vt:lpstr>Cycle-Exploiting Rotate Example, Pt. 2: what happens when rotate_cycle is called</vt:lpstr>
      <vt:lpstr>Cycle-Exploiting Rotate Example, Pt. 3: how array changes in rotate_cycle_from loop</vt:lpstr>
      <vt:lpstr>When Is an Algorithm Faster in Practice?</vt:lpstr>
      <vt:lpstr>Reverse</vt:lpstr>
      <vt:lpstr>  </vt:lpstr>
      <vt:lpstr>Example</vt:lpstr>
      <vt:lpstr>  </vt:lpstr>
      <vt:lpstr>  </vt:lpstr>
      <vt:lpstr>  </vt:lpstr>
      <vt:lpstr>  </vt:lpstr>
      <vt:lpstr>  </vt:lpstr>
      <vt:lpstr>  </vt:lpstr>
      <vt:lpstr>  </vt:lpstr>
      <vt:lpstr>  </vt:lpstr>
      <vt:lpstr>  </vt:lpstr>
      <vt:lpstr>The Law of Interface Refinement</vt:lpstr>
      <vt:lpstr>Computational Complexity</vt:lpstr>
      <vt:lpstr>Space Complexity Definition</vt:lpstr>
      <vt:lpstr>  </vt:lpstr>
      <vt:lpstr>  </vt:lpstr>
      <vt:lpstr>Memory-Adaptive Algorithms</vt:lpstr>
      <vt:lpstr>Memory-Adaptive Reverse:  Strategy</vt:lpstr>
      <vt:lpstr>  </vt:lpstr>
      <vt:lpstr>A Sad Story of  get_temporary_buffer</vt:lpstr>
      <vt:lpstr>Things to Consider</vt:lpstr>
      <vt:lpstr>Lecture 21</vt:lpstr>
      <vt:lpstr>Stein’s Motivation</vt:lpstr>
      <vt:lpstr>Stein’s Observations</vt:lpstr>
      <vt:lpstr>  </vt:lpstr>
      <vt:lpstr>  </vt:lpstr>
      <vt:lpstr>Stein’s Algorithm Example (Part 1)</vt:lpstr>
      <vt:lpstr>Stein’s Algorithm Example (Part 2)</vt:lpstr>
      <vt:lpstr>Implications of Stein’s Algorithm</vt:lpstr>
      <vt:lpstr>Generalization of Euclid’s Algorithm</vt:lpstr>
      <vt:lpstr>Stein for Polynomials</vt:lpstr>
      <vt:lpstr>Stein’s Observations Adapted for Polynomials</vt:lpstr>
      <vt:lpstr>  Derivation </vt:lpstr>
      <vt:lpstr>Stein for Polynomials:  Example</vt:lpstr>
      <vt:lpstr>Further Extensions to Stein</vt:lpstr>
      <vt:lpstr>Generalizing Even and Odd</vt:lpstr>
      <vt:lpstr>Back to Euclid’s GCD</vt:lpstr>
      <vt:lpstr>Bézout’s Identity</vt:lpstr>
      <vt:lpstr>Claude Gaspar Bachet de Méziriac (1581-1638)</vt:lpstr>
      <vt:lpstr>Rings (Reminder)</vt:lpstr>
      <vt:lpstr>Ideals</vt:lpstr>
      <vt:lpstr>Examples of Ideals</vt:lpstr>
      <vt:lpstr>Not All Subrings Are Ideals</vt:lpstr>
      <vt:lpstr>Linear Combination Ideal</vt:lpstr>
      <vt:lpstr>Ideals in Euclidean Domains</vt:lpstr>
      <vt:lpstr>Principal Ideals</vt:lpstr>
      <vt:lpstr>Examples of Principal Ideals</vt:lpstr>
      <vt:lpstr>Principal Ideal Domain</vt:lpstr>
      <vt:lpstr>ED ⟹ PID</vt:lpstr>
      <vt:lpstr>Restating Bézout’s Identity</vt:lpstr>
      <vt:lpstr>Bézout’s Identity, Restated</vt:lpstr>
      <vt:lpstr>Invertibility Lemma</vt:lpstr>
      <vt:lpstr>Things to Consider</vt:lpstr>
      <vt:lpstr>Lecture 22</vt:lpstr>
      <vt:lpstr>Constructive vs. Nonconstructive Proofs</vt:lpstr>
      <vt:lpstr>Henri Poincaré (1854–1912)</vt:lpstr>
      <vt:lpstr>Programmers Are Necessarily “Intuitionists”</vt:lpstr>
      <vt:lpstr>  </vt:lpstr>
      <vt:lpstr>Remainders Computed in Euclid’s Algorithm</vt:lpstr>
      <vt:lpstr>Remainders Computed in Euclid’s Algorithm (alternate formulation)</vt:lpstr>
      <vt:lpstr>Remainders Computed in Euclid’s Algorithm (alternate formulation, rearranged)</vt:lpstr>
      <vt:lpstr>Remainders Computed in Euclid’s Algorithm (computing values for Bézout’s Identity)</vt:lpstr>
      <vt:lpstr>Recurrence in List of Remainders</vt:lpstr>
      <vt:lpstr>Observations About Recurrence</vt:lpstr>
      <vt:lpstr>Quick Method for Computing y</vt:lpstr>
      <vt:lpstr>  </vt:lpstr>
      <vt:lpstr>Tracing extended_gcd(196, 42) Initial values: a ⟵ 196, b ⟵ 42, x0 ⟵ 1, x1 ⟵ 0 </vt:lpstr>
      <vt:lpstr>Extended GCD and Multiplicative Inverse</vt:lpstr>
      <vt:lpstr>Applications of GCD</vt:lpstr>
      <vt:lpstr>Cryptology</vt:lpstr>
      <vt:lpstr>Codes and Ciphers</vt:lpstr>
      <vt:lpstr>Some Cryptographic History</vt:lpstr>
      <vt:lpstr>Bletchley Park</vt:lpstr>
      <vt:lpstr>Cryptosystem</vt:lpstr>
      <vt:lpstr>Traditional Cryptosystems</vt:lpstr>
      <vt:lpstr>Public-Key Cryptosystem</vt:lpstr>
      <vt:lpstr>Requirements for Public-Key Cryptosystem</vt:lpstr>
      <vt:lpstr>Who Invented Public-Key Cryptography?</vt:lpstr>
      <vt:lpstr>Things to Consider</vt:lpstr>
      <vt:lpstr>Lecture 23</vt:lpstr>
      <vt:lpstr>Primality Testing</vt:lpstr>
      <vt:lpstr>What Gauss Believed</vt:lpstr>
      <vt:lpstr>  </vt:lpstr>
      <vt:lpstr>  </vt:lpstr>
      <vt:lpstr>  </vt:lpstr>
      <vt:lpstr>  </vt:lpstr>
      <vt:lpstr>  </vt:lpstr>
      <vt:lpstr>  </vt:lpstr>
      <vt:lpstr>Idea of Fermat Test</vt:lpstr>
      <vt:lpstr>  </vt:lpstr>
      <vt:lpstr>Problem:  Carmichael Numbers</vt:lpstr>
      <vt:lpstr>Ideas for Miller-Rabin Test (1)</vt:lpstr>
      <vt:lpstr>Ideas for Miller-Rabin Test (2)</vt:lpstr>
      <vt:lpstr>Observations for Miller-Rabin Test</vt:lpstr>
      <vt:lpstr>  </vt:lpstr>
      <vt:lpstr>Miller-Rabin Test Puzzle</vt:lpstr>
      <vt:lpstr>Miller-Rabin Test Example: Is n = 2793 prime?</vt:lpstr>
      <vt:lpstr>Probabilistic Algorithm</vt:lpstr>
      <vt:lpstr>AKS:  A New Test for Primality</vt:lpstr>
      <vt:lpstr>RSA Revisited</vt:lpstr>
      <vt:lpstr>Uses of RSA Public-Key Cryptosystem</vt:lpstr>
      <vt:lpstr>Communication Protocols Using RSA</vt:lpstr>
      <vt:lpstr>Two Crucial Steps in RSA</vt:lpstr>
      <vt:lpstr>RSA Key Generation</vt:lpstr>
      <vt:lpstr>RSA Encoding/Decoding</vt:lpstr>
      <vt:lpstr>How RSA Works</vt:lpstr>
      <vt:lpstr>How RSA Works:  Proof (1)</vt:lpstr>
      <vt:lpstr>How RSA Works:  Proof (2)</vt:lpstr>
      <vt:lpstr>Ensuring Coprimes</vt:lpstr>
      <vt:lpstr>Why is RSA Secure?</vt:lpstr>
      <vt:lpstr>Final Project:  RSA</vt:lpstr>
      <vt:lpstr>RSA Project Hints</vt:lpstr>
      <vt:lpstr>Using Extended GCD</vt:lpstr>
      <vt:lpstr>  </vt:lpstr>
      <vt:lpstr>Things to Consider</vt:lpstr>
      <vt:lpstr>Lecture 24</vt:lpstr>
      <vt:lpstr>Generic Programming and Abstraction</vt:lpstr>
      <vt:lpstr>Examples of Abstraction</vt:lpstr>
      <vt:lpstr>The Essential Process of Generic Programming</vt:lpstr>
      <vt:lpstr>Don’t Forget About Efficiency</vt:lpstr>
      <vt:lpstr>Correctness of Programming Interfaces</vt:lpstr>
      <vt:lpstr>Types and Concepts</vt:lpstr>
      <vt:lpstr>Which Concepts?</vt:lpstr>
      <vt:lpstr>Adopting the Generic Programming Attitude</vt:lpstr>
      <vt:lpstr>Continue the Tradition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 Rose</dc:creator>
  <cp:lastModifiedBy>Dan Rose</cp:lastModifiedBy>
  <cp:revision>440</cp:revision>
  <dcterms:created xsi:type="dcterms:W3CDTF">2015-07-06T15:28:24Z</dcterms:created>
  <dcterms:modified xsi:type="dcterms:W3CDTF">2015-10-21T14:39:16Z</dcterms:modified>
</cp:coreProperties>
</file>