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9"/>
  </p:notesMasterIdLst>
  <p:handoutMasterIdLst>
    <p:handoutMasterId r:id="rId270"/>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28"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58" r:id="rId39"/>
    <p:sldId id="293" r:id="rId40"/>
    <p:sldId id="294" r:id="rId41"/>
    <p:sldId id="295" r:id="rId42"/>
    <p:sldId id="296" r:id="rId43"/>
    <p:sldId id="297" r:id="rId44"/>
    <p:sldId id="298" r:id="rId45"/>
    <p:sldId id="299" r:id="rId46"/>
    <p:sldId id="300" r:id="rId47"/>
    <p:sldId id="302" r:id="rId48"/>
    <p:sldId id="528" r:id="rId49"/>
    <p:sldId id="304" r:id="rId50"/>
    <p:sldId id="301" r:id="rId51"/>
    <p:sldId id="305" r:id="rId52"/>
    <p:sldId id="306" r:id="rId53"/>
    <p:sldId id="53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537" r:id="rId69"/>
    <p:sldId id="322" r:id="rId70"/>
    <p:sldId id="321" r:id="rId71"/>
    <p:sldId id="323" r:id="rId72"/>
    <p:sldId id="325" r:id="rId73"/>
    <p:sldId id="326" r:id="rId74"/>
    <p:sldId id="330" r:id="rId75"/>
    <p:sldId id="331" r:id="rId76"/>
    <p:sldId id="332" r:id="rId77"/>
    <p:sldId id="334" r:id="rId78"/>
    <p:sldId id="333" r:id="rId79"/>
    <p:sldId id="335" r:id="rId80"/>
    <p:sldId id="336" r:id="rId81"/>
    <p:sldId id="337" r:id="rId82"/>
    <p:sldId id="338" r:id="rId83"/>
    <p:sldId id="339" r:id="rId84"/>
    <p:sldId id="538"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27" r:id="rId113"/>
    <p:sldId id="367" r:id="rId114"/>
    <p:sldId id="368" r:id="rId115"/>
    <p:sldId id="370" r:id="rId116"/>
    <p:sldId id="369" r:id="rId117"/>
    <p:sldId id="371" r:id="rId118"/>
    <p:sldId id="372" r:id="rId119"/>
    <p:sldId id="373" r:id="rId120"/>
    <p:sldId id="374" r:id="rId121"/>
    <p:sldId id="375" r:id="rId122"/>
    <p:sldId id="376" r:id="rId123"/>
    <p:sldId id="377" r:id="rId124"/>
    <p:sldId id="379" r:id="rId125"/>
    <p:sldId id="380" r:id="rId126"/>
    <p:sldId id="381" r:id="rId127"/>
    <p:sldId id="382" r:id="rId128"/>
    <p:sldId id="383" r:id="rId129"/>
    <p:sldId id="384" r:id="rId130"/>
    <p:sldId id="385" r:id="rId131"/>
    <p:sldId id="386" r:id="rId132"/>
    <p:sldId id="388" r:id="rId133"/>
    <p:sldId id="389" r:id="rId134"/>
    <p:sldId id="390" r:id="rId135"/>
    <p:sldId id="391" r:id="rId136"/>
    <p:sldId id="392" r:id="rId137"/>
    <p:sldId id="393" r:id="rId138"/>
    <p:sldId id="394" r:id="rId139"/>
    <p:sldId id="396" r:id="rId140"/>
    <p:sldId id="529" r:id="rId141"/>
    <p:sldId id="398" r:id="rId142"/>
    <p:sldId id="399" r:id="rId143"/>
    <p:sldId id="400" r:id="rId144"/>
    <p:sldId id="401" r:id="rId145"/>
    <p:sldId id="402" r:id="rId146"/>
    <p:sldId id="404" r:id="rId147"/>
    <p:sldId id="405" r:id="rId148"/>
    <p:sldId id="406" r:id="rId149"/>
    <p:sldId id="407" r:id="rId150"/>
    <p:sldId id="408" r:id="rId151"/>
    <p:sldId id="409" r:id="rId152"/>
    <p:sldId id="412" r:id="rId153"/>
    <p:sldId id="411" r:id="rId154"/>
    <p:sldId id="410" r:id="rId155"/>
    <p:sldId id="429" r:id="rId156"/>
    <p:sldId id="413" r:id="rId157"/>
    <p:sldId id="414" r:id="rId158"/>
    <p:sldId id="415" r:id="rId159"/>
    <p:sldId id="530" r:id="rId160"/>
    <p:sldId id="417" r:id="rId161"/>
    <p:sldId id="418" r:id="rId162"/>
    <p:sldId id="419" r:id="rId163"/>
    <p:sldId id="420" r:id="rId164"/>
    <p:sldId id="421" r:id="rId165"/>
    <p:sldId id="422" r:id="rId166"/>
    <p:sldId id="423" r:id="rId167"/>
    <p:sldId id="424" r:id="rId168"/>
    <p:sldId id="425" r:id="rId169"/>
    <p:sldId id="427" r:id="rId170"/>
    <p:sldId id="426" r:id="rId171"/>
    <p:sldId id="395" r:id="rId172"/>
    <p:sldId id="430" r:id="rId173"/>
    <p:sldId id="531" r:id="rId174"/>
    <p:sldId id="432" r:id="rId175"/>
    <p:sldId id="433" r:id="rId176"/>
    <p:sldId id="434"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6" r:id="rId207"/>
    <p:sldId id="465" r:id="rId208"/>
    <p:sldId id="467" r:id="rId209"/>
    <p:sldId id="469" r:id="rId210"/>
    <p:sldId id="470" r:id="rId211"/>
    <p:sldId id="471" r:id="rId212"/>
    <p:sldId id="472" r:id="rId213"/>
    <p:sldId id="473" r:id="rId214"/>
    <p:sldId id="474" r:id="rId215"/>
    <p:sldId id="475" r:id="rId216"/>
    <p:sldId id="476" r:id="rId217"/>
    <p:sldId id="478" r:id="rId218"/>
    <p:sldId id="477" r:id="rId219"/>
    <p:sldId id="479" r:id="rId220"/>
    <p:sldId id="532"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4" r:id="rId235"/>
    <p:sldId id="495" r:id="rId236"/>
    <p:sldId id="496" r:id="rId237"/>
    <p:sldId id="497" r:id="rId238"/>
    <p:sldId id="533" r:id="rId239"/>
    <p:sldId id="499" r:id="rId240"/>
    <p:sldId id="500" r:id="rId241"/>
    <p:sldId id="501" r:id="rId242"/>
    <p:sldId id="468" r:id="rId243"/>
    <p:sldId id="502" r:id="rId244"/>
    <p:sldId id="503" r:id="rId245"/>
    <p:sldId id="534" r:id="rId246"/>
    <p:sldId id="506" r:id="rId247"/>
    <p:sldId id="507" r:id="rId248"/>
    <p:sldId id="508" r:id="rId249"/>
    <p:sldId id="509" r:id="rId250"/>
    <p:sldId id="535" r:id="rId251"/>
    <p:sldId id="511" r:id="rId252"/>
    <p:sldId id="512" r:id="rId253"/>
    <p:sldId id="513" r:id="rId254"/>
    <p:sldId id="514" r:id="rId255"/>
    <p:sldId id="515" r:id="rId256"/>
    <p:sldId id="516" r:id="rId257"/>
    <p:sldId id="517" r:id="rId258"/>
    <p:sldId id="518" r:id="rId259"/>
    <p:sldId id="519" r:id="rId260"/>
    <p:sldId id="520" r:id="rId261"/>
    <p:sldId id="521" r:id="rId262"/>
    <p:sldId id="522" r:id="rId263"/>
    <p:sldId id="523" r:id="rId264"/>
    <p:sldId id="524" r:id="rId265"/>
    <p:sldId id="525" r:id="rId266"/>
    <p:sldId id="526" r:id="rId267"/>
    <p:sldId id="527" r:id="rId2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EDA"/>
    <a:srgbClr val="FF00FF"/>
    <a:srgbClr val="FF8000"/>
    <a:srgbClr val="800040"/>
    <a:srgbClr val="80FF00"/>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6" autoAdjust="0"/>
    <p:restoredTop sz="86378" autoAdjust="0"/>
  </p:normalViewPr>
  <p:slideViewPr>
    <p:cSldViewPr snapToGrid="0" snapToObjects="1">
      <p:cViewPr>
        <p:scale>
          <a:sx n="100" d="100"/>
          <a:sy n="100" d="100"/>
        </p:scale>
        <p:origin x="-328" y="-80"/>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printerSettings" Target="printerSettings/printerSettings1.bin"/><Relationship Id="rId272" Type="http://schemas.openxmlformats.org/officeDocument/2006/relationships/presProps" Target="presProps.xml"/><Relationship Id="rId273" Type="http://schemas.openxmlformats.org/officeDocument/2006/relationships/viewProps" Target="viewProps.xml"/><Relationship Id="rId274" Type="http://schemas.openxmlformats.org/officeDocument/2006/relationships/theme" Target="theme/theme1.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5A508-642E-3C43-BE60-38BBCA49EFCB}" type="datetimeFigureOut">
              <a:rPr lang="en-US" smtClean="0"/>
              <a:t>10/26/15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C6056C-5595-1C46-8C9C-03061A712B11}" type="slidenum">
              <a:rPr lang="en-US" smtClean="0"/>
              <a:t>‹#›</a:t>
            </a:fld>
            <a:endParaRPr lang="en-US"/>
          </a:p>
        </p:txBody>
      </p:sp>
    </p:spTree>
    <p:extLst>
      <p:ext uri="{BB962C8B-B14F-4D97-AF65-F5344CB8AC3E}">
        <p14:creationId xmlns:p14="http://schemas.microsoft.com/office/powerpoint/2010/main" val="1849350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56644-DD5E-214A-A1FE-2B5516A87386}" type="datetimeFigureOut">
              <a:rPr lang="en-US" smtClean="0"/>
              <a:t>10/26/15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1F818-9BF4-EE4B-BA13-E67BADA76E56}" type="slidenum">
              <a:rPr lang="en-US" smtClean="0"/>
              <a:t>‹#›</a:t>
            </a:fld>
            <a:endParaRPr lang="en-US"/>
          </a:p>
        </p:txBody>
      </p:sp>
    </p:spTree>
    <p:extLst>
      <p:ext uri="{BB962C8B-B14F-4D97-AF65-F5344CB8AC3E}">
        <p14:creationId xmlns:p14="http://schemas.microsoft.com/office/powerpoint/2010/main" val="4275473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TO INSTRUCTOR:  Many</a:t>
            </a:r>
            <a:r>
              <a:rPr lang="en-US" baseline="0" dirty="0" smtClean="0"/>
              <a:t> slides contain associated speaker notes.  These notes are intended as suggestions for things you may want to say to the class about the material on the slide.  Some slides also contain </a:t>
            </a:r>
            <a:r>
              <a:rPr lang="en-US" baseline="0" dirty="0" err="1" smtClean="0"/>
              <a:t>LaTeX</a:t>
            </a:r>
            <a:r>
              <a:rPr lang="en-US" baseline="0" dirty="0" smtClean="0"/>
              <a:t> sources for mathematical formulas on the slide.  The </a:t>
            </a:r>
            <a:r>
              <a:rPr lang="en-US" baseline="0" dirty="0" err="1" smtClean="0"/>
              <a:t>LaTeX</a:t>
            </a:r>
            <a:r>
              <a:rPr lang="en-US" baseline="0" dirty="0" smtClean="0"/>
              <a:t> material will be greyed out during presentations, and can be ignored.  It is provided for those who want to edit the content.]</a:t>
            </a:r>
            <a:endParaRPr lang="en-US" dirty="0" smtClean="0"/>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a:t>
            </a:fld>
            <a:endParaRPr lang="en-US"/>
          </a:p>
        </p:txBody>
      </p:sp>
    </p:spTree>
    <p:extLst>
      <p:ext uri="{BB962C8B-B14F-4D97-AF65-F5344CB8AC3E}">
        <p14:creationId xmlns:p14="http://schemas.microsoft.com/office/powerpoint/2010/main" val="3795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[Public domain image]</a:t>
            </a:r>
            <a:endParaRPr lang="en-US" sz="800" dirty="0"/>
          </a:p>
        </p:txBody>
      </p:sp>
      <p:sp>
        <p:nvSpPr>
          <p:cNvPr id="4" name="Slide Number Placeholder 3"/>
          <p:cNvSpPr>
            <a:spLocks noGrp="1"/>
          </p:cNvSpPr>
          <p:nvPr>
            <p:ph type="sldNum" sz="quarter" idx="10"/>
          </p:nvPr>
        </p:nvSpPr>
        <p:spPr/>
        <p:txBody>
          <a:bodyPr/>
          <a:lstStyle/>
          <a:p>
            <a:fld id="{7DD1F818-9BF4-EE4B-BA13-E67BADA76E56}" type="slidenum">
              <a:rPr lang="en-US" smtClean="0"/>
              <a:t>12</a:t>
            </a:fld>
            <a:endParaRPr lang="en-US"/>
          </a:p>
        </p:txBody>
      </p:sp>
    </p:spTree>
    <p:extLst>
      <p:ext uri="{BB962C8B-B14F-4D97-AF65-F5344CB8AC3E}">
        <p14:creationId xmlns:p14="http://schemas.microsoft.com/office/powerpoint/2010/main" val="3338640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mn-cs"/>
              </a:rPr>
              <a:t>Here’s how addition, subtraction, and multiplication work.  Division</a:t>
            </a:r>
            <a:r>
              <a:rPr lang="en-US" sz="1200" kern="1200" baseline="0" dirty="0" smtClean="0">
                <a:solidFill>
                  <a:schemeClr val="tx1"/>
                </a:solidFill>
                <a:latin typeface="+mn-lt"/>
                <a:ea typeface="ＭＳ Ｐゴシック" charset="0"/>
                <a:cs typeface="+mn-cs"/>
              </a:rPr>
              <a:t> is trickier.</a:t>
            </a:r>
            <a:endParaRPr lang="en-US" sz="1200" kern="1200" dirty="0" smtClean="0">
              <a:solidFill>
                <a:schemeClr val="tx1"/>
              </a:solidFill>
              <a:latin typeface="+mn-lt"/>
              <a:ea typeface="ＭＳ Ｐゴシック" charset="0"/>
              <a:cs typeface="+mn-cs"/>
            </a:endParaRPr>
          </a:p>
          <a:p>
            <a:endParaRPr lang="en-US" sz="1200" kern="1200" dirty="0" smtClean="0">
              <a:solidFill>
                <a:schemeClr val="tx1"/>
              </a:solidFill>
              <a:latin typeface="+mn-lt"/>
              <a:ea typeface="ＭＳ Ｐゴシック" charset="0"/>
              <a:cs typeface="+mn-cs"/>
            </a:endParaRPr>
          </a:p>
          <a:p>
            <a:r>
              <a:rPr lang="en-US" sz="800" kern="1200" dirty="0" smtClean="0">
                <a:solidFill>
                  <a:srgbClr val="A6A6A6"/>
                </a:solidFill>
                <a:latin typeface="+mn-lt"/>
                <a:ea typeface="ＭＳ Ｐゴシック" charset="0"/>
                <a:cs typeface="+mn-cs"/>
              </a:rPr>
              <a:t>c_0 &amp;= a_0b_0\\</a:t>
            </a:r>
          </a:p>
          <a:p>
            <a:r>
              <a:rPr lang="en-US" sz="800" kern="1200" dirty="0" smtClean="0">
                <a:solidFill>
                  <a:srgbClr val="A6A6A6"/>
                </a:solidFill>
                <a:latin typeface="+mn-lt"/>
                <a:ea typeface="ＭＳ Ｐゴシック" charset="0"/>
                <a:cs typeface="+mn-cs"/>
              </a:rPr>
              <a:t>c_1 &amp;= a_0b_1 + a_1b_0\\</a:t>
            </a:r>
          </a:p>
          <a:p>
            <a:r>
              <a:rPr lang="en-US" sz="800" kern="1200" dirty="0" smtClean="0">
                <a:solidFill>
                  <a:srgbClr val="A6A6A6"/>
                </a:solidFill>
                <a:latin typeface="+mn-lt"/>
                <a:ea typeface="ＭＳ Ｐゴシック" charset="0"/>
                <a:cs typeface="+mn-cs"/>
              </a:rPr>
              <a:t>c_2 &amp;= a_0b_2 + a_1b_1 + a_2b_0\\</a:t>
            </a:r>
          </a:p>
          <a:p>
            <a:r>
              <a:rPr lang="cs-CZ" sz="800" kern="1200" dirty="0" smtClean="0">
                <a:solidFill>
                  <a:srgbClr val="A6A6A6"/>
                </a:solidFill>
                <a:latin typeface="+mn-lt"/>
                <a:ea typeface="ＭＳ Ｐゴシック" charset="0"/>
                <a:cs typeface="+mn-cs"/>
              </a:rPr>
              <a:t> &amp;~~\</a:t>
            </a:r>
            <a:r>
              <a:rPr lang="cs-CZ" sz="800" kern="1200" dirty="0" err="1" smtClean="0">
                <a:solidFill>
                  <a:srgbClr val="A6A6A6"/>
                </a:solidFill>
                <a:latin typeface="+mn-lt"/>
                <a:ea typeface="ＭＳ Ｐゴシック" charset="0"/>
                <a:cs typeface="+mn-cs"/>
              </a:rPr>
              <a:t>vdots</a:t>
            </a:r>
            <a:r>
              <a:rPr lang="cs-CZ" sz="800" kern="1200" dirty="0" smtClean="0">
                <a:solidFill>
                  <a:srgbClr val="A6A6A6"/>
                </a:solidFill>
                <a:latin typeface="+mn-lt"/>
                <a:ea typeface="ＭＳ Ｐゴシック" charset="0"/>
                <a:cs typeface="+mn-cs"/>
              </a:rPr>
              <a:t>\\</a:t>
            </a:r>
          </a:p>
          <a:p>
            <a:r>
              <a:rPr lang="cs-CZ" sz="800" kern="1200" dirty="0" err="1" smtClean="0">
                <a:solidFill>
                  <a:srgbClr val="A6A6A6"/>
                </a:solidFill>
                <a:latin typeface="+mn-lt"/>
                <a:ea typeface="ＭＳ Ｐゴシック" charset="0"/>
                <a:cs typeface="+mn-cs"/>
              </a:rPr>
              <a:t>c_k</a:t>
            </a:r>
            <a:r>
              <a:rPr lang="cs-CZ" sz="800" kern="1200" dirty="0" smtClean="0">
                <a:solidFill>
                  <a:srgbClr val="A6A6A6"/>
                </a:solidFill>
                <a:latin typeface="+mn-lt"/>
                <a:ea typeface="ＭＳ Ｐゴシック" charset="0"/>
                <a:cs typeface="+mn-cs"/>
              </a:rPr>
              <a:t> &amp;= \sum_{k = i + j}</a:t>
            </a:r>
            <a:r>
              <a:rPr lang="cs-CZ" sz="800" kern="1200" dirty="0" err="1" smtClean="0">
                <a:solidFill>
                  <a:srgbClr val="A6A6A6"/>
                </a:solidFill>
                <a:latin typeface="+mn-lt"/>
                <a:ea typeface="ＭＳ Ｐゴシック" charset="0"/>
                <a:cs typeface="+mn-cs"/>
              </a:rPr>
              <a:t>a_ib_j</a:t>
            </a:r>
            <a:endParaRPr lang="cs-CZ" sz="800" kern="1200" dirty="0" smtClean="0">
              <a:solidFill>
                <a:srgbClr val="A6A6A6"/>
              </a:solidFill>
              <a:latin typeface="+mn-lt"/>
              <a:ea typeface="ＭＳ Ｐゴシック" charset="0"/>
              <a:cs typeface="+mn-cs"/>
            </a:endParaRPr>
          </a:p>
          <a:p>
            <a:endParaRPr lang="cs-CZ" sz="800" kern="1200" dirty="0" smtClean="0">
              <a:solidFill>
                <a:srgbClr val="A6A6A6"/>
              </a:solidFill>
              <a:latin typeface="+mn-lt"/>
              <a:ea typeface="ＭＳ Ｐゴシック" charset="0"/>
              <a:cs typeface="+mn-cs"/>
            </a:endParaRPr>
          </a:p>
          <a:p>
            <a:endParaRPr lang="en-US" sz="800" dirty="0">
              <a:solidFill>
                <a:srgbClr val="A6A6A6"/>
              </a:solidFill>
              <a:latin typeface="+mn-lt"/>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148</a:t>
            </a:fld>
            <a:endParaRPr lang="en-US"/>
          </a:p>
        </p:txBody>
      </p:sp>
    </p:spTree>
    <p:extLst>
      <p:ext uri="{BB962C8B-B14F-4D97-AF65-F5344CB8AC3E}">
        <p14:creationId xmlns:p14="http://schemas.microsoft.com/office/powerpoint/2010/main" val="3233250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Times New Roman" charset="0"/>
              <a:ea typeface="ＭＳ Ｐゴシック" charset="0"/>
              <a:cs typeface="+mn-cs"/>
            </a:endParaRPr>
          </a:p>
          <a:p>
            <a:r>
              <a:rPr lang="en-US" sz="800" kern="1200" dirty="0" smtClean="0">
                <a:solidFill>
                  <a:srgbClr val="A6A6A6"/>
                </a:solidFill>
                <a:latin typeface="Times New Roman" charset="0"/>
                <a:ea typeface="ＭＳ Ｐゴシック" charset="0"/>
                <a:cs typeface="+mn-cs"/>
              </a:rPr>
              <a:t>a = </a:t>
            </a:r>
            <a:r>
              <a:rPr lang="en-US" sz="800" kern="1200" dirty="0" err="1" smtClean="0">
                <a:solidFill>
                  <a:srgbClr val="A6A6A6"/>
                </a:solidFill>
                <a:latin typeface="Times New Roman" charset="0"/>
                <a:ea typeface="ＭＳ Ｐゴシック" charset="0"/>
                <a:cs typeface="+mn-cs"/>
              </a:rPr>
              <a:t>bq</a:t>
            </a:r>
            <a:r>
              <a:rPr lang="en-US" sz="800" kern="1200" dirty="0" smtClean="0">
                <a:solidFill>
                  <a:srgbClr val="A6A6A6"/>
                </a:solidFill>
                <a:latin typeface="Times New Roman" charset="0"/>
                <a:ea typeface="ＭＳ Ｐゴシック" charset="0"/>
                <a:cs typeface="+mn-cs"/>
              </a:rPr>
              <a:t> + r ~~\wedge~~ {\</a:t>
            </a:r>
            <a:r>
              <a:rPr lang="en-US" sz="800" kern="1200" dirty="0" err="1" smtClean="0">
                <a:solidFill>
                  <a:srgbClr val="A6A6A6"/>
                </a:solidFill>
                <a:latin typeface="Times New Roman" charset="0"/>
                <a:ea typeface="ＭＳ Ｐゴシック" charset="0"/>
                <a:cs typeface="+mn-cs"/>
              </a:rPr>
              <a:t>rm</a:t>
            </a:r>
            <a:r>
              <a:rPr lang="en-US" sz="800" kern="1200" dirty="0" smtClean="0">
                <a:solidFill>
                  <a:srgbClr val="A6A6A6"/>
                </a:solidFill>
                <a:latin typeface="Times New Roman" charset="0"/>
                <a:ea typeface="ＭＳ Ｐゴシック" charset="0"/>
                <a:cs typeface="+mn-cs"/>
              </a:rPr>
              <a:t> </a:t>
            </a:r>
            <a:r>
              <a:rPr lang="en-US" sz="800" kern="1200" dirty="0" err="1" smtClean="0">
                <a:solidFill>
                  <a:srgbClr val="A6A6A6"/>
                </a:solidFill>
                <a:latin typeface="Times New Roman" charset="0"/>
                <a:ea typeface="ＭＳ Ｐゴシック" charset="0"/>
                <a:cs typeface="+mn-cs"/>
              </a:rPr>
              <a:t>deg</a:t>
            </a:r>
            <a:r>
              <a:rPr lang="en-US" sz="800" kern="1200" dirty="0" smtClean="0">
                <a:solidFill>
                  <a:srgbClr val="A6A6A6"/>
                </a:solidFill>
                <a:latin typeface="Times New Roman" charset="0"/>
                <a:ea typeface="ＭＳ Ｐゴシック" charset="0"/>
                <a:cs typeface="+mn-cs"/>
              </a:rPr>
              <a:t>}(r) &lt; {\</a:t>
            </a:r>
            <a:r>
              <a:rPr lang="en-US" sz="800" kern="1200" dirty="0" err="1" smtClean="0">
                <a:solidFill>
                  <a:srgbClr val="A6A6A6"/>
                </a:solidFill>
                <a:latin typeface="Times New Roman" charset="0"/>
                <a:ea typeface="ＭＳ Ｐゴシック" charset="0"/>
                <a:cs typeface="+mn-cs"/>
              </a:rPr>
              <a:t>rm</a:t>
            </a:r>
            <a:r>
              <a:rPr lang="en-US" sz="800" kern="1200" dirty="0" smtClean="0">
                <a:solidFill>
                  <a:srgbClr val="A6A6A6"/>
                </a:solidFill>
                <a:latin typeface="Times New Roman" charset="0"/>
                <a:ea typeface="ＭＳ Ｐゴシック" charset="0"/>
                <a:cs typeface="+mn-cs"/>
              </a:rPr>
              <a:t> </a:t>
            </a:r>
            <a:r>
              <a:rPr lang="en-US" sz="800" kern="1200" dirty="0" err="1" smtClean="0">
                <a:solidFill>
                  <a:srgbClr val="A6A6A6"/>
                </a:solidFill>
                <a:latin typeface="Times New Roman" charset="0"/>
                <a:ea typeface="ＭＳ Ｐゴシック" charset="0"/>
                <a:cs typeface="+mn-cs"/>
              </a:rPr>
              <a:t>deg</a:t>
            </a:r>
            <a:r>
              <a:rPr lang="en-US" sz="800" kern="1200" dirty="0" smtClean="0">
                <a:solidFill>
                  <a:srgbClr val="A6A6A6"/>
                </a:solidFill>
                <a:latin typeface="Times New Roman" charset="0"/>
                <a:ea typeface="ＭＳ Ｐゴシック" charset="0"/>
                <a:cs typeface="+mn-cs"/>
              </a:rPr>
              <a:t>}(b)</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150</a:t>
            </a:fld>
            <a:endParaRPr lang="en-US"/>
          </a:p>
        </p:txBody>
      </p:sp>
    </p:spTree>
    <p:extLst>
      <p:ext uri="{BB962C8B-B14F-4D97-AF65-F5344CB8AC3E}">
        <p14:creationId xmlns:p14="http://schemas.microsoft.com/office/powerpoint/2010/main" val="5372833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divide the</a:t>
            </a:r>
            <a:r>
              <a:rPr lang="en-US" baseline="0" dirty="0" smtClean="0"/>
              <a:t> highest order term </a:t>
            </a:r>
            <a:r>
              <a:rPr lang="en-US" dirty="0" smtClean="0"/>
              <a:t>3x^3</a:t>
            </a:r>
            <a:r>
              <a:rPr lang="en-US" baseline="0" dirty="0" smtClean="0"/>
              <a:t> by x (from the divisor) and get 3x^2, which we write at the top.  3x^2 times the divisor (x – 2) is 3x^3 – 6x^2, so we write that underneath, subtract, and repeat.</a:t>
            </a:r>
            <a:endParaRPr lang="en-US" dirty="0" smtClean="0"/>
          </a:p>
          <a:p>
            <a:endParaRPr lang="en-US" dirty="0" smtClean="0"/>
          </a:p>
          <a:p>
            <a:r>
              <a:rPr lang="en-US" sz="800" dirty="0" smtClean="0">
                <a:solidFill>
                  <a:srgbClr val="A6A6A6"/>
                </a:solidFill>
              </a:rPr>
              <a:t>\</a:t>
            </a:r>
            <a:r>
              <a:rPr lang="en-US" sz="800" dirty="0" err="1" smtClean="0">
                <a:solidFill>
                  <a:srgbClr val="A6A6A6"/>
                </a:solidFill>
              </a:rPr>
              <a:t>setlength</a:t>
            </a:r>
            <a:r>
              <a:rPr lang="en-US" sz="800" dirty="0" smtClean="0">
                <a:solidFill>
                  <a:srgbClr val="A6A6A6"/>
                </a:solidFill>
              </a:rPr>
              <a:t>{\</a:t>
            </a:r>
            <a:r>
              <a:rPr lang="en-US" sz="800" dirty="0" err="1" smtClean="0">
                <a:solidFill>
                  <a:srgbClr val="A6A6A6"/>
                </a:solidFill>
              </a:rPr>
              <a:t>tabcolsep</a:t>
            </a:r>
            <a:r>
              <a:rPr lang="en-US" sz="800" dirty="0" smtClean="0">
                <a:solidFill>
                  <a:srgbClr val="A6A6A6"/>
                </a:solidFill>
              </a:rPr>
              <a:t>}{1pt}</a:t>
            </a:r>
          </a:p>
          <a:p>
            <a:r>
              <a:rPr lang="en-US" sz="800" dirty="0" smtClean="0">
                <a:solidFill>
                  <a:srgbClr val="A6A6A6"/>
                </a:solidFill>
              </a:rPr>
              <a:t>\</a:t>
            </a:r>
            <a:r>
              <a:rPr lang="en-US" sz="800" dirty="0" err="1" smtClean="0">
                <a:solidFill>
                  <a:srgbClr val="A6A6A6"/>
                </a:solidFill>
              </a:rPr>
              <a:t>renewcommand</a:t>
            </a:r>
            <a:r>
              <a:rPr lang="en-US" sz="800" dirty="0" smtClean="0">
                <a:solidFill>
                  <a:srgbClr val="A6A6A6"/>
                </a:solidFill>
              </a:rPr>
              <a:t>{\</a:t>
            </a:r>
            <a:r>
              <a:rPr lang="en-US" sz="800" dirty="0" err="1" smtClean="0">
                <a:solidFill>
                  <a:srgbClr val="A6A6A6"/>
                </a:solidFill>
              </a:rPr>
              <a:t>arraystretch</a:t>
            </a:r>
            <a:r>
              <a:rPr lang="en-US" sz="800" dirty="0" smtClean="0">
                <a:solidFill>
                  <a:srgbClr val="A6A6A6"/>
                </a:solidFill>
              </a:rPr>
              <a:t>}{1.2}</a:t>
            </a:r>
          </a:p>
          <a:p>
            <a:r>
              <a:rPr lang="en-US" sz="800" dirty="0" smtClean="0">
                <a:solidFill>
                  <a:srgbClr val="A6A6A6"/>
                </a:solidFill>
              </a:rPr>
              <a:t>\begin{tabular}{c  c  c  c  c }</a:t>
            </a:r>
          </a:p>
          <a:p>
            <a:r>
              <a:rPr lang="en-US" sz="800" dirty="0" smtClean="0">
                <a:solidFill>
                  <a:srgbClr val="A6A6A6"/>
                </a:solidFill>
              </a:rPr>
              <a:t>		&amp; $~3x^2$	&amp; $+ 2x$		&amp; $- 2$	&amp; \\ \cline{2-5}</a:t>
            </a:r>
          </a:p>
          <a:p>
            <a:r>
              <a:rPr lang="en-US" sz="800" dirty="0" smtClean="0">
                <a:solidFill>
                  <a:srgbClr val="A6A6A6"/>
                </a:solidFill>
              </a:rPr>
              <a:t>\multicolumn{1}{r|}{$x-2~$}	&amp; $~3x^3$	&amp; $- 4x^2$	&amp; $- 6x$	&amp; $+ 10$ \\</a:t>
            </a:r>
          </a:p>
          <a:p>
            <a:r>
              <a:rPr lang="en-US" sz="800" dirty="0" smtClean="0">
                <a:solidFill>
                  <a:srgbClr val="A6A6A6"/>
                </a:solidFill>
              </a:rPr>
              <a:t>		&amp; $~3x^3$	&amp; $- 6x^2$	&amp;		&amp; \\ \cline{2-4}</a:t>
            </a:r>
          </a:p>
          <a:p>
            <a:r>
              <a:rPr lang="en-US" sz="800" dirty="0" smtClean="0">
                <a:solidFill>
                  <a:srgbClr val="A6A6A6"/>
                </a:solidFill>
              </a:rPr>
              <a:t>		&amp;			&amp; $~~2x^2$	&amp; $- 6x$	&amp; \\</a:t>
            </a:r>
          </a:p>
          <a:p>
            <a:r>
              <a:rPr lang="en-US" sz="800" dirty="0" smtClean="0">
                <a:solidFill>
                  <a:srgbClr val="A6A6A6"/>
                </a:solidFill>
              </a:rPr>
              <a:t>		&amp;			&amp; $~~2x^2$	&amp; $- 4x$	&amp; \\ \cline{3-5}</a:t>
            </a:r>
          </a:p>
          <a:p>
            <a:r>
              <a:rPr lang="en-US" sz="800" dirty="0" smtClean="0">
                <a:solidFill>
                  <a:srgbClr val="A6A6A6"/>
                </a:solidFill>
              </a:rPr>
              <a:t>		&amp;			&amp;			&amp; $- 2x$	&amp; $+ 10$ \\</a:t>
            </a:r>
          </a:p>
          <a:p>
            <a:r>
              <a:rPr lang="en-US" sz="800" dirty="0" smtClean="0">
                <a:solidFill>
                  <a:srgbClr val="A6A6A6"/>
                </a:solidFill>
              </a:rPr>
              <a:t>		&amp;			&amp;			&amp; $- 2x$	&amp; $+ 4~$ \\ \cline{4-5}</a:t>
            </a:r>
          </a:p>
          <a:p>
            <a:r>
              <a:rPr lang="en-US" sz="800" dirty="0" smtClean="0">
                <a:solidFill>
                  <a:srgbClr val="A6A6A6"/>
                </a:solidFill>
              </a:rPr>
              <a:t>		&amp;			&amp;			&amp;		&amp; ~~6</a:t>
            </a:r>
          </a:p>
          <a:p>
            <a:r>
              <a:rPr lang="en-US" sz="800" dirty="0" smtClean="0">
                <a:solidFill>
                  <a:srgbClr val="A6A6A6"/>
                </a:solidFill>
              </a:rPr>
              <a:t>\end{tabular}</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151</a:t>
            </a:fld>
            <a:endParaRPr lang="en-US"/>
          </a:p>
        </p:txBody>
      </p:sp>
    </p:spTree>
    <p:extLst>
      <p:ext uri="{BB962C8B-B14F-4D97-AF65-F5344CB8AC3E}">
        <p14:creationId xmlns:p14="http://schemas.microsoft.com/office/powerpoint/2010/main" val="9215718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Stevin realized that Euclid’s GCD algorithm would work for polynomials just as well as for integers. </a:t>
            </a:r>
          </a:p>
          <a:p>
            <a:r>
              <a:rPr lang="en-US" dirty="0" smtClean="0"/>
              <a:t>In</a:t>
            </a:r>
            <a:r>
              <a:rPr lang="en-US" baseline="0" dirty="0" smtClean="0"/>
              <a:t> our C++ version, a</a:t>
            </a:r>
            <a:r>
              <a:rPr lang="en-US" dirty="0" smtClean="0"/>
              <a:t>ll we need to do is change the types.</a:t>
            </a:r>
          </a:p>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153</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154</a:t>
            </a:fld>
            <a:endParaRPr lang="en-US"/>
          </a:p>
        </p:txBody>
      </p:sp>
    </p:spTree>
    <p:extLst>
      <p:ext uri="{BB962C8B-B14F-4D97-AF65-F5344CB8AC3E}">
        <p14:creationId xmlns:p14="http://schemas.microsoft.com/office/powerpoint/2010/main" val="40491621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quote is from</a:t>
            </a:r>
            <a:r>
              <a:rPr lang="en-US" baseline="0" dirty="0" smtClean="0"/>
              <a:t> the great German mathematician David Hilbert.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157</a:t>
            </a:fld>
            <a:endParaRPr lang="en-US"/>
          </a:p>
        </p:txBody>
      </p:sp>
    </p:spTree>
    <p:extLst>
      <p:ext uri="{BB962C8B-B14F-4D97-AF65-F5344CB8AC3E}">
        <p14:creationId xmlns:p14="http://schemas.microsoft.com/office/powerpoint/2010/main" val="802567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founded in 1734 (relatively new for European universities).</a:t>
            </a:r>
          </a:p>
          <a:p>
            <a:r>
              <a:rPr lang="en-US" dirty="0" smtClean="0"/>
              <a:t>Becomes the greatest center for mathematics in the world.</a:t>
            </a:r>
          </a:p>
          <a:p>
            <a:r>
              <a:rPr lang="en-US" dirty="0" smtClean="0"/>
              <a:t>Destroyed in 1933 by the Nazis, who expelled all Jews from the faculty and student body, including many of the top physicists and mathematicians.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158</a:t>
            </a:fld>
            <a:endParaRPr lang="en-US"/>
          </a:p>
        </p:txBody>
      </p:sp>
    </p:spTree>
    <p:extLst>
      <p:ext uri="{BB962C8B-B14F-4D97-AF65-F5344CB8AC3E}">
        <p14:creationId xmlns:p14="http://schemas.microsoft.com/office/powerpoint/2010/main" val="7687151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Gauss’s </a:t>
            </a:r>
            <a:r>
              <a:rPr lang="en-US" i="1" dirty="0" err="1" smtClean="0"/>
              <a:t>Disquisitiones</a:t>
            </a:r>
            <a:r>
              <a:rPr lang="en-US" dirty="0" smtClean="0"/>
              <a:t> is to number theory what Euclid’s Elements is to Geometry.</a:t>
            </a:r>
          </a:p>
          <a:p>
            <a:endParaRPr lang="en-US" dirty="0" smtClean="0"/>
          </a:p>
          <a:p>
            <a:r>
              <a:rPr lang="en-US" sz="800" dirty="0" smtClean="0"/>
              <a:t>[Public domain image.]</a:t>
            </a:r>
            <a:endParaRPr lang="en-US" sz="800" dirty="0"/>
          </a:p>
        </p:txBody>
      </p:sp>
      <p:sp>
        <p:nvSpPr>
          <p:cNvPr id="4" name="Slide Number Placeholder 3"/>
          <p:cNvSpPr>
            <a:spLocks noGrp="1"/>
          </p:cNvSpPr>
          <p:nvPr>
            <p:ph type="sldNum" sz="quarter" idx="10"/>
          </p:nvPr>
        </p:nvSpPr>
        <p:spPr/>
        <p:txBody>
          <a:bodyPr/>
          <a:lstStyle/>
          <a:p>
            <a:fld id="{7DD1F818-9BF4-EE4B-BA13-E67BADA76E56}" type="slidenum">
              <a:rPr lang="en-US" smtClean="0"/>
              <a:t>159</a:t>
            </a:fld>
            <a:endParaRPr lang="en-US"/>
          </a:p>
        </p:txBody>
      </p:sp>
    </p:spTree>
    <p:extLst>
      <p:ext uri="{BB962C8B-B14F-4D97-AF65-F5344CB8AC3E}">
        <p14:creationId xmlns:p14="http://schemas.microsoft.com/office/powerpoint/2010/main" val="4791540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solidFill>
                  <a:srgbClr val="A6A6A6"/>
                </a:solidFill>
              </a:rPr>
              <a:t>\</a:t>
            </a:r>
            <a:r>
              <a:rPr lang="en-US" sz="800" dirty="0" err="1" smtClean="0">
                <a:solidFill>
                  <a:srgbClr val="A6A6A6"/>
                </a:solidFill>
              </a:rPr>
              <a:t>flushleft</a:t>
            </a:r>
            <a:endParaRPr lang="en-US" sz="800" dirty="0" smtClean="0">
              <a:solidFill>
                <a:srgbClr val="A6A6A6"/>
              </a:solidFill>
            </a:endParaRPr>
          </a:p>
          <a:p>
            <a:r>
              <a:rPr lang="en-US" sz="800" dirty="0" smtClean="0">
                <a:solidFill>
                  <a:srgbClr val="A6A6A6"/>
                </a:solidFill>
              </a:rPr>
              <a:t>complex number: ~~~~~~$z = x + </a:t>
            </a:r>
            <a:r>
              <a:rPr lang="en-US" sz="800" dirty="0" err="1" smtClean="0">
                <a:solidFill>
                  <a:srgbClr val="A6A6A6"/>
                </a:solidFill>
              </a:rPr>
              <a:t>yi</a:t>
            </a:r>
            <a:r>
              <a:rPr lang="en-US" sz="800" dirty="0" smtClean="0">
                <a:solidFill>
                  <a:srgbClr val="A6A6A6"/>
                </a:solidFill>
              </a:rPr>
              <a:t>$\\</a:t>
            </a:r>
          </a:p>
          <a:p>
            <a:r>
              <a:rPr lang="en-US" sz="800" dirty="0" smtClean="0">
                <a:solidFill>
                  <a:srgbClr val="A6A6A6"/>
                </a:solidFill>
              </a:rPr>
              <a:t>complex conjugate: ~~~$\</a:t>
            </a:r>
            <a:r>
              <a:rPr lang="en-US" sz="800" dirty="0" err="1" smtClean="0">
                <a:solidFill>
                  <a:srgbClr val="A6A6A6"/>
                </a:solidFill>
              </a:rPr>
              <a:t>overline</a:t>
            </a:r>
            <a:r>
              <a:rPr lang="en-US" sz="800" dirty="0" smtClean="0">
                <a:solidFill>
                  <a:srgbClr val="A6A6A6"/>
                </a:solidFill>
              </a:rPr>
              <a:t>{z} = x - </a:t>
            </a:r>
            <a:r>
              <a:rPr lang="en-US" sz="800" dirty="0" err="1" smtClean="0">
                <a:solidFill>
                  <a:srgbClr val="A6A6A6"/>
                </a:solidFill>
              </a:rPr>
              <a:t>yi</a:t>
            </a:r>
            <a:r>
              <a:rPr lang="en-US" sz="800" dirty="0" smtClean="0">
                <a:solidFill>
                  <a:srgbClr val="A6A6A6"/>
                </a:solidFill>
              </a:rPr>
              <a:t>$\\</a:t>
            </a:r>
          </a:p>
          <a:p>
            <a:r>
              <a:rPr lang="en-US" sz="800" dirty="0" smtClean="0">
                <a:solidFill>
                  <a:srgbClr val="A6A6A6"/>
                </a:solidFill>
              </a:rPr>
              <a:t>real part: ~~~~~~~~~~~~~~~~~~~~~$\</a:t>
            </a:r>
            <a:r>
              <a:rPr lang="en-US" sz="800" dirty="0" err="1" smtClean="0">
                <a:solidFill>
                  <a:srgbClr val="A6A6A6"/>
                </a:solidFill>
              </a:rPr>
              <a:t>mathrm</a:t>
            </a:r>
            <a:r>
              <a:rPr lang="en-US" sz="800" dirty="0" smtClean="0">
                <a:solidFill>
                  <a:srgbClr val="A6A6A6"/>
                </a:solidFill>
              </a:rPr>
              <a:t>{Re}(z) = \</a:t>
            </a:r>
            <a:r>
              <a:rPr lang="en-US" sz="800" dirty="0" err="1" smtClean="0">
                <a:solidFill>
                  <a:srgbClr val="A6A6A6"/>
                </a:solidFill>
              </a:rPr>
              <a:t>frac</a:t>
            </a:r>
            <a:r>
              <a:rPr lang="en-US" sz="800" dirty="0" smtClean="0">
                <a:solidFill>
                  <a:srgbClr val="A6A6A6"/>
                </a:solidFill>
              </a:rPr>
              <a:t>{1}{2}(z + \</a:t>
            </a:r>
            <a:r>
              <a:rPr lang="en-US" sz="800" dirty="0" err="1" smtClean="0">
                <a:solidFill>
                  <a:srgbClr val="A6A6A6"/>
                </a:solidFill>
              </a:rPr>
              <a:t>overline</a:t>
            </a:r>
            <a:r>
              <a:rPr lang="en-US" sz="800" dirty="0" smtClean="0">
                <a:solidFill>
                  <a:srgbClr val="A6A6A6"/>
                </a:solidFill>
              </a:rPr>
              <a:t>{z}) = x$\\</a:t>
            </a:r>
          </a:p>
          <a:p>
            <a:r>
              <a:rPr lang="en-US" sz="800" dirty="0" smtClean="0">
                <a:solidFill>
                  <a:srgbClr val="A6A6A6"/>
                </a:solidFill>
              </a:rPr>
              <a:t>imaginary part: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Im</a:t>
            </a:r>
            <a:r>
              <a:rPr lang="en-US" sz="800" dirty="0" smtClean="0">
                <a:solidFill>
                  <a:srgbClr val="A6A6A6"/>
                </a:solidFill>
              </a:rPr>
              <a:t>}(z) = \</a:t>
            </a:r>
            <a:r>
              <a:rPr lang="en-US" sz="800" dirty="0" err="1" smtClean="0">
                <a:solidFill>
                  <a:srgbClr val="A6A6A6"/>
                </a:solidFill>
              </a:rPr>
              <a:t>frac</a:t>
            </a:r>
            <a:r>
              <a:rPr lang="en-US" sz="800" dirty="0" smtClean="0">
                <a:solidFill>
                  <a:srgbClr val="A6A6A6"/>
                </a:solidFill>
              </a:rPr>
              <a:t>{1}{2i}(z - \</a:t>
            </a:r>
            <a:r>
              <a:rPr lang="en-US" sz="800" dirty="0" err="1" smtClean="0">
                <a:solidFill>
                  <a:srgbClr val="A6A6A6"/>
                </a:solidFill>
              </a:rPr>
              <a:t>overline</a:t>
            </a:r>
            <a:r>
              <a:rPr lang="en-US" sz="800" dirty="0" smtClean="0">
                <a:solidFill>
                  <a:srgbClr val="A6A6A6"/>
                </a:solidFill>
              </a:rPr>
              <a:t>{z}) = y$\\</a:t>
            </a:r>
          </a:p>
          <a:p>
            <a:r>
              <a:rPr lang="en-US" sz="800" dirty="0" smtClean="0">
                <a:solidFill>
                  <a:srgbClr val="A6A6A6"/>
                </a:solidFill>
              </a:rPr>
              <a:t>norm: ~~~~~~~~~~~~~~~~~~~~~~~~~~$\|z\| = z\</a:t>
            </a:r>
            <a:r>
              <a:rPr lang="en-US" sz="800" dirty="0" err="1" smtClean="0">
                <a:solidFill>
                  <a:srgbClr val="A6A6A6"/>
                </a:solidFill>
              </a:rPr>
              <a:t>overline</a:t>
            </a:r>
            <a:r>
              <a:rPr lang="en-US" sz="800" dirty="0" smtClean="0">
                <a:solidFill>
                  <a:srgbClr val="A6A6A6"/>
                </a:solidFill>
              </a:rPr>
              <a:t>{z} =  x^2+y^2 $\\</a:t>
            </a:r>
          </a:p>
          <a:p>
            <a:r>
              <a:rPr lang="en-US" sz="800" dirty="0" smtClean="0">
                <a:solidFill>
                  <a:srgbClr val="A6A6A6"/>
                </a:solidFill>
              </a:rPr>
              <a:t>absolute value: ~~~~~~~~~~$|z|= \</a:t>
            </a:r>
            <a:r>
              <a:rPr lang="en-US" sz="800" dirty="0" err="1" smtClean="0">
                <a:solidFill>
                  <a:srgbClr val="A6A6A6"/>
                </a:solidFill>
              </a:rPr>
              <a:t>sqrt</a:t>
            </a:r>
            <a:r>
              <a:rPr lang="en-US" sz="800" dirty="0" smtClean="0">
                <a:solidFill>
                  <a:srgbClr val="A6A6A6"/>
                </a:solidFill>
              </a:rPr>
              <a:t>{\|z\|} = \</a:t>
            </a:r>
            <a:r>
              <a:rPr lang="en-US" sz="800" dirty="0" err="1" smtClean="0">
                <a:solidFill>
                  <a:srgbClr val="A6A6A6"/>
                </a:solidFill>
              </a:rPr>
              <a:t>sqrt</a:t>
            </a:r>
            <a:r>
              <a:rPr lang="en-US" sz="800" dirty="0" smtClean="0">
                <a:solidFill>
                  <a:srgbClr val="A6A6A6"/>
                </a:solidFill>
              </a:rPr>
              <a:t>{x^2+y^2}$\\</a:t>
            </a:r>
          </a:p>
          <a:p>
            <a:r>
              <a:rPr lang="en-US" sz="800" dirty="0" smtClean="0">
                <a:solidFill>
                  <a:srgbClr val="A6A6A6"/>
                </a:solidFill>
              </a:rPr>
              <a:t>argument: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arg</a:t>
            </a:r>
            <a:r>
              <a:rPr lang="en-US" sz="800" dirty="0" smtClean="0">
                <a:solidFill>
                  <a:srgbClr val="A6A6A6"/>
                </a:solidFill>
              </a:rPr>
              <a:t>}(z) = \phi \</a:t>
            </a:r>
            <a:r>
              <a:rPr lang="en-US" sz="800" dirty="0" err="1" smtClean="0">
                <a:solidFill>
                  <a:srgbClr val="A6A6A6"/>
                </a:solidFill>
              </a:rPr>
              <a:t>textrm</a:t>
            </a:r>
            <a:r>
              <a:rPr lang="en-US" sz="800" dirty="0" smtClean="0">
                <a:solidFill>
                  <a:srgbClr val="A6A6A6"/>
                </a:solidFill>
              </a:rPr>
              <a:t>{ such that }$ \\ </a:t>
            </a:r>
          </a:p>
          <a:p>
            <a:r>
              <a:rPr lang="en-US" sz="800" dirty="0" smtClean="0">
                <a:solidFill>
                  <a:srgbClr val="A6A6A6"/>
                </a:solidFill>
              </a:rPr>
              <a:t>~~~~~~~~~~~~~~~~~~~~~~~~~~~~~~~~~~~~~~~~$0 \</a:t>
            </a:r>
            <a:r>
              <a:rPr lang="en-US" sz="800" dirty="0" err="1" smtClean="0">
                <a:solidFill>
                  <a:srgbClr val="A6A6A6"/>
                </a:solidFill>
              </a:rPr>
              <a:t>leq</a:t>
            </a:r>
            <a:r>
              <a:rPr lang="en-US" sz="800" dirty="0" smtClean="0">
                <a:solidFill>
                  <a:srgbClr val="A6A6A6"/>
                </a:solidFill>
              </a:rPr>
              <a:t> \phi &lt; 2 \pi \</a:t>
            </a:r>
            <a:r>
              <a:rPr lang="en-US" sz="800" dirty="0" err="1" smtClean="0">
                <a:solidFill>
                  <a:srgbClr val="A6A6A6"/>
                </a:solidFill>
              </a:rPr>
              <a:t>textrm</a:t>
            </a:r>
            <a:r>
              <a:rPr lang="en-US" sz="800" dirty="0" smtClean="0">
                <a:solidFill>
                  <a:srgbClr val="A6A6A6"/>
                </a:solidFill>
              </a:rPr>
              <a:t>{ and } \</a:t>
            </a:r>
            <a:r>
              <a:rPr lang="en-US" sz="800" dirty="0" err="1" smtClean="0">
                <a:solidFill>
                  <a:srgbClr val="A6A6A6"/>
                </a:solidFill>
              </a:rPr>
              <a:t>frac</a:t>
            </a:r>
            <a:r>
              <a:rPr lang="en-US" sz="800" dirty="0" smtClean="0">
                <a:solidFill>
                  <a:srgbClr val="A6A6A6"/>
                </a:solidFill>
              </a:rPr>
              <a:t>{z}{|z|} = \</a:t>
            </a:r>
            <a:r>
              <a:rPr lang="en-US" sz="800" dirty="0" err="1" smtClean="0">
                <a:solidFill>
                  <a:srgbClr val="A6A6A6"/>
                </a:solidFill>
              </a:rPr>
              <a:t>cos</a:t>
            </a:r>
            <a:r>
              <a:rPr lang="en-US" sz="800" dirty="0" smtClean="0">
                <a:solidFill>
                  <a:srgbClr val="A6A6A6"/>
                </a:solidFill>
              </a:rPr>
              <a:t>(\phi) + </a:t>
            </a:r>
            <a:r>
              <a:rPr lang="en-US" sz="800" dirty="0" err="1" smtClean="0">
                <a:solidFill>
                  <a:srgbClr val="A6A6A6"/>
                </a:solidFill>
              </a:rPr>
              <a:t>i</a:t>
            </a:r>
            <a:r>
              <a:rPr lang="en-US" sz="800" dirty="0" smtClean="0">
                <a:solidFill>
                  <a:srgbClr val="A6A6A6"/>
                </a:solidFill>
              </a:rPr>
              <a:t> \sin(\phi)$\\</a:t>
            </a:r>
          </a:p>
          <a:p>
            <a:r>
              <a:rPr lang="en-US" sz="800" dirty="0" smtClean="0">
                <a:solidFill>
                  <a:srgbClr val="A6A6A6"/>
                </a:solidFill>
              </a:rPr>
              <a:t>~\\</a:t>
            </a: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161</a:t>
            </a:fld>
            <a:endParaRPr lang="en-US"/>
          </a:p>
        </p:txBody>
      </p:sp>
    </p:spTree>
    <p:extLst>
      <p:ext uri="{BB962C8B-B14F-4D97-AF65-F5344CB8AC3E}">
        <p14:creationId xmlns:p14="http://schemas.microsoft.com/office/powerpoint/2010/main" val="4386735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Steven did for polynomials, Gauss</a:t>
            </a:r>
            <a:r>
              <a:rPr lang="en-US" baseline="0" dirty="0" smtClean="0"/>
              <a:t> showed that complex numbers could participate in arithmetic operations.</a:t>
            </a:r>
          </a:p>
          <a:p>
            <a:endParaRPr lang="en-US" baseline="0" dirty="0" smtClean="0"/>
          </a:p>
          <a:p>
            <a:r>
              <a:rPr lang="en-US" sz="800" dirty="0" smtClean="0">
                <a:solidFill>
                  <a:srgbClr val="A6A6A6"/>
                </a:solidFill>
              </a:rPr>
              <a:t>\</a:t>
            </a:r>
            <a:r>
              <a:rPr lang="en-US" sz="800" dirty="0" err="1" smtClean="0">
                <a:solidFill>
                  <a:srgbClr val="A6A6A6"/>
                </a:solidFill>
              </a:rPr>
              <a:t>flushleft</a:t>
            </a:r>
            <a:endParaRPr lang="en-US" sz="800" dirty="0" smtClean="0">
              <a:solidFill>
                <a:srgbClr val="A6A6A6"/>
              </a:solidFill>
            </a:endParaRPr>
          </a:p>
          <a:p>
            <a:r>
              <a:rPr lang="en-US" sz="800" dirty="0" smtClean="0">
                <a:solidFill>
                  <a:srgbClr val="A6A6A6"/>
                </a:solidFill>
              </a:rPr>
              <a:t>addition: ~~~~~~~~~~~~~~~~~~~~$z_1 + z_2 = (x_1 + x_2) +(y_1 + y_2)</a:t>
            </a:r>
            <a:r>
              <a:rPr lang="en-US" sz="800" dirty="0" err="1" smtClean="0">
                <a:solidFill>
                  <a:srgbClr val="A6A6A6"/>
                </a:solidFill>
              </a:rPr>
              <a:t>i</a:t>
            </a:r>
            <a:r>
              <a:rPr lang="en-US" sz="800" dirty="0" smtClean="0">
                <a:solidFill>
                  <a:srgbClr val="A6A6A6"/>
                </a:solidFill>
              </a:rPr>
              <a:t>$\\</a:t>
            </a:r>
          </a:p>
          <a:p>
            <a:r>
              <a:rPr lang="en-US" sz="800" dirty="0" smtClean="0">
                <a:solidFill>
                  <a:srgbClr val="A6A6A6"/>
                </a:solidFill>
              </a:rPr>
              <a:t>subtraction: ~~~~~~~~~~~~~~~$z_1 - z_2 = (x_1 - x_2) +(y_1 - y_2)</a:t>
            </a:r>
            <a:r>
              <a:rPr lang="en-US" sz="800" dirty="0" err="1" smtClean="0">
                <a:solidFill>
                  <a:srgbClr val="A6A6A6"/>
                </a:solidFill>
              </a:rPr>
              <a:t>i</a:t>
            </a:r>
            <a:r>
              <a:rPr lang="en-US" sz="800" dirty="0" smtClean="0">
                <a:solidFill>
                  <a:srgbClr val="A6A6A6"/>
                </a:solidFill>
              </a:rPr>
              <a:t>$\\</a:t>
            </a:r>
          </a:p>
          <a:p>
            <a:r>
              <a:rPr lang="en-US" sz="800" dirty="0" smtClean="0">
                <a:solidFill>
                  <a:srgbClr val="A6A6A6"/>
                </a:solidFill>
              </a:rPr>
              <a:t>multiplication: ~~~~~~~~~~$z_1z_2 = (x_1 x_2 - y_1y_2) +(x_2y_1 + x_1y_2)</a:t>
            </a:r>
            <a:r>
              <a:rPr lang="en-US" sz="800" dirty="0" err="1" smtClean="0">
                <a:solidFill>
                  <a:srgbClr val="A6A6A6"/>
                </a:solidFill>
              </a:rPr>
              <a:t>i</a:t>
            </a:r>
            <a:r>
              <a:rPr lang="en-US" sz="800" dirty="0" smtClean="0">
                <a:solidFill>
                  <a:srgbClr val="A6A6A6"/>
                </a:solidFill>
              </a:rPr>
              <a:t>$\\</a:t>
            </a:r>
          </a:p>
          <a:p>
            <a:r>
              <a:rPr lang="en-US" sz="800" dirty="0" smtClean="0">
                <a:solidFill>
                  <a:srgbClr val="A6A6A6"/>
                </a:solidFill>
              </a:rPr>
              <a:t>reciprocal: ~~~~~~~~~~~~~~~~~$\</a:t>
            </a:r>
            <a:r>
              <a:rPr lang="en-US" sz="800" dirty="0" err="1" smtClean="0">
                <a:solidFill>
                  <a:srgbClr val="A6A6A6"/>
                </a:solidFill>
              </a:rPr>
              <a:t>frac</a:t>
            </a:r>
            <a:r>
              <a:rPr lang="en-US" sz="800" dirty="0" smtClean="0">
                <a:solidFill>
                  <a:srgbClr val="A6A6A6"/>
                </a:solidFill>
              </a:rPr>
              <a:t>{1}{z} = \</a:t>
            </a:r>
            <a:r>
              <a:rPr lang="en-US" sz="800" dirty="0" err="1" smtClean="0">
                <a:solidFill>
                  <a:srgbClr val="A6A6A6"/>
                </a:solidFill>
              </a:rPr>
              <a:t>frac</a:t>
            </a:r>
            <a:r>
              <a:rPr lang="en-US" sz="800" dirty="0" smtClean="0">
                <a:solidFill>
                  <a:srgbClr val="A6A6A6"/>
                </a:solidFill>
              </a:rPr>
              <a:t>{\</a:t>
            </a:r>
            <a:r>
              <a:rPr lang="en-US" sz="800" dirty="0" err="1" smtClean="0">
                <a:solidFill>
                  <a:srgbClr val="A6A6A6"/>
                </a:solidFill>
              </a:rPr>
              <a:t>overline</a:t>
            </a:r>
            <a:r>
              <a:rPr lang="en-US" sz="800" dirty="0" smtClean="0">
                <a:solidFill>
                  <a:srgbClr val="A6A6A6"/>
                </a:solidFill>
              </a:rPr>
              <a:t>{z}}{\|z\|}= \</a:t>
            </a:r>
            <a:r>
              <a:rPr lang="en-US" sz="800" dirty="0" err="1" smtClean="0">
                <a:solidFill>
                  <a:srgbClr val="A6A6A6"/>
                </a:solidFill>
              </a:rPr>
              <a:t>frac</a:t>
            </a:r>
            <a:r>
              <a:rPr lang="en-US" sz="800" dirty="0" smtClean="0">
                <a:solidFill>
                  <a:srgbClr val="A6A6A6"/>
                </a:solidFill>
              </a:rPr>
              <a:t>{x}{x^2+y^2} - \</a:t>
            </a:r>
            <a:r>
              <a:rPr lang="en-US" sz="800" dirty="0" err="1" smtClean="0">
                <a:solidFill>
                  <a:srgbClr val="A6A6A6"/>
                </a:solidFill>
              </a:rPr>
              <a:t>frac</a:t>
            </a:r>
            <a:r>
              <a:rPr lang="en-US" sz="800" dirty="0" smtClean="0">
                <a:solidFill>
                  <a:srgbClr val="A6A6A6"/>
                </a:solidFill>
              </a:rPr>
              <a:t>{y}{x^2+y^2}</a:t>
            </a:r>
            <a:r>
              <a:rPr lang="en-US" sz="800" dirty="0" err="1" smtClean="0">
                <a:solidFill>
                  <a:srgbClr val="A6A6A6"/>
                </a:solidFill>
              </a:rPr>
              <a:t>i</a:t>
            </a:r>
            <a:r>
              <a:rPr lang="en-US" sz="800" dirty="0" smtClean="0">
                <a:solidFill>
                  <a:srgbClr val="A6A6A6"/>
                </a:solidFill>
              </a:rPr>
              <a:t>$\\</a:t>
            </a: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162</a:t>
            </a:fld>
            <a:endParaRPr lang="en-US"/>
          </a:p>
        </p:txBody>
      </p:sp>
    </p:spTree>
    <p:extLst>
      <p:ext uri="{BB962C8B-B14F-4D97-AF65-F5344CB8AC3E}">
        <p14:creationId xmlns:p14="http://schemas.microsoft.com/office/powerpoint/2010/main" val="113397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we don’t need all the requirements of groups.  For example, if we don’t require the inverse operation, we can use a </a:t>
            </a:r>
            <a:r>
              <a:rPr lang="en-US" baseline="0" dirty="0" err="1" smtClean="0"/>
              <a:t>monoid</a:t>
            </a:r>
            <a:r>
              <a:rPr lang="en-US" baseline="0" dirty="0" smtClean="0"/>
              <a:t>.</a:t>
            </a:r>
          </a:p>
          <a:p>
            <a:r>
              <a:rPr lang="en-US" baseline="0" dirty="0" smtClean="0"/>
              <a:t>The definition of </a:t>
            </a:r>
            <a:r>
              <a:rPr lang="en-US" baseline="0" dirty="0" err="1" smtClean="0"/>
              <a:t>monoid</a:t>
            </a:r>
            <a:r>
              <a:rPr lang="en-US" baseline="0" dirty="0" smtClean="0"/>
              <a:t> is literally the same as group, but with the inverse operation and its corresponding axiom (cancellation) omitted.</a:t>
            </a:r>
          </a:p>
          <a:p>
            <a:r>
              <a:rPr lang="en-US" baseline="0" dirty="0" smtClean="0"/>
              <a:t>As with groups, we can have specific kinds of </a:t>
            </a:r>
            <a:r>
              <a:rPr lang="en-US" baseline="0" dirty="0" err="1" smtClean="0"/>
              <a:t>monoids</a:t>
            </a:r>
            <a:r>
              <a:rPr lang="en-US" baseline="0" dirty="0" smtClean="0"/>
              <a:t>, like an additive </a:t>
            </a:r>
            <a:r>
              <a:rPr lang="en-US" baseline="0" dirty="0" err="1" smtClean="0"/>
              <a:t>monoid</a:t>
            </a:r>
            <a:r>
              <a:rPr lang="en-US" baseline="0" dirty="0" smtClean="0"/>
              <a:t> (where the operation is addition) and a multiplicative </a:t>
            </a:r>
            <a:r>
              <a:rPr lang="en-US" baseline="0" dirty="0" err="1" smtClean="0"/>
              <a:t>monoid</a:t>
            </a:r>
            <a:r>
              <a:rPr lang="en-US" baseline="0" dirty="0" smtClean="0"/>
              <a:t> (where the operation is multiplication).</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13</a:t>
            </a:fld>
            <a:endParaRPr lang="en-US"/>
          </a:p>
        </p:txBody>
      </p:sp>
    </p:spTree>
    <p:extLst>
      <p:ext uri="{BB962C8B-B14F-4D97-AF65-F5344CB8AC3E}">
        <p14:creationId xmlns:p14="http://schemas.microsoft.com/office/powerpoint/2010/main" val="27424634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just as Stevin realized that GCD worked for polynomials, Gauss realized that it works for Gaussian integers.  As long as we can do remainder, we’re set.</a:t>
            </a:r>
          </a:p>
          <a:p>
            <a:r>
              <a:rPr lang="en-US" dirty="0" smtClean="0"/>
              <a:t>Again, all we had to change were the types.</a:t>
            </a:r>
          </a:p>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165</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Times New Roman" charset="0"/>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800" kern="1200" dirty="0" err="1" smtClean="0">
                <a:solidFill>
                  <a:srgbClr val="A6A6A6"/>
                </a:solidFill>
                <a:latin typeface="Times New Roman" charset="0"/>
                <a:ea typeface="ＭＳ Ｐゴシック" charset="0"/>
                <a:cs typeface="+mn-cs"/>
              </a:rPr>
              <a:t>t</a:t>
            </a:r>
            <a:r>
              <a:rPr lang="fr-FR" sz="800" kern="1200" dirty="0" smtClean="0">
                <a:solidFill>
                  <a:srgbClr val="A6A6A6"/>
                </a:solidFill>
                <a:latin typeface="Times New Roman" charset="0"/>
                <a:ea typeface="ＭＳ Ｐゴシック" charset="0"/>
                <a:cs typeface="+mn-cs"/>
              </a:rPr>
              <a:t> + n\</a:t>
            </a:r>
            <a:r>
              <a:rPr lang="fr-FR" sz="800" kern="1200" dirty="0" err="1" smtClean="0">
                <a:solidFill>
                  <a:srgbClr val="A6A6A6"/>
                </a:solidFill>
                <a:latin typeface="Times New Roman" charset="0"/>
                <a:ea typeface="ＭＳ Ｐゴシック" charset="0"/>
                <a:cs typeface="+mn-cs"/>
              </a:rPr>
              <a:t>sqrt</a:t>
            </a:r>
            <a:r>
              <a:rPr lang="fr-FR" sz="800" kern="1200" dirty="0" smtClean="0">
                <a:solidFill>
                  <a:srgbClr val="A6A6A6"/>
                </a:solidFill>
                <a:latin typeface="Times New Roman" charset="0"/>
                <a:ea typeface="ＭＳ Ｐゴシック" charset="0"/>
                <a:cs typeface="+mn-cs"/>
              </a:rPr>
              <a:t> {-1}</a:t>
            </a:r>
          </a:p>
          <a:p>
            <a:endParaRPr lang="en-US" sz="800" dirty="0" smtClean="0">
              <a:solidFill>
                <a:srgbClr val="A6A6A6"/>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800" kern="1200" dirty="0" err="1" smtClean="0">
                <a:solidFill>
                  <a:srgbClr val="A6A6A6"/>
                </a:solidFill>
                <a:latin typeface="Times New Roman" charset="0"/>
                <a:ea typeface="ＭＳ Ｐゴシック" charset="0"/>
                <a:cs typeface="+mn-cs"/>
              </a:rPr>
              <a:t>t</a:t>
            </a:r>
            <a:r>
              <a:rPr lang="fr-FR" sz="800" kern="1200" dirty="0" smtClean="0">
                <a:solidFill>
                  <a:srgbClr val="A6A6A6"/>
                </a:solidFill>
                <a:latin typeface="Times New Roman" charset="0"/>
                <a:ea typeface="ＭＳ Ｐゴシック" charset="0"/>
                <a:cs typeface="+mn-cs"/>
              </a:rPr>
              <a:t> + n\</a:t>
            </a:r>
            <a:r>
              <a:rPr lang="fr-FR" sz="800" kern="1200" dirty="0" err="1" smtClean="0">
                <a:solidFill>
                  <a:srgbClr val="A6A6A6"/>
                </a:solidFill>
                <a:latin typeface="Times New Roman" charset="0"/>
                <a:ea typeface="ＭＳ Ｐゴシック" charset="0"/>
                <a:cs typeface="+mn-cs"/>
              </a:rPr>
              <a:t>sqrt</a:t>
            </a:r>
            <a:r>
              <a:rPr lang="fr-FR" sz="800" kern="1200" dirty="0" smtClean="0">
                <a:solidFill>
                  <a:srgbClr val="A6A6A6"/>
                </a:solidFill>
                <a:latin typeface="Times New Roman" charset="0"/>
                <a:ea typeface="ＭＳ Ｐゴシック" charset="0"/>
                <a:cs typeface="+mn-cs"/>
              </a:rPr>
              <a:t> {-a}</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800" kern="1200" dirty="0" smtClean="0">
              <a:solidFill>
                <a:srgbClr val="A6A6A6"/>
              </a:solidFill>
              <a:latin typeface="Times New Roman" charset="0"/>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800" kern="1200" dirty="0" smtClean="0">
                <a:solidFill>
                  <a:srgbClr val="A6A6A6"/>
                </a:solidFill>
                <a:latin typeface="Times New Roman" charset="0"/>
                <a:ea typeface="ＭＳ Ｐゴシック" charset="0"/>
                <a:cs typeface="+mn-cs"/>
              </a:rPr>
              <a:t>21 = 3\cdot7 = (1+2\</a:t>
            </a:r>
            <a:r>
              <a:rPr lang="fr-FR" sz="800" kern="1200" dirty="0" err="1" smtClean="0">
                <a:solidFill>
                  <a:srgbClr val="A6A6A6"/>
                </a:solidFill>
                <a:latin typeface="Times New Roman" charset="0"/>
                <a:ea typeface="ＭＳ Ｐゴシック" charset="0"/>
                <a:cs typeface="+mn-cs"/>
              </a:rPr>
              <a:t>sqrt</a:t>
            </a:r>
            <a:r>
              <a:rPr lang="fr-FR" sz="800" kern="1200" dirty="0" smtClean="0">
                <a:solidFill>
                  <a:srgbClr val="A6A6A6"/>
                </a:solidFill>
                <a:latin typeface="Times New Roman" charset="0"/>
                <a:ea typeface="ＭＳ Ｐゴシック" charset="0"/>
                <a:cs typeface="+mn-cs"/>
              </a:rPr>
              <a:t>{-5})\</a:t>
            </a:r>
            <a:r>
              <a:rPr lang="fr-FR" sz="800" kern="1200" dirty="0" err="1" smtClean="0">
                <a:solidFill>
                  <a:srgbClr val="A6A6A6"/>
                </a:solidFill>
                <a:latin typeface="Times New Roman" charset="0"/>
                <a:ea typeface="ＭＳ Ｐゴシック" charset="0"/>
                <a:cs typeface="+mn-cs"/>
              </a:rPr>
              <a:t>cdot</a:t>
            </a:r>
            <a:r>
              <a:rPr lang="fr-FR" sz="800" kern="1200" dirty="0" smtClean="0">
                <a:solidFill>
                  <a:srgbClr val="A6A6A6"/>
                </a:solidFill>
                <a:latin typeface="Times New Roman" charset="0"/>
                <a:ea typeface="ＭＳ Ｐゴシック" charset="0"/>
                <a:cs typeface="+mn-cs"/>
              </a:rPr>
              <a:t>(1-2\</a:t>
            </a:r>
            <a:r>
              <a:rPr lang="fr-FR" sz="800" kern="1200" dirty="0" err="1" smtClean="0">
                <a:solidFill>
                  <a:srgbClr val="A6A6A6"/>
                </a:solidFill>
                <a:latin typeface="Times New Roman" charset="0"/>
                <a:ea typeface="ＭＳ Ｐゴシック" charset="0"/>
                <a:cs typeface="+mn-cs"/>
              </a:rPr>
              <a:t>sqrt</a:t>
            </a:r>
            <a:r>
              <a:rPr lang="fr-FR" sz="800" kern="1200" dirty="0" smtClean="0">
                <a:solidFill>
                  <a:srgbClr val="A6A6A6"/>
                </a:solidFill>
                <a:latin typeface="Times New Roman" charset="0"/>
                <a:ea typeface="ＭＳ Ｐゴシック" charset="0"/>
                <a:cs typeface="+mn-cs"/>
              </a:rPr>
              <a:t>{-5})</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800" kern="1200" dirty="0" smtClean="0">
              <a:solidFill>
                <a:srgbClr val="A6A6A6"/>
              </a:solidFill>
              <a:latin typeface="Times New Roman" charset="0"/>
              <a:ea typeface="ＭＳ Ｐゴシック" charset="0"/>
              <a:cs typeface="+mn-cs"/>
            </a:endParaRP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166</a:t>
            </a:fld>
            <a:endParaRPr lang="en-US"/>
          </a:p>
        </p:txBody>
      </p:sp>
    </p:spTree>
    <p:extLst>
      <p:ext uri="{BB962C8B-B14F-4D97-AF65-F5344CB8AC3E}">
        <p14:creationId xmlns:p14="http://schemas.microsoft.com/office/powerpoint/2010/main" val="11836805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were only talking about numbers, we’d say “If Euclid’s algorithm works for all numbers…”</a:t>
            </a:r>
          </a:p>
          <a:p>
            <a:r>
              <a:rPr lang="en-US" dirty="0" smtClean="0"/>
              <a:t>But as we’ve seen, the algorithm works for things besides numbers – polynomials,</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167</a:t>
            </a:fld>
            <a:endParaRPr lang="en-US"/>
          </a:p>
        </p:txBody>
      </p:sp>
    </p:spTree>
    <p:extLst>
      <p:ext uri="{BB962C8B-B14F-4D97-AF65-F5344CB8AC3E}">
        <p14:creationId xmlns:p14="http://schemas.microsoft.com/office/powerpoint/2010/main" val="25510199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monic</a:t>
            </a:r>
            <a:r>
              <a:rPr lang="en-US" dirty="0" smtClean="0"/>
              <a:t> polynomial is one where the coefficient of the highest-order term is 1.</a:t>
            </a:r>
          </a:p>
          <a:p>
            <a:endParaRPr lang="en-US" dirty="0" smtClean="0"/>
          </a:p>
          <a:p>
            <a:r>
              <a:rPr lang="en-US" sz="800" dirty="0" smtClean="0">
                <a:solidFill>
                  <a:srgbClr val="A6A6A6"/>
                </a:solidFill>
              </a:rPr>
              <a:t>\</a:t>
            </a:r>
            <a:r>
              <a:rPr lang="en-US" sz="800" dirty="0" err="1" smtClean="0">
                <a:solidFill>
                  <a:srgbClr val="A6A6A6"/>
                </a:solidFill>
              </a:rPr>
              <a:t>noindent</a:t>
            </a:r>
            <a:r>
              <a:rPr lang="en-US" sz="800" dirty="0" smtClean="0">
                <a:solidFill>
                  <a:srgbClr val="A6A6A6"/>
                </a:solidFill>
              </a:rPr>
              <a:t> $x^2+1$ generates Gaussian integers $a + b\</a:t>
            </a:r>
            <a:r>
              <a:rPr lang="en-US" sz="800" dirty="0" err="1" smtClean="0">
                <a:solidFill>
                  <a:srgbClr val="A6A6A6"/>
                </a:solidFill>
              </a:rPr>
              <a:t>sqrt</a:t>
            </a:r>
            <a:r>
              <a:rPr lang="en-US" sz="800" dirty="0" smtClean="0">
                <a:solidFill>
                  <a:srgbClr val="A6A6A6"/>
                </a:solidFill>
              </a:rPr>
              <a:t>{-1}$\\</a:t>
            </a:r>
          </a:p>
          <a:p>
            <a:r>
              <a:rPr lang="en-US" sz="800" dirty="0" smtClean="0">
                <a:solidFill>
                  <a:srgbClr val="A6A6A6"/>
                </a:solidFill>
              </a:rPr>
              <a:t>$x^3-1$ generates \</a:t>
            </a:r>
            <a:r>
              <a:rPr lang="en-US" sz="800" dirty="0" err="1" smtClean="0">
                <a:solidFill>
                  <a:srgbClr val="A6A6A6"/>
                </a:solidFill>
              </a:rPr>
              <a:t>emph</a:t>
            </a:r>
            <a:r>
              <a:rPr lang="en-US" sz="800" dirty="0" smtClean="0">
                <a:solidFill>
                  <a:srgbClr val="A6A6A6"/>
                </a:solidFill>
              </a:rPr>
              <a:t>{Eisenstein integers} $a + b\</a:t>
            </a:r>
            <a:r>
              <a:rPr lang="en-US" sz="800" dirty="0" err="1" smtClean="0">
                <a:solidFill>
                  <a:srgbClr val="A6A6A6"/>
                </a:solidFill>
              </a:rPr>
              <a:t>frac</a:t>
            </a:r>
            <a:r>
              <a:rPr lang="en-US" sz="800" dirty="0" smtClean="0">
                <a:solidFill>
                  <a:srgbClr val="A6A6A6"/>
                </a:solidFill>
              </a:rPr>
              <a:t>{-1 + </a:t>
            </a:r>
            <a:r>
              <a:rPr lang="en-US" sz="800" dirty="0" err="1" smtClean="0">
                <a:solidFill>
                  <a:srgbClr val="A6A6A6"/>
                </a:solidFill>
              </a:rPr>
              <a:t>i</a:t>
            </a:r>
            <a:r>
              <a:rPr lang="en-US" sz="800" dirty="0" smtClean="0">
                <a:solidFill>
                  <a:srgbClr val="A6A6A6"/>
                </a:solidFill>
              </a:rPr>
              <a:t>\</a:t>
            </a:r>
            <a:r>
              <a:rPr lang="en-US" sz="800" dirty="0" err="1" smtClean="0">
                <a:solidFill>
                  <a:srgbClr val="A6A6A6"/>
                </a:solidFill>
              </a:rPr>
              <a:t>sqrt</a:t>
            </a:r>
            <a:r>
              <a:rPr lang="en-US" sz="800" dirty="0" smtClean="0">
                <a:solidFill>
                  <a:srgbClr val="A6A6A6"/>
                </a:solidFill>
              </a:rPr>
              <a:t>{3}}{2}$\\</a:t>
            </a:r>
          </a:p>
          <a:p>
            <a:r>
              <a:rPr lang="en-US" sz="800" dirty="0" smtClean="0">
                <a:solidFill>
                  <a:srgbClr val="A6A6A6"/>
                </a:solidFill>
              </a:rPr>
              <a:t>$x^2+5$ generates integers $a + b\</a:t>
            </a:r>
            <a:r>
              <a:rPr lang="en-US" sz="800" dirty="0" err="1" smtClean="0">
                <a:solidFill>
                  <a:srgbClr val="A6A6A6"/>
                </a:solidFill>
              </a:rPr>
              <a:t>sqrt</a:t>
            </a:r>
            <a:r>
              <a:rPr lang="en-US" sz="800" dirty="0" smtClean="0">
                <a:solidFill>
                  <a:srgbClr val="A6A6A6"/>
                </a:solidFill>
              </a:rPr>
              <a:t>{-5}$</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169</a:t>
            </a:fld>
            <a:endParaRPr lang="en-US"/>
          </a:p>
        </p:txBody>
      </p:sp>
    </p:spTree>
    <p:extLst>
      <p:ext uri="{BB962C8B-B14F-4D97-AF65-F5344CB8AC3E}">
        <p14:creationId xmlns:p14="http://schemas.microsoft.com/office/powerpoint/2010/main" val="25494238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solidFill>
                  <a:srgbClr val="A6A6A6"/>
                </a:solidFill>
              </a:rPr>
              <a:t>[Public domain image.]</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173</a:t>
            </a:fld>
            <a:endParaRPr lang="en-US"/>
          </a:p>
        </p:txBody>
      </p:sp>
    </p:spTree>
    <p:extLst>
      <p:ext uri="{BB962C8B-B14F-4D97-AF65-F5344CB8AC3E}">
        <p14:creationId xmlns:p14="http://schemas.microsoft.com/office/powerpoint/2010/main" val="14770045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Tx/>
              <a:buNone/>
            </a:pPr>
            <a:r>
              <a:rPr lang="en-US" dirty="0" smtClean="0"/>
              <a:t>“For Emmy </a:t>
            </a:r>
            <a:r>
              <a:rPr lang="en-US" dirty="0" err="1" smtClean="0"/>
              <a:t>Noether</a:t>
            </a:r>
            <a:r>
              <a:rPr lang="en-US" dirty="0" smtClean="0"/>
              <a:t>, relationships among numbers, functions, and operations became transparent, amenable to </a:t>
            </a:r>
            <a:r>
              <a:rPr lang="en-US" dirty="0" err="1" smtClean="0"/>
              <a:t>generalisation</a:t>
            </a:r>
            <a:r>
              <a:rPr lang="en-US" dirty="0" smtClean="0"/>
              <a:t>, and productive only after they have been dissociated from any particular objects and have been reduced to general conceptual relationships…”</a:t>
            </a:r>
          </a:p>
          <a:p>
            <a:pPr>
              <a:lnSpc>
                <a:spcPct val="90000"/>
              </a:lnSpc>
              <a:buFontTx/>
              <a:buNone/>
            </a:pPr>
            <a:r>
              <a:rPr lang="en-US" dirty="0" smtClean="0"/>
              <a:t>				B.L. van der </a:t>
            </a:r>
            <a:r>
              <a:rPr lang="en-US" dirty="0" err="1" smtClean="0"/>
              <a:t>Waerden</a:t>
            </a:r>
            <a:endParaRPr lang="en-US" dirty="0" smtClean="0"/>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174</a:t>
            </a:fld>
            <a:endParaRPr lang="en-US"/>
          </a:p>
        </p:txBody>
      </p:sp>
    </p:spTree>
    <p:extLst>
      <p:ext uri="{BB962C8B-B14F-4D97-AF65-F5344CB8AC3E}">
        <p14:creationId xmlns:p14="http://schemas.microsoft.com/office/powerpoint/2010/main" val="50674270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one of the algebraic structures that </a:t>
            </a:r>
            <a:r>
              <a:rPr lang="en-US" dirty="0" err="1" smtClean="0"/>
              <a:t>Noether</a:t>
            </a:r>
            <a:r>
              <a:rPr lang="en-US" dirty="0" smtClean="0"/>
              <a:t> studied and formalized.</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176</a:t>
            </a:fld>
            <a:endParaRPr lang="en-US"/>
          </a:p>
        </p:txBody>
      </p:sp>
    </p:spTree>
    <p:extLst>
      <p:ext uri="{BB962C8B-B14F-4D97-AF65-F5344CB8AC3E}">
        <p14:creationId xmlns:p14="http://schemas.microsoft.com/office/powerpoint/2010/main" val="154729839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the</a:t>
            </a:r>
            <a:r>
              <a:rPr lang="en-US" baseline="0" dirty="0" smtClean="0"/>
              <a:t> plus and times operators aren’t necessarily addition and multiplication, they just have to follow the axioms.</a:t>
            </a:r>
          </a:p>
          <a:p>
            <a:endParaRPr lang="en-US" baseline="0" dirty="0" smtClean="0"/>
          </a:p>
          <a:p>
            <a:r>
              <a:rPr lang="en-US" baseline="0" dirty="0" smtClean="0"/>
              <a:t>In practice we write the constants without the subscripts (as we did in the axioms), but keep in mind that it doesn’t always mean the integer 0.</a:t>
            </a:r>
          </a:p>
          <a:p>
            <a:r>
              <a:rPr lang="en-US" baseline="0" dirty="0" smtClean="0"/>
              <a:t>For example, in the ring of matrices, “0” refers to the additive identity matrix.</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177</a:t>
            </a:fld>
            <a:endParaRPr lang="en-US"/>
          </a:p>
        </p:txBody>
      </p:sp>
    </p:spTree>
    <p:extLst>
      <p:ext uri="{BB962C8B-B14F-4D97-AF65-F5344CB8AC3E}">
        <p14:creationId xmlns:p14="http://schemas.microsoft.com/office/powerpoint/2010/main" val="23787277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mostly going to focus on commutative</a:t>
            </a:r>
            <a:r>
              <a:rPr lang="en-US" baseline="0" dirty="0" smtClean="0"/>
              <a:t> algebra – the kind Dedekind, Hilbert, and </a:t>
            </a:r>
            <a:r>
              <a:rPr lang="en-US" baseline="0" dirty="0" err="1" smtClean="0"/>
              <a:t>Noether</a:t>
            </a:r>
            <a:r>
              <a:rPr lang="en-US" baseline="0" dirty="0" smtClean="0"/>
              <a:t> worked on – but we also have some examples from </a:t>
            </a:r>
            <a:r>
              <a:rPr lang="en-US" baseline="0" dirty="0" err="1" smtClean="0"/>
              <a:t>noncommutative</a:t>
            </a:r>
            <a:r>
              <a:rPr lang="en-US" baseline="0" dirty="0" smtClean="0"/>
              <a:t> algebra.</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180</a:t>
            </a:fld>
            <a:endParaRPr lang="en-US"/>
          </a:p>
        </p:txBody>
      </p:sp>
    </p:spTree>
    <p:extLst>
      <p:ext uri="{BB962C8B-B14F-4D97-AF65-F5344CB8AC3E}">
        <p14:creationId xmlns:p14="http://schemas.microsoft.com/office/powerpoint/2010/main" val="33181042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units are not closed under addition)</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182</a:t>
            </a:fld>
            <a:endParaRPr lang="en-US"/>
          </a:p>
        </p:txBody>
      </p:sp>
    </p:spTree>
    <p:extLst>
      <p:ext uri="{BB962C8B-B14F-4D97-AF65-F5344CB8AC3E}">
        <p14:creationId xmlns:p14="http://schemas.microsoft.com/office/powerpoint/2010/main" val="75752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we’ve weakened</a:t>
            </a:r>
            <a:r>
              <a:rPr lang="en-US" baseline="0" dirty="0" smtClean="0"/>
              <a:t> the requirements even more.  We just took the </a:t>
            </a:r>
            <a:r>
              <a:rPr lang="en-US" baseline="0" dirty="0" err="1" smtClean="0"/>
              <a:t>monoid</a:t>
            </a:r>
            <a:r>
              <a:rPr lang="en-US" baseline="0" dirty="0" smtClean="0"/>
              <a:t> definition and dropped the identity element and its corresponding identity axiom.</a:t>
            </a:r>
          </a:p>
          <a:p>
            <a:r>
              <a:rPr lang="en-US" baseline="0" dirty="0" smtClean="0"/>
              <a:t>As before, we can have additive </a:t>
            </a:r>
            <a:r>
              <a:rPr lang="en-US" baseline="0" dirty="0" err="1" smtClean="0"/>
              <a:t>semigroups</a:t>
            </a:r>
            <a:r>
              <a:rPr lang="en-US" baseline="0" dirty="0" smtClean="0"/>
              <a:t> and multiplicative </a:t>
            </a:r>
            <a:r>
              <a:rPr lang="en-US" baseline="0" dirty="0" err="1" smtClean="0"/>
              <a:t>semigroups</a:t>
            </a:r>
            <a:r>
              <a:rPr lang="en-US" baseline="0" dirty="0" smtClean="0"/>
              <a:t>, which use the respective operations.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15</a:t>
            </a:fld>
            <a:endParaRPr lang="en-US"/>
          </a:p>
        </p:txBody>
      </p:sp>
    </p:spTree>
    <p:extLst>
      <p:ext uri="{BB962C8B-B14F-4D97-AF65-F5344CB8AC3E}">
        <p14:creationId xmlns:p14="http://schemas.microsoft.com/office/powerpoint/2010/main" val="274246349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charset="0"/>
                <a:cs typeface="+mn-cs"/>
              </a:rPr>
              <a:t>It’s called “integral” because its elements act like integers</a:t>
            </a:r>
            <a:r>
              <a:rPr lang="en-US" sz="1200" kern="1200" baseline="0" dirty="0" smtClean="0">
                <a:solidFill>
                  <a:schemeClr val="tx1"/>
                </a:solidFill>
                <a:latin typeface="+mn-lt"/>
                <a:ea typeface="ＭＳ Ｐゴシック" charset="0"/>
                <a:cs typeface="+mn-cs"/>
              </a:rPr>
              <a:t> – you don’t get zero when you multiply two nonzero things.</a:t>
            </a:r>
            <a:endParaRPr lang="en-US" sz="1200" kern="1200" dirty="0" smtClean="0">
              <a:solidFill>
                <a:schemeClr val="tx1"/>
              </a:solidFill>
              <a:latin typeface="+mn-lt"/>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charset="0"/>
                <a:cs typeface="+mn-cs"/>
              </a:rPr>
              <a:t>The ring of remainders modulo 6 is not an integral</a:t>
            </a:r>
            <a:r>
              <a:rPr lang="en-US" sz="1200" kern="1200" baseline="0" dirty="0" smtClean="0">
                <a:solidFill>
                  <a:schemeClr val="tx1"/>
                </a:solidFill>
                <a:latin typeface="+mn-lt"/>
                <a:ea typeface="ＭＳ Ｐゴシック" charset="0"/>
                <a:cs typeface="+mn-cs"/>
              </a:rPr>
              <a:t> domain.</a:t>
            </a:r>
            <a:br>
              <a:rPr lang="en-US" sz="1200" kern="1200" baseline="0" dirty="0" smtClean="0">
                <a:solidFill>
                  <a:schemeClr val="tx1"/>
                </a:solidFill>
                <a:latin typeface="+mn-lt"/>
                <a:ea typeface="ＭＳ Ｐゴシック" charset="0"/>
                <a:cs typeface="+mn-cs"/>
              </a:rPr>
            </a:br>
            <a:r>
              <a:rPr lang="en-US" sz="1200" kern="1200" baseline="0" dirty="0" smtClean="0">
                <a:solidFill>
                  <a:schemeClr val="tx1"/>
                </a:solidFill>
                <a:latin typeface="+mn-lt"/>
                <a:ea typeface="ＭＳ Ｐゴシック" charset="0"/>
                <a:cs typeface="+mn-cs"/>
              </a:rPr>
              <a:t>(Whether a ring of remainders is integral depends on whether the modulus is prime.)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dirty="0" smtClean="0">
                <a:solidFill>
                  <a:srgbClr val="A6A6A6"/>
                </a:solidFill>
                <a:latin typeface="+mn-lt"/>
                <a:ea typeface="ＭＳ Ｐゴシック" charset="0"/>
                <a:cs typeface="+mn-cs"/>
              </a:rPr>
              <a:t>\</a:t>
            </a:r>
            <a:r>
              <a:rPr lang="en-US" sz="800" kern="1200" dirty="0" err="1" smtClean="0">
                <a:solidFill>
                  <a:srgbClr val="A6A6A6"/>
                </a:solidFill>
                <a:latin typeface="+mn-lt"/>
                <a:ea typeface="ＭＳ Ｐゴシック" charset="0"/>
                <a:cs typeface="+mn-cs"/>
              </a:rPr>
              <a:t>frac</a:t>
            </a:r>
            <a:r>
              <a:rPr lang="en-US" sz="800" kern="1200" dirty="0" smtClean="0">
                <a:solidFill>
                  <a:srgbClr val="A6A6A6"/>
                </a:solidFill>
                <a:latin typeface="+mn-lt"/>
                <a:ea typeface="ＭＳ Ｐゴシック" charset="0"/>
                <a:cs typeface="+mn-cs"/>
              </a:rPr>
              <a:t>{x^2 + 1}{x^3 - 2}</a:t>
            </a:r>
            <a:endParaRPr lang="en-US" sz="800" dirty="0" smtClean="0">
              <a:solidFill>
                <a:srgbClr val="A6A6A6"/>
              </a:solidFill>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184</a:t>
            </a:fld>
            <a:endParaRPr lang="en-US"/>
          </a:p>
        </p:txBody>
      </p:sp>
    </p:spTree>
    <p:extLst>
      <p:ext uri="{BB962C8B-B14F-4D97-AF65-F5344CB8AC3E}">
        <p14:creationId xmlns:p14="http://schemas.microsoft.com/office/powerpoint/2010/main" val="364260139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kern="1200" dirty="0" smtClean="0">
              <a:solidFill>
                <a:srgbClr val="A6A6A6"/>
              </a:solidFill>
              <a:latin typeface="Times New Roman" charset="0"/>
              <a:ea typeface="ＭＳ Ｐゴシック" charset="0"/>
              <a:cs typeface="+mn-cs"/>
            </a:endParaRPr>
          </a:p>
          <a:p>
            <a:r>
              <a:rPr lang="en-US" sz="800" kern="1200" dirty="0" smtClean="0">
                <a:solidFill>
                  <a:srgbClr val="A6A6A6"/>
                </a:solidFill>
                <a:latin typeface="Times New Roman" charset="0"/>
                <a:ea typeface="ＭＳ Ｐゴシック" charset="0"/>
                <a:cs typeface="+mn-cs"/>
              </a:rPr>
              <a:t>\</a:t>
            </a:r>
            <a:r>
              <a:rPr lang="en-US" sz="800" kern="1200" dirty="0" err="1" smtClean="0">
                <a:solidFill>
                  <a:srgbClr val="A6A6A6"/>
                </a:solidFill>
                <a:latin typeface="Times New Roman" charset="0"/>
                <a:ea typeface="ＭＳ Ｐゴシック" charset="0"/>
                <a:cs typeface="+mn-cs"/>
              </a:rPr>
              <a:t>vec</a:t>
            </a:r>
            <a:r>
              <a:rPr lang="en-US" sz="800" kern="1200" dirty="0" smtClean="0">
                <a:solidFill>
                  <a:srgbClr val="A6A6A6"/>
                </a:solidFill>
                <a:latin typeface="Times New Roman" charset="0"/>
                <a:ea typeface="ＭＳ Ｐゴシック" charset="0"/>
                <a:cs typeface="+mn-cs"/>
              </a:rPr>
              <a:t>{x}\</a:t>
            </a:r>
            <a:r>
              <a:rPr lang="en-US" sz="800" kern="1200" dirty="0" err="1" smtClean="0">
                <a:solidFill>
                  <a:srgbClr val="A6A6A6"/>
                </a:solidFill>
                <a:latin typeface="Times New Roman" charset="0"/>
                <a:ea typeface="ＭＳ Ｐゴシック" charset="0"/>
                <a:cs typeface="+mn-cs"/>
              </a:rPr>
              <a:t>cdot</a:t>
            </a:r>
            <a:r>
              <a:rPr lang="en-US" sz="800" kern="1200" dirty="0" smtClean="0">
                <a:solidFill>
                  <a:srgbClr val="A6A6A6"/>
                </a:solidFill>
                <a:latin typeface="Times New Roman" charset="0"/>
                <a:ea typeface="ＭＳ Ｐゴシック" charset="0"/>
                <a:cs typeface="+mn-cs"/>
              </a:rPr>
              <a:t>\</a:t>
            </a:r>
            <a:r>
              <a:rPr lang="en-US" sz="800" kern="1200" dirty="0" err="1" smtClean="0">
                <a:solidFill>
                  <a:srgbClr val="A6A6A6"/>
                </a:solidFill>
                <a:latin typeface="Times New Roman" charset="0"/>
                <a:ea typeface="ＭＳ Ｐゴシック" charset="0"/>
                <a:cs typeface="+mn-cs"/>
              </a:rPr>
              <a:t>vec</a:t>
            </a:r>
            <a:r>
              <a:rPr lang="en-US" sz="800" kern="1200" dirty="0" smtClean="0">
                <a:solidFill>
                  <a:srgbClr val="A6A6A6"/>
                </a:solidFill>
                <a:latin typeface="Times New Roman" charset="0"/>
                <a:ea typeface="ＭＳ Ｐゴシック" charset="0"/>
                <a:cs typeface="+mn-cs"/>
              </a:rPr>
              <a:t>{y} = </a:t>
            </a:r>
          </a:p>
          <a:p>
            <a:r>
              <a:rPr lang="tr-TR" sz="800" kern="1200" dirty="0" smtClean="0">
                <a:solidFill>
                  <a:srgbClr val="A6A6A6"/>
                </a:solidFill>
                <a:latin typeface="Times New Roman" charset="0"/>
                <a:ea typeface="ＭＳ Ｐゴシック" charset="0"/>
                <a:cs typeface="+mn-cs"/>
              </a:rPr>
              <a:t>\</a:t>
            </a:r>
            <a:r>
              <a:rPr lang="tr-TR" sz="800" kern="1200" dirty="0" err="1" smtClean="0">
                <a:solidFill>
                  <a:srgbClr val="A6A6A6"/>
                </a:solidFill>
                <a:latin typeface="Times New Roman" charset="0"/>
                <a:ea typeface="ＭＳ Ｐゴシック" charset="0"/>
                <a:cs typeface="+mn-cs"/>
              </a:rPr>
              <a:t>sum</a:t>
            </a:r>
            <a:r>
              <a:rPr lang="tr-TR" sz="800" kern="1200" dirty="0" smtClean="0">
                <a:solidFill>
                  <a:srgbClr val="A6A6A6"/>
                </a:solidFill>
                <a:latin typeface="Times New Roman" charset="0"/>
                <a:ea typeface="ＭＳ Ｐゴシック" charset="0"/>
                <a:cs typeface="+mn-cs"/>
              </a:rPr>
              <a:t>_{i=1}^{n}</a:t>
            </a:r>
            <a:r>
              <a:rPr lang="tr-TR" sz="800" kern="1200" dirty="0" err="1" smtClean="0">
                <a:solidFill>
                  <a:srgbClr val="A6A6A6"/>
                </a:solidFill>
                <a:latin typeface="Times New Roman" charset="0"/>
                <a:ea typeface="ＭＳ Ｐゴシック" charset="0"/>
                <a:cs typeface="+mn-cs"/>
              </a:rPr>
              <a:t>x_iy_i</a:t>
            </a:r>
            <a:endParaRPr lang="en-US" sz="800" dirty="0" smtClean="0">
              <a:solidFill>
                <a:srgbClr val="A6A6A6"/>
              </a:solidFill>
            </a:endParaRP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186</a:t>
            </a:fld>
            <a:endParaRPr lang="en-US"/>
          </a:p>
        </p:txBody>
      </p:sp>
    </p:spTree>
    <p:extLst>
      <p:ext uri="{BB962C8B-B14F-4D97-AF65-F5344CB8AC3E}">
        <p14:creationId xmlns:p14="http://schemas.microsoft.com/office/powerpoint/2010/main" val="410309693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Times New Roman" charset="0"/>
              <a:ea typeface="ＭＳ Ｐゴシック" charset="0"/>
              <a:cs typeface="+mn-cs"/>
            </a:endParaRPr>
          </a:p>
          <a:p>
            <a:r>
              <a:rPr lang="en-US" sz="800" kern="1200" dirty="0" smtClean="0">
                <a:solidFill>
                  <a:srgbClr val="A6A6A6"/>
                </a:solidFill>
                <a:latin typeface="Times New Roman" charset="0"/>
                <a:ea typeface="ＭＳ Ｐゴシック" charset="0"/>
                <a:cs typeface="+mn-cs"/>
              </a:rPr>
              <a:t>\</a:t>
            </a:r>
            <a:r>
              <a:rPr lang="en-US" sz="800" kern="1200" dirty="0" err="1" smtClean="0">
                <a:solidFill>
                  <a:srgbClr val="A6A6A6"/>
                </a:solidFill>
                <a:latin typeface="Times New Roman" charset="0"/>
                <a:ea typeface="ＭＳ Ｐゴシック" charset="0"/>
                <a:cs typeface="+mn-cs"/>
              </a:rPr>
              <a:t>vec</a:t>
            </a:r>
            <a:r>
              <a:rPr lang="en-US" sz="800" kern="1200" dirty="0" smtClean="0">
                <a:solidFill>
                  <a:srgbClr val="A6A6A6"/>
                </a:solidFill>
                <a:latin typeface="Times New Roman" charset="0"/>
                <a:ea typeface="ＭＳ Ｐゴシック" charset="0"/>
                <a:cs typeface="+mn-cs"/>
              </a:rPr>
              <a:t>{w} &amp;= \begin{</a:t>
            </a:r>
            <a:r>
              <a:rPr lang="en-US" sz="800" kern="1200" dirty="0" err="1" smtClean="0">
                <a:solidFill>
                  <a:srgbClr val="A6A6A6"/>
                </a:solidFill>
                <a:latin typeface="Times New Roman" charset="0"/>
                <a:ea typeface="ＭＳ Ｐゴシック" charset="0"/>
                <a:cs typeface="+mn-cs"/>
              </a:rPr>
              <a:t>bmatrix</a:t>
            </a:r>
            <a:r>
              <a:rPr lang="en-US" sz="800" kern="1200" dirty="0" smtClean="0">
                <a:solidFill>
                  <a:srgbClr val="A6A6A6"/>
                </a:solidFill>
                <a:latin typeface="Times New Roman" charset="0"/>
                <a:ea typeface="ＭＳ Ｐゴシック" charset="0"/>
                <a:cs typeface="+mn-cs"/>
              </a:rPr>
              <a:t>}x_{</a:t>
            </a:r>
            <a:r>
              <a:rPr lang="en-US" sz="800" kern="1200" dirty="0" err="1" smtClean="0">
                <a:solidFill>
                  <a:srgbClr val="A6A6A6"/>
                </a:solidFill>
                <a:latin typeface="Times New Roman" charset="0"/>
                <a:ea typeface="ＭＳ Ｐゴシック" charset="0"/>
                <a:cs typeface="+mn-cs"/>
              </a:rPr>
              <a:t>ij</a:t>
            </a:r>
            <a:r>
              <a:rPr lang="en-US" sz="800" kern="1200" dirty="0" smtClean="0">
                <a:solidFill>
                  <a:srgbClr val="A6A6A6"/>
                </a:solidFill>
                <a:latin typeface="Times New Roman" charset="0"/>
                <a:ea typeface="ＭＳ Ｐゴシック" charset="0"/>
                <a:cs typeface="+mn-cs"/>
              </a:rPr>
              <a:t>}\end{</a:t>
            </a:r>
            <a:r>
              <a:rPr lang="en-US" sz="800" kern="1200" dirty="0" err="1" smtClean="0">
                <a:solidFill>
                  <a:srgbClr val="A6A6A6"/>
                </a:solidFill>
                <a:latin typeface="Times New Roman" charset="0"/>
                <a:ea typeface="ＭＳ Ｐゴシック" charset="0"/>
                <a:cs typeface="+mn-cs"/>
              </a:rPr>
              <a:t>bmatrix</a:t>
            </a:r>
            <a:r>
              <a:rPr lang="en-US" sz="800" kern="1200" dirty="0" smtClean="0">
                <a:solidFill>
                  <a:srgbClr val="A6A6A6"/>
                </a:solidFill>
                <a:latin typeface="Times New Roman" charset="0"/>
                <a:ea typeface="ＭＳ Ｐゴシック" charset="0"/>
                <a:cs typeface="+mn-cs"/>
              </a:rPr>
              <a:t>}\</a:t>
            </a:r>
            <a:r>
              <a:rPr lang="en-US" sz="800" kern="1200" dirty="0" err="1" smtClean="0">
                <a:solidFill>
                  <a:srgbClr val="A6A6A6"/>
                </a:solidFill>
                <a:latin typeface="Times New Roman" charset="0"/>
                <a:ea typeface="ＭＳ Ｐゴシック" charset="0"/>
                <a:cs typeface="+mn-cs"/>
              </a:rPr>
              <a:t>vec</a:t>
            </a:r>
            <a:r>
              <a:rPr lang="en-US" sz="800" kern="1200" dirty="0" smtClean="0">
                <a:solidFill>
                  <a:srgbClr val="A6A6A6"/>
                </a:solidFill>
                <a:latin typeface="Times New Roman" charset="0"/>
                <a:ea typeface="ＭＳ Ｐゴシック" charset="0"/>
                <a:cs typeface="+mn-cs"/>
              </a:rPr>
              <a:t>{v}</a:t>
            </a:r>
          </a:p>
          <a:p>
            <a:r>
              <a:rPr lang="en-US" sz="800" kern="1200" dirty="0" smtClean="0">
                <a:solidFill>
                  <a:srgbClr val="A6A6A6"/>
                </a:solidFill>
                <a:latin typeface="Times New Roman" charset="0"/>
                <a:ea typeface="ＭＳ Ｐゴシック" charset="0"/>
                <a:cs typeface="+mn-cs"/>
              </a:rPr>
              <a:t>\\</a:t>
            </a:r>
          </a:p>
          <a:p>
            <a:r>
              <a:rPr lang="pl-PL" sz="800" kern="1200" dirty="0" err="1" smtClean="0">
                <a:solidFill>
                  <a:srgbClr val="A6A6A6"/>
                </a:solidFill>
                <a:latin typeface="Times New Roman" charset="0"/>
                <a:ea typeface="ＭＳ Ｐゴシック" charset="0"/>
                <a:cs typeface="+mn-cs"/>
              </a:rPr>
              <a:t>w_i</a:t>
            </a:r>
            <a:r>
              <a:rPr lang="pl-PL" sz="800" kern="1200" dirty="0" smtClean="0">
                <a:solidFill>
                  <a:srgbClr val="A6A6A6"/>
                </a:solidFill>
                <a:latin typeface="Times New Roman" charset="0"/>
                <a:ea typeface="ＭＳ Ｐゴシック" charset="0"/>
                <a:cs typeface="+mn-cs"/>
              </a:rPr>
              <a:t> &amp;=</a:t>
            </a:r>
          </a:p>
          <a:p>
            <a:r>
              <a:rPr lang="hr-HR" sz="800" kern="1200" dirty="0" smtClean="0">
                <a:solidFill>
                  <a:srgbClr val="A6A6A6"/>
                </a:solidFill>
                <a:latin typeface="Times New Roman" charset="0"/>
                <a:ea typeface="ＭＳ Ｐゴシック" charset="0"/>
                <a:cs typeface="+mn-cs"/>
              </a:rPr>
              <a:t>\sum_{j=1}^{n}x_{ij}v_j</a:t>
            </a:r>
            <a:endParaRPr lang="en-US" sz="800" dirty="0" smtClean="0">
              <a:solidFill>
                <a:srgbClr val="A6A6A6"/>
              </a:solidFill>
            </a:endParaRP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187</a:t>
            </a:fld>
            <a:endParaRPr lang="en-US"/>
          </a:p>
        </p:txBody>
      </p:sp>
    </p:spTree>
    <p:extLst>
      <p:ext uri="{BB962C8B-B14F-4D97-AF65-F5344CB8AC3E}">
        <p14:creationId xmlns:p14="http://schemas.microsoft.com/office/powerpoint/2010/main" val="9201254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kern="1200" dirty="0" smtClean="0">
              <a:solidFill>
                <a:srgbClr val="A6A6A6"/>
              </a:solidFill>
              <a:latin typeface="Times New Roman" charset="0"/>
              <a:ea typeface="ＭＳ Ｐゴシック" charset="0"/>
              <a:cs typeface="+mn-cs"/>
            </a:endParaRPr>
          </a:p>
          <a:p>
            <a:r>
              <a:rPr lang="en-US" sz="800" kern="1200" dirty="0" smtClean="0">
                <a:solidFill>
                  <a:srgbClr val="A6A6A6"/>
                </a:solidFill>
                <a:latin typeface="Times New Roman" charset="0"/>
                <a:ea typeface="ＭＳ Ｐゴシック" charset="0"/>
                <a:cs typeface="+mn-cs"/>
              </a:rPr>
              <a:t>\begin{</a:t>
            </a:r>
            <a:r>
              <a:rPr lang="en-US" sz="800" kern="1200" dirty="0" err="1" smtClean="0">
                <a:solidFill>
                  <a:srgbClr val="A6A6A6"/>
                </a:solidFill>
                <a:latin typeface="Times New Roman" charset="0"/>
                <a:ea typeface="ＭＳ Ｐゴシック" charset="0"/>
                <a:cs typeface="+mn-cs"/>
              </a:rPr>
              <a:t>bmatrix</a:t>
            </a:r>
            <a:r>
              <a:rPr lang="en-US" sz="800" kern="1200" dirty="0" smtClean="0">
                <a:solidFill>
                  <a:srgbClr val="A6A6A6"/>
                </a:solidFill>
                <a:latin typeface="Times New Roman" charset="0"/>
                <a:ea typeface="ＭＳ Ｐゴシック" charset="0"/>
                <a:cs typeface="+mn-cs"/>
              </a:rPr>
              <a:t>}z_{</a:t>
            </a:r>
            <a:r>
              <a:rPr lang="en-US" sz="800" kern="1200" dirty="0" err="1" smtClean="0">
                <a:solidFill>
                  <a:srgbClr val="A6A6A6"/>
                </a:solidFill>
                <a:latin typeface="Times New Roman" charset="0"/>
                <a:ea typeface="ＭＳ Ｐゴシック" charset="0"/>
                <a:cs typeface="+mn-cs"/>
              </a:rPr>
              <a:t>ij</a:t>
            </a:r>
            <a:r>
              <a:rPr lang="en-US" sz="800" kern="1200" dirty="0" smtClean="0">
                <a:solidFill>
                  <a:srgbClr val="A6A6A6"/>
                </a:solidFill>
                <a:latin typeface="Times New Roman" charset="0"/>
                <a:ea typeface="ＭＳ Ｐゴシック" charset="0"/>
                <a:cs typeface="+mn-cs"/>
              </a:rPr>
              <a:t>}\end{</a:t>
            </a:r>
            <a:r>
              <a:rPr lang="en-US" sz="800" kern="1200" dirty="0" err="1" smtClean="0">
                <a:solidFill>
                  <a:srgbClr val="A6A6A6"/>
                </a:solidFill>
                <a:latin typeface="Times New Roman" charset="0"/>
                <a:ea typeface="ＭＳ Ｐゴシック" charset="0"/>
                <a:cs typeface="+mn-cs"/>
              </a:rPr>
              <a:t>bmatrix</a:t>
            </a:r>
            <a:r>
              <a:rPr lang="en-US" sz="800" kern="1200" dirty="0" smtClean="0">
                <a:solidFill>
                  <a:srgbClr val="A6A6A6"/>
                </a:solidFill>
                <a:latin typeface="Times New Roman" charset="0"/>
                <a:ea typeface="ＭＳ Ｐゴシック" charset="0"/>
                <a:cs typeface="+mn-cs"/>
              </a:rPr>
              <a:t>} &amp;= </a:t>
            </a:r>
          </a:p>
          <a:p>
            <a:r>
              <a:rPr lang="en-US" sz="800" kern="1200" dirty="0" smtClean="0">
                <a:solidFill>
                  <a:srgbClr val="A6A6A6"/>
                </a:solidFill>
                <a:latin typeface="Times New Roman" charset="0"/>
                <a:ea typeface="ＭＳ Ｐゴシック" charset="0"/>
                <a:cs typeface="+mn-cs"/>
              </a:rPr>
              <a:t>\begin{</a:t>
            </a:r>
            <a:r>
              <a:rPr lang="en-US" sz="800" kern="1200" dirty="0" err="1" smtClean="0">
                <a:solidFill>
                  <a:srgbClr val="A6A6A6"/>
                </a:solidFill>
                <a:latin typeface="Times New Roman" charset="0"/>
                <a:ea typeface="ＭＳ Ｐゴシック" charset="0"/>
                <a:cs typeface="+mn-cs"/>
              </a:rPr>
              <a:t>bmatrix</a:t>
            </a:r>
            <a:r>
              <a:rPr lang="en-US" sz="800" kern="1200" dirty="0" smtClean="0">
                <a:solidFill>
                  <a:srgbClr val="A6A6A6"/>
                </a:solidFill>
                <a:latin typeface="Times New Roman" charset="0"/>
                <a:ea typeface="ＭＳ Ｐゴシック" charset="0"/>
                <a:cs typeface="+mn-cs"/>
              </a:rPr>
              <a:t>}x_{</a:t>
            </a:r>
            <a:r>
              <a:rPr lang="en-US" sz="800" kern="1200" dirty="0" err="1" smtClean="0">
                <a:solidFill>
                  <a:srgbClr val="A6A6A6"/>
                </a:solidFill>
                <a:latin typeface="Times New Roman" charset="0"/>
                <a:ea typeface="ＭＳ Ｐゴシック" charset="0"/>
                <a:cs typeface="+mn-cs"/>
              </a:rPr>
              <a:t>ij</a:t>
            </a:r>
            <a:r>
              <a:rPr lang="en-US" sz="800" kern="1200" dirty="0" smtClean="0">
                <a:solidFill>
                  <a:srgbClr val="A6A6A6"/>
                </a:solidFill>
                <a:latin typeface="Times New Roman" charset="0"/>
                <a:ea typeface="ＭＳ Ｐゴシック" charset="0"/>
                <a:cs typeface="+mn-cs"/>
              </a:rPr>
              <a:t>}\end{</a:t>
            </a:r>
            <a:r>
              <a:rPr lang="en-US" sz="800" kern="1200" dirty="0" err="1" smtClean="0">
                <a:solidFill>
                  <a:srgbClr val="A6A6A6"/>
                </a:solidFill>
                <a:latin typeface="Times New Roman" charset="0"/>
                <a:ea typeface="ＭＳ Ｐゴシック" charset="0"/>
                <a:cs typeface="+mn-cs"/>
              </a:rPr>
              <a:t>bmatrix</a:t>
            </a:r>
            <a:r>
              <a:rPr lang="en-US" sz="800" kern="1200" dirty="0" smtClean="0">
                <a:solidFill>
                  <a:srgbClr val="A6A6A6"/>
                </a:solidFill>
                <a:latin typeface="Times New Roman" charset="0"/>
                <a:ea typeface="ＭＳ Ｐゴシック" charset="0"/>
                <a:cs typeface="+mn-cs"/>
              </a:rPr>
              <a:t>}\begin{</a:t>
            </a:r>
            <a:r>
              <a:rPr lang="en-US" sz="800" kern="1200" dirty="0" err="1" smtClean="0">
                <a:solidFill>
                  <a:srgbClr val="A6A6A6"/>
                </a:solidFill>
                <a:latin typeface="Times New Roman" charset="0"/>
                <a:ea typeface="ＭＳ Ｐゴシック" charset="0"/>
                <a:cs typeface="+mn-cs"/>
              </a:rPr>
              <a:t>bmatrix</a:t>
            </a:r>
            <a:r>
              <a:rPr lang="en-US" sz="800" kern="1200" dirty="0" smtClean="0">
                <a:solidFill>
                  <a:srgbClr val="A6A6A6"/>
                </a:solidFill>
                <a:latin typeface="Times New Roman" charset="0"/>
                <a:ea typeface="ＭＳ Ｐゴシック" charset="0"/>
                <a:cs typeface="+mn-cs"/>
              </a:rPr>
              <a:t>}y_{</a:t>
            </a:r>
            <a:r>
              <a:rPr lang="en-US" sz="800" kern="1200" dirty="0" err="1" smtClean="0">
                <a:solidFill>
                  <a:srgbClr val="A6A6A6"/>
                </a:solidFill>
                <a:latin typeface="Times New Roman" charset="0"/>
                <a:ea typeface="ＭＳ Ｐゴシック" charset="0"/>
                <a:cs typeface="+mn-cs"/>
              </a:rPr>
              <a:t>ij</a:t>
            </a:r>
            <a:r>
              <a:rPr lang="en-US" sz="800" kern="1200" dirty="0" smtClean="0">
                <a:solidFill>
                  <a:srgbClr val="A6A6A6"/>
                </a:solidFill>
                <a:latin typeface="Times New Roman" charset="0"/>
                <a:ea typeface="ＭＳ Ｐゴシック" charset="0"/>
                <a:cs typeface="+mn-cs"/>
              </a:rPr>
              <a:t>}\end{</a:t>
            </a:r>
            <a:r>
              <a:rPr lang="en-US" sz="800" kern="1200" dirty="0" err="1" smtClean="0">
                <a:solidFill>
                  <a:srgbClr val="A6A6A6"/>
                </a:solidFill>
                <a:latin typeface="Times New Roman" charset="0"/>
                <a:ea typeface="ＭＳ Ｐゴシック" charset="0"/>
                <a:cs typeface="+mn-cs"/>
              </a:rPr>
              <a:t>bmatrix</a:t>
            </a:r>
            <a:r>
              <a:rPr lang="en-US" sz="800" kern="1200" dirty="0" smtClean="0">
                <a:solidFill>
                  <a:srgbClr val="A6A6A6"/>
                </a:solidFill>
                <a:latin typeface="Times New Roman" charset="0"/>
                <a:ea typeface="ＭＳ Ｐゴシック" charset="0"/>
                <a:cs typeface="+mn-cs"/>
              </a:rPr>
              <a:t>}\\</a:t>
            </a:r>
          </a:p>
          <a:p>
            <a:r>
              <a:rPr lang="hr-HR" sz="800" kern="1200" dirty="0" smtClean="0">
                <a:solidFill>
                  <a:srgbClr val="A6A6A6"/>
                </a:solidFill>
                <a:latin typeface="Times New Roman" charset="0"/>
                <a:ea typeface="ＭＳ Ｐゴシック" charset="0"/>
                <a:cs typeface="+mn-cs"/>
              </a:rPr>
              <a:t>z_{ij} &amp;=</a:t>
            </a:r>
          </a:p>
          <a:p>
            <a:r>
              <a:rPr lang="is-IS" sz="800" kern="1200" dirty="0" smtClean="0">
                <a:solidFill>
                  <a:srgbClr val="A6A6A6"/>
                </a:solidFill>
                <a:latin typeface="Times New Roman" charset="0"/>
                <a:ea typeface="ＭＳ Ｐゴシック" charset="0"/>
                <a:cs typeface="+mn-cs"/>
              </a:rPr>
              <a:t>\sum_{k=1}^{n}x_{ik}y_{kj}</a:t>
            </a:r>
            <a:endParaRPr lang="en-US" sz="800" dirty="0" smtClean="0">
              <a:solidFill>
                <a:srgbClr val="A6A6A6"/>
              </a:solidFill>
            </a:endParaRP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188</a:t>
            </a:fld>
            <a:endParaRPr lang="en-US"/>
          </a:p>
        </p:txBody>
      </p:sp>
    </p:spTree>
    <p:extLst>
      <p:ext uri="{BB962C8B-B14F-4D97-AF65-F5344CB8AC3E}">
        <p14:creationId xmlns:p14="http://schemas.microsoft.com/office/powerpoint/2010/main" val="417509990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a \</a:t>
            </a:r>
            <a:r>
              <a:rPr lang="en-US" sz="800" kern="1200" dirty="0" err="1" smtClean="0">
                <a:solidFill>
                  <a:srgbClr val="A6A6A6"/>
                </a:solidFill>
                <a:latin typeface="+mn-lt"/>
                <a:ea typeface="+mn-ea"/>
                <a:cs typeface="+mn-cs"/>
              </a:rPr>
              <a:t>otimes</a:t>
            </a:r>
            <a:r>
              <a:rPr lang="en-US" sz="800" kern="1200" dirty="0" smtClean="0">
                <a:solidFill>
                  <a:srgbClr val="A6A6A6"/>
                </a:solidFill>
                <a:latin typeface="+mn-lt"/>
                <a:ea typeface="+mn-ea"/>
                <a:cs typeface="+mn-cs"/>
              </a:rPr>
              <a:t> (b \</a:t>
            </a:r>
            <a:r>
              <a:rPr lang="en-US" sz="800" kern="1200" dirty="0" err="1" smtClean="0">
                <a:solidFill>
                  <a:srgbClr val="A6A6A6"/>
                </a:solidFill>
                <a:latin typeface="+mn-lt"/>
                <a:ea typeface="+mn-ea"/>
                <a:cs typeface="+mn-cs"/>
              </a:rPr>
              <a:t>oplus</a:t>
            </a:r>
            <a:r>
              <a:rPr lang="en-US" sz="800" kern="1200" dirty="0" smtClean="0">
                <a:solidFill>
                  <a:srgbClr val="A6A6A6"/>
                </a:solidFill>
                <a:latin typeface="+mn-lt"/>
                <a:ea typeface="+mn-ea"/>
                <a:cs typeface="+mn-cs"/>
              </a:rPr>
              <a:t> c) &amp;= a\</a:t>
            </a:r>
            <a:r>
              <a:rPr lang="en-US" sz="800" kern="1200" dirty="0" err="1" smtClean="0">
                <a:solidFill>
                  <a:srgbClr val="A6A6A6"/>
                </a:solidFill>
                <a:latin typeface="+mn-lt"/>
                <a:ea typeface="+mn-ea"/>
                <a:cs typeface="+mn-cs"/>
              </a:rPr>
              <a:t>otimes</a:t>
            </a:r>
            <a:r>
              <a:rPr lang="en-US" sz="800" kern="1200" dirty="0" smtClean="0">
                <a:solidFill>
                  <a:srgbClr val="A6A6A6"/>
                </a:solidFill>
                <a:latin typeface="+mn-lt"/>
                <a:ea typeface="+mn-ea"/>
                <a:cs typeface="+mn-cs"/>
              </a:rPr>
              <a:t> b \</a:t>
            </a:r>
            <a:r>
              <a:rPr lang="en-US" sz="800" kern="1200" dirty="0" err="1" smtClean="0">
                <a:solidFill>
                  <a:srgbClr val="A6A6A6"/>
                </a:solidFill>
                <a:latin typeface="+mn-lt"/>
                <a:ea typeface="+mn-ea"/>
                <a:cs typeface="+mn-cs"/>
              </a:rPr>
              <a:t>oplus</a:t>
            </a:r>
            <a:r>
              <a:rPr lang="en-US" sz="800" kern="1200" dirty="0" smtClean="0">
                <a:solidFill>
                  <a:srgbClr val="A6A6A6"/>
                </a:solidFill>
                <a:latin typeface="+mn-lt"/>
                <a:ea typeface="+mn-ea"/>
                <a:cs typeface="+mn-cs"/>
              </a:rPr>
              <a:t> a \</a:t>
            </a:r>
            <a:r>
              <a:rPr lang="en-US" sz="800" kern="1200" dirty="0" err="1" smtClean="0">
                <a:solidFill>
                  <a:srgbClr val="A6A6A6"/>
                </a:solidFill>
                <a:latin typeface="+mn-lt"/>
                <a:ea typeface="+mn-ea"/>
                <a:cs typeface="+mn-cs"/>
              </a:rPr>
              <a:t>otimes</a:t>
            </a:r>
            <a:r>
              <a:rPr lang="en-US" sz="800" kern="1200" dirty="0" smtClean="0">
                <a:solidFill>
                  <a:srgbClr val="A6A6A6"/>
                </a:solidFill>
                <a:latin typeface="+mn-lt"/>
                <a:ea typeface="+mn-ea"/>
                <a:cs typeface="+mn-cs"/>
              </a:rPr>
              <a:t> c\\</a:t>
            </a:r>
          </a:p>
          <a:p>
            <a:r>
              <a:rPr lang="en-US" sz="800" kern="1200" dirty="0" smtClean="0">
                <a:solidFill>
                  <a:srgbClr val="A6A6A6"/>
                </a:solidFill>
                <a:latin typeface="+mn-lt"/>
                <a:ea typeface="+mn-ea"/>
                <a:cs typeface="+mn-cs"/>
              </a:rPr>
              <a:t>(b \</a:t>
            </a:r>
            <a:r>
              <a:rPr lang="en-US" sz="800" kern="1200" dirty="0" err="1" smtClean="0">
                <a:solidFill>
                  <a:srgbClr val="A6A6A6"/>
                </a:solidFill>
                <a:latin typeface="+mn-lt"/>
                <a:ea typeface="+mn-ea"/>
                <a:cs typeface="+mn-cs"/>
              </a:rPr>
              <a:t>oplus</a:t>
            </a:r>
            <a:r>
              <a:rPr lang="en-US" sz="800" kern="1200" dirty="0" smtClean="0">
                <a:solidFill>
                  <a:srgbClr val="A6A6A6"/>
                </a:solidFill>
                <a:latin typeface="+mn-lt"/>
                <a:ea typeface="+mn-ea"/>
                <a:cs typeface="+mn-cs"/>
              </a:rPr>
              <a:t> c) \</a:t>
            </a:r>
            <a:r>
              <a:rPr lang="en-US" sz="800" kern="1200" dirty="0" err="1" smtClean="0">
                <a:solidFill>
                  <a:srgbClr val="A6A6A6"/>
                </a:solidFill>
                <a:latin typeface="+mn-lt"/>
                <a:ea typeface="+mn-ea"/>
                <a:cs typeface="+mn-cs"/>
              </a:rPr>
              <a:t>otimes</a:t>
            </a:r>
            <a:r>
              <a:rPr lang="en-US" sz="800" kern="1200" dirty="0" smtClean="0">
                <a:solidFill>
                  <a:srgbClr val="A6A6A6"/>
                </a:solidFill>
                <a:latin typeface="+mn-lt"/>
                <a:ea typeface="+mn-ea"/>
                <a:cs typeface="+mn-cs"/>
              </a:rPr>
              <a:t> a &amp;= b\</a:t>
            </a:r>
            <a:r>
              <a:rPr lang="en-US" sz="800" kern="1200" dirty="0" err="1" smtClean="0">
                <a:solidFill>
                  <a:srgbClr val="A6A6A6"/>
                </a:solidFill>
                <a:latin typeface="+mn-lt"/>
                <a:ea typeface="+mn-ea"/>
                <a:cs typeface="+mn-cs"/>
              </a:rPr>
              <a:t>otimes</a:t>
            </a:r>
            <a:r>
              <a:rPr lang="en-US" sz="800" kern="1200" dirty="0" smtClean="0">
                <a:solidFill>
                  <a:srgbClr val="A6A6A6"/>
                </a:solidFill>
                <a:latin typeface="+mn-lt"/>
                <a:ea typeface="+mn-ea"/>
                <a:cs typeface="+mn-cs"/>
              </a:rPr>
              <a:t> a \</a:t>
            </a:r>
            <a:r>
              <a:rPr lang="en-US" sz="800" kern="1200" dirty="0" err="1" smtClean="0">
                <a:solidFill>
                  <a:srgbClr val="A6A6A6"/>
                </a:solidFill>
                <a:latin typeface="+mn-lt"/>
                <a:ea typeface="+mn-ea"/>
                <a:cs typeface="+mn-cs"/>
              </a:rPr>
              <a:t>oplus</a:t>
            </a:r>
            <a:r>
              <a:rPr lang="en-US" sz="800" kern="1200" dirty="0" smtClean="0">
                <a:solidFill>
                  <a:srgbClr val="A6A6A6"/>
                </a:solidFill>
                <a:latin typeface="+mn-lt"/>
                <a:ea typeface="+mn-ea"/>
                <a:cs typeface="+mn-cs"/>
              </a:rPr>
              <a:t> c \</a:t>
            </a:r>
            <a:r>
              <a:rPr lang="en-US" sz="800" kern="1200" dirty="0" err="1" smtClean="0">
                <a:solidFill>
                  <a:srgbClr val="A6A6A6"/>
                </a:solidFill>
                <a:latin typeface="+mn-lt"/>
                <a:ea typeface="+mn-ea"/>
                <a:cs typeface="+mn-cs"/>
              </a:rPr>
              <a:t>otimes</a:t>
            </a:r>
            <a:r>
              <a:rPr lang="en-US" sz="800" kern="1200" dirty="0" smtClean="0">
                <a:solidFill>
                  <a:srgbClr val="A6A6A6"/>
                </a:solidFill>
                <a:latin typeface="+mn-lt"/>
                <a:ea typeface="+mn-ea"/>
                <a:cs typeface="+mn-cs"/>
              </a:rPr>
              <a:t> a</a:t>
            </a:r>
          </a:p>
          <a:p>
            <a:r>
              <a:rPr lang="en-US" sz="800" kern="1200" dirty="0" smtClean="0">
                <a:solidFill>
                  <a:srgbClr val="A6A6A6"/>
                </a:solidFill>
                <a:latin typeface="+mn-lt"/>
                <a:ea typeface="+mn-ea"/>
                <a:cs typeface="+mn-cs"/>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189</a:t>
            </a:fld>
            <a:endParaRPr lang="en-US"/>
          </a:p>
        </p:txBody>
      </p:sp>
    </p:spTree>
    <p:extLst>
      <p:ext uri="{BB962C8B-B14F-4D97-AF65-F5344CB8AC3E}">
        <p14:creationId xmlns:p14="http://schemas.microsoft.com/office/powerpoint/2010/main" val="3450086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we weakened the requirements on groups to get </a:t>
            </a:r>
            <a:r>
              <a:rPr lang="en-US" dirty="0" err="1" smtClean="0"/>
              <a:t>semigroups</a:t>
            </a:r>
            <a:r>
              <a:rPr lang="en-US" dirty="0" smtClean="0"/>
              <a:t>, we can weaken the requirements on rings to get </a:t>
            </a:r>
            <a:r>
              <a:rPr lang="en-US" dirty="0" err="1" smtClean="0"/>
              <a:t>semirings</a:t>
            </a:r>
            <a:r>
              <a:rPr lang="en-US" dirty="0" smtClean="0"/>
              <a:t>.</a:t>
            </a:r>
          </a:p>
          <a:p>
            <a:endParaRPr lang="en-US" dirty="0" smtClean="0"/>
          </a:p>
          <a:p>
            <a:r>
              <a:rPr lang="en-US" dirty="0" smtClean="0"/>
              <a:t>This</a:t>
            </a:r>
            <a:r>
              <a:rPr lang="en-US" baseline="0" dirty="0" smtClean="0"/>
              <a:t> is</a:t>
            </a:r>
            <a:r>
              <a:rPr lang="en-US" dirty="0" smtClean="0"/>
              <a:t> exactly the same as the definition of ring,</a:t>
            </a:r>
            <a:r>
              <a:rPr lang="en-US" baseline="0" dirty="0" smtClean="0"/>
              <a:t> except we dropped the unary minus operation and its corresponding axiom.</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191</a:t>
            </a:fld>
            <a:endParaRPr lang="en-US"/>
          </a:p>
        </p:txBody>
      </p:sp>
    </p:spTree>
    <p:extLst>
      <p:ext uri="{BB962C8B-B14F-4D97-AF65-F5344CB8AC3E}">
        <p14:creationId xmlns:p14="http://schemas.microsoft.com/office/powerpoint/2010/main" val="29148517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a practical problem</a:t>
            </a:r>
            <a:r>
              <a:rPr lang="en-US" baseline="0" dirty="0" smtClean="0"/>
              <a:t> that uses </a:t>
            </a:r>
            <a:r>
              <a:rPr lang="en-US" baseline="0" dirty="0" err="1" smtClean="0"/>
              <a:t>semirings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192</a:t>
            </a:fld>
            <a:endParaRPr lang="en-US"/>
          </a:p>
        </p:txBody>
      </p:sp>
    </p:spTree>
    <p:extLst>
      <p:ext uri="{BB962C8B-B14F-4D97-AF65-F5344CB8AC3E}">
        <p14:creationId xmlns:p14="http://schemas.microsoft.com/office/powerpoint/2010/main" val="18204676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person </a:t>
            </a:r>
            <a:r>
              <a:rPr lang="en-US" dirty="0" err="1" smtClean="0"/>
              <a:t>i</a:t>
            </a:r>
            <a:r>
              <a:rPr lang="en-US" dirty="0" smtClean="0"/>
              <a:t> is friends with person j, we put a 1 in the matrix at row</a:t>
            </a:r>
            <a:r>
              <a:rPr lang="en-US" baseline="0" dirty="0" smtClean="0"/>
              <a:t> </a:t>
            </a:r>
            <a:r>
              <a:rPr lang="en-US" i="0" baseline="0" dirty="0" smtClean="0"/>
              <a:t>i</a:t>
            </a:r>
            <a:r>
              <a:rPr lang="en-US" baseline="0" dirty="0" smtClean="0"/>
              <a:t>, column j.</a:t>
            </a:r>
            <a:endParaRPr lang="en-US" dirty="0" smtClean="0"/>
          </a:p>
          <a:p>
            <a:r>
              <a:rPr lang="en-US" dirty="0" smtClean="0"/>
              <a:t>Note that for the purposes of this representation we say that you’re friends with yourself (indicated by the 1s on the diagonal).</a:t>
            </a:r>
          </a:p>
          <a:p>
            <a:endParaRPr lang="en-US" dirty="0" smtClean="0"/>
          </a:p>
          <a:p>
            <a:r>
              <a:rPr lang="en-US" sz="800" dirty="0" smtClean="0">
                <a:solidFill>
                  <a:srgbClr val="A6A6A6"/>
                </a:solidFill>
              </a:rPr>
              <a:t>\</a:t>
            </a:r>
            <a:r>
              <a:rPr lang="en-US" sz="800" dirty="0" err="1" smtClean="0">
                <a:solidFill>
                  <a:srgbClr val="A6A6A6"/>
                </a:solidFill>
              </a:rPr>
              <a:t>renewcommand</a:t>
            </a:r>
            <a:r>
              <a:rPr lang="en-US" sz="800" dirty="0" smtClean="0">
                <a:solidFill>
                  <a:srgbClr val="A6A6A6"/>
                </a:solidFill>
              </a:rPr>
              <a:t>{\</a:t>
            </a:r>
            <a:r>
              <a:rPr lang="en-US" sz="800" dirty="0" err="1" smtClean="0">
                <a:solidFill>
                  <a:srgbClr val="A6A6A6"/>
                </a:solidFill>
              </a:rPr>
              <a:t>arraystretch</a:t>
            </a:r>
            <a:r>
              <a:rPr lang="en-US" sz="800" dirty="0" smtClean="0">
                <a:solidFill>
                  <a:srgbClr val="A6A6A6"/>
                </a:solidFill>
              </a:rPr>
              <a:t>}{2.0} % increase space between rows</a:t>
            </a:r>
          </a:p>
          <a:p>
            <a:r>
              <a:rPr lang="en-US" sz="800" dirty="0" smtClean="0">
                <a:solidFill>
                  <a:srgbClr val="A6A6A6"/>
                </a:solidFill>
              </a:rPr>
              <a:t>\begin{tabular}{c | c | c  | c | c | c | c | c |}</a:t>
            </a:r>
          </a:p>
          <a:p>
            <a:r>
              <a:rPr lang="en-US" sz="800" dirty="0" smtClean="0">
                <a:solidFill>
                  <a:srgbClr val="A6A6A6"/>
                </a:solidFill>
              </a:rPr>
              <a:t>\multicolumn{1}{r}{}</a:t>
            </a:r>
          </a:p>
          <a:p>
            <a:r>
              <a:rPr lang="en-US" sz="800" dirty="0" smtClean="0">
                <a:solidFill>
                  <a:srgbClr val="A6A6A6"/>
                </a:solidFill>
              </a:rPr>
              <a:t>&amp; \multicolumn{1}{c}{~Ari~}</a:t>
            </a:r>
          </a:p>
          <a:p>
            <a:r>
              <a:rPr lang="en-US" sz="800" dirty="0" smtClean="0">
                <a:solidFill>
                  <a:srgbClr val="A6A6A6"/>
                </a:solidFill>
              </a:rPr>
              <a:t>&amp; \multicolumn{1}{c}{~Bev~}</a:t>
            </a:r>
          </a:p>
          <a:p>
            <a:r>
              <a:rPr lang="en-US" sz="800" dirty="0" smtClean="0">
                <a:solidFill>
                  <a:srgbClr val="A6A6A6"/>
                </a:solidFill>
              </a:rPr>
              <a:t>&amp; \multicolumn{1}{c}{~Cal~}</a:t>
            </a:r>
          </a:p>
          <a:p>
            <a:r>
              <a:rPr lang="en-US" sz="800" dirty="0" smtClean="0">
                <a:solidFill>
                  <a:srgbClr val="A6A6A6"/>
                </a:solidFill>
              </a:rPr>
              <a:t>&amp; \multicolumn{1}{c}{Don}</a:t>
            </a:r>
          </a:p>
          <a:p>
            <a:r>
              <a:rPr lang="en-US" sz="800" dirty="0" smtClean="0">
                <a:solidFill>
                  <a:srgbClr val="A6A6A6"/>
                </a:solidFill>
              </a:rPr>
              <a:t>&amp; \multicolumn{1}{c}{~Eva~}</a:t>
            </a:r>
          </a:p>
          <a:p>
            <a:r>
              <a:rPr lang="en-US" sz="800" dirty="0" smtClean="0">
                <a:solidFill>
                  <a:srgbClr val="A6A6A6"/>
                </a:solidFill>
              </a:rPr>
              <a:t>&amp; \multicolumn{1}{c}{~Fay~}</a:t>
            </a:r>
          </a:p>
          <a:p>
            <a:r>
              <a:rPr lang="en-US" sz="800" dirty="0" smtClean="0">
                <a:solidFill>
                  <a:srgbClr val="A6A6A6"/>
                </a:solidFill>
              </a:rPr>
              <a:t>&amp; \multicolumn{1}{c}{~</a:t>
            </a:r>
            <a:r>
              <a:rPr lang="en-US" sz="800" dirty="0" err="1" smtClean="0">
                <a:solidFill>
                  <a:srgbClr val="A6A6A6"/>
                </a:solidFill>
              </a:rPr>
              <a:t>Gia</a:t>
            </a:r>
            <a:r>
              <a:rPr lang="en-US" sz="800" dirty="0" smtClean="0">
                <a:solidFill>
                  <a:srgbClr val="A6A6A6"/>
                </a:solidFill>
              </a:rPr>
              <a:t>~} \\ \cline{2-8}</a:t>
            </a:r>
          </a:p>
          <a:p>
            <a:r>
              <a:rPr lang="en-US" sz="800" dirty="0" smtClean="0">
                <a:solidFill>
                  <a:srgbClr val="A6A6A6"/>
                </a:solidFill>
              </a:rPr>
              <a:t>Ari &amp; 1 &amp; 1 &amp; 0 &amp; 1 &amp; 0 &amp; 0 &amp; 0 \\ \cline{2-8}</a:t>
            </a:r>
          </a:p>
          <a:p>
            <a:r>
              <a:rPr lang="en-US" sz="800" dirty="0" smtClean="0">
                <a:solidFill>
                  <a:srgbClr val="A6A6A6"/>
                </a:solidFill>
              </a:rPr>
              <a:t>Bev &amp; 1 &amp; 1 &amp; 0 &amp; 0 &amp; 0 &amp; 1 &amp; 0 \\ \cline{2-8}</a:t>
            </a:r>
          </a:p>
          <a:p>
            <a:r>
              <a:rPr lang="en-US" sz="800" dirty="0" smtClean="0">
                <a:solidFill>
                  <a:srgbClr val="A6A6A6"/>
                </a:solidFill>
              </a:rPr>
              <a:t>Cal &amp; 0 &amp; 0 &amp; 1 &amp; 1 &amp; 0 &amp; 0 &amp; 0 \\ \cline{2-8}</a:t>
            </a:r>
          </a:p>
          <a:p>
            <a:r>
              <a:rPr lang="en-US" sz="800" dirty="0" smtClean="0">
                <a:solidFill>
                  <a:srgbClr val="A6A6A6"/>
                </a:solidFill>
              </a:rPr>
              <a:t>Don &amp; 1 &amp; 0 &amp; 1 &amp; 1 &amp; 0 &amp; 1 &amp; 0 \\ \cline{2-8}</a:t>
            </a:r>
          </a:p>
          <a:p>
            <a:r>
              <a:rPr lang="en-US" sz="800" dirty="0" smtClean="0">
                <a:solidFill>
                  <a:srgbClr val="A6A6A6"/>
                </a:solidFill>
              </a:rPr>
              <a:t>Eva &amp; 0 &amp; 0 &amp; 0 &amp; 0 &amp; 1 &amp; 0 &amp; 1 \\ \cline{2-8}</a:t>
            </a:r>
          </a:p>
          <a:p>
            <a:r>
              <a:rPr lang="en-US" sz="800" dirty="0" smtClean="0">
                <a:solidFill>
                  <a:srgbClr val="A6A6A6"/>
                </a:solidFill>
              </a:rPr>
              <a:t>Fay &amp; 0 &amp; 1 &amp; 0 &amp; 1 &amp; 0 &amp; 1 &amp; 0 \\ \cline{2-8}</a:t>
            </a:r>
          </a:p>
          <a:p>
            <a:r>
              <a:rPr lang="en-US" sz="800" dirty="0" err="1" smtClean="0">
                <a:solidFill>
                  <a:srgbClr val="A6A6A6"/>
                </a:solidFill>
              </a:rPr>
              <a:t>Gia</a:t>
            </a:r>
            <a:r>
              <a:rPr lang="en-US" sz="800" dirty="0" smtClean="0">
                <a:solidFill>
                  <a:srgbClr val="A6A6A6"/>
                </a:solidFill>
              </a:rPr>
              <a:t> &amp; 0 &amp; 0 &amp; 0 &amp; 0 &amp; 1 &amp; 0 &amp; 1 \\ \cline{2-8}</a:t>
            </a:r>
          </a:p>
          <a:p>
            <a:r>
              <a:rPr lang="en-US" sz="800" dirty="0" smtClean="0">
                <a:solidFill>
                  <a:srgbClr val="A6A6A6"/>
                </a:solidFill>
              </a:rPr>
              <a:t>\end{tabular}</a:t>
            </a: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193</a:t>
            </a:fld>
            <a:endParaRPr lang="en-US"/>
          </a:p>
        </p:txBody>
      </p:sp>
    </p:spTree>
    <p:extLst>
      <p:ext uri="{BB962C8B-B14F-4D97-AF65-F5344CB8AC3E}">
        <p14:creationId xmlns:p14="http://schemas.microsoft.com/office/powerpoint/2010/main" val="38835961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we can use this to find the transitive</a:t>
            </a:r>
            <a:r>
              <a:rPr lang="en-US" baseline="0" dirty="0" smtClean="0"/>
              <a:t> closure of any graph, not just a social network.</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194</a:t>
            </a:fld>
            <a:endParaRPr lang="en-US"/>
          </a:p>
        </p:txBody>
      </p:sp>
    </p:spTree>
    <p:extLst>
      <p:ext uri="{BB962C8B-B14F-4D97-AF65-F5344CB8AC3E}">
        <p14:creationId xmlns:p14="http://schemas.microsoft.com/office/powerpoint/2010/main" val="42946193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classic graph</a:t>
            </a:r>
            <a:r>
              <a:rPr lang="en-US" baseline="0" dirty="0" smtClean="0"/>
              <a:t> with many real-world applications.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195</a:t>
            </a:fld>
            <a:endParaRPr lang="en-US"/>
          </a:p>
        </p:txBody>
      </p:sp>
    </p:spTree>
    <p:extLst>
      <p:ext uri="{BB962C8B-B14F-4D97-AF65-F5344CB8AC3E}">
        <p14:creationId xmlns:p14="http://schemas.microsoft.com/office/powerpoint/2010/main" val="274701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we want to expand </a:t>
            </a:r>
            <a:r>
              <a:rPr lang="en-US" dirty="0" err="1" smtClean="0"/>
              <a:t>x^n</a:t>
            </a:r>
            <a:r>
              <a:rPr lang="en-US" dirty="0" smtClean="0"/>
              <a:t> the other way?</a:t>
            </a:r>
          </a:p>
          <a:p>
            <a:endParaRPr lang="en-US" dirty="0" smtClean="0"/>
          </a:p>
          <a:p>
            <a:r>
              <a:rPr lang="en-US" dirty="0" smtClean="0">
                <a:solidFill>
                  <a:srgbClr val="A6A6A6"/>
                </a:solidFill>
              </a:rPr>
              <a:t>---------------------------</a:t>
            </a:r>
          </a:p>
          <a:p>
            <a:r>
              <a:rPr lang="en-US" sz="800" kern="1200" dirty="0" smtClean="0">
                <a:solidFill>
                  <a:schemeClr val="bg1">
                    <a:lumMod val="65000"/>
                  </a:schemeClr>
                </a:solidFill>
                <a:latin typeface="+mn-lt"/>
                <a:ea typeface="+mn-ea"/>
                <a:cs typeface="+mn-cs"/>
              </a:rPr>
              <a:t>\begin{equation*}</a:t>
            </a:r>
          </a:p>
          <a:p>
            <a:r>
              <a:rPr lang="en-US" sz="800" kern="1200" dirty="0" err="1" smtClean="0">
                <a:solidFill>
                  <a:schemeClr val="bg1">
                    <a:lumMod val="65000"/>
                  </a:schemeClr>
                </a:solidFill>
                <a:latin typeface="+mn-lt"/>
                <a:ea typeface="+mn-ea"/>
                <a:cs typeface="+mn-cs"/>
              </a:rPr>
              <a:t>x^n</a:t>
            </a:r>
            <a:r>
              <a:rPr lang="en-US" sz="800" kern="1200" dirty="0" smtClean="0">
                <a:solidFill>
                  <a:schemeClr val="bg1">
                    <a:lumMod val="65000"/>
                  </a:schemeClr>
                </a:solidFill>
                <a:latin typeface="+mn-lt"/>
                <a:ea typeface="+mn-ea"/>
                <a:cs typeface="+mn-cs"/>
              </a:rPr>
              <a:t> =</a:t>
            </a:r>
          </a:p>
          <a:p>
            <a:r>
              <a:rPr lang="en-US" sz="800" kern="1200" dirty="0" smtClean="0">
                <a:solidFill>
                  <a:schemeClr val="bg1">
                    <a:lumMod val="65000"/>
                  </a:schemeClr>
                </a:solidFill>
                <a:latin typeface="+mn-lt"/>
                <a:ea typeface="+mn-ea"/>
                <a:cs typeface="+mn-cs"/>
              </a:rPr>
              <a:t>\begin{cases}</a:t>
            </a:r>
          </a:p>
          <a:p>
            <a:r>
              <a:rPr lang="fi-FI" sz="800" kern="1200" dirty="0" smtClean="0">
                <a:solidFill>
                  <a:schemeClr val="bg1">
                    <a:lumMod val="65000"/>
                  </a:schemeClr>
                </a:solidFill>
                <a:latin typeface="+mn-lt"/>
                <a:ea typeface="+mn-ea"/>
                <a:cs typeface="+mn-cs"/>
              </a:rPr>
              <a:t>x &amp; \</a:t>
            </a:r>
            <a:r>
              <a:rPr lang="fi-FI" sz="800" kern="1200" dirty="0" err="1" smtClean="0">
                <a:solidFill>
                  <a:schemeClr val="bg1">
                    <a:lumMod val="65000"/>
                  </a:schemeClr>
                </a:solidFill>
                <a:latin typeface="+mn-lt"/>
                <a:ea typeface="+mn-ea"/>
                <a:cs typeface="+mn-cs"/>
              </a:rPr>
              <a:t>text{if</a:t>
            </a:r>
            <a:r>
              <a:rPr lang="fi-FI" sz="800" kern="1200" dirty="0" smtClean="0">
                <a:solidFill>
                  <a:schemeClr val="bg1">
                    <a:lumMod val="65000"/>
                  </a:schemeClr>
                </a:solidFill>
                <a:latin typeface="+mn-lt"/>
                <a:ea typeface="+mn-ea"/>
                <a:cs typeface="+mn-cs"/>
              </a:rPr>
              <a:t> } n = 1 \\</a:t>
            </a:r>
          </a:p>
          <a:p>
            <a:r>
              <a:rPr lang="fi-FI" sz="800" kern="1200" dirty="0" smtClean="0">
                <a:solidFill>
                  <a:schemeClr val="bg1">
                    <a:lumMod val="65000"/>
                  </a:schemeClr>
                </a:solidFill>
                <a:latin typeface="+mn-lt"/>
                <a:ea typeface="+mn-ea"/>
                <a:cs typeface="+mn-cs"/>
              </a:rPr>
              <a:t>xx^{n-1} &amp; \</a:t>
            </a:r>
            <a:r>
              <a:rPr lang="fi-FI" sz="800" kern="1200" dirty="0" err="1" smtClean="0">
                <a:solidFill>
                  <a:schemeClr val="bg1">
                    <a:lumMod val="65000"/>
                  </a:schemeClr>
                </a:solidFill>
                <a:latin typeface="+mn-lt"/>
                <a:ea typeface="+mn-ea"/>
                <a:cs typeface="+mn-cs"/>
              </a:rPr>
              <a:t>text{otherwise</a:t>
            </a:r>
            <a:r>
              <a:rPr lang="fi-FI" sz="800" kern="1200" dirty="0" smtClean="0">
                <a:solidFill>
                  <a:schemeClr val="bg1">
                    <a:lumMod val="65000"/>
                  </a:schemeClr>
                </a:solidFill>
                <a:latin typeface="+mn-lt"/>
                <a:ea typeface="+mn-ea"/>
                <a:cs typeface="+mn-cs"/>
              </a:rPr>
              <a:t>}</a:t>
            </a:r>
          </a:p>
          <a:p>
            <a:r>
              <a:rPr lang="fi-FI" sz="800" kern="1200" dirty="0" smtClean="0">
                <a:solidFill>
                  <a:schemeClr val="bg1">
                    <a:lumMod val="65000"/>
                  </a:schemeClr>
                </a:solidFill>
                <a:latin typeface="+mn-lt"/>
                <a:ea typeface="+mn-ea"/>
                <a:cs typeface="+mn-cs"/>
              </a:rPr>
              <a:t>\</a:t>
            </a:r>
            <a:r>
              <a:rPr lang="fi-FI" sz="800" kern="1200" dirty="0" err="1" smtClean="0">
                <a:solidFill>
                  <a:schemeClr val="bg1">
                    <a:lumMod val="65000"/>
                  </a:schemeClr>
                </a:solidFill>
                <a:latin typeface="+mn-lt"/>
                <a:ea typeface="+mn-ea"/>
                <a:cs typeface="+mn-cs"/>
              </a:rPr>
              <a:t>end{cases</a:t>
            </a:r>
            <a:r>
              <a:rPr lang="fi-FI" sz="800" kern="1200" dirty="0" smtClean="0">
                <a:solidFill>
                  <a:schemeClr val="bg1">
                    <a:lumMod val="65000"/>
                  </a:schemeClr>
                </a:solidFill>
                <a:latin typeface="+mn-lt"/>
                <a:ea typeface="+mn-ea"/>
                <a:cs typeface="+mn-cs"/>
              </a:rPr>
              <a:t>}</a:t>
            </a:r>
          </a:p>
          <a:p>
            <a:r>
              <a:rPr lang="fi-FI" sz="800" kern="1200" dirty="0" smtClean="0">
                <a:solidFill>
                  <a:schemeClr val="bg1">
                    <a:lumMod val="65000"/>
                  </a:schemeClr>
                </a:solidFill>
                <a:latin typeface="+mn-lt"/>
                <a:ea typeface="+mn-ea"/>
                <a:cs typeface="+mn-cs"/>
              </a:rPr>
              <a:t>\</a:t>
            </a:r>
            <a:r>
              <a:rPr lang="fi-FI" sz="800" kern="1200" dirty="0" err="1" smtClean="0">
                <a:solidFill>
                  <a:schemeClr val="bg1">
                    <a:lumMod val="65000"/>
                  </a:schemeClr>
                </a:solidFill>
                <a:latin typeface="+mn-lt"/>
                <a:ea typeface="+mn-ea"/>
                <a:cs typeface="+mn-cs"/>
              </a:rPr>
              <a:t>end{equation</a:t>
            </a:r>
            <a:r>
              <a:rPr lang="fi-FI" sz="800" kern="1200" dirty="0" smtClean="0">
                <a:solidFill>
                  <a:schemeClr val="bg1">
                    <a:lumMod val="65000"/>
                  </a:schemeClr>
                </a:solidFill>
                <a:latin typeface="+mn-lt"/>
                <a:ea typeface="+mn-ea"/>
                <a:cs typeface="+mn-cs"/>
              </a:rPr>
              <a:t>*}</a:t>
            </a:r>
            <a:endParaRPr lang="en-US" sz="800" dirty="0">
              <a:solidFill>
                <a:schemeClr val="bg1">
                  <a:lumMod val="65000"/>
                </a:schemeClr>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17</a:t>
            </a:fld>
            <a:endParaRPr lang="en-US"/>
          </a:p>
        </p:txBody>
      </p:sp>
    </p:spTree>
    <p:extLst>
      <p:ext uri="{BB962C8B-B14F-4D97-AF65-F5344CB8AC3E}">
        <p14:creationId xmlns:p14="http://schemas.microsoft.com/office/powerpoint/2010/main" val="420009974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solidFill>
                  <a:srgbClr val="A6A6A6"/>
                </a:solidFill>
              </a:rPr>
              <a:t>\</a:t>
            </a:r>
            <a:r>
              <a:rPr lang="en-US" sz="800" dirty="0" err="1" smtClean="0">
                <a:solidFill>
                  <a:srgbClr val="A6A6A6"/>
                </a:solidFill>
              </a:rPr>
              <a:t>renewcommand</a:t>
            </a:r>
            <a:r>
              <a:rPr lang="en-US" sz="800" dirty="0" smtClean="0">
                <a:solidFill>
                  <a:srgbClr val="A6A6A6"/>
                </a:solidFill>
              </a:rPr>
              <a:t>{\</a:t>
            </a:r>
            <a:r>
              <a:rPr lang="en-US" sz="800" dirty="0" err="1" smtClean="0">
                <a:solidFill>
                  <a:srgbClr val="A6A6A6"/>
                </a:solidFill>
              </a:rPr>
              <a:t>arraystretch</a:t>
            </a:r>
            <a:r>
              <a:rPr lang="en-US" sz="800" dirty="0" smtClean="0">
                <a:solidFill>
                  <a:srgbClr val="A6A6A6"/>
                </a:solidFill>
              </a:rPr>
              <a:t>}{1.5} % increase space between rows</a:t>
            </a:r>
          </a:p>
          <a:p>
            <a:r>
              <a:rPr lang="en-US" sz="800" dirty="0" smtClean="0">
                <a:solidFill>
                  <a:srgbClr val="A6A6A6"/>
                </a:solidFill>
              </a:rPr>
              <a:t>\begin{tabular}{c | c | c  | c | c | c | c | c |}</a:t>
            </a:r>
          </a:p>
          <a:p>
            <a:r>
              <a:rPr lang="en-US" sz="800" dirty="0" smtClean="0">
                <a:solidFill>
                  <a:srgbClr val="A6A6A6"/>
                </a:solidFill>
              </a:rPr>
              <a:t>\multicolumn{1}{r}{}</a:t>
            </a:r>
          </a:p>
          <a:p>
            <a:r>
              <a:rPr lang="en-US" sz="800" dirty="0" smtClean="0">
                <a:solidFill>
                  <a:srgbClr val="A6A6A6"/>
                </a:solidFill>
              </a:rPr>
              <a:t>&amp; \multicolumn{1}{c}{A}</a:t>
            </a:r>
          </a:p>
          <a:p>
            <a:r>
              <a:rPr lang="en-US" sz="800" dirty="0" smtClean="0">
                <a:solidFill>
                  <a:srgbClr val="A6A6A6"/>
                </a:solidFill>
              </a:rPr>
              <a:t>&amp; \multicolumn{1}{c}{B}</a:t>
            </a:r>
          </a:p>
          <a:p>
            <a:r>
              <a:rPr lang="en-US" sz="800" dirty="0" smtClean="0">
                <a:solidFill>
                  <a:srgbClr val="A6A6A6"/>
                </a:solidFill>
              </a:rPr>
              <a:t>&amp; \multicolumn{1}{c}{C}</a:t>
            </a:r>
          </a:p>
          <a:p>
            <a:r>
              <a:rPr lang="en-US" sz="800" dirty="0" smtClean="0">
                <a:solidFill>
                  <a:srgbClr val="A6A6A6"/>
                </a:solidFill>
              </a:rPr>
              <a:t>&amp; \multicolumn{1}{c}{D}</a:t>
            </a:r>
          </a:p>
          <a:p>
            <a:r>
              <a:rPr lang="en-US" sz="800" dirty="0" smtClean="0">
                <a:solidFill>
                  <a:srgbClr val="A6A6A6"/>
                </a:solidFill>
              </a:rPr>
              <a:t>&amp; \multicolumn{1}{c}{E}</a:t>
            </a:r>
          </a:p>
          <a:p>
            <a:r>
              <a:rPr lang="en-US" sz="800" dirty="0" smtClean="0">
                <a:solidFill>
                  <a:srgbClr val="A6A6A6"/>
                </a:solidFill>
              </a:rPr>
              <a:t>&amp; \multicolumn{1}{c}{F}</a:t>
            </a:r>
          </a:p>
          <a:p>
            <a:r>
              <a:rPr lang="en-US" sz="800" dirty="0" smtClean="0">
                <a:solidFill>
                  <a:srgbClr val="A6A6A6"/>
                </a:solidFill>
              </a:rPr>
              <a:t>&amp; \multicolumn{1}{c}{G} \\ \cline{2-8}</a:t>
            </a:r>
          </a:p>
          <a:p>
            <a:r>
              <a:rPr lang="en-US" sz="800" dirty="0" smtClean="0">
                <a:solidFill>
                  <a:srgbClr val="A6A6A6"/>
                </a:solidFill>
              </a:rPr>
              <a:t>A &amp; 0 &amp; 6 &amp; $\</a:t>
            </a:r>
            <a:r>
              <a:rPr lang="en-US" sz="800" dirty="0" err="1" smtClean="0">
                <a:solidFill>
                  <a:srgbClr val="A6A6A6"/>
                </a:solidFill>
              </a:rPr>
              <a:t>infty</a:t>
            </a:r>
            <a:r>
              <a:rPr lang="en-US" sz="800" dirty="0" smtClean="0">
                <a:solidFill>
                  <a:srgbClr val="A6A6A6"/>
                </a:solidFill>
              </a:rPr>
              <a:t>$ &amp; 3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 \cline{2-8}</a:t>
            </a:r>
          </a:p>
          <a:p>
            <a:r>
              <a:rPr lang="en-US" sz="800" dirty="0" smtClean="0">
                <a:solidFill>
                  <a:srgbClr val="A6A6A6"/>
                </a:solidFill>
              </a:rPr>
              <a:t>B &amp; $\</a:t>
            </a:r>
            <a:r>
              <a:rPr lang="en-US" sz="800" dirty="0" err="1" smtClean="0">
                <a:solidFill>
                  <a:srgbClr val="A6A6A6"/>
                </a:solidFill>
              </a:rPr>
              <a:t>infty</a:t>
            </a:r>
            <a:r>
              <a:rPr lang="en-US" sz="800" dirty="0" smtClean="0">
                <a:solidFill>
                  <a:srgbClr val="A6A6A6"/>
                </a:solidFill>
              </a:rPr>
              <a:t>$ &amp; 0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2 &amp; 10 &amp; $\</a:t>
            </a:r>
            <a:r>
              <a:rPr lang="en-US" sz="800" dirty="0" err="1" smtClean="0">
                <a:solidFill>
                  <a:srgbClr val="A6A6A6"/>
                </a:solidFill>
              </a:rPr>
              <a:t>infty</a:t>
            </a:r>
            <a:r>
              <a:rPr lang="en-US" sz="800" dirty="0" smtClean="0">
                <a:solidFill>
                  <a:srgbClr val="A6A6A6"/>
                </a:solidFill>
              </a:rPr>
              <a:t>$\\ \cline{2-8}</a:t>
            </a:r>
          </a:p>
          <a:p>
            <a:r>
              <a:rPr lang="en-US" sz="800" dirty="0" smtClean="0">
                <a:solidFill>
                  <a:srgbClr val="A6A6A6"/>
                </a:solidFill>
              </a:rPr>
              <a:t>C &amp; 7 &amp; $\</a:t>
            </a:r>
            <a:r>
              <a:rPr lang="en-US" sz="800" dirty="0" err="1" smtClean="0">
                <a:solidFill>
                  <a:srgbClr val="A6A6A6"/>
                </a:solidFill>
              </a:rPr>
              <a:t>infty</a:t>
            </a:r>
            <a:r>
              <a:rPr lang="en-US" sz="800" dirty="0" smtClean="0">
                <a:solidFill>
                  <a:srgbClr val="A6A6A6"/>
                </a:solidFill>
              </a:rPr>
              <a:t>$ &amp; 0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 \cline{2-8}</a:t>
            </a:r>
          </a:p>
          <a:p>
            <a:r>
              <a:rPr lang="en-US" sz="800" dirty="0" smtClean="0">
                <a:solidFill>
                  <a:srgbClr val="A6A6A6"/>
                </a:solidFill>
              </a:rPr>
              <a:t>D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5 &amp; 0 &amp; $\</a:t>
            </a:r>
            <a:r>
              <a:rPr lang="en-US" sz="800" dirty="0" err="1" smtClean="0">
                <a:solidFill>
                  <a:srgbClr val="A6A6A6"/>
                </a:solidFill>
              </a:rPr>
              <a:t>infty</a:t>
            </a:r>
            <a:r>
              <a:rPr lang="en-US" sz="800" dirty="0" smtClean="0">
                <a:solidFill>
                  <a:srgbClr val="A6A6A6"/>
                </a:solidFill>
              </a:rPr>
              <a:t>$ &amp; 4 &amp; $\</a:t>
            </a:r>
            <a:r>
              <a:rPr lang="en-US" sz="800" dirty="0" err="1" smtClean="0">
                <a:solidFill>
                  <a:srgbClr val="A6A6A6"/>
                </a:solidFill>
              </a:rPr>
              <a:t>infty</a:t>
            </a:r>
            <a:r>
              <a:rPr lang="en-US" sz="800" dirty="0" smtClean="0">
                <a:solidFill>
                  <a:srgbClr val="A6A6A6"/>
                </a:solidFill>
              </a:rPr>
              <a:t>$ \\ \cline{2-8}</a:t>
            </a:r>
          </a:p>
          <a:p>
            <a:r>
              <a:rPr lang="en-US" sz="800" dirty="0" smtClean="0">
                <a:solidFill>
                  <a:srgbClr val="A6A6A6"/>
                </a:solidFill>
              </a:rPr>
              <a:t>E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0 &amp; $\</a:t>
            </a:r>
            <a:r>
              <a:rPr lang="en-US" sz="800" dirty="0" err="1" smtClean="0">
                <a:solidFill>
                  <a:srgbClr val="A6A6A6"/>
                </a:solidFill>
              </a:rPr>
              <a:t>infty</a:t>
            </a:r>
            <a:r>
              <a:rPr lang="en-US" sz="800" dirty="0" smtClean="0">
                <a:solidFill>
                  <a:srgbClr val="A6A6A6"/>
                </a:solidFill>
              </a:rPr>
              <a:t>$ &amp; 3 \\ \cline{2-8}</a:t>
            </a:r>
          </a:p>
          <a:p>
            <a:r>
              <a:rPr lang="en-US" sz="800" dirty="0" smtClean="0">
                <a:solidFill>
                  <a:srgbClr val="A6A6A6"/>
                </a:solidFill>
              </a:rPr>
              <a:t>F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6 &amp; $\</a:t>
            </a:r>
            <a:r>
              <a:rPr lang="en-US" sz="800" dirty="0" err="1" smtClean="0">
                <a:solidFill>
                  <a:srgbClr val="A6A6A6"/>
                </a:solidFill>
              </a:rPr>
              <a:t>infty</a:t>
            </a:r>
            <a:r>
              <a:rPr lang="en-US" sz="800" dirty="0" smtClean="0">
                <a:solidFill>
                  <a:srgbClr val="A6A6A6"/>
                </a:solidFill>
              </a:rPr>
              <a:t>$ &amp; 7 &amp; 0 &amp; 8 \\ \cline{2-8}</a:t>
            </a:r>
          </a:p>
          <a:p>
            <a:r>
              <a:rPr lang="en-US" sz="800" dirty="0" smtClean="0">
                <a:solidFill>
                  <a:srgbClr val="A6A6A6"/>
                </a:solidFill>
              </a:rPr>
              <a:t>G &amp; $\</a:t>
            </a:r>
            <a:r>
              <a:rPr lang="en-US" sz="800" dirty="0" err="1" smtClean="0">
                <a:solidFill>
                  <a:srgbClr val="A6A6A6"/>
                </a:solidFill>
              </a:rPr>
              <a:t>infty</a:t>
            </a:r>
            <a:r>
              <a:rPr lang="en-US" sz="800" dirty="0" smtClean="0">
                <a:solidFill>
                  <a:srgbClr val="A6A6A6"/>
                </a:solidFill>
              </a:rPr>
              <a:t>$ &amp; 9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a:t>
            </a:r>
            <a:r>
              <a:rPr lang="en-US" sz="800" dirty="0" err="1" smtClean="0">
                <a:solidFill>
                  <a:srgbClr val="A6A6A6"/>
                </a:solidFill>
              </a:rPr>
              <a:t>infty</a:t>
            </a:r>
            <a:r>
              <a:rPr lang="en-US" sz="800" dirty="0" smtClean="0">
                <a:solidFill>
                  <a:srgbClr val="A6A6A6"/>
                </a:solidFill>
              </a:rPr>
              <a:t>$ &amp; 0 \\ \cline{2-8}</a:t>
            </a:r>
          </a:p>
          <a:p>
            <a:r>
              <a:rPr lang="en-US" sz="800" dirty="0" smtClean="0">
                <a:solidFill>
                  <a:srgbClr val="A6A6A6"/>
                </a:solidFill>
              </a:rPr>
              <a:t>\end{tabular}</a:t>
            </a:r>
          </a:p>
        </p:txBody>
      </p:sp>
      <p:sp>
        <p:nvSpPr>
          <p:cNvPr id="4" name="Slide Number Placeholder 3"/>
          <p:cNvSpPr>
            <a:spLocks noGrp="1"/>
          </p:cNvSpPr>
          <p:nvPr>
            <p:ph type="sldNum" sz="quarter" idx="10"/>
          </p:nvPr>
        </p:nvSpPr>
        <p:spPr/>
        <p:txBody>
          <a:bodyPr/>
          <a:lstStyle/>
          <a:p>
            <a:fld id="{7DD1F818-9BF4-EE4B-BA13-E67BADA76E56}" type="slidenum">
              <a:rPr lang="en-US" smtClean="0"/>
              <a:t>196</a:t>
            </a:fld>
            <a:endParaRPr lang="en-US"/>
          </a:p>
        </p:txBody>
      </p:sp>
    </p:spTree>
    <p:extLst>
      <p:ext uri="{BB962C8B-B14F-4D97-AF65-F5344CB8AC3E}">
        <p14:creationId xmlns:p14="http://schemas.microsoft.com/office/powerpoint/2010/main" val="38835961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all</a:t>
            </a:r>
            <a:r>
              <a:rPr lang="en-US" baseline="0" dirty="0" smtClean="0"/>
              <a:t> the shortest paths, we used generalized matrix multiplication generated by what’s known as a tropical </a:t>
            </a:r>
            <a:r>
              <a:rPr lang="en-US" baseline="0" dirty="0" err="1" smtClean="0"/>
              <a:t>semiring</a:t>
            </a:r>
            <a:r>
              <a:rPr lang="en-US" baseline="0" dirty="0" smtClean="0"/>
              <a:t>.</a:t>
            </a:r>
          </a:p>
          <a:p>
            <a:endParaRPr lang="en-US" baseline="0" dirty="0" smtClean="0"/>
          </a:p>
          <a:p>
            <a:r>
              <a:rPr lang="nl-NL" sz="800" dirty="0" smtClean="0">
                <a:solidFill>
                  <a:srgbClr val="A6A6A6"/>
                </a:solidFill>
              </a:rPr>
              <a:t>\[ b_{ij} = \min_{k = 1}^{n} (a_{ik} + a_{</a:t>
            </a:r>
            <a:r>
              <a:rPr lang="nl-NL" sz="800" dirty="0" err="1" smtClean="0">
                <a:solidFill>
                  <a:srgbClr val="A6A6A6"/>
                </a:solidFill>
              </a:rPr>
              <a:t>kj</a:t>
            </a:r>
            <a:r>
              <a:rPr lang="nl-NL" sz="800" dirty="0" smtClean="0">
                <a:solidFill>
                  <a:srgbClr val="A6A6A6"/>
                </a:solidFill>
              </a:rPr>
              <a:t>}) \]</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197</a:t>
            </a:fld>
            <a:endParaRPr lang="en-US"/>
          </a:p>
        </p:txBody>
      </p:sp>
    </p:spTree>
    <p:extLst>
      <p:ext uri="{BB962C8B-B14F-4D97-AF65-F5344CB8AC3E}">
        <p14:creationId xmlns:p14="http://schemas.microsoft.com/office/powerpoint/2010/main" val="42946193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a ring is a slight </a:t>
            </a:r>
            <a:r>
              <a:rPr lang="en-US" dirty="0" err="1" smtClean="0"/>
              <a:t>overspecification</a:t>
            </a:r>
            <a:r>
              <a:rPr lang="en-US" dirty="0" smtClean="0"/>
              <a:t>, since Euclid’s algorithm never uses subtraction.</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198</a:t>
            </a:fld>
            <a:endParaRPr lang="en-US"/>
          </a:p>
        </p:txBody>
      </p:sp>
    </p:spTree>
    <p:extLst>
      <p:ext uri="{BB962C8B-B14F-4D97-AF65-F5344CB8AC3E}">
        <p14:creationId xmlns:p14="http://schemas.microsoft.com/office/powerpoint/2010/main" val="36297949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Recall that an integral</a:t>
            </a:r>
            <a:r>
              <a:rPr lang="en-US" sz="1200" kern="1200" baseline="0" dirty="0" smtClean="0">
                <a:solidFill>
                  <a:schemeClr val="tx1"/>
                </a:solidFill>
                <a:latin typeface="+mn-lt"/>
                <a:ea typeface="+mn-ea"/>
                <a:cs typeface="+mn-cs"/>
              </a:rPr>
              <a:t> domain is a commutative ring with no zero divisors.  (i.e. one that acts like integers)</a:t>
            </a:r>
          </a:p>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\|x\|: E \</a:t>
            </a:r>
            <a:r>
              <a:rPr lang="en-US" sz="800" kern="1200" dirty="0" err="1" smtClean="0">
                <a:solidFill>
                  <a:srgbClr val="A6A6A6"/>
                </a:solidFill>
                <a:latin typeface="+mn-lt"/>
                <a:ea typeface="+mn-ea"/>
                <a:cs typeface="+mn-cs"/>
              </a:rPr>
              <a:t>rightarrow</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mathbb</a:t>
            </a:r>
            <a:r>
              <a:rPr lang="en-US" sz="800" kern="1200" dirty="0" smtClean="0">
                <a:solidFill>
                  <a:srgbClr val="A6A6A6"/>
                </a:solidFill>
                <a:latin typeface="+mn-lt"/>
                <a:ea typeface="+mn-ea"/>
                <a:cs typeface="+mn-cs"/>
              </a:rPr>
              <a:t>{N} </a:t>
            </a:r>
          </a:p>
          <a:p>
            <a:endParaRPr lang="en-US" sz="800" kern="1200" dirty="0" smtClean="0">
              <a:solidFill>
                <a:srgbClr val="A6A6A6"/>
              </a:solidFill>
              <a:latin typeface="+mn-lt"/>
              <a:ea typeface="+mn-ea"/>
              <a:cs typeface="+mn-cs"/>
            </a:endParaRPr>
          </a:p>
          <a:p>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&amp;\|a\| = 0 \</a:t>
            </a:r>
            <a:r>
              <a:rPr lang="en-US" sz="800" kern="1200" dirty="0" err="1" smtClean="0">
                <a:solidFill>
                  <a:srgbClr val="A6A6A6"/>
                </a:solidFill>
                <a:latin typeface="+mn-lt"/>
                <a:ea typeface="+mn-ea"/>
                <a:cs typeface="+mn-cs"/>
              </a:rPr>
              <a:t>iff</a:t>
            </a:r>
            <a:r>
              <a:rPr lang="en-US" sz="800" kern="1200" dirty="0" smtClean="0">
                <a:solidFill>
                  <a:srgbClr val="A6A6A6"/>
                </a:solidFill>
                <a:latin typeface="+mn-lt"/>
                <a:ea typeface="+mn-ea"/>
                <a:cs typeface="+mn-cs"/>
              </a:rPr>
              <a:t> a = 0 \\</a:t>
            </a:r>
          </a:p>
          <a:p>
            <a:r>
              <a:rPr lang="en-US" sz="800" kern="1200" dirty="0" smtClean="0">
                <a:solidFill>
                  <a:srgbClr val="A6A6A6"/>
                </a:solidFill>
                <a:latin typeface="+mn-lt"/>
                <a:ea typeface="+mn-ea"/>
                <a:cs typeface="+mn-cs"/>
              </a:rPr>
              <a:t>&amp;b \ne 0 \implies \|</a:t>
            </a:r>
            <a:r>
              <a:rPr lang="en-US" sz="800" kern="1200" dirty="0" err="1" smtClean="0">
                <a:solidFill>
                  <a:srgbClr val="A6A6A6"/>
                </a:solidFill>
                <a:latin typeface="+mn-lt"/>
                <a:ea typeface="+mn-ea"/>
                <a:cs typeface="+mn-cs"/>
              </a:rPr>
              <a:t>ab</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ge</a:t>
            </a:r>
            <a:r>
              <a:rPr lang="en-US" sz="800" kern="1200" dirty="0" smtClean="0">
                <a:solidFill>
                  <a:srgbClr val="A6A6A6"/>
                </a:solidFill>
                <a:latin typeface="+mn-lt"/>
                <a:ea typeface="+mn-ea"/>
                <a:cs typeface="+mn-cs"/>
              </a:rPr>
              <a:t> \|a\|\\</a:t>
            </a:r>
          </a:p>
          <a:p>
            <a:r>
              <a:rPr lang="en-US" sz="800" kern="1200" dirty="0" smtClean="0">
                <a:solidFill>
                  <a:srgbClr val="A6A6A6"/>
                </a:solidFill>
                <a:latin typeface="+mn-lt"/>
                <a:ea typeface="+mn-ea"/>
                <a:cs typeface="+mn-cs"/>
              </a:rPr>
              <a:t>&amp;\|\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{remainder}(a, b)\| &lt; \|b\| </a:t>
            </a:r>
          </a:p>
          <a:p>
            <a:r>
              <a:rPr lang="en-US" sz="800" kern="1200" dirty="0" smtClean="0">
                <a:solidFill>
                  <a:srgbClr val="A6A6A6"/>
                </a:solidFill>
                <a:latin typeface="+mn-lt"/>
                <a:ea typeface="+mn-ea"/>
                <a:cs typeface="+mn-cs"/>
              </a:rPr>
              <a:t>\end{align*}</a:t>
            </a:r>
          </a:p>
          <a:p>
            <a:endParaRPr lang="en-US" sz="800" kern="1200" dirty="0" smtClean="0">
              <a:solidFill>
                <a:srgbClr val="A6A6A6"/>
              </a:solidFill>
              <a:latin typeface="+mn-lt"/>
              <a:ea typeface="+mn-ea"/>
              <a:cs typeface="+mn-cs"/>
            </a:endParaRP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199</a:t>
            </a:fld>
            <a:endParaRPr lang="en-US"/>
          </a:p>
        </p:txBody>
      </p:sp>
    </p:spTree>
    <p:extLst>
      <p:ext uri="{BB962C8B-B14F-4D97-AF65-F5344CB8AC3E}">
        <p14:creationId xmlns:p14="http://schemas.microsoft.com/office/powerpoint/2010/main" val="87254200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201</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MATERIAL]</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203</a:t>
            </a:fld>
            <a:endParaRPr lang="en-US"/>
          </a:p>
        </p:txBody>
      </p:sp>
    </p:spTree>
    <p:extLst>
      <p:ext uri="{BB962C8B-B14F-4D97-AF65-F5344CB8AC3E}">
        <p14:creationId xmlns:p14="http://schemas.microsoft.com/office/powerpoint/2010/main" val="146385944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MATERIAL]</a:t>
            </a: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204</a:t>
            </a:fld>
            <a:endParaRPr lang="en-US"/>
          </a:p>
        </p:txBody>
      </p:sp>
    </p:spTree>
    <p:extLst>
      <p:ext uri="{BB962C8B-B14F-4D97-AF65-F5344CB8AC3E}">
        <p14:creationId xmlns:p14="http://schemas.microsoft.com/office/powerpoint/2010/main" val="1876321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 good </a:t>
            </a:r>
            <a:r>
              <a:rPr lang="fr-FR" dirty="0" err="1" smtClean="0"/>
              <a:t>example</a:t>
            </a:r>
            <a:r>
              <a:rPr lang="fr-FR" dirty="0" smtClean="0"/>
              <a:t> of a </a:t>
            </a:r>
            <a:r>
              <a:rPr lang="fr-FR" dirty="0" err="1" smtClean="0"/>
              <a:t>vector</a:t>
            </a:r>
            <a:r>
              <a:rPr lang="fr-FR" dirty="0" smtClean="0"/>
              <a:t> </a:t>
            </a:r>
            <a:r>
              <a:rPr lang="fr-FR" dirty="0" err="1" smtClean="0"/>
              <a:t>space</a:t>
            </a:r>
            <a:r>
              <a:rPr lang="fr-FR" dirty="0" smtClean="0"/>
              <a:t> </a:t>
            </a:r>
            <a:r>
              <a:rPr lang="fr-FR" dirty="0" err="1" smtClean="0"/>
              <a:t>is</a:t>
            </a:r>
            <a:r>
              <a:rPr lang="fr-FR" dirty="0" smtClean="0"/>
              <a:t> </a:t>
            </a:r>
            <a:r>
              <a:rPr lang="fr-FR" dirty="0" err="1" smtClean="0"/>
              <a:t>two-dimensional</a:t>
            </a:r>
            <a:r>
              <a:rPr lang="fr-FR" dirty="0" smtClean="0"/>
              <a:t> </a:t>
            </a:r>
            <a:r>
              <a:rPr lang="fr-FR" dirty="0" err="1" smtClean="0"/>
              <a:t>Euclidean</a:t>
            </a:r>
            <a:r>
              <a:rPr lang="fr-FR" dirty="0" smtClean="0"/>
              <a:t> </a:t>
            </a:r>
            <a:r>
              <a:rPr lang="fr-FR" dirty="0" err="1" smtClean="0"/>
              <a:t>space</a:t>
            </a:r>
            <a:r>
              <a:rPr lang="fr-FR" dirty="0" smtClean="0"/>
              <a:t>, </a:t>
            </a:r>
            <a:r>
              <a:rPr lang="fr-FR" dirty="0" err="1" smtClean="0"/>
              <a:t>where</a:t>
            </a:r>
            <a:r>
              <a:rPr lang="fr-FR" dirty="0" smtClean="0"/>
              <a:t> the </a:t>
            </a:r>
            <a:r>
              <a:rPr lang="fr-FR" dirty="0" err="1" smtClean="0"/>
              <a:t>vectors</a:t>
            </a:r>
            <a:r>
              <a:rPr lang="fr-FR" dirty="0" smtClean="0"/>
              <a:t> are the additive group and the real coefficients are the </a:t>
            </a:r>
            <a:r>
              <a:rPr lang="fr-FR" dirty="0" err="1" smtClean="0"/>
              <a:t>field</a:t>
            </a:r>
            <a:r>
              <a:rPr lang="fr-FR" dirty="0" smtClean="0"/>
              <a:t>.</a:t>
            </a:r>
          </a:p>
          <a:p>
            <a:endParaRPr lang="fr-FR" dirty="0" smtClean="0"/>
          </a:p>
          <a:p>
            <a:r>
              <a:rPr lang="fr-FR" sz="800" dirty="0" smtClean="0">
                <a:solidFill>
                  <a:srgbClr val="A6A6A6"/>
                </a:solidFill>
              </a:rPr>
              <a:t>\</a:t>
            </a:r>
            <a:r>
              <a:rPr lang="fr-FR" sz="800" dirty="0" err="1" smtClean="0">
                <a:solidFill>
                  <a:srgbClr val="A6A6A6"/>
                </a:solidFill>
              </a:rPr>
              <a:t>begin</a:t>
            </a:r>
            <a:r>
              <a:rPr lang="fr-FR" sz="800" dirty="0" smtClean="0">
                <a:solidFill>
                  <a:srgbClr val="A6A6A6"/>
                </a:solidFill>
              </a:rPr>
              <a:t>{</a:t>
            </a:r>
            <a:r>
              <a:rPr lang="fr-FR" sz="800" dirty="0" err="1" smtClean="0">
                <a:solidFill>
                  <a:srgbClr val="A6A6A6"/>
                </a:solidFill>
              </a:rPr>
              <a:t>align</a:t>
            </a:r>
            <a:r>
              <a:rPr lang="fr-FR" sz="800" dirty="0" smtClean="0">
                <a:solidFill>
                  <a:srgbClr val="A6A6A6"/>
                </a:solidFill>
              </a:rPr>
              <a:t>*}</a:t>
            </a:r>
          </a:p>
          <a:p>
            <a:r>
              <a:rPr lang="fr-FR" sz="800" dirty="0" smtClean="0">
                <a:solidFill>
                  <a:srgbClr val="A6A6A6"/>
                </a:solidFill>
              </a:rPr>
              <a:t>a, b \in R ~\</a:t>
            </a:r>
            <a:r>
              <a:rPr lang="fr-FR" sz="800" dirty="0" err="1" smtClean="0">
                <a:solidFill>
                  <a:srgbClr val="A6A6A6"/>
                </a:solidFill>
              </a:rPr>
              <a:t>wedge</a:t>
            </a:r>
            <a:r>
              <a:rPr lang="fr-FR" sz="800" dirty="0" smtClean="0">
                <a:solidFill>
                  <a:srgbClr val="A6A6A6"/>
                </a:solidFill>
              </a:rPr>
              <a:t>~  x, y \in G: ~~~~~~~~~~~\\</a:t>
            </a:r>
          </a:p>
          <a:p>
            <a:r>
              <a:rPr lang="fr-FR" sz="800" dirty="0" smtClean="0">
                <a:solidFill>
                  <a:srgbClr val="A6A6A6"/>
                </a:solidFill>
              </a:rPr>
              <a:t>(a + b)x = </a:t>
            </a:r>
            <a:r>
              <a:rPr lang="fr-FR" sz="800" dirty="0" err="1" smtClean="0">
                <a:solidFill>
                  <a:srgbClr val="A6A6A6"/>
                </a:solidFill>
              </a:rPr>
              <a:t>ax</a:t>
            </a:r>
            <a:r>
              <a:rPr lang="fr-FR" sz="800" dirty="0" smtClean="0">
                <a:solidFill>
                  <a:srgbClr val="A6A6A6"/>
                </a:solidFill>
              </a:rPr>
              <a:t> + </a:t>
            </a:r>
            <a:r>
              <a:rPr lang="fr-FR" sz="800" dirty="0" err="1" smtClean="0">
                <a:solidFill>
                  <a:srgbClr val="A6A6A6"/>
                </a:solidFill>
              </a:rPr>
              <a:t>bx</a:t>
            </a:r>
            <a:r>
              <a:rPr lang="fr-FR" sz="800" dirty="0" smtClean="0">
                <a:solidFill>
                  <a:srgbClr val="A6A6A6"/>
                </a:solidFill>
              </a:rPr>
              <a:t> \\</a:t>
            </a:r>
          </a:p>
          <a:p>
            <a:r>
              <a:rPr lang="fr-FR" sz="800" dirty="0" smtClean="0">
                <a:solidFill>
                  <a:srgbClr val="A6A6A6"/>
                </a:solidFill>
              </a:rPr>
              <a:t>a(x + y) = </a:t>
            </a:r>
            <a:r>
              <a:rPr lang="fr-FR" sz="800" dirty="0" err="1" smtClean="0">
                <a:solidFill>
                  <a:srgbClr val="A6A6A6"/>
                </a:solidFill>
              </a:rPr>
              <a:t>ax</a:t>
            </a:r>
            <a:r>
              <a:rPr lang="fr-FR" sz="800" dirty="0" smtClean="0">
                <a:solidFill>
                  <a:srgbClr val="A6A6A6"/>
                </a:solidFill>
              </a:rPr>
              <a:t> + ay</a:t>
            </a:r>
          </a:p>
          <a:p>
            <a:r>
              <a:rPr lang="fr-FR" sz="800" dirty="0" smtClean="0">
                <a:solidFill>
                  <a:srgbClr val="A6A6A6"/>
                </a:solidFill>
              </a:rPr>
              <a:t>\end{</a:t>
            </a:r>
            <a:r>
              <a:rPr lang="fr-FR" sz="800" dirty="0" err="1" smtClean="0">
                <a:solidFill>
                  <a:srgbClr val="A6A6A6"/>
                </a:solidFill>
              </a:rPr>
              <a:t>align</a:t>
            </a:r>
            <a:r>
              <a:rPr lang="fr-FR" sz="800" dirty="0" smtClean="0">
                <a:solidFill>
                  <a:srgbClr val="A6A6A6"/>
                </a:solidFill>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205</a:t>
            </a:fld>
            <a:endParaRPr lang="en-US"/>
          </a:p>
        </p:txBody>
      </p:sp>
    </p:spTree>
    <p:extLst>
      <p:ext uri="{BB962C8B-B14F-4D97-AF65-F5344CB8AC3E}">
        <p14:creationId xmlns:p14="http://schemas.microsoft.com/office/powerpoint/2010/main" val="377901299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have two strips of paper and tape them together to make one strip, we get the same length regardless of which one is on the left</a:t>
            </a:r>
            <a:r>
              <a:rPr lang="en-US" baseline="0" dirty="0" smtClean="0"/>
              <a:t> and which is on the right.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211</a:t>
            </a:fld>
            <a:endParaRPr lang="en-US"/>
          </a:p>
        </p:txBody>
      </p:sp>
    </p:spTree>
    <p:extLst>
      <p:ext uri="{BB962C8B-B14F-4D97-AF65-F5344CB8AC3E}">
        <p14:creationId xmlns:p14="http://schemas.microsoft.com/office/powerpoint/2010/main" val="42845723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have three strips of paper and we tape the pieces together to make one long strip, it doesn’t matter if we tape the first two pieces together and then tape the third one to the result, or instead tape the last two and then the first.  Either way we get the same length in the end.</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212</a:t>
            </a:fld>
            <a:endParaRPr lang="en-US"/>
          </a:p>
        </p:txBody>
      </p:sp>
    </p:spTree>
    <p:extLst>
      <p:ext uri="{BB962C8B-B14F-4D97-AF65-F5344CB8AC3E}">
        <p14:creationId xmlns:p14="http://schemas.microsoft.com/office/powerpoint/2010/main" val="91879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first example of a proof by induction.</a:t>
            </a:r>
          </a:p>
          <a:p>
            <a:endParaRPr lang="en-US" dirty="0" smtClean="0"/>
          </a:p>
          <a:p>
            <a:r>
              <a:rPr lang="en-US" sz="800" dirty="0" smtClean="0">
                <a:solidFill>
                  <a:srgbClr val="A6A6A6"/>
                </a:solidFill>
              </a:rPr>
              <a:t>\begin{align*}</a:t>
            </a:r>
          </a:p>
          <a:p>
            <a:r>
              <a:rPr lang="en-US" sz="800" dirty="0" smtClean="0">
                <a:solidFill>
                  <a:srgbClr val="A6A6A6"/>
                </a:solidFill>
              </a:rPr>
              <a:t>xx^{k-1}	&amp;= x(xx^{k-2}) &amp; \text{by definition of power} \\</a:t>
            </a:r>
          </a:p>
          <a:p>
            <a:r>
              <a:rPr lang="en-US" sz="800" dirty="0" smtClean="0">
                <a:solidFill>
                  <a:srgbClr val="A6A6A6"/>
                </a:solidFill>
              </a:rPr>
              <a:t>	&amp;= x(x^{k-2}x) &amp; \text{by induction hypothesis} \\</a:t>
            </a:r>
          </a:p>
          <a:p>
            <a:r>
              <a:rPr lang="en-US" sz="800" dirty="0" smtClean="0">
                <a:solidFill>
                  <a:srgbClr val="A6A6A6"/>
                </a:solidFill>
              </a:rPr>
              <a:t>	&amp;=(xx^{k-2})x &amp; \text{by associativity of </a:t>
            </a:r>
            <a:r>
              <a:rPr lang="en-US" sz="800" dirty="0" err="1" smtClean="0">
                <a:solidFill>
                  <a:srgbClr val="A6A6A6"/>
                </a:solidFill>
              </a:rPr>
              <a:t>semigroup</a:t>
            </a:r>
            <a:r>
              <a:rPr lang="en-US" sz="800" dirty="0" smtClean="0">
                <a:solidFill>
                  <a:srgbClr val="A6A6A6"/>
                </a:solidFill>
              </a:rPr>
              <a:t> operation} \\</a:t>
            </a:r>
          </a:p>
          <a:p>
            <a:r>
              <a:rPr lang="en-US" sz="800" dirty="0" smtClean="0">
                <a:solidFill>
                  <a:srgbClr val="A6A6A6"/>
                </a:solidFill>
              </a:rPr>
              <a:t>	&amp;= (x^{k-1})x &amp; \text{by definition of power} </a:t>
            </a:r>
          </a:p>
          <a:p>
            <a:r>
              <a:rPr lang="en-US" sz="800" dirty="0" smtClean="0">
                <a:solidFill>
                  <a:srgbClr val="A6A6A6"/>
                </a:solidFill>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18</a:t>
            </a:fld>
            <a:endParaRPr lang="en-US"/>
          </a:p>
        </p:txBody>
      </p:sp>
    </p:spTree>
    <p:extLst>
      <p:ext uri="{BB962C8B-B14F-4D97-AF65-F5344CB8AC3E}">
        <p14:creationId xmlns:p14="http://schemas.microsoft.com/office/powerpoint/2010/main" val="103861696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rectangle has a certain length and width.  If you turn it sideways, you’ve swapped length and width, but you still have the same rectangle.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213</a:t>
            </a:fld>
            <a:endParaRPr lang="en-US"/>
          </a:p>
        </p:txBody>
      </p:sp>
    </p:spTree>
    <p:extLst>
      <p:ext uri="{BB962C8B-B14F-4D97-AF65-F5344CB8AC3E}">
        <p14:creationId xmlns:p14="http://schemas.microsoft.com/office/powerpoint/2010/main" val="32401273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you slice this rectangular prism alone one axis or the other,</a:t>
            </a:r>
            <a:r>
              <a:rPr lang="en-US" baseline="0" dirty="0" smtClean="0"/>
              <a:t> when you put the slices back together, you have the same volume.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214</a:t>
            </a:fld>
            <a:endParaRPr lang="en-US"/>
          </a:p>
        </p:txBody>
      </p:sp>
    </p:spTree>
    <p:extLst>
      <p:ext uri="{BB962C8B-B14F-4D97-AF65-F5344CB8AC3E}">
        <p14:creationId xmlns:p14="http://schemas.microsoft.com/office/powerpoint/2010/main" val="22868071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area is clearly composed</a:t>
            </a:r>
            <a:r>
              <a:rPr lang="en-US" baseline="0" dirty="0" smtClean="0"/>
              <a:t> of two squares of area a^2 and b^2, and two rectangles each with area ab.</a:t>
            </a:r>
          </a:p>
          <a:p>
            <a:r>
              <a:rPr lang="en-US" baseline="0" dirty="0" smtClean="0"/>
              <a:t>If you didn’t already have </a:t>
            </a:r>
            <a:r>
              <a:rPr lang="en-US" baseline="0" dirty="0" err="1" smtClean="0"/>
              <a:t>commutativity</a:t>
            </a:r>
            <a:r>
              <a:rPr lang="en-US" baseline="0" dirty="0" smtClean="0"/>
              <a:t> of multiplication, you could show that the two rectangles are the same size by cutting one out, turning it sideways, and laying it on top of the other.</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215</a:t>
            </a:fld>
            <a:endParaRPr lang="en-US"/>
          </a:p>
        </p:txBody>
      </p:sp>
    </p:spTree>
    <p:extLst>
      <p:ext uri="{BB962C8B-B14F-4D97-AF65-F5344CB8AC3E}">
        <p14:creationId xmlns:p14="http://schemas.microsoft.com/office/powerpoint/2010/main" val="3967227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that the perimeter of the circle is greater than that of the hexagon is evident from the diagram.</a:t>
            </a:r>
          </a:p>
          <a:p>
            <a:r>
              <a:rPr lang="en-US" dirty="0" smtClean="0"/>
              <a:t>Whenever</a:t>
            </a:r>
            <a:r>
              <a:rPr lang="en-US" baseline="0" dirty="0" smtClean="0"/>
              <a:t> there’s an intersection point between the two figures, the shortest path to the next intersection point is always along the hexagon, not the circle.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216</a:t>
            </a:fld>
            <a:endParaRPr lang="en-US"/>
          </a:p>
        </p:txBody>
      </p:sp>
    </p:spTree>
    <p:extLst>
      <p:ext uri="{BB962C8B-B14F-4D97-AF65-F5344CB8AC3E}">
        <p14:creationId xmlns:p14="http://schemas.microsoft.com/office/powerpoint/2010/main" val="208945953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proofs that were considered valid</a:t>
            </a:r>
            <a:r>
              <a:rPr lang="en-US" baseline="0" dirty="0" smtClean="0"/>
              <a:t> in the past are no longer considered valid.</a:t>
            </a:r>
          </a:p>
          <a:p>
            <a:r>
              <a:rPr lang="en-US" baseline="0" dirty="0" smtClean="0"/>
              <a:t>Many proofs that are considered valid today might not be considered valid in the future.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218</a:t>
            </a:fld>
            <a:endParaRPr lang="en-US"/>
          </a:p>
        </p:txBody>
      </p:sp>
    </p:spTree>
    <p:extLst>
      <p:ext uri="{BB962C8B-B14F-4D97-AF65-F5344CB8AC3E}">
        <p14:creationId xmlns:p14="http://schemas.microsoft.com/office/powerpoint/2010/main" val="36837071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“Philosophy” at the time included much</a:t>
            </a:r>
            <a:r>
              <a:rPr lang="en-US" baseline="0" dirty="0" smtClean="0"/>
              <a:t> more than what we think of today.  Many early philosophers were the first scientists.</a:t>
            </a:r>
          </a:p>
          <a:p>
            <a:r>
              <a:rPr lang="en-US" baseline="0" dirty="0" smtClean="0"/>
              <a:t>Thales was the first to systematically look for non-mythological explanations to fundamental questions like what things are made of.</a:t>
            </a:r>
          </a:p>
          <a:p>
            <a:endParaRPr lang="en-US" baseline="0" dirty="0" smtClean="0"/>
          </a:p>
          <a:p>
            <a:r>
              <a:rPr lang="en-US" sz="800" baseline="0" dirty="0" smtClean="0"/>
              <a:t>[Public domain image.]</a:t>
            </a:r>
            <a:endParaRPr lang="en-US" sz="800" dirty="0"/>
          </a:p>
        </p:txBody>
      </p:sp>
      <p:sp>
        <p:nvSpPr>
          <p:cNvPr id="4" name="Slide Number Placeholder 3"/>
          <p:cNvSpPr>
            <a:spLocks noGrp="1"/>
          </p:cNvSpPr>
          <p:nvPr>
            <p:ph type="sldNum" sz="quarter" idx="10"/>
          </p:nvPr>
        </p:nvSpPr>
        <p:spPr/>
        <p:txBody>
          <a:bodyPr/>
          <a:lstStyle/>
          <a:p>
            <a:fld id="{7DD1F818-9BF4-EE4B-BA13-E67BADA76E56}" type="slidenum">
              <a:rPr lang="en-US" smtClean="0"/>
              <a:t>220</a:t>
            </a:fld>
            <a:endParaRPr lang="en-US"/>
          </a:p>
        </p:txBody>
      </p:sp>
    </p:spTree>
    <p:extLst>
      <p:ext uri="{BB962C8B-B14F-4D97-AF65-F5344CB8AC3E}">
        <p14:creationId xmlns:p14="http://schemas.microsoft.com/office/powerpoint/2010/main" val="83355604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get the third equation by adding the first two.</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222</a:t>
            </a:fld>
            <a:endParaRPr lang="en-US"/>
          </a:p>
        </p:txBody>
      </p:sp>
    </p:spTree>
    <p:extLst>
      <p:ext uri="{BB962C8B-B14F-4D97-AF65-F5344CB8AC3E}">
        <p14:creationId xmlns:p14="http://schemas.microsoft.com/office/powerpoint/2010/main" val="334275263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It’s clear from the</a:t>
            </a:r>
            <a:r>
              <a:rPr lang="en-US" baseline="0" dirty="0" smtClean="0"/>
              <a:t> diagram that angle CBA is the sum of DBA and DBC.</a:t>
            </a:r>
            <a:endParaRPr lang="en-US" dirty="0" smtClean="0"/>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223</a:t>
            </a:fld>
            <a:endParaRPr lang="en-US"/>
          </a:p>
        </p:txBody>
      </p:sp>
    </p:spTree>
    <p:extLst>
      <p:ext uri="{BB962C8B-B14F-4D97-AF65-F5344CB8AC3E}">
        <p14:creationId xmlns:p14="http://schemas.microsoft.com/office/powerpoint/2010/main" val="334275263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224</a:t>
            </a:fld>
            <a:endParaRPr lang="en-US"/>
          </a:p>
        </p:txBody>
      </p:sp>
    </p:spTree>
    <p:extLst>
      <p:ext uri="{BB962C8B-B14F-4D97-AF65-F5344CB8AC3E}">
        <p14:creationId xmlns:p14="http://schemas.microsoft.com/office/powerpoint/2010/main" val="334275263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would consider both the postulates and the common notions to be axioms.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227</a:t>
            </a:fld>
            <a:endParaRPr lang="en-US"/>
          </a:p>
        </p:txBody>
      </p:sp>
    </p:spTree>
    <p:extLst>
      <p:ext uri="{BB962C8B-B14F-4D97-AF65-F5344CB8AC3E}">
        <p14:creationId xmlns:p14="http://schemas.microsoft.com/office/powerpoint/2010/main" val="164430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Even though a </a:t>
            </a:r>
            <a:r>
              <a:rPr lang="en-US" sz="1200" kern="1200" dirty="0" err="1" smtClean="0">
                <a:solidFill>
                  <a:schemeClr val="tx1"/>
                </a:solidFill>
                <a:latin typeface="+mn-lt"/>
                <a:ea typeface="+mn-ea"/>
                <a:cs typeface="+mn-cs"/>
              </a:rPr>
              <a:t>semigroup’s</a:t>
            </a:r>
            <a:r>
              <a:rPr lang="en-US" sz="1200" kern="1200" dirty="0" smtClean="0">
                <a:solidFill>
                  <a:schemeClr val="tx1"/>
                </a:solidFill>
                <a:latin typeface="+mn-lt"/>
                <a:ea typeface="+mn-ea"/>
                <a:cs typeface="+mn-cs"/>
              </a:rPr>
              <a:t> operation does</a:t>
            </a:r>
            <a:r>
              <a:rPr lang="en-US" sz="1200" kern="1200" baseline="0" dirty="0" smtClean="0">
                <a:solidFill>
                  <a:schemeClr val="tx1"/>
                </a:solidFill>
                <a:latin typeface="+mn-lt"/>
                <a:ea typeface="+mn-ea"/>
                <a:cs typeface="+mn-cs"/>
              </a:rPr>
              <a:t> not guarantee </a:t>
            </a:r>
            <a:r>
              <a:rPr lang="en-US" sz="1200" kern="1200" baseline="0" dirty="0" err="1" smtClean="0">
                <a:solidFill>
                  <a:schemeClr val="tx1"/>
                </a:solidFill>
                <a:latin typeface="+mn-lt"/>
                <a:ea typeface="+mn-ea"/>
                <a:cs typeface="+mn-cs"/>
              </a:rPr>
              <a:t>commutativity</a:t>
            </a:r>
            <a:r>
              <a:rPr lang="en-US" sz="1200" kern="1200" baseline="0" dirty="0" smtClean="0">
                <a:solidFill>
                  <a:schemeClr val="tx1"/>
                </a:solidFill>
                <a:latin typeface="+mn-lt"/>
                <a:ea typeface="+mn-ea"/>
                <a:cs typeface="+mn-cs"/>
              </a:rPr>
              <a:t>, powers of a </a:t>
            </a:r>
            <a:r>
              <a:rPr lang="en-US" sz="1200" kern="1200" baseline="0" dirty="0" err="1" smtClean="0">
                <a:solidFill>
                  <a:schemeClr val="tx1"/>
                </a:solidFill>
                <a:latin typeface="+mn-lt"/>
                <a:ea typeface="+mn-ea"/>
                <a:cs typeface="+mn-cs"/>
              </a:rPr>
              <a:t>semigroup</a:t>
            </a:r>
            <a:r>
              <a:rPr lang="en-US" sz="1200" kern="1200" baseline="0" dirty="0" smtClean="0">
                <a:solidFill>
                  <a:schemeClr val="tx1"/>
                </a:solidFill>
                <a:latin typeface="+mn-lt"/>
                <a:ea typeface="+mn-ea"/>
                <a:cs typeface="+mn-cs"/>
              </a:rPr>
              <a:t> element always commute.  Here’s the proof.</a:t>
            </a:r>
          </a:p>
          <a:p>
            <a:r>
              <a:rPr lang="en-US" sz="1200" kern="1200" baseline="0" dirty="0" smtClean="0">
                <a:solidFill>
                  <a:schemeClr val="tx1"/>
                </a:solidFill>
                <a:latin typeface="+mn-lt"/>
                <a:ea typeface="+mn-ea"/>
                <a:cs typeface="+mn-cs"/>
              </a:rPr>
              <a:t>This is perhaps the most important theorem on </a:t>
            </a:r>
            <a:r>
              <a:rPr lang="en-US" sz="1200" kern="1200" baseline="0" dirty="0" err="1" smtClean="0">
                <a:solidFill>
                  <a:schemeClr val="tx1"/>
                </a:solidFill>
                <a:latin typeface="+mn-lt"/>
                <a:ea typeface="+mn-ea"/>
                <a:cs typeface="+mn-cs"/>
              </a:rPr>
              <a:t>semigroups</a:t>
            </a:r>
            <a:r>
              <a:rPr lang="en-US" sz="1200" kern="1200" baseline="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x^{n}x &amp;= xx^{n} &amp; \text{by previous lemma} \\</a:t>
            </a:r>
          </a:p>
          <a:p>
            <a:r>
              <a:rPr lang="en-US" sz="800" kern="1200" dirty="0" smtClean="0">
                <a:solidFill>
                  <a:srgbClr val="A6A6A6"/>
                </a:solidFill>
                <a:latin typeface="+mn-lt"/>
                <a:ea typeface="+mn-ea"/>
                <a:cs typeface="+mn-cs"/>
              </a:rPr>
              <a:t>	&amp; = x^{n+1}	&amp; \text{by definition of power}</a:t>
            </a:r>
          </a:p>
          <a:p>
            <a:r>
              <a:rPr lang="en-US" sz="800" kern="1200" dirty="0" smtClean="0">
                <a:solidFill>
                  <a:srgbClr val="A6A6A6"/>
                </a:solidFill>
                <a:latin typeface="+mn-lt"/>
                <a:ea typeface="+mn-ea"/>
                <a:cs typeface="+mn-cs"/>
              </a:rPr>
              <a:t>\end{align*}</a:t>
            </a:r>
          </a:p>
          <a:p>
            <a:endParaRPr lang="en-US" sz="800" kern="1200" dirty="0" smtClean="0">
              <a:solidFill>
                <a:srgbClr val="A6A6A6"/>
              </a:solidFill>
              <a:latin typeface="+mn-lt"/>
              <a:ea typeface="+mn-ea"/>
              <a:cs typeface="+mn-cs"/>
            </a:endParaRPr>
          </a:p>
          <a:p>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x^{n}x^{k+1} &amp;= x^{n}(xx^{k}) &amp; 	\text{by definition of power} \\</a:t>
            </a:r>
          </a:p>
          <a:p>
            <a:r>
              <a:rPr lang="en-US" sz="800" kern="1200" dirty="0" smtClean="0">
                <a:solidFill>
                  <a:srgbClr val="A6A6A6"/>
                </a:solidFill>
                <a:latin typeface="+mn-lt"/>
                <a:ea typeface="+mn-ea"/>
                <a:cs typeface="+mn-cs"/>
              </a:rPr>
              <a:t>	&amp; =(x^{n}x)x^{k} &amp;	\text{by associativity of </a:t>
            </a:r>
            <a:r>
              <a:rPr lang="en-US" sz="800" kern="1200" dirty="0" err="1" smtClean="0">
                <a:solidFill>
                  <a:srgbClr val="A6A6A6"/>
                </a:solidFill>
                <a:latin typeface="+mn-lt"/>
                <a:ea typeface="+mn-ea"/>
                <a:cs typeface="+mn-cs"/>
              </a:rPr>
              <a:t>semigroup</a:t>
            </a:r>
            <a:r>
              <a:rPr lang="en-US" sz="800" kern="1200" dirty="0" smtClean="0">
                <a:solidFill>
                  <a:srgbClr val="A6A6A6"/>
                </a:solidFill>
                <a:latin typeface="+mn-lt"/>
                <a:ea typeface="+mn-ea"/>
                <a:cs typeface="+mn-cs"/>
              </a:rPr>
              <a:t> operation} \\</a:t>
            </a:r>
          </a:p>
          <a:p>
            <a:r>
              <a:rPr lang="en-US" sz="800" kern="1200" dirty="0" smtClean="0">
                <a:solidFill>
                  <a:srgbClr val="A6A6A6"/>
                </a:solidFill>
                <a:latin typeface="+mn-lt"/>
                <a:ea typeface="+mn-ea"/>
                <a:cs typeface="+mn-cs"/>
              </a:rPr>
              <a:t>	&amp; = x^{n+1}x^{k} &amp;	\text{by previous lemma and definition of power} \\</a:t>
            </a:r>
          </a:p>
          <a:p>
            <a:r>
              <a:rPr lang="en-US" sz="800" kern="1200" dirty="0" smtClean="0">
                <a:solidFill>
                  <a:srgbClr val="A6A6A6"/>
                </a:solidFill>
                <a:latin typeface="+mn-lt"/>
                <a:ea typeface="+mn-ea"/>
                <a:cs typeface="+mn-cs"/>
              </a:rPr>
              <a:t>	&amp; =x^{n+1+k}	&amp;	\text{by inductive hypothesis} \\</a:t>
            </a:r>
          </a:p>
          <a:p>
            <a:r>
              <a:rPr lang="en-US" sz="800" kern="1200" dirty="0" smtClean="0">
                <a:solidFill>
                  <a:srgbClr val="A6A6A6"/>
                </a:solidFill>
                <a:latin typeface="+mn-lt"/>
                <a:ea typeface="+mn-ea"/>
                <a:cs typeface="+mn-cs"/>
              </a:rPr>
              <a:t>	&amp; =x^{n+k+1}	&amp;	\text{by </a:t>
            </a:r>
            <a:r>
              <a:rPr lang="en-US" sz="800" kern="1200" dirty="0" err="1" smtClean="0">
                <a:solidFill>
                  <a:srgbClr val="A6A6A6"/>
                </a:solidFill>
                <a:latin typeface="+mn-lt"/>
                <a:ea typeface="+mn-ea"/>
                <a:cs typeface="+mn-cs"/>
              </a:rPr>
              <a:t>commutativity</a:t>
            </a:r>
            <a:r>
              <a:rPr lang="en-US" sz="800" kern="1200" dirty="0" smtClean="0">
                <a:solidFill>
                  <a:srgbClr val="A6A6A6"/>
                </a:solidFill>
                <a:latin typeface="+mn-lt"/>
                <a:ea typeface="+mn-ea"/>
                <a:cs typeface="+mn-cs"/>
              </a:rPr>
              <a:t> of integer addition}</a:t>
            </a:r>
          </a:p>
          <a:p>
            <a:r>
              <a:rPr lang="en-US" sz="800" kern="1200" dirty="0" smtClean="0">
                <a:solidFill>
                  <a:srgbClr val="A6A6A6"/>
                </a:solidFill>
                <a:latin typeface="+mn-lt"/>
                <a:ea typeface="+mn-ea"/>
                <a:cs typeface="+mn-cs"/>
              </a:rPr>
              <a:t>\end{align*}</a:t>
            </a:r>
          </a:p>
        </p:txBody>
      </p:sp>
      <p:sp>
        <p:nvSpPr>
          <p:cNvPr id="4" name="Slide Number Placeholder 3"/>
          <p:cNvSpPr>
            <a:spLocks noGrp="1"/>
          </p:cNvSpPr>
          <p:nvPr>
            <p:ph type="sldNum" sz="quarter" idx="10"/>
          </p:nvPr>
        </p:nvSpPr>
        <p:spPr/>
        <p:txBody>
          <a:bodyPr/>
          <a:lstStyle/>
          <a:p>
            <a:fld id="{7DD1F818-9BF4-EE4B-BA13-E67BADA76E56}" type="slidenum">
              <a:rPr lang="en-US" smtClean="0"/>
              <a:t>19</a:t>
            </a:fld>
            <a:endParaRPr lang="en-US"/>
          </a:p>
        </p:txBody>
      </p:sp>
    </p:spTree>
    <p:extLst>
      <p:ext uri="{BB962C8B-B14F-4D97-AF65-F5344CB8AC3E}">
        <p14:creationId xmlns:p14="http://schemas.microsoft.com/office/powerpoint/2010/main" val="65301571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notion of regular types that we discussed earlier relies on these.</a:t>
            </a:r>
            <a:endParaRPr lang="en-US" dirty="0" smtClean="0"/>
          </a:p>
          <a:p>
            <a:endParaRPr lang="en-US" dirty="0" smtClean="0"/>
          </a:p>
          <a:p>
            <a:r>
              <a:rPr lang="en-US" sz="800" dirty="0" smtClean="0">
                <a:solidFill>
                  <a:srgbClr val="A6A6A6"/>
                </a:solidFill>
              </a:rPr>
              <a:t>\begin{enumerate}</a:t>
            </a:r>
          </a:p>
          <a:p>
            <a:r>
              <a:rPr lang="en-US" sz="800" dirty="0" smtClean="0">
                <a:solidFill>
                  <a:srgbClr val="A6A6A6"/>
                </a:solidFill>
              </a:rPr>
              <a:t>\item</a:t>
            </a:r>
          </a:p>
          <a:p>
            <a:r>
              <a:rPr lang="en-US" sz="800" dirty="0" smtClean="0">
                <a:solidFill>
                  <a:srgbClr val="A6A6A6"/>
                </a:solidFill>
              </a:rPr>
              <a:t>$a = c ~\wedge~ b = c ~\implies~ a = b$</a:t>
            </a:r>
          </a:p>
          <a:p>
            <a:r>
              <a:rPr lang="en-US" sz="800" dirty="0" smtClean="0">
                <a:solidFill>
                  <a:srgbClr val="A6A6A6"/>
                </a:solidFill>
              </a:rPr>
              <a:t>\item</a:t>
            </a:r>
          </a:p>
          <a:p>
            <a:r>
              <a:rPr lang="en-US" sz="800" dirty="0" smtClean="0">
                <a:solidFill>
                  <a:srgbClr val="A6A6A6"/>
                </a:solidFill>
              </a:rPr>
              <a:t>$a = b ~\wedge~ c = d ~\implies~ a + c = b + d$</a:t>
            </a:r>
          </a:p>
          <a:p>
            <a:r>
              <a:rPr lang="en-US" sz="800" dirty="0" smtClean="0">
                <a:solidFill>
                  <a:srgbClr val="A6A6A6"/>
                </a:solidFill>
              </a:rPr>
              <a:t>\item</a:t>
            </a:r>
          </a:p>
          <a:p>
            <a:r>
              <a:rPr lang="en-US" sz="800" dirty="0" smtClean="0">
                <a:solidFill>
                  <a:srgbClr val="A6A6A6"/>
                </a:solidFill>
              </a:rPr>
              <a:t>$a = b ~\wedge~ c = d ~\implies~ a - c = b - d$</a:t>
            </a:r>
          </a:p>
          <a:p>
            <a:r>
              <a:rPr lang="en-US" sz="800" dirty="0" smtClean="0">
                <a:solidFill>
                  <a:srgbClr val="A6A6A6"/>
                </a:solidFill>
              </a:rPr>
              <a:t>\item</a:t>
            </a:r>
          </a:p>
          <a:p>
            <a:r>
              <a:rPr lang="en-US" sz="800" dirty="0" smtClean="0">
                <a:solidFill>
                  <a:srgbClr val="A6A6A6"/>
                </a:solidFill>
              </a:rPr>
              <a:t>$a \</a:t>
            </a:r>
            <a:r>
              <a:rPr lang="en-US" sz="800" dirty="0" err="1" smtClean="0">
                <a:solidFill>
                  <a:srgbClr val="A6A6A6"/>
                </a:solidFill>
              </a:rPr>
              <a:t>cong</a:t>
            </a:r>
            <a:r>
              <a:rPr lang="en-US" sz="800" dirty="0" smtClean="0">
                <a:solidFill>
                  <a:srgbClr val="A6A6A6"/>
                </a:solidFill>
              </a:rPr>
              <a:t> b ~\implies~ a = b$</a:t>
            </a:r>
          </a:p>
          <a:p>
            <a:r>
              <a:rPr lang="en-US" sz="800" dirty="0" smtClean="0">
                <a:solidFill>
                  <a:srgbClr val="A6A6A6"/>
                </a:solidFill>
              </a:rPr>
              <a:t>\item</a:t>
            </a:r>
          </a:p>
          <a:p>
            <a:r>
              <a:rPr lang="en-US" sz="800" dirty="0" smtClean="0">
                <a:solidFill>
                  <a:srgbClr val="A6A6A6"/>
                </a:solidFill>
              </a:rPr>
              <a:t>$a &lt; a + b$</a:t>
            </a:r>
          </a:p>
          <a:p>
            <a:r>
              <a:rPr lang="en-US" sz="800" dirty="0" smtClean="0">
                <a:solidFill>
                  <a:srgbClr val="A6A6A6"/>
                </a:solidFill>
              </a:rPr>
              <a:t>\end{enumerate}</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230</a:t>
            </a:fld>
            <a:endParaRPr lang="en-US"/>
          </a:p>
        </p:txBody>
      </p:sp>
    </p:spTree>
    <p:extLst>
      <p:ext uri="{BB962C8B-B14F-4D97-AF65-F5344CB8AC3E}">
        <p14:creationId xmlns:p14="http://schemas.microsoft.com/office/powerpoint/2010/main" val="173690172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the first three postulates, read them as if they are preceded by the phrase “There is a procedure…”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231</a:t>
            </a:fld>
            <a:endParaRPr lang="en-US"/>
          </a:p>
        </p:txBody>
      </p:sp>
    </p:spTree>
    <p:extLst>
      <p:ext uri="{BB962C8B-B14F-4D97-AF65-F5344CB8AC3E}">
        <p14:creationId xmlns:p14="http://schemas.microsoft.com/office/powerpoint/2010/main" val="31974878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Playfair’s</a:t>
            </a:r>
            <a:r>
              <a:rPr lang="en-US" dirty="0" smtClean="0"/>
              <a:t> axiom is often taught in schools as “the parallel postulate.”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233</a:t>
            </a:fld>
            <a:endParaRPr lang="en-US"/>
          </a:p>
        </p:txBody>
      </p:sp>
    </p:spTree>
    <p:extLst>
      <p:ext uri="{BB962C8B-B14F-4D97-AF65-F5344CB8AC3E}">
        <p14:creationId xmlns:p14="http://schemas.microsoft.com/office/powerpoint/2010/main" val="370614098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centuries, people felt that there was something different about the 5th postulate, and they set about trying to prove it using the others.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234</a:t>
            </a:fld>
            <a:endParaRPr lang="en-US"/>
          </a:p>
        </p:txBody>
      </p:sp>
    </p:spTree>
    <p:extLst>
      <p:ext uri="{BB962C8B-B14F-4D97-AF65-F5344CB8AC3E}">
        <p14:creationId xmlns:p14="http://schemas.microsoft.com/office/powerpoint/2010/main" val="85995856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236</a:t>
            </a:fld>
            <a:endParaRPr lang="en-US"/>
          </a:p>
        </p:txBody>
      </p:sp>
    </p:spTree>
    <p:extLst>
      <p:ext uri="{BB962C8B-B14F-4D97-AF65-F5344CB8AC3E}">
        <p14:creationId xmlns:p14="http://schemas.microsoft.com/office/powerpoint/2010/main" val="384142512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only was </a:t>
            </a:r>
            <a:r>
              <a:rPr lang="en-US" baseline="0" dirty="0" err="1" smtClean="0"/>
              <a:t>Lobachevsky</a:t>
            </a:r>
            <a:r>
              <a:rPr lang="en-US" baseline="0" dirty="0" smtClean="0"/>
              <a:t> the first great Russian mathematician, he was the one who started the country on the path from being a mathematical backwater to a superpower.</a:t>
            </a:r>
          </a:p>
          <a:p>
            <a:endParaRPr lang="en-US" baseline="0" dirty="0" smtClean="0"/>
          </a:p>
          <a:p>
            <a:endParaRPr lang="en-US" baseline="0" dirty="0" smtClean="0"/>
          </a:p>
          <a:p>
            <a:r>
              <a:rPr lang="en-US" sz="800" baseline="0" dirty="0" smtClean="0">
                <a:solidFill>
                  <a:schemeClr val="tx1"/>
                </a:solidFill>
              </a:rPr>
              <a:t>[Public domain image.]</a:t>
            </a:r>
            <a:endParaRPr lang="en-US" sz="8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238</a:t>
            </a:fld>
            <a:endParaRPr lang="en-US"/>
          </a:p>
        </p:txBody>
      </p:sp>
    </p:spTree>
    <p:extLst>
      <p:ext uri="{BB962C8B-B14F-4D97-AF65-F5344CB8AC3E}">
        <p14:creationId xmlns:p14="http://schemas.microsoft.com/office/powerpoint/2010/main" val="134183201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very common in math and science that when a new idea emerges, it is discovered independently</a:t>
            </a:r>
            <a:r>
              <a:rPr lang="en-US" baseline="0" dirty="0" smtClean="0"/>
              <a:t> by several people at roughly the same time.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239</a:t>
            </a:fld>
            <a:endParaRPr lang="en-US"/>
          </a:p>
        </p:txBody>
      </p:sp>
    </p:spTree>
    <p:extLst>
      <p:ext uri="{BB962C8B-B14F-4D97-AF65-F5344CB8AC3E}">
        <p14:creationId xmlns:p14="http://schemas.microsoft.com/office/powerpoint/2010/main" val="368892306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talk about how to ground arithmetic in an axiomatic system, just as Euclid did for geometry.</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242</a:t>
            </a:fld>
            <a:endParaRPr lang="en-US"/>
          </a:p>
        </p:txBody>
      </p:sp>
    </p:spTree>
    <p:extLst>
      <p:ext uri="{BB962C8B-B14F-4D97-AF65-F5344CB8AC3E}">
        <p14:creationId xmlns:p14="http://schemas.microsoft.com/office/powerpoint/2010/main" val="409692570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axiom of order:  there is a point between any two points on a line.</a:t>
            </a:r>
          </a:p>
          <a:p>
            <a:r>
              <a:rPr lang="en-US" baseline="0" dirty="0" smtClean="0"/>
              <a:t>Example axiom of congruence:  two triangles are congruent if side-angle-side…</a:t>
            </a:r>
          </a:p>
          <a:p>
            <a:endParaRPr lang="en-US" baseline="0" dirty="0" smtClean="0"/>
          </a:p>
          <a:p>
            <a:r>
              <a:rPr lang="en-US" baseline="0" dirty="0" smtClean="0"/>
              <a:t>Hilbert spent so much time working on the axioms for his system that he never actually proved any theorems about it.</a:t>
            </a:r>
            <a:endParaRPr lang="en-US" dirty="0" smtClean="0"/>
          </a:p>
        </p:txBody>
      </p:sp>
      <p:sp>
        <p:nvSpPr>
          <p:cNvPr id="4" name="Slide Number Placeholder 3"/>
          <p:cNvSpPr>
            <a:spLocks noGrp="1"/>
          </p:cNvSpPr>
          <p:nvPr>
            <p:ph type="sldNum" sz="quarter" idx="10"/>
          </p:nvPr>
        </p:nvSpPr>
        <p:spPr/>
        <p:txBody>
          <a:bodyPr/>
          <a:lstStyle/>
          <a:p>
            <a:fld id="{7DD1F818-9BF4-EE4B-BA13-E67BADA76E56}" type="slidenum">
              <a:rPr lang="en-US" smtClean="0"/>
              <a:t>243</a:t>
            </a:fld>
            <a:endParaRPr lang="en-US"/>
          </a:p>
        </p:txBody>
      </p:sp>
    </p:spTree>
    <p:extLst>
      <p:ext uri="{BB962C8B-B14F-4D97-AF65-F5344CB8AC3E}">
        <p14:creationId xmlns:p14="http://schemas.microsoft.com/office/powerpoint/2010/main" val="161736678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Hilbert gave a lecture in 1900 challenging the mathematical community to work on 10 important unsolved</a:t>
            </a:r>
            <a:r>
              <a:rPr lang="en-US" baseline="0" dirty="0" smtClean="0"/>
              <a:t> problems.</a:t>
            </a:r>
          </a:p>
          <a:p>
            <a:r>
              <a:rPr lang="en-US" baseline="0" dirty="0" smtClean="0"/>
              <a:t>The list was expanded to 23 in a published paper; these became known as “Hilbert’s Problems.”  Some are still unsolved.</a:t>
            </a:r>
          </a:p>
          <a:p>
            <a:endParaRPr lang="en-US" baseline="0" dirty="0" smtClean="0"/>
          </a:p>
          <a:p>
            <a:r>
              <a:rPr lang="en-US" baseline="0" dirty="0" smtClean="0"/>
              <a:t>Hilbert’s work on mechanizing mathematics became known as “Hilbert’s Program.”  The work of Kurt Gödel and Alan Turing was a reaction to this work.</a:t>
            </a:r>
          </a:p>
          <a:p>
            <a:endParaRPr lang="en-US" baseline="0" dirty="0" smtClean="0"/>
          </a:p>
          <a:p>
            <a:r>
              <a:rPr lang="en-US" sz="800" baseline="0" dirty="0" smtClean="0">
                <a:solidFill>
                  <a:srgbClr val="A6A6A6"/>
                </a:solidFill>
              </a:rPr>
              <a:t>[Public domain image.]</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245</a:t>
            </a:fld>
            <a:endParaRPr lang="en-US"/>
          </a:p>
        </p:txBody>
      </p:sp>
    </p:spTree>
    <p:extLst>
      <p:ext uri="{BB962C8B-B14F-4D97-AF65-F5344CB8AC3E}">
        <p14:creationId xmlns:p14="http://schemas.microsoft.com/office/powerpoint/2010/main" val="1552321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algebraic structures</a:t>
            </a:r>
            <a:r>
              <a:rPr lang="en-US" baseline="0" dirty="0" smtClean="0"/>
              <a:t> can be seen as another structure with some constraints added or removed.</a:t>
            </a:r>
          </a:p>
          <a:p>
            <a:r>
              <a:rPr lang="en-US" baseline="0" dirty="0" smtClean="0"/>
              <a:t>For example, a </a:t>
            </a:r>
            <a:r>
              <a:rPr lang="en-US" baseline="0" dirty="0" err="1" smtClean="0"/>
              <a:t>monoid</a:t>
            </a:r>
            <a:r>
              <a:rPr lang="en-US" baseline="0" dirty="0" smtClean="0"/>
              <a:t> is a </a:t>
            </a:r>
            <a:r>
              <a:rPr lang="en-US" baseline="0" dirty="0" err="1" smtClean="0"/>
              <a:t>semigroup</a:t>
            </a:r>
            <a:r>
              <a:rPr lang="en-US" baseline="0" dirty="0" smtClean="0"/>
              <a:t> with identity added (both the identity element and the identity axiom).</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21</a:t>
            </a:fld>
            <a:endParaRPr lang="en-US"/>
          </a:p>
        </p:txBody>
      </p:sp>
    </p:spTree>
    <p:extLst>
      <p:ext uri="{BB962C8B-B14F-4D97-AF65-F5344CB8AC3E}">
        <p14:creationId xmlns:p14="http://schemas.microsoft.com/office/powerpoint/2010/main" val="40158420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texts often start natural numbers with 1 rather than 0, but we’ll follow </a:t>
            </a:r>
            <a:r>
              <a:rPr lang="en-US" dirty="0" err="1" smtClean="0"/>
              <a:t>Peano’s</a:t>
            </a:r>
            <a:r>
              <a:rPr lang="en-US" dirty="0" smtClean="0"/>
              <a:t> definition.</a:t>
            </a:r>
          </a:p>
          <a:p>
            <a:endParaRPr lang="en-US" dirty="0" smtClean="0"/>
          </a:p>
          <a:p>
            <a:r>
              <a:rPr lang="en-US" sz="800" dirty="0" smtClean="0">
                <a:solidFill>
                  <a:srgbClr val="A6A6A6"/>
                </a:solidFill>
              </a:rPr>
              <a:t>\begin{quote}</a:t>
            </a:r>
          </a:p>
          <a:p>
            <a:r>
              <a:rPr lang="en-US" sz="800" dirty="0" smtClean="0">
                <a:solidFill>
                  <a:srgbClr val="A6A6A6"/>
                </a:solidFill>
              </a:rPr>
              <a:t>There is a set $\</a:t>
            </a:r>
            <a:r>
              <a:rPr lang="en-US" sz="800" dirty="0" err="1" smtClean="0">
                <a:solidFill>
                  <a:srgbClr val="A6A6A6"/>
                </a:solidFill>
              </a:rPr>
              <a:t>mathbb</a:t>
            </a:r>
            <a:r>
              <a:rPr lang="en-US" sz="800" dirty="0" smtClean="0">
                <a:solidFill>
                  <a:srgbClr val="A6A6A6"/>
                </a:solidFill>
              </a:rPr>
              <a:t>{N}$ called the \</a:t>
            </a:r>
            <a:r>
              <a:rPr lang="en-US" sz="800" dirty="0" err="1" smtClean="0">
                <a:solidFill>
                  <a:srgbClr val="A6A6A6"/>
                </a:solidFill>
              </a:rPr>
              <a:t>emph</a:t>
            </a:r>
            <a:r>
              <a:rPr lang="en-US" sz="800" dirty="0" smtClean="0">
                <a:solidFill>
                  <a:srgbClr val="A6A6A6"/>
                </a:solidFill>
              </a:rPr>
              <a:t>{natural numbers}:</a:t>
            </a:r>
          </a:p>
          <a:p>
            <a:r>
              <a:rPr lang="en-US" sz="800" dirty="0" smtClean="0">
                <a:solidFill>
                  <a:srgbClr val="A6A6A6"/>
                </a:solidFill>
              </a:rPr>
              <a:t>\begin{enumerate}</a:t>
            </a:r>
          </a:p>
          <a:p>
            <a:r>
              <a:rPr lang="en-US" sz="800" dirty="0" smtClean="0">
                <a:solidFill>
                  <a:srgbClr val="A6A6A6"/>
                </a:solidFill>
              </a:rPr>
              <a:t>\item </a:t>
            </a:r>
          </a:p>
          <a:p>
            <a:r>
              <a:rPr lang="en-US" sz="800" dirty="0" smtClean="0">
                <a:solidFill>
                  <a:srgbClr val="A6A6A6"/>
                </a:solidFill>
              </a:rPr>
              <a:t>$  \exists 0 \in \</a:t>
            </a:r>
            <a:r>
              <a:rPr lang="en-US" sz="800" dirty="0" err="1" smtClean="0">
                <a:solidFill>
                  <a:srgbClr val="A6A6A6"/>
                </a:solidFill>
              </a:rPr>
              <a:t>mathbb</a:t>
            </a:r>
            <a:r>
              <a:rPr lang="en-US" sz="800" dirty="0" smtClean="0">
                <a:solidFill>
                  <a:srgbClr val="A6A6A6"/>
                </a:solidFill>
              </a:rPr>
              <a:t>{N} $</a:t>
            </a:r>
          </a:p>
          <a:p>
            <a:r>
              <a:rPr lang="en-US" sz="800" dirty="0" smtClean="0">
                <a:solidFill>
                  <a:srgbClr val="A6A6A6"/>
                </a:solidFill>
              </a:rPr>
              <a:t>\item </a:t>
            </a:r>
          </a:p>
          <a:p>
            <a:r>
              <a:rPr lang="en-US" sz="800" dirty="0" smtClean="0">
                <a:solidFill>
                  <a:srgbClr val="A6A6A6"/>
                </a:solidFill>
              </a:rPr>
              <a:t>$\</a:t>
            </a:r>
            <a:r>
              <a:rPr lang="en-US" sz="800" dirty="0" err="1" smtClean="0">
                <a:solidFill>
                  <a:srgbClr val="A6A6A6"/>
                </a:solidFill>
              </a:rPr>
              <a:t>forall</a:t>
            </a:r>
            <a:r>
              <a:rPr lang="en-US" sz="800" dirty="0" smtClean="0">
                <a:solidFill>
                  <a:srgbClr val="A6A6A6"/>
                </a:solidFill>
              </a:rPr>
              <a:t> n \in \</a:t>
            </a:r>
            <a:r>
              <a:rPr lang="en-US" sz="800" dirty="0" err="1" smtClean="0">
                <a:solidFill>
                  <a:srgbClr val="A6A6A6"/>
                </a:solidFill>
              </a:rPr>
              <a:t>mathbb</a:t>
            </a:r>
            <a:r>
              <a:rPr lang="en-US" sz="800" dirty="0" smtClean="0">
                <a:solidFill>
                  <a:srgbClr val="A6A6A6"/>
                </a:solidFill>
              </a:rPr>
              <a:t>{N} ~:~\exists n' \in \</a:t>
            </a:r>
            <a:r>
              <a:rPr lang="en-US" sz="800" dirty="0" err="1" smtClean="0">
                <a:solidFill>
                  <a:srgbClr val="A6A6A6"/>
                </a:solidFill>
              </a:rPr>
              <a:t>mathbb</a:t>
            </a:r>
            <a:r>
              <a:rPr lang="en-US" sz="800" dirty="0" smtClean="0">
                <a:solidFill>
                  <a:srgbClr val="A6A6A6"/>
                </a:solidFill>
              </a:rPr>
              <a:t>{N}$ -- ~called its \</a:t>
            </a:r>
            <a:r>
              <a:rPr lang="en-US" sz="800" dirty="0" err="1" smtClean="0">
                <a:solidFill>
                  <a:srgbClr val="A6A6A6"/>
                </a:solidFill>
              </a:rPr>
              <a:t>emph</a:t>
            </a:r>
            <a:r>
              <a:rPr lang="en-US" sz="800" dirty="0" smtClean="0">
                <a:solidFill>
                  <a:srgbClr val="A6A6A6"/>
                </a:solidFill>
              </a:rPr>
              <a:t>{successor}</a:t>
            </a:r>
          </a:p>
          <a:p>
            <a:r>
              <a:rPr lang="en-US" sz="800" dirty="0" smtClean="0">
                <a:solidFill>
                  <a:srgbClr val="A6A6A6"/>
                </a:solidFill>
              </a:rPr>
              <a:t>\item</a:t>
            </a:r>
          </a:p>
          <a:p>
            <a:r>
              <a:rPr lang="en-US" sz="800" dirty="0" smtClean="0">
                <a:solidFill>
                  <a:srgbClr val="A6A6A6"/>
                </a:solidFill>
              </a:rPr>
              <a:t>$\</a:t>
            </a:r>
            <a:r>
              <a:rPr lang="en-US" sz="800" dirty="0" err="1" smtClean="0">
                <a:solidFill>
                  <a:srgbClr val="A6A6A6"/>
                </a:solidFill>
              </a:rPr>
              <a:t>forall</a:t>
            </a:r>
            <a:r>
              <a:rPr lang="en-US" sz="800" dirty="0" smtClean="0">
                <a:solidFill>
                  <a:srgbClr val="A6A6A6"/>
                </a:solidFill>
              </a:rPr>
              <a:t> \</a:t>
            </a:r>
            <a:r>
              <a:rPr lang="en-US" sz="800" dirty="0" err="1" smtClean="0">
                <a:solidFill>
                  <a:srgbClr val="A6A6A6"/>
                </a:solidFill>
              </a:rPr>
              <a:t>mathbb</a:t>
            </a:r>
            <a:r>
              <a:rPr lang="en-US" sz="800" dirty="0" smtClean="0">
                <a:solidFill>
                  <a:srgbClr val="A6A6A6"/>
                </a:solidFill>
              </a:rPr>
              <a:t>{S}  \subset \</a:t>
            </a:r>
            <a:r>
              <a:rPr lang="en-US" sz="800" dirty="0" err="1" smtClean="0">
                <a:solidFill>
                  <a:srgbClr val="A6A6A6"/>
                </a:solidFill>
              </a:rPr>
              <a:t>mathbb</a:t>
            </a:r>
            <a:r>
              <a:rPr lang="en-US" sz="800" dirty="0" smtClean="0">
                <a:solidFill>
                  <a:srgbClr val="A6A6A6"/>
                </a:solidFill>
              </a:rPr>
              <a:t>{N} ~:~ </a:t>
            </a:r>
          </a:p>
          <a:p>
            <a:r>
              <a:rPr lang="en-US" sz="800" dirty="0" smtClean="0">
                <a:solidFill>
                  <a:srgbClr val="A6A6A6"/>
                </a:solidFill>
              </a:rPr>
              <a:t>(0 \in \</a:t>
            </a:r>
            <a:r>
              <a:rPr lang="en-US" sz="800" dirty="0" err="1" smtClean="0">
                <a:solidFill>
                  <a:srgbClr val="A6A6A6"/>
                </a:solidFill>
              </a:rPr>
              <a:t>mathbb</a:t>
            </a:r>
            <a:r>
              <a:rPr lang="en-US" sz="800" dirty="0" smtClean="0">
                <a:solidFill>
                  <a:srgbClr val="A6A6A6"/>
                </a:solidFill>
              </a:rPr>
              <a:t>{S} ~\wedge~ \</a:t>
            </a:r>
            <a:r>
              <a:rPr lang="en-US" sz="800" dirty="0" err="1" smtClean="0">
                <a:solidFill>
                  <a:srgbClr val="A6A6A6"/>
                </a:solidFill>
              </a:rPr>
              <a:t>forall</a:t>
            </a:r>
            <a:r>
              <a:rPr lang="en-US" sz="800" dirty="0" smtClean="0">
                <a:solidFill>
                  <a:srgbClr val="A6A6A6"/>
                </a:solidFill>
              </a:rPr>
              <a:t> n ~:~ n \in  \</a:t>
            </a:r>
            <a:r>
              <a:rPr lang="en-US" sz="800" dirty="0" err="1" smtClean="0">
                <a:solidFill>
                  <a:srgbClr val="A6A6A6"/>
                </a:solidFill>
              </a:rPr>
              <a:t>mathbb</a:t>
            </a:r>
            <a:r>
              <a:rPr lang="en-US" sz="800" dirty="0" smtClean="0">
                <a:solidFill>
                  <a:srgbClr val="A6A6A6"/>
                </a:solidFill>
              </a:rPr>
              <a:t>{S} \implies n' \in \</a:t>
            </a:r>
            <a:r>
              <a:rPr lang="en-US" sz="800" dirty="0" err="1" smtClean="0">
                <a:solidFill>
                  <a:srgbClr val="A6A6A6"/>
                </a:solidFill>
              </a:rPr>
              <a:t>mathbb</a:t>
            </a:r>
            <a:r>
              <a:rPr lang="en-US" sz="800" dirty="0" smtClean="0">
                <a:solidFill>
                  <a:srgbClr val="A6A6A6"/>
                </a:solidFill>
              </a:rPr>
              <a:t>{S}) \implies \</a:t>
            </a:r>
            <a:r>
              <a:rPr lang="en-US" sz="800" dirty="0" err="1" smtClean="0">
                <a:solidFill>
                  <a:srgbClr val="A6A6A6"/>
                </a:solidFill>
              </a:rPr>
              <a:t>mathbb</a:t>
            </a:r>
            <a:r>
              <a:rPr lang="en-US" sz="800" dirty="0" smtClean="0">
                <a:solidFill>
                  <a:srgbClr val="A6A6A6"/>
                </a:solidFill>
              </a:rPr>
              <a:t>{S} = \</a:t>
            </a:r>
            <a:r>
              <a:rPr lang="en-US" sz="800" dirty="0" err="1" smtClean="0">
                <a:solidFill>
                  <a:srgbClr val="A6A6A6"/>
                </a:solidFill>
              </a:rPr>
              <a:t>mathbb</a:t>
            </a:r>
            <a:r>
              <a:rPr lang="en-US" sz="800" dirty="0" smtClean="0">
                <a:solidFill>
                  <a:srgbClr val="A6A6A6"/>
                </a:solidFill>
              </a:rPr>
              <a:t>{N}$</a:t>
            </a:r>
          </a:p>
          <a:p>
            <a:r>
              <a:rPr lang="en-US" sz="800" dirty="0" smtClean="0">
                <a:solidFill>
                  <a:srgbClr val="A6A6A6"/>
                </a:solidFill>
              </a:rPr>
              <a:t>\item</a:t>
            </a:r>
          </a:p>
          <a:p>
            <a:r>
              <a:rPr lang="en-US" sz="800" dirty="0" smtClean="0">
                <a:solidFill>
                  <a:srgbClr val="A6A6A6"/>
                </a:solidFill>
              </a:rPr>
              <a:t>$\</a:t>
            </a:r>
            <a:r>
              <a:rPr lang="en-US" sz="800" dirty="0" err="1" smtClean="0">
                <a:solidFill>
                  <a:srgbClr val="A6A6A6"/>
                </a:solidFill>
              </a:rPr>
              <a:t>forall</a:t>
            </a:r>
            <a:r>
              <a:rPr lang="en-US" sz="800" dirty="0" smtClean="0">
                <a:solidFill>
                  <a:srgbClr val="A6A6A6"/>
                </a:solidFill>
              </a:rPr>
              <a:t> n, m\in \</a:t>
            </a:r>
            <a:r>
              <a:rPr lang="en-US" sz="800" dirty="0" err="1" smtClean="0">
                <a:solidFill>
                  <a:srgbClr val="A6A6A6"/>
                </a:solidFill>
              </a:rPr>
              <a:t>mathbb</a:t>
            </a:r>
            <a:r>
              <a:rPr lang="en-US" sz="800" dirty="0" smtClean="0">
                <a:solidFill>
                  <a:srgbClr val="A6A6A6"/>
                </a:solidFill>
              </a:rPr>
              <a:t>{N} ~:~n'= m' \implies n = m$</a:t>
            </a:r>
          </a:p>
          <a:p>
            <a:r>
              <a:rPr lang="en-US" sz="800" dirty="0" smtClean="0">
                <a:solidFill>
                  <a:srgbClr val="A6A6A6"/>
                </a:solidFill>
              </a:rPr>
              <a:t>\item</a:t>
            </a:r>
          </a:p>
          <a:p>
            <a:r>
              <a:rPr lang="en-US" sz="800" dirty="0" smtClean="0">
                <a:solidFill>
                  <a:srgbClr val="A6A6A6"/>
                </a:solidFill>
              </a:rPr>
              <a:t>$\</a:t>
            </a:r>
            <a:r>
              <a:rPr lang="en-US" sz="800" dirty="0" err="1" smtClean="0">
                <a:solidFill>
                  <a:srgbClr val="A6A6A6"/>
                </a:solidFill>
              </a:rPr>
              <a:t>forall</a:t>
            </a:r>
            <a:r>
              <a:rPr lang="en-US" sz="800" dirty="0" smtClean="0">
                <a:solidFill>
                  <a:srgbClr val="A6A6A6"/>
                </a:solidFill>
              </a:rPr>
              <a:t> n \in \</a:t>
            </a:r>
            <a:r>
              <a:rPr lang="en-US" sz="800" dirty="0" err="1" smtClean="0">
                <a:solidFill>
                  <a:srgbClr val="A6A6A6"/>
                </a:solidFill>
              </a:rPr>
              <a:t>mathbb</a:t>
            </a:r>
            <a:r>
              <a:rPr lang="en-US" sz="800" dirty="0" smtClean="0">
                <a:solidFill>
                  <a:srgbClr val="A6A6A6"/>
                </a:solidFill>
              </a:rPr>
              <a:t>{N} ~:~ n' \</a:t>
            </a:r>
            <a:r>
              <a:rPr lang="en-US" sz="800" dirty="0" err="1" smtClean="0">
                <a:solidFill>
                  <a:srgbClr val="A6A6A6"/>
                </a:solidFill>
              </a:rPr>
              <a:t>neq</a:t>
            </a:r>
            <a:r>
              <a:rPr lang="en-US" sz="800" dirty="0" smtClean="0">
                <a:solidFill>
                  <a:srgbClr val="A6A6A6"/>
                </a:solidFill>
              </a:rPr>
              <a:t> 0$</a:t>
            </a:r>
          </a:p>
          <a:p>
            <a:r>
              <a:rPr lang="en-US" sz="800" dirty="0" smtClean="0">
                <a:solidFill>
                  <a:srgbClr val="A6A6A6"/>
                </a:solidFill>
              </a:rPr>
              <a:t>\end{enumerate}</a:t>
            </a:r>
          </a:p>
          <a:p>
            <a:r>
              <a:rPr lang="en-US" sz="800" dirty="0" smtClean="0">
                <a:solidFill>
                  <a:srgbClr val="A6A6A6"/>
                </a:solidFill>
              </a:rPr>
              <a:t>\end{quote}</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247</a:t>
            </a:fld>
            <a:endParaRPr lang="en-US"/>
          </a:p>
        </p:txBody>
      </p:sp>
    </p:spTree>
    <p:extLst>
      <p:ext uri="{BB962C8B-B14F-4D97-AF65-F5344CB8AC3E}">
        <p14:creationId xmlns:p14="http://schemas.microsoft.com/office/powerpoint/2010/main" val="18990387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Peano’s</a:t>
            </a:r>
            <a:r>
              <a:rPr lang="en-US" dirty="0" smtClean="0"/>
              <a:t> formalization of arithmetic</a:t>
            </a:r>
            <a:r>
              <a:rPr lang="en-US" baseline="0" dirty="0" smtClean="0"/>
              <a:t> was so important that today mathematicians talk about </a:t>
            </a:r>
            <a:r>
              <a:rPr lang="en-US" baseline="0" dirty="0" err="1" smtClean="0"/>
              <a:t>Peano</a:t>
            </a:r>
            <a:r>
              <a:rPr lang="en-US" baseline="0" dirty="0" smtClean="0"/>
              <a:t> arithmetic, not just arithmetic.</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248</a:t>
            </a:fld>
            <a:endParaRPr lang="en-US"/>
          </a:p>
        </p:txBody>
      </p:sp>
    </p:spTree>
    <p:extLst>
      <p:ext uri="{BB962C8B-B14F-4D97-AF65-F5344CB8AC3E}">
        <p14:creationId xmlns:p14="http://schemas.microsoft.com/office/powerpoint/2010/main" val="242379516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modern texts put this axiom last, but again, we’re following </a:t>
            </a:r>
            <a:r>
              <a:rPr lang="en-US" dirty="0" err="1" smtClean="0"/>
              <a:t>Peano’s</a:t>
            </a:r>
            <a:r>
              <a:rPr lang="en-US" dirty="0" smtClean="0"/>
              <a:t> order.</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249</a:t>
            </a:fld>
            <a:endParaRPr lang="en-US"/>
          </a:p>
        </p:txBody>
      </p:sp>
    </p:spTree>
    <p:extLst>
      <p:ext uri="{BB962C8B-B14F-4D97-AF65-F5344CB8AC3E}">
        <p14:creationId xmlns:p14="http://schemas.microsoft.com/office/powerpoint/2010/main" val="346916487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Peano’s</a:t>
            </a:r>
            <a:r>
              <a:rPr lang="en-US" dirty="0" smtClean="0"/>
              <a:t> language was originally called “</a:t>
            </a:r>
            <a:r>
              <a:rPr lang="en-US" dirty="0" err="1" smtClean="0"/>
              <a:t>Latine</a:t>
            </a:r>
            <a:r>
              <a:rPr lang="en-US" dirty="0" smtClean="0"/>
              <a:t> sine </a:t>
            </a:r>
            <a:r>
              <a:rPr lang="en-US" dirty="0" err="1" smtClean="0"/>
              <a:t>Flexione</a:t>
            </a:r>
            <a:r>
              <a:rPr lang="en-US" dirty="0" smtClean="0"/>
              <a:t>” (Latin</a:t>
            </a:r>
            <a:r>
              <a:rPr lang="en-US" baseline="0" dirty="0" smtClean="0"/>
              <a:t> without Inflection), but he later renamed it “Interlingua.”</a:t>
            </a:r>
          </a:p>
          <a:p>
            <a:r>
              <a:rPr lang="en-US" baseline="0" dirty="0" smtClean="0"/>
              <a:t>He was disappointed that other scientists didn’t adopt his language.  In fact, few people learned it, so few people read his work.</a:t>
            </a:r>
          </a:p>
          <a:p>
            <a:endParaRPr lang="en-US" baseline="0" dirty="0" smtClean="0"/>
          </a:p>
          <a:p>
            <a:r>
              <a:rPr lang="en-US" sz="800" baseline="0" dirty="0" smtClean="0"/>
              <a:t>[Public domain image.]</a:t>
            </a:r>
          </a:p>
        </p:txBody>
      </p:sp>
      <p:sp>
        <p:nvSpPr>
          <p:cNvPr id="4" name="Slide Number Placeholder 3"/>
          <p:cNvSpPr>
            <a:spLocks noGrp="1"/>
          </p:cNvSpPr>
          <p:nvPr>
            <p:ph type="sldNum" sz="quarter" idx="10"/>
          </p:nvPr>
        </p:nvSpPr>
        <p:spPr/>
        <p:txBody>
          <a:bodyPr/>
          <a:lstStyle/>
          <a:p>
            <a:fld id="{7DD1F818-9BF4-EE4B-BA13-E67BADA76E56}" type="slidenum">
              <a:rPr lang="en-US" smtClean="0"/>
              <a:t>250</a:t>
            </a:fld>
            <a:endParaRPr lang="en-US"/>
          </a:p>
        </p:txBody>
      </p:sp>
    </p:spTree>
    <p:extLst>
      <p:ext uri="{BB962C8B-B14F-4D97-AF65-F5344CB8AC3E}">
        <p14:creationId xmlns:p14="http://schemas.microsoft.com/office/powerpoint/2010/main" val="8159398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A6A6A6"/>
                </a:solidFill>
              </a:rPr>
              <a:t>$\</a:t>
            </a:r>
            <a:r>
              <a:rPr lang="en-US" sz="800" dirty="0" err="1" smtClean="0">
                <a:solidFill>
                  <a:srgbClr val="A6A6A6"/>
                </a:solidFill>
              </a:rPr>
              <a:t>forall</a:t>
            </a:r>
            <a:r>
              <a:rPr lang="en-US" sz="800" dirty="0" smtClean="0">
                <a:solidFill>
                  <a:srgbClr val="A6A6A6"/>
                </a:solidFill>
              </a:rPr>
              <a:t> n \in \</a:t>
            </a:r>
            <a:r>
              <a:rPr lang="en-US" sz="800" dirty="0" err="1" smtClean="0">
                <a:solidFill>
                  <a:srgbClr val="A6A6A6"/>
                </a:solidFill>
              </a:rPr>
              <a:t>mathbb</a:t>
            </a:r>
            <a:r>
              <a:rPr lang="en-US" sz="800" dirty="0" smtClean="0">
                <a:solidFill>
                  <a:srgbClr val="A6A6A6"/>
                </a:solidFill>
              </a:rPr>
              <a:t>{N} ~:~\exists n' \in \</a:t>
            </a:r>
            <a:r>
              <a:rPr lang="en-US" sz="800" dirty="0" err="1" smtClean="0">
                <a:solidFill>
                  <a:srgbClr val="A6A6A6"/>
                </a:solidFill>
              </a:rPr>
              <a:t>mathbb</a:t>
            </a:r>
            <a:r>
              <a:rPr lang="en-US" sz="800" dirty="0" smtClean="0">
                <a:solidFill>
                  <a:srgbClr val="A6A6A6"/>
                </a:solidFill>
              </a:rPr>
              <a:t>{N}$ -- ~called its \</a:t>
            </a:r>
            <a:r>
              <a:rPr lang="en-US" sz="800" dirty="0" err="1" smtClean="0">
                <a:solidFill>
                  <a:srgbClr val="A6A6A6"/>
                </a:solidFill>
              </a:rPr>
              <a:t>emph</a:t>
            </a:r>
            <a:r>
              <a:rPr lang="en-US" sz="800" dirty="0" smtClean="0">
                <a:solidFill>
                  <a:srgbClr val="A6A6A6"/>
                </a:solidFill>
              </a:rPr>
              <a:t>{successor}</a:t>
            </a: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253</a:t>
            </a:fld>
            <a:endParaRPr lang="en-US"/>
          </a:p>
        </p:txBody>
      </p:sp>
    </p:spTree>
    <p:extLst>
      <p:ext uri="{BB962C8B-B14F-4D97-AF65-F5344CB8AC3E}">
        <p14:creationId xmlns:p14="http://schemas.microsoft.com/office/powerpoint/2010/main" val="76536757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ω</a:t>
            </a:r>
            <a:r>
              <a:rPr lang="en-US" sz="1200" dirty="0" smtClean="0"/>
              <a:t> is the Greek letter omega</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254</a:t>
            </a:fld>
            <a:endParaRPr lang="en-US"/>
          </a:p>
        </p:txBody>
      </p:sp>
    </p:spTree>
    <p:extLst>
      <p:ext uri="{BB962C8B-B14F-4D97-AF65-F5344CB8AC3E}">
        <p14:creationId xmlns:p14="http://schemas.microsoft.com/office/powerpoint/2010/main" val="321280400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kern="1200" dirty="0" smtClean="0">
                <a:solidFill>
                  <a:schemeClr val="tx1"/>
                </a:solidFill>
                <a:latin typeface="+mn-lt"/>
                <a:ea typeface="+mn-ea"/>
                <a:cs typeface="+mn-cs"/>
              </a:rPr>
              <a:t>ρ</a:t>
            </a:r>
            <a:r>
              <a:rPr lang="en-US" sz="1200" b="0" kern="1200" dirty="0" smtClean="0">
                <a:solidFill>
                  <a:schemeClr val="tx1"/>
                </a:solidFill>
                <a:latin typeface="+mn-lt"/>
                <a:ea typeface="+mn-ea"/>
                <a:cs typeface="+mn-cs"/>
              </a:rPr>
              <a:t> is the Greek letter rho.</a:t>
            </a:r>
            <a:endParaRPr lang="en-US" b="0" dirty="0"/>
          </a:p>
        </p:txBody>
      </p:sp>
      <p:sp>
        <p:nvSpPr>
          <p:cNvPr id="4" name="Slide Number Placeholder 3"/>
          <p:cNvSpPr>
            <a:spLocks noGrp="1"/>
          </p:cNvSpPr>
          <p:nvPr>
            <p:ph type="sldNum" sz="quarter" idx="10"/>
          </p:nvPr>
        </p:nvSpPr>
        <p:spPr/>
        <p:txBody>
          <a:bodyPr/>
          <a:lstStyle/>
          <a:p>
            <a:fld id="{7DD1F818-9BF4-EE4B-BA13-E67BADA76E56}" type="slidenum">
              <a:rPr lang="en-US" smtClean="0"/>
              <a:t>255</a:t>
            </a:fld>
            <a:endParaRPr lang="en-US"/>
          </a:p>
        </p:txBody>
      </p:sp>
    </p:spTree>
    <p:extLst>
      <p:ext uri="{BB962C8B-B14F-4D97-AF65-F5344CB8AC3E}">
        <p14:creationId xmlns:p14="http://schemas.microsoft.com/office/powerpoint/2010/main" val="5667891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A6A6A6"/>
                </a:solidFill>
              </a:rPr>
              <a:t>$\</a:t>
            </a:r>
            <a:r>
              <a:rPr lang="en-US" sz="800" dirty="0" err="1" smtClean="0">
                <a:solidFill>
                  <a:srgbClr val="A6A6A6"/>
                </a:solidFill>
              </a:rPr>
              <a:t>forall</a:t>
            </a:r>
            <a:r>
              <a:rPr lang="en-US" sz="800" dirty="0" smtClean="0">
                <a:solidFill>
                  <a:srgbClr val="A6A6A6"/>
                </a:solidFill>
              </a:rPr>
              <a:t> n \in \</a:t>
            </a:r>
            <a:r>
              <a:rPr lang="en-US" sz="800" dirty="0" err="1" smtClean="0">
                <a:solidFill>
                  <a:srgbClr val="A6A6A6"/>
                </a:solidFill>
              </a:rPr>
              <a:t>mathbb</a:t>
            </a:r>
            <a:r>
              <a:rPr lang="en-US" sz="800" dirty="0" smtClean="0">
                <a:solidFill>
                  <a:srgbClr val="A6A6A6"/>
                </a:solidFill>
              </a:rPr>
              <a:t>{N} ~:~ n' \</a:t>
            </a:r>
            <a:r>
              <a:rPr lang="en-US" sz="800" dirty="0" err="1" smtClean="0">
                <a:solidFill>
                  <a:srgbClr val="A6A6A6"/>
                </a:solidFill>
              </a:rPr>
              <a:t>neq</a:t>
            </a:r>
            <a:r>
              <a:rPr lang="en-US" sz="800" dirty="0" smtClean="0">
                <a:solidFill>
                  <a:srgbClr val="A6A6A6"/>
                </a:solidFill>
              </a:rPr>
              <a:t> 0$</a:t>
            </a: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256</a:t>
            </a:fld>
            <a:endParaRPr lang="en-US"/>
          </a:p>
        </p:txBody>
      </p:sp>
    </p:spTree>
    <p:extLst>
      <p:ext uri="{BB962C8B-B14F-4D97-AF65-F5344CB8AC3E}">
        <p14:creationId xmlns:p14="http://schemas.microsoft.com/office/powerpoint/2010/main" val="228815130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Palatino"/>
              </a:rPr>
              <a:t>Note that we are not proving these statements.</a:t>
            </a:r>
            <a:r>
              <a:rPr lang="en-US" baseline="0" dirty="0" smtClean="0">
                <a:cs typeface="Palatino"/>
              </a:rPr>
              <a:t> </a:t>
            </a:r>
            <a:r>
              <a:rPr lang="en-US" dirty="0" smtClean="0">
                <a:cs typeface="Palatino"/>
              </a:rPr>
              <a:t>We</a:t>
            </a:r>
            <a:r>
              <a:rPr lang="en-US" baseline="0" dirty="0" smtClean="0">
                <a:cs typeface="Palatino"/>
              </a:rPr>
              <a:t> are defining addition to be these statements.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cs typeface="Palatino"/>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cs typeface="Palatino"/>
              </a:rPr>
              <a:t>All properties of adding natural numbers follow from this definition.</a:t>
            </a:r>
            <a:endParaRPr lang="en-US" dirty="0" smtClean="0">
              <a:cs typeface="Palatino"/>
            </a:endParaRP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258</a:t>
            </a:fld>
            <a:endParaRPr lang="en-US"/>
          </a:p>
        </p:txBody>
      </p:sp>
    </p:spTree>
    <p:extLst>
      <p:ext uri="{BB962C8B-B14F-4D97-AF65-F5344CB8AC3E}">
        <p14:creationId xmlns:p14="http://schemas.microsoft.com/office/powerpoint/2010/main" val="315854913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of the properties of addition that we can prove,</a:t>
            </a:r>
            <a:r>
              <a:rPr lang="en-US" baseline="0" dirty="0" smtClean="0"/>
              <a:t> given our axioms and previous definition.</a:t>
            </a:r>
          </a:p>
          <a:p>
            <a:r>
              <a:rPr lang="en-US" baseline="0" dirty="0" smtClean="0"/>
              <a:t>The definition of addition said that </a:t>
            </a:r>
            <a:r>
              <a:rPr lang="en-US" i="1" baseline="0" dirty="0" smtClean="0"/>
              <a:t>a</a:t>
            </a:r>
            <a:r>
              <a:rPr lang="en-US" baseline="0" dirty="0" smtClean="0"/>
              <a:t> + 0 = </a:t>
            </a:r>
            <a:r>
              <a:rPr lang="en-US" i="1" baseline="0" dirty="0" smtClean="0"/>
              <a:t>a</a:t>
            </a:r>
            <a:r>
              <a:rPr lang="en-US" baseline="0" dirty="0" smtClean="0"/>
              <a:t>, but it didn’t say anything about 0 + a.  That’s why we need this proof.</a:t>
            </a:r>
          </a:p>
          <a:p>
            <a:endParaRPr lang="en-US" baseline="0" dirty="0" smtClean="0"/>
          </a:p>
          <a:p>
            <a:r>
              <a:rPr lang="en-US" baseline="0" dirty="0" smtClean="0"/>
              <a:t>Here we’re using a shorthand way to write an induction proof.   Instead of writing the inductive hypothesis on a separate line, we’re writing it as the premise of an if-then statement.</a:t>
            </a:r>
          </a:p>
          <a:p>
            <a:r>
              <a:rPr lang="en-US" baseline="0" dirty="0" smtClean="0"/>
              <a:t>In the last step, we know what (0 + a) is by the induction hypothesis.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259</a:t>
            </a:fld>
            <a:endParaRPr lang="en-US"/>
          </a:p>
        </p:txBody>
      </p:sp>
    </p:spTree>
    <p:extLst>
      <p:ext uri="{BB962C8B-B14F-4D97-AF65-F5344CB8AC3E}">
        <p14:creationId xmlns:p14="http://schemas.microsoft.com/office/powerpoint/2010/main" val="1177213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return to groups, and look at some theorems about them.</a:t>
            </a:r>
          </a:p>
          <a:p>
            <a:endParaRPr lang="en-US" dirty="0" smtClean="0"/>
          </a:p>
          <a:p>
            <a:r>
              <a:rPr lang="en-US" dirty="0" smtClean="0"/>
              <a:t>In</a:t>
            </a:r>
            <a:r>
              <a:rPr lang="en-US" baseline="0" dirty="0" smtClean="0"/>
              <a:t> our example, we can undo our +5 transformation by applying the inverse -5.</a:t>
            </a:r>
            <a:endParaRPr lang="en-US" dirty="0" smtClean="0"/>
          </a:p>
        </p:txBody>
      </p:sp>
      <p:sp>
        <p:nvSpPr>
          <p:cNvPr id="4" name="Slide Number Placeholder 3"/>
          <p:cNvSpPr>
            <a:spLocks noGrp="1"/>
          </p:cNvSpPr>
          <p:nvPr>
            <p:ph type="sldNum" sz="quarter" idx="10"/>
          </p:nvPr>
        </p:nvSpPr>
        <p:spPr/>
        <p:txBody>
          <a:bodyPr/>
          <a:lstStyle/>
          <a:p>
            <a:fld id="{7DD1F818-9BF4-EE4B-BA13-E67BADA76E56}" type="slidenum">
              <a:rPr lang="en-US" smtClean="0"/>
              <a:t>22</a:t>
            </a:fld>
            <a:endParaRPr lang="en-US"/>
          </a:p>
        </p:txBody>
      </p:sp>
    </p:spTree>
    <p:extLst>
      <p:ext uri="{BB962C8B-B14F-4D97-AF65-F5344CB8AC3E}">
        <p14:creationId xmlns:p14="http://schemas.microsoft.com/office/powerpoint/2010/main" val="146328940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cs typeface="Palatino"/>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260</a:t>
            </a:fld>
            <a:endParaRPr lang="en-US"/>
          </a:p>
        </p:txBody>
      </p:sp>
    </p:spTree>
    <p:extLst>
      <p:ext uri="{BB962C8B-B14F-4D97-AF65-F5344CB8AC3E}">
        <p14:creationId xmlns:p14="http://schemas.microsoft.com/office/powerpoint/2010/main" val="315854913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step, we know what 0</a:t>
            </a:r>
            <a:r>
              <a:rPr lang="en-US" baseline="0" dirty="0" smtClean="0"/>
              <a:t> * </a:t>
            </a:r>
            <a:r>
              <a:rPr lang="en-US" i="1" baseline="0" dirty="0" smtClean="0"/>
              <a:t>a</a:t>
            </a:r>
            <a:r>
              <a:rPr lang="en-US" baseline="0" dirty="0" smtClean="0"/>
              <a:t> is by the inductive hypothesis.  When we make that substitution, we get 0 + 0, which we previously proved is 0.</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261</a:t>
            </a:fld>
            <a:endParaRPr lang="en-US"/>
          </a:p>
        </p:txBody>
      </p:sp>
    </p:spTree>
    <p:extLst>
      <p:ext uri="{BB962C8B-B14F-4D97-AF65-F5344CB8AC3E}">
        <p14:creationId xmlns:p14="http://schemas.microsoft.com/office/powerpoint/2010/main" val="117721325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define 1 as the successor of 0, we can use our definitions</a:t>
            </a:r>
            <a:r>
              <a:rPr lang="en-US" baseline="0" dirty="0" smtClean="0"/>
              <a:t> of addition and multiplication to prove statements about adding 1 and multiplying by 1.</a:t>
            </a:r>
          </a:p>
          <a:p>
            <a:endParaRPr lang="en-US" baseline="0" dirty="0" smtClean="0"/>
          </a:p>
          <a:p>
            <a:r>
              <a:rPr lang="en-US" baseline="0" dirty="0" smtClean="0"/>
              <a:t>Each of these statements (except for the definition) relies previous definitions or theorems (things we just proved).</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262</a:t>
            </a:fld>
            <a:endParaRPr lang="en-US"/>
          </a:p>
        </p:txBody>
      </p:sp>
    </p:spTree>
    <p:extLst>
      <p:ext uri="{BB962C8B-B14F-4D97-AF65-F5344CB8AC3E}">
        <p14:creationId xmlns:p14="http://schemas.microsoft.com/office/powerpoint/2010/main" val="396144721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derive fundamental properties of addition from the axioms.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263</a:t>
            </a:fld>
            <a:endParaRPr lang="en-US"/>
          </a:p>
        </p:txBody>
      </p:sp>
    </p:spTree>
    <p:extLst>
      <p:ext uri="{BB962C8B-B14F-4D97-AF65-F5344CB8AC3E}">
        <p14:creationId xmlns:p14="http://schemas.microsoft.com/office/powerpoint/2010/main" val="161006503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derive</a:t>
            </a:r>
            <a:r>
              <a:rPr lang="en-US" baseline="0" dirty="0" smtClean="0"/>
              <a:t> </a:t>
            </a:r>
            <a:r>
              <a:rPr lang="en-US" baseline="0" dirty="0" err="1" smtClean="0"/>
              <a:t>commutativity</a:t>
            </a:r>
            <a:r>
              <a:rPr lang="en-US" baseline="0" dirty="0" smtClean="0"/>
              <a:t> of addition, we start by showing the special case of </a:t>
            </a:r>
            <a:r>
              <a:rPr lang="en-US" baseline="0" dirty="0" err="1" smtClean="0"/>
              <a:t>commutitivity</a:t>
            </a:r>
            <a:r>
              <a:rPr lang="en-US" baseline="0" dirty="0" smtClean="0"/>
              <a:t> of adding 1.</a:t>
            </a:r>
          </a:p>
          <a:p>
            <a:endParaRPr lang="en-US" baseline="0" dirty="0" smtClean="0"/>
          </a:p>
          <a:p>
            <a:r>
              <a:rPr lang="en-US" dirty="0" smtClean="0"/>
              <a:t>We use the inductive hypothesis to get the 2nd-to-last step.</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264</a:t>
            </a:fld>
            <a:endParaRPr lang="en-US"/>
          </a:p>
        </p:txBody>
      </p:sp>
    </p:spTree>
    <p:extLst>
      <p:ext uri="{BB962C8B-B14F-4D97-AF65-F5344CB8AC3E}">
        <p14:creationId xmlns:p14="http://schemas.microsoft.com/office/powerpoint/2010/main" val="284978453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prove the general case.</a:t>
            </a:r>
          </a:p>
          <a:p>
            <a:endParaRPr lang="en-US" dirty="0" smtClean="0"/>
          </a:p>
          <a:p>
            <a:r>
              <a:rPr lang="en-US" dirty="0" smtClean="0"/>
              <a:t>The second line of</a:t>
            </a:r>
            <a:r>
              <a:rPr lang="en-US" baseline="0" dirty="0" smtClean="0"/>
              <a:t> the derivation at the end relies on associativity, which we proved earlier; the 3rd line relies on the inductive hypothesis.</a:t>
            </a:r>
          </a:p>
          <a:p>
            <a:r>
              <a:rPr lang="en-US" baseline="0" dirty="0" smtClean="0"/>
              <a:t>This idea repeats, although once we have “a + 1” we can use the </a:t>
            </a:r>
            <a:r>
              <a:rPr lang="en-US" baseline="0" dirty="0" err="1" smtClean="0"/>
              <a:t>commutativity</a:t>
            </a:r>
            <a:r>
              <a:rPr lang="en-US" baseline="0" dirty="0" smtClean="0"/>
              <a:t> of 1 that we proved on the last slide.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265</a:t>
            </a:fld>
            <a:endParaRPr lang="en-US"/>
          </a:p>
        </p:txBody>
      </p:sp>
    </p:spTree>
    <p:extLst>
      <p:ext uri="{BB962C8B-B14F-4D97-AF65-F5344CB8AC3E}">
        <p14:creationId xmlns:p14="http://schemas.microsoft.com/office/powerpoint/2010/main" val="329129433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266</a:t>
            </a:fld>
            <a:endParaRPr lang="en-US"/>
          </a:p>
        </p:txBody>
      </p:sp>
    </p:spTree>
    <p:extLst>
      <p:ext uri="{BB962C8B-B14F-4D97-AF65-F5344CB8AC3E}">
        <p14:creationId xmlns:p14="http://schemas.microsoft.com/office/powerpoint/2010/main" val="694692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one-to-one correspondence between sets</a:t>
            </a:r>
            <a:r>
              <a:rPr lang="en-US" baseline="0" dirty="0" smtClean="0"/>
              <a:t> is a mapping between them that is both one-to-one (each element in the first set maps to one element in the second set) and onto (each element in the second set has some element in the first set that maps to it).</a:t>
            </a:r>
          </a:p>
        </p:txBody>
      </p:sp>
      <p:sp>
        <p:nvSpPr>
          <p:cNvPr id="4" name="Slide Number Placeholder 3"/>
          <p:cNvSpPr>
            <a:spLocks noGrp="1"/>
          </p:cNvSpPr>
          <p:nvPr>
            <p:ph type="sldNum" sz="quarter" idx="10"/>
          </p:nvPr>
        </p:nvSpPr>
        <p:spPr/>
        <p:txBody>
          <a:bodyPr/>
          <a:lstStyle/>
          <a:p>
            <a:fld id="{7DD1F818-9BF4-EE4B-BA13-E67BADA76E56}" type="slidenum">
              <a:rPr lang="en-US" smtClean="0"/>
              <a:t>23</a:t>
            </a:fld>
            <a:endParaRPr lang="en-US"/>
          </a:p>
        </p:txBody>
      </p:sp>
    </p:spTree>
    <p:extLst>
      <p:ext uri="{BB962C8B-B14F-4D97-AF65-F5344CB8AC3E}">
        <p14:creationId xmlns:p14="http://schemas.microsoft.com/office/powerpoint/2010/main" val="3423796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know that </a:t>
            </a:r>
            <a:r>
              <a:rPr lang="en-US" baseline="0" dirty="0" err="1" smtClean="0"/>
              <a:t>aS</a:t>
            </a:r>
            <a:r>
              <a:rPr lang="en-US" baseline="0" dirty="0" smtClean="0"/>
              <a:t> can’t have more elements than S, but could it have fewer?  That would be the case if two elements of S mapped to the same element of </a:t>
            </a:r>
            <a:r>
              <a:rPr lang="en-US" baseline="0" dirty="0" err="1" smtClean="0"/>
              <a:t>aS</a:t>
            </a:r>
            <a:r>
              <a:rPr lang="en-US" baseline="0" dirty="0" smtClean="0"/>
              <a:t>, in other words, if two elements of </a:t>
            </a:r>
            <a:r>
              <a:rPr lang="en-US" baseline="0" dirty="0" err="1" smtClean="0"/>
              <a:t>aS</a:t>
            </a:r>
            <a:r>
              <a:rPr lang="en-US" baseline="0" dirty="0" smtClean="0"/>
              <a:t> were the same.</a:t>
            </a:r>
          </a:p>
          <a:p>
            <a:endParaRPr lang="en-US" baseline="0" dirty="0" smtClean="0"/>
          </a:p>
          <a:p>
            <a:r>
              <a:rPr lang="en-US" baseline="0" dirty="0" smtClean="0"/>
              <a:t>In the third bullet, we rely on the fact that the contrapositive of an if-then statement is equivalent to the original statement.</a:t>
            </a:r>
          </a:p>
          <a:p>
            <a:endParaRPr lang="en-US" baseline="0" dirty="0" smtClean="0"/>
          </a:p>
          <a:p>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a^{-1}(</a:t>
            </a:r>
            <a:r>
              <a:rPr lang="en-US" sz="800" kern="1200" dirty="0" err="1" smtClean="0">
                <a:solidFill>
                  <a:srgbClr val="A6A6A6"/>
                </a:solidFill>
                <a:latin typeface="+mn-lt"/>
                <a:ea typeface="+mn-ea"/>
                <a:cs typeface="+mn-cs"/>
              </a:rPr>
              <a:t>as_i</a:t>
            </a:r>
            <a:r>
              <a:rPr lang="en-US" sz="800" kern="1200" dirty="0" smtClean="0">
                <a:solidFill>
                  <a:srgbClr val="A6A6A6"/>
                </a:solidFill>
                <a:latin typeface="+mn-lt"/>
                <a:ea typeface="+mn-ea"/>
                <a:cs typeface="+mn-cs"/>
              </a:rPr>
              <a:t>) &amp;=  a^{-1}(</a:t>
            </a:r>
            <a:r>
              <a:rPr lang="en-US" sz="800" kern="1200" dirty="0" err="1" smtClean="0">
                <a:solidFill>
                  <a:srgbClr val="A6A6A6"/>
                </a:solidFill>
                <a:latin typeface="+mn-lt"/>
                <a:ea typeface="+mn-ea"/>
                <a:cs typeface="+mn-cs"/>
              </a:rPr>
              <a:t>as_j</a:t>
            </a:r>
            <a:r>
              <a:rPr lang="en-US" sz="800" kern="1200" dirty="0" smtClean="0">
                <a:solidFill>
                  <a:srgbClr val="A6A6A6"/>
                </a:solidFill>
                <a:latin typeface="+mn-lt"/>
                <a:ea typeface="+mn-ea"/>
                <a:cs typeface="+mn-cs"/>
              </a:rPr>
              <a:t>) \\</a:t>
            </a:r>
          </a:p>
          <a:p>
            <a:r>
              <a:rPr lang="en-US" sz="800" kern="1200" dirty="0" smtClean="0">
                <a:solidFill>
                  <a:srgbClr val="A6A6A6"/>
                </a:solidFill>
                <a:latin typeface="+mn-lt"/>
                <a:ea typeface="+mn-ea"/>
                <a:cs typeface="+mn-cs"/>
              </a:rPr>
              <a:t>(a^{-1}a)</a:t>
            </a:r>
            <a:r>
              <a:rPr lang="en-US" sz="800" kern="1200" dirty="0" err="1" smtClean="0">
                <a:solidFill>
                  <a:srgbClr val="A6A6A6"/>
                </a:solidFill>
                <a:latin typeface="+mn-lt"/>
                <a:ea typeface="+mn-ea"/>
                <a:cs typeface="+mn-cs"/>
              </a:rPr>
              <a:t>s_i</a:t>
            </a:r>
            <a:r>
              <a:rPr lang="en-US" sz="800" kern="1200" dirty="0" smtClean="0">
                <a:solidFill>
                  <a:srgbClr val="A6A6A6"/>
                </a:solidFill>
                <a:latin typeface="+mn-lt"/>
                <a:ea typeface="+mn-ea"/>
                <a:cs typeface="+mn-cs"/>
              </a:rPr>
              <a:t> &amp;=  (a^{-1}a)</a:t>
            </a:r>
            <a:r>
              <a:rPr lang="en-US" sz="800" kern="1200" dirty="0" err="1" smtClean="0">
                <a:solidFill>
                  <a:srgbClr val="A6A6A6"/>
                </a:solidFill>
                <a:latin typeface="+mn-lt"/>
                <a:ea typeface="+mn-ea"/>
                <a:cs typeface="+mn-cs"/>
              </a:rPr>
              <a:t>s_j</a:t>
            </a:r>
            <a:r>
              <a:rPr lang="en-US" sz="800" kern="1200" dirty="0" smtClean="0">
                <a:solidFill>
                  <a:srgbClr val="A6A6A6"/>
                </a:solidFill>
                <a:latin typeface="+mn-lt"/>
                <a:ea typeface="+mn-ea"/>
                <a:cs typeface="+mn-cs"/>
              </a:rPr>
              <a:t>  &amp;\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by~associativity</a:t>
            </a:r>
            <a:r>
              <a:rPr lang="en-US" sz="800" kern="1200" dirty="0" smtClean="0">
                <a:solidFill>
                  <a:srgbClr val="A6A6A6"/>
                </a:solidFill>
                <a:latin typeface="+mn-lt"/>
                <a:ea typeface="+mn-ea"/>
                <a:cs typeface="+mn-cs"/>
              </a:rPr>
              <a:t>}\\</a:t>
            </a:r>
          </a:p>
          <a:p>
            <a:r>
              <a:rPr lang="en-US" sz="800" kern="1200" dirty="0" err="1" smtClean="0">
                <a:solidFill>
                  <a:srgbClr val="A6A6A6"/>
                </a:solidFill>
                <a:latin typeface="+mn-lt"/>
                <a:ea typeface="+mn-ea"/>
                <a:cs typeface="+mn-cs"/>
              </a:rPr>
              <a:t>es_i</a:t>
            </a:r>
            <a:r>
              <a:rPr lang="en-US" sz="800" kern="1200" dirty="0" smtClean="0">
                <a:solidFill>
                  <a:srgbClr val="A6A6A6"/>
                </a:solidFill>
                <a:latin typeface="+mn-lt"/>
                <a:ea typeface="+mn-ea"/>
                <a:cs typeface="+mn-cs"/>
              </a:rPr>
              <a:t> &amp;= </a:t>
            </a:r>
            <a:r>
              <a:rPr lang="en-US" sz="800" kern="1200" dirty="0" err="1" smtClean="0">
                <a:solidFill>
                  <a:srgbClr val="A6A6A6"/>
                </a:solidFill>
                <a:latin typeface="+mn-lt"/>
                <a:ea typeface="+mn-ea"/>
                <a:cs typeface="+mn-cs"/>
              </a:rPr>
              <a:t>es_j</a:t>
            </a:r>
            <a:r>
              <a:rPr lang="en-US" sz="800" kern="1200" dirty="0" smtClean="0">
                <a:solidFill>
                  <a:srgbClr val="A6A6A6"/>
                </a:solidFill>
                <a:latin typeface="+mn-lt"/>
                <a:ea typeface="+mn-ea"/>
                <a:cs typeface="+mn-cs"/>
              </a:rPr>
              <a:t> &amp;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by~cancellation</a:t>
            </a:r>
            <a:r>
              <a:rPr lang="en-US" sz="800" kern="1200" dirty="0" smtClean="0">
                <a:solidFill>
                  <a:srgbClr val="A6A6A6"/>
                </a:solidFill>
                <a:latin typeface="+mn-lt"/>
                <a:ea typeface="+mn-ea"/>
                <a:cs typeface="+mn-cs"/>
              </a:rPr>
              <a:t>}\\</a:t>
            </a:r>
          </a:p>
          <a:p>
            <a:r>
              <a:rPr lang="en-US" sz="800" kern="1200" dirty="0" err="1" smtClean="0">
                <a:solidFill>
                  <a:srgbClr val="A6A6A6"/>
                </a:solidFill>
                <a:latin typeface="+mn-lt"/>
                <a:ea typeface="+mn-ea"/>
                <a:cs typeface="+mn-cs"/>
              </a:rPr>
              <a:t>s_i</a:t>
            </a:r>
            <a:r>
              <a:rPr lang="en-US" sz="800" kern="1200" dirty="0" smtClean="0">
                <a:solidFill>
                  <a:srgbClr val="A6A6A6"/>
                </a:solidFill>
                <a:latin typeface="+mn-lt"/>
                <a:ea typeface="+mn-ea"/>
                <a:cs typeface="+mn-cs"/>
              </a:rPr>
              <a:t> &amp;= </a:t>
            </a:r>
            <a:r>
              <a:rPr lang="en-US" sz="800" kern="1200" dirty="0" err="1" smtClean="0">
                <a:solidFill>
                  <a:srgbClr val="A6A6A6"/>
                </a:solidFill>
                <a:latin typeface="+mn-lt"/>
                <a:ea typeface="+mn-ea"/>
                <a:cs typeface="+mn-cs"/>
              </a:rPr>
              <a:t>s_j</a:t>
            </a:r>
            <a:r>
              <a:rPr lang="en-US" sz="800" kern="1200" dirty="0" smtClean="0">
                <a:solidFill>
                  <a:srgbClr val="A6A6A6"/>
                </a:solidFill>
                <a:latin typeface="+mn-lt"/>
                <a:ea typeface="+mn-ea"/>
                <a:cs typeface="+mn-cs"/>
              </a:rPr>
              <a:t> &amp;\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by~identity</a:t>
            </a:r>
            <a:r>
              <a:rPr lang="en-US" sz="800" kern="1200" dirty="0" smtClean="0">
                <a:solidFill>
                  <a:srgbClr val="A6A6A6"/>
                </a:solidFill>
                <a:latin typeface="+mn-lt"/>
                <a:ea typeface="+mn-ea"/>
                <a:cs typeface="+mn-cs"/>
              </a:rPr>
              <a:t>}</a:t>
            </a:r>
          </a:p>
          <a:p>
            <a:r>
              <a:rPr lang="en-US" sz="800" kern="1200" dirty="0" smtClean="0">
                <a:solidFill>
                  <a:srgbClr val="A6A6A6"/>
                </a:solidFill>
                <a:latin typeface="+mn-lt"/>
                <a:ea typeface="+mn-ea"/>
                <a:cs typeface="+mn-cs"/>
              </a:rPr>
              <a:t>\end{align*}</a:t>
            </a:r>
            <a:endParaRPr lang="en-US" sz="800" baseline="0" dirty="0" smtClean="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24</a:t>
            </a:fld>
            <a:endParaRPr lang="en-US"/>
          </a:p>
        </p:txBody>
      </p:sp>
    </p:spTree>
    <p:extLst>
      <p:ext uri="{BB962C8B-B14F-4D97-AF65-F5344CB8AC3E}">
        <p14:creationId xmlns:p14="http://schemas.microsoft.com/office/powerpoint/2010/main" val="342379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continue our deep dive into mathematics,</a:t>
            </a:r>
            <a:r>
              <a:rPr lang="en-US" baseline="0" dirty="0" smtClean="0"/>
              <a:t> but we’re going to shift from Number Theory to a new area of math, Abstract Algebra.</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a:t>
            </a:fld>
            <a:endParaRPr lang="en-US"/>
          </a:p>
        </p:txBody>
      </p:sp>
    </p:spTree>
    <p:extLst>
      <p:ext uri="{BB962C8B-B14F-4D97-AF65-F5344CB8AC3E}">
        <p14:creationId xmlns:p14="http://schemas.microsoft.com/office/powerpoint/2010/main" val="1639722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a:p>
            <a:r>
              <a:rPr lang="de-DE" baseline="0" dirty="0" smtClean="0"/>
              <a:t>Note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cancellation</a:t>
            </a:r>
            <a:r>
              <a:rPr lang="de-DE" baseline="0" dirty="0" smtClean="0"/>
              <a:t> </a:t>
            </a:r>
            <a:r>
              <a:rPr lang="de-DE" baseline="0" dirty="0" err="1" smtClean="0"/>
              <a:t>axiom</a:t>
            </a:r>
            <a:r>
              <a:rPr lang="de-DE" baseline="0" dirty="0" smtClean="0"/>
              <a:t> </a:t>
            </a:r>
            <a:r>
              <a:rPr lang="de-DE" baseline="0" dirty="0" err="1" smtClean="0"/>
              <a:t>says</a:t>
            </a:r>
            <a:r>
              <a:rPr lang="de-DE" baseline="0" dirty="0" smtClean="0"/>
              <a:t> </a:t>
            </a:r>
            <a:r>
              <a:rPr lang="de-DE" baseline="0" dirty="0" err="1" smtClean="0"/>
              <a:t>that</a:t>
            </a:r>
            <a:r>
              <a:rPr lang="de-DE" baseline="0" dirty="0" smtClean="0"/>
              <a:t> an </a:t>
            </a:r>
            <a:r>
              <a:rPr lang="de-DE" baseline="0" dirty="0" err="1" smtClean="0"/>
              <a:t>element</a:t>
            </a:r>
            <a:r>
              <a:rPr lang="de-DE" baseline="0" dirty="0" smtClean="0"/>
              <a:t> </a:t>
            </a:r>
            <a:r>
              <a:rPr lang="de-DE" baseline="0" dirty="0" err="1" smtClean="0"/>
              <a:t>times</a:t>
            </a:r>
            <a:r>
              <a:rPr lang="de-DE" baseline="0" dirty="0" smtClean="0"/>
              <a:t> </a:t>
            </a:r>
            <a:r>
              <a:rPr lang="de-DE" baseline="0" dirty="0" err="1" smtClean="0"/>
              <a:t>its</a:t>
            </a:r>
            <a:r>
              <a:rPr lang="de-DE" baseline="0" dirty="0" smtClean="0"/>
              <a:t> inverse </a:t>
            </a:r>
            <a:r>
              <a:rPr lang="de-DE" baseline="0" dirty="0" err="1" smtClean="0"/>
              <a:t>gives</a:t>
            </a:r>
            <a:r>
              <a:rPr lang="de-DE" baseline="0" dirty="0" smtClean="0"/>
              <a:t> </a:t>
            </a:r>
            <a:r>
              <a:rPr lang="de-DE" baseline="0" dirty="0" err="1" smtClean="0"/>
              <a:t>the</a:t>
            </a:r>
            <a:r>
              <a:rPr lang="de-DE" baseline="0" dirty="0" smtClean="0"/>
              <a:t> </a:t>
            </a:r>
            <a:r>
              <a:rPr lang="de-DE" baseline="0" dirty="0" err="1" smtClean="0"/>
              <a:t>identity</a:t>
            </a:r>
            <a:r>
              <a:rPr lang="de-DE" baseline="0" dirty="0" smtClean="0"/>
              <a:t> </a:t>
            </a:r>
            <a:r>
              <a:rPr lang="de-DE" baseline="0" dirty="0" err="1" smtClean="0"/>
              <a:t>element</a:t>
            </a:r>
            <a:r>
              <a:rPr lang="de-DE" baseline="0" dirty="0" smtClean="0"/>
              <a:t>.  But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this</a:t>
            </a:r>
            <a:r>
              <a:rPr lang="de-DE" baseline="0" dirty="0" smtClean="0"/>
              <a:t> </a:t>
            </a:r>
            <a:r>
              <a:rPr lang="de-DE" baseline="0" dirty="0" err="1" smtClean="0"/>
              <a:t>proof</a:t>
            </a:r>
            <a:r>
              <a:rPr lang="de-DE" baseline="0" dirty="0" smtClean="0"/>
              <a:t> </a:t>
            </a:r>
            <a:r>
              <a:rPr lang="de-DE" baseline="0" dirty="0" err="1" smtClean="0"/>
              <a:t>to</a:t>
            </a:r>
            <a:r>
              <a:rPr lang="de-DE" baseline="0" dirty="0" smtClean="0"/>
              <a:t> </a:t>
            </a:r>
            <a:r>
              <a:rPr lang="de-DE" baseline="0" dirty="0" err="1" smtClean="0"/>
              <a:t>see</a:t>
            </a:r>
            <a:r>
              <a:rPr lang="de-DE" baseline="0" dirty="0" smtClean="0"/>
              <a:t> </a:t>
            </a:r>
            <a:r>
              <a:rPr lang="de-DE" baseline="0" dirty="0" err="1" smtClean="0"/>
              <a:t>what</a:t>
            </a:r>
            <a:r>
              <a:rPr lang="de-DE" baseline="0" dirty="0" smtClean="0"/>
              <a:t> </a:t>
            </a:r>
            <a:r>
              <a:rPr lang="de-DE" baseline="0" dirty="0" err="1" smtClean="0"/>
              <a:t>happens</a:t>
            </a:r>
            <a:r>
              <a:rPr lang="de-DE" baseline="0" dirty="0" smtClean="0"/>
              <a:t> </a:t>
            </a:r>
            <a:r>
              <a:rPr lang="de-DE" baseline="0" dirty="0" err="1" smtClean="0"/>
              <a:t>with</a:t>
            </a:r>
            <a:r>
              <a:rPr lang="de-DE" baseline="0" dirty="0" smtClean="0"/>
              <a:t> </a:t>
            </a:r>
            <a:r>
              <a:rPr lang="de-DE" baseline="0" dirty="0" err="1" smtClean="0"/>
              <a:t>two</a:t>
            </a:r>
            <a:r>
              <a:rPr lang="de-DE" baseline="0" dirty="0" smtClean="0"/>
              <a:t> </a:t>
            </a:r>
            <a:r>
              <a:rPr lang="de-DE" baseline="0" dirty="0" err="1" smtClean="0"/>
              <a:t>arbitrary</a:t>
            </a:r>
            <a:r>
              <a:rPr lang="de-DE" baseline="0" dirty="0" smtClean="0"/>
              <a:t> </a:t>
            </a:r>
            <a:r>
              <a:rPr lang="de-DE" baseline="0" dirty="0" err="1" smtClean="0"/>
              <a:t>elements</a:t>
            </a:r>
            <a:r>
              <a:rPr lang="de-DE" baseline="0" dirty="0" smtClean="0"/>
              <a:t>.  The </a:t>
            </a:r>
            <a:r>
              <a:rPr lang="de-DE" baseline="0" dirty="0" err="1" smtClean="0"/>
              <a:t>idea</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if</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an </a:t>
            </a:r>
            <a:r>
              <a:rPr lang="de-DE" baseline="0" dirty="0" err="1" smtClean="0"/>
              <a:t>element</a:t>
            </a:r>
            <a:r>
              <a:rPr lang="de-DE" baseline="0" dirty="0" smtClean="0"/>
              <a:t> </a:t>
            </a:r>
            <a:r>
              <a:rPr lang="de-DE" baseline="0" dirty="0" err="1" smtClean="0"/>
              <a:t>that</a:t>
            </a:r>
            <a:r>
              <a:rPr lang="de-DE" baseline="0" dirty="0" smtClean="0"/>
              <a:t> </a:t>
            </a:r>
            <a:r>
              <a:rPr lang="de-DE" baseline="0" dirty="0" err="1" smtClean="0"/>
              <a:t>acts</a:t>
            </a:r>
            <a:r>
              <a:rPr lang="de-DE" baseline="0" dirty="0" smtClean="0"/>
              <a:t> </a:t>
            </a:r>
            <a:r>
              <a:rPr lang="de-DE" baseline="0" dirty="0" err="1" smtClean="0"/>
              <a:t>like</a:t>
            </a:r>
            <a:r>
              <a:rPr lang="de-DE" baseline="0" dirty="0" smtClean="0"/>
              <a:t> an inverse, </a:t>
            </a:r>
            <a:r>
              <a:rPr lang="de-DE" baseline="0" dirty="0" err="1" smtClean="0"/>
              <a:t>it</a:t>
            </a:r>
            <a:r>
              <a:rPr lang="de-DE" baseline="0" dirty="0" smtClean="0"/>
              <a:t> must </a:t>
            </a:r>
            <a:r>
              <a:rPr lang="de-DE" baseline="0" dirty="0" err="1" smtClean="0"/>
              <a:t>be</a:t>
            </a:r>
            <a:r>
              <a:rPr lang="de-DE" baseline="0" dirty="0" smtClean="0"/>
              <a:t> *</a:t>
            </a:r>
            <a:r>
              <a:rPr lang="de-DE" baseline="0" dirty="0" err="1" smtClean="0"/>
              <a:t>the</a:t>
            </a:r>
            <a:r>
              <a:rPr lang="de-DE" baseline="0" dirty="0" smtClean="0"/>
              <a:t>* inverse (</a:t>
            </a:r>
            <a:r>
              <a:rPr lang="de-DE" baseline="0" dirty="0" err="1" smtClean="0"/>
              <a:t>the</a:t>
            </a:r>
            <a:r>
              <a:rPr lang="de-DE" baseline="0" dirty="0" smtClean="0"/>
              <a:t> </a:t>
            </a:r>
            <a:r>
              <a:rPr lang="de-DE" baseline="0" dirty="0" err="1" smtClean="0"/>
              <a:t>one</a:t>
            </a:r>
            <a:r>
              <a:rPr lang="de-DE" baseline="0" dirty="0" smtClean="0"/>
              <a:t> </a:t>
            </a:r>
            <a:r>
              <a:rPr lang="de-DE" baseline="0" dirty="0" err="1" smtClean="0"/>
              <a:t>defined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inverse </a:t>
            </a:r>
            <a:r>
              <a:rPr lang="de-DE" baseline="0" dirty="0" err="1" smtClean="0"/>
              <a:t>operation</a:t>
            </a:r>
            <a:r>
              <a:rPr lang="de-DE" baseline="0" dirty="0" smtClean="0"/>
              <a:t>).</a:t>
            </a:r>
            <a:endParaRPr lang="de-DE" dirty="0" smtClean="0"/>
          </a:p>
          <a:p>
            <a:endParaRPr lang="de-DE" dirty="0" smtClean="0"/>
          </a:p>
          <a:p>
            <a:r>
              <a:rPr lang="de-DE" sz="800" dirty="0" smtClean="0">
                <a:solidFill>
                  <a:srgbClr val="A6A6A6"/>
                </a:solidFill>
              </a:rPr>
              <a:t>\</a:t>
            </a:r>
            <a:r>
              <a:rPr lang="de-DE" sz="800" dirty="0" err="1" smtClean="0">
                <a:solidFill>
                  <a:srgbClr val="A6A6A6"/>
                </a:solidFill>
              </a:rPr>
              <a:t>begin</a:t>
            </a:r>
            <a:r>
              <a:rPr lang="de-DE" sz="800" dirty="0" smtClean="0">
                <a:solidFill>
                  <a:srgbClr val="A6A6A6"/>
                </a:solidFill>
              </a:rPr>
              <a:t>{</a:t>
            </a:r>
            <a:r>
              <a:rPr lang="de-DE" sz="800" dirty="0" err="1" smtClean="0">
                <a:solidFill>
                  <a:srgbClr val="A6A6A6"/>
                </a:solidFill>
              </a:rPr>
              <a:t>align</a:t>
            </a:r>
            <a:r>
              <a:rPr lang="de-DE" sz="800" dirty="0" smtClean="0">
                <a:solidFill>
                  <a:srgbClr val="A6A6A6"/>
                </a:solidFill>
              </a:rPr>
              <a:t>*}</a:t>
            </a:r>
          </a:p>
          <a:p>
            <a:r>
              <a:rPr lang="de-DE" sz="800" dirty="0" smtClean="0">
                <a:solidFill>
                  <a:srgbClr val="A6A6A6"/>
                </a:solidFill>
              </a:rPr>
              <a:t>ab &amp;= </a:t>
            </a:r>
            <a:r>
              <a:rPr lang="de-DE" sz="800" dirty="0" err="1" smtClean="0">
                <a:solidFill>
                  <a:srgbClr val="A6A6A6"/>
                </a:solidFill>
              </a:rPr>
              <a:t>e</a:t>
            </a:r>
            <a:r>
              <a:rPr lang="de-DE" sz="800" dirty="0" smtClean="0">
                <a:solidFill>
                  <a:srgbClr val="A6A6A6"/>
                </a:solidFill>
              </a:rPr>
              <a:t> \\ a^{-1}(ab) &amp;= a^{-1}</a:t>
            </a:r>
            <a:r>
              <a:rPr lang="de-DE" sz="800" dirty="0" err="1" smtClean="0">
                <a:solidFill>
                  <a:srgbClr val="A6A6A6"/>
                </a:solidFill>
              </a:rPr>
              <a:t>e</a:t>
            </a:r>
            <a:r>
              <a:rPr lang="de-DE" sz="800" dirty="0" smtClean="0">
                <a:solidFill>
                  <a:srgbClr val="A6A6A6"/>
                </a:solidFill>
              </a:rPr>
              <a:t>\\ (a^{-1}a)b &amp;= a^{-1} \\ </a:t>
            </a:r>
            <a:r>
              <a:rPr lang="de-DE" sz="800" dirty="0" err="1" smtClean="0">
                <a:solidFill>
                  <a:srgbClr val="A6A6A6"/>
                </a:solidFill>
              </a:rPr>
              <a:t>eb</a:t>
            </a:r>
            <a:r>
              <a:rPr lang="de-DE" sz="800" dirty="0" smtClean="0">
                <a:solidFill>
                  <a:srgbClr val="A6A6A6"/>
                </a:solidFill>
              </a:rPr>
              <a:t> &amp;= a^{-1} \\ b &amp;= a^{-1}</a:t>
            </a:r>
          </a:p>
          <a:p>
            <a:r>
              <a:rPr lang="de-DE" sz="800" dirty="0" smtClean="0">
                <a:solidFill>
                  <a:srgbClr val="A6A6A6"/>
                </a:solidFill>
              </a:rPr>
              <a:t>\end{</a:t>
            </a:r>
            <a:r>
              <a:rPr lang="de-DE" sz="800" dirty="0" err="1" smtClean="0">
                <a:solidFill>
                  <a:srgbClr val="A6A6A6"/>
                </a:solidFill>
              </a:rPr>
              <a:t>align</a:t>
            </a:r>
            <a:r>
              <a:rPr lang="de-DE" sz="800" dirty="0" smtClean="0">
                <a:solidFill>
                  <a:srgbClr val="A6A6A6"/>
                </a:solidFill>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25</a:t>
            </a:fld>
            <a:endParaRPr lang="en-US"/>
          </a:p>
        </p:txBody>
      </p:sp>
    </p:spTree>
    <p:extLst>
      <p:ext uri="{BB962C8B-B14F-4D97-AF65-F5344CB8AC3E}">
        <p14:creationId xmlns:p14="http://schemas.microsoft.com/office/powerpoint/2010/main" val="1593340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Here</a:t>
            </a:r>
            <a:r>
              <a:rPr lang="nl-NL" dirty="0" smtClean="0"/>
              <a:t> </a:t>
            </a:r>
            <a:r>
              <a:rPr lang="nl-NL" dirty="0" err="1" smtClean="0"/>
              <a:t>what</a:t>
            </a:r>
            <a:r>
              <a:rPr lang="nl-NL" dirty="0" smtClean="0"/>
              <a:t> we </a:t>
            </a:r>
            <a:r>
              <a:rPr lang="nl-NL" dirty="0" err="1" smtClean="0"/>
              <a:t>showed</a:t>
            </a:r>
            <a:r>
              <a:rPr lang="nl-NL" dirty="0" smtClean="0"/>
              <a:t> is </a:t>
            </a:r>
            <a:r>
              <a:rPr lang="nl-NL" dirty="0" err="1" smtClean="0"/>
              <a:t>that</a:t>
            </a:r>
            <a:r>
              <a:rPr lang="nl-NL" dirty="0" smtClean="0"/>
              <a:t> </a:t>
            </a:r>
            <a:r>
              <a:rPr lang="nl-NL" dirty="0" err="1" smtClean="0"/>
              <a:t>if</a:t>
            </a:r>
            <a:r>
              <a:rPr lang="nl-NL" dirty="0" smtClean="0"/>
              <a:t> </a:t>
            </a:r>
            <a:r>
              <a:rPr lang="nl-NL" dirty="0" err="1" smtClean="0"/>
              <a:t>you</a:t>
            </a:r>
            <a:r>
              <a:rPr lang="nl-NL" dirty="0" smtClean="0"/>
              <a:t> take the inverse of the </a:t>
            </a:r>
            <a:r>
              <a:rPr lang="nl-NL" dirty="0" err="1" smtClean="0"/>
              <a:t>expression</a:t>
            </a:r>
            <a:r>
              <a:rPr lang="nl-NL" dirty="0" smtClean="0"/>
              <a:t> on the </a:t>
            </a:r>
            <a:r>
              <a:rPr lang="nl-NL" dirty="0" err="1" smtClean="0"/>
              <a:t>left</a:t>
            </a:r>
            <a:r>
              <a:rPr lang="nl-NL" dirty="0" smtClean="0"/>
              <a:t>, we get </a:t>
            </a:r>
            <a:r>
              <a:rPr lang="nl-NL" dirty="0" err="1" smtClean="0"/>
              <a:t>something</a:t>
            </a:r>
            <a:r>
              <a:rPr lang="nl-NL" dirty="0" smtClean="0"/>
              <a:t> </a:t>
            </a:r>
            <a:r>
              <a:rPr lang="nl-NL" dirty="0" err="1" smtClean="0"/>
              <a:t>which</a:t>
            </a:r>
            <a:r>
              <a:rPr lang="nl-NL" dirty="0" smtClean="0"/>
              <a:t>,</a:t>
            </a:r>
            <a:r>
              <a:rPr lang="nl-NL" baseline="0" dirty="0" smtClean="0"/>
              <a:t> </a:t>
            </a:r>
            <a:r>
              <a:rPr lang="nl-NL" baseline="0" dirty="0" err="1" smtClean="0"/>
              <a:t>when</a:t>
            </a:r>
            <a:r>
              <a:rPr lang="nl-NL" baseline="0" dirty="0" smtClean="0"/>
              <a:t> </a:t>
            </a:r>
            <a:r>
              <a:rPr lang="nl-NL" baseline="0" dirty="0" err="1" smtClean="0"/>
              <a:t>multiplied</a:t>
            </a:r>
            <a:r>
              <a:rPr lang="nl-NL" baseline="0" dirty="0" smtClean="0"/>
              <a:t> </a:t>
            </a:r>
            <a:r>
              <a:rPr lang="nl-NL" baseline="0" dirty="0" err="1" smtClean="0"/>
              <a:t>by</a:t>
            </a:r>
            <a:r>
              <a:rPr lang="nl-NL" baseline="0" dirty="0" smtClean="0"/>
              <a:t> the </a:t>
            </a:r>
            <a:r>
              <a:rPr lang="nl-NL" baseline="0" dirty="0" err="1" smtClean="0"/>
              <a:t>expression</a:t>
            </a:r>
            <a:r>
              <a:rPr lang="nl-NL" baseline="0" dirty="0" smtClean="0"/>
              <a:t> on the right, </a:t>
            </a:r>
            <a:r>
              <a:rPr lang="nl-NL" baseline="0" dirty="0" err="1" smtClean="0"/>
              <a:t>gives</a:t>
            </a:r>
            <a:r>
              <a:rPr lang="nl-NL" baseline="0" dirty="0" smtClean="0"/>
              <a:t> the </a:t>
            </a:r>
            <a:r>
              <a:rPr lang="nl-NL" baseline="0" dirty="0" err="1" smtClean="0"/>
              <a:t>identity</a:t>
            </a:r>
            <a:r>
              <a:rPr lang="nl-NL" baseline="0" dirty="0" smtClean="0"/>
              <a:t> element.  </a:t>
            </a:r>
            <a:r>
              <a:rPr lang="nl-NL" baseline="0" dirty="0" err="1" smtClean="0"/>
              <a:t>So</a:t>
            </a:r>
            <a:r>
              <a:rPr lang="nl-NL" baseline="0" dirty="0" smtClean="0"/>
              <a:t> these are </a:t>
            </a:r>
            <a:r>
              <a:rPr lang="nl-NL" baseline="0" dirty="0" err="1" smtClean="0"/>
              <a:t>inverses</a:t>
            </a:r>
            <a:r>
              <a:rPr lang="nl-NL" baseline="0" dirty="0" smtClean="0"/>
              <a:t>, </a:t>
            </a:r>
            <a:r>
              <a:rPr lang="nl-NL" baseline="0" dirty="0" err="1" smtClean="0"/>
              <a:t>so</a:t>
            </a:r>
            <a:r>
              <a:rPr lang="nl-NL" baseline="0" dirty="0" smtClean="0"/>
              <a:t> the </a:t>
            </a:r>
            <a:r>
              <a:rPr lang="nl-NL" baseline="0" dirty="0" err="1" smtClean="0"/>
              <a:t>original</a:t>
            </a:r>
            <a:r>
              <a:rPr lang="nl-NL" baseline="0" dirty="0" smtClean="0"/>
              <a:t> </a:t>
            </a:r>
            <a:r>
              <a:rPr lang="nl-NL" baseline="0" dirty="0" err="1" smtClean="0"/>
              <a:t>expressions</a:t>
            </a:r>
            <a:r>
              <a:rPr lang="nl-NL" baseline="0" dirty="0" smtClean="0"/>
              <a:t> are </a:t>
            </a:r>
            <a:r>
              <a:rPr lang="nl-NL" baseline="0" dirty="0" err="1" smtClean="0"/>
              <a:t>equal</a:t>
            </a:r>
            <a:r>
              <a:rPr lang="nl-NL" baseline="0" dirty="0" smtClean="0"/>
              <a:t>.</a:t>
            </a:r>
            <a:endParaRPr lang="nl-NL" dirty="0" smtClean="0"/>
          </a:p>
          <a:p>
            <a:endParaRPr lang="nl-NL" dirty="0" smtClean="0"/>
          </a:p>
          <a:p>
            <a:r>
              <a:rPr lang="nl-NL" sz="800" dirty="0" smtClean="0">
                <a:solidFill>
                  <a:srgbClr val="A6A6A6"/>
                </a:solidFill>
              </a:rPr>
              <a:t>\begin{</a:t>
            </a:r>
            <a:r>
              <a:rPr lang="nl-NL" sz="800" dirty="0" err="1" smtClean="0">
                <a:solidFill>
                  <a:srgbClr val="A6A6A6"/>
                </a:solidFill>
              </a:rPr>
              <a:t>align</a:t>
            </a:r>
            <a:r>
              <a:rPr lang="nl-NL" sz="800" dirty="0" smtClean="0">
                <a:solidFill>
                  <a:srgbClr val="A6A6A6"/>
                </a:solidFill>
              </a:rPr>
              <a:t>*}</a:t>
            </a:r>
          </a:p>
          <a:p>
            <a:r>
              <a:rPr lang="nl-NL" sz="800" dirty="0" smtClean="0">
                <a:solidFill>
                  <a:srgbClr val="A6A6A6"/>
                </a:solidFill>
              </a:rPr>
              <a:t>(</a:t>
            </a:r>
            <a:r>
              <a:rPr lang="nl-NL" sz="800" dirty="0" err="1" smtClean="0">
                <a:solidFill>
                  <a:srgbClr val="A6A6A6"/>
                </a:solidFill>
              </a:rPr>
              <a:t>ab</a:t>
            </a:r>
            <a:r>
              <a:rPr lang="nl-NL" sz="800" dirty="0" smtClean="0">
                <a:solidFill>
                  <a:srgbClr val="A6A6A6"/>
                </a:solidFill>
              </a:rPr>
              <a:t>)(b^{-1}a^{-1}) &amp;= a(</a:t>
            </a:r>
            <a:r>
              <a:rPr lang="nl-NL" sz="800" dirty="0" err="1" smtClean="0">
                <a:solidFill>
                  <a:srgbClr val="A6A6A6"/>
                </a:solidFill>
              </a:rPr>
              <a:t>bb</a:t>
            </a:r>
            <a:r>
              <a:rPr lang="nl-NL" sz="800" dirty="0" smtClean="0">
                <a:solidFill>
                  <a:srgbClr val="A6A6A6"/>
                </a:solidFill>
              </a:rPr>
              <a:t>^{-1})a^{-1} \\</a:t>
            </a:r>
          </a:p>
          <a:p>
            <a:r>
              <a:rPr lang="nl-NL" sz="800" dirty="0" smtClean="0">
                <a:solidFill>
                  <a:srgbClr val="A6A6A6"/>
                </a:solidFill>
              </a:rPr>
              <a:t>&amp;= </a:t>
            </a:r>
            <a:r>
              <a:rPr lang="nl-NL" sz="800" dirty="0" err="1" smtClean="0">
                <a:solidFill>
                  <a:srgbClr val="A6A6A6"/>
                </a:solidFill>
              </a:rPr>
              <a:t>aa</a:t>
            </a:r>
            <a:r>
              <a:rPr lang="nl-NL" sz="800" dirty="0" smtClean="0">
                <a:solidFill>
                  <a:srgbClr val="A6A6A6"/>
                </a:solidFill>
              </a:rPr>
              <a:t>^{-1} \\</a:t>
            </a:r>
          </a:p>
          <a:p>
            <a:r>
              <a:rPr lang="nl-NL" sz="800" dirty="0" smtClean="0">
                <a:solidFill>
                  <a:srgbClr val="A6A6A6"/>
                </a:solidFill>
              </a:rPr>
              <a:t>&amp;= e \</a:t>
            </a:r>
            <a:r>
              <a:rPr lang="nl-NL" sz="800" dirty="0" err="1" smtClean="0">
                <a:solidFill>
                  <a:srgbClr val="A6A6A6"/>
                </a:solidFill>
              </a:rPr>
              <a:t>qedhere</a:t>
            </a:r>
            <a:endParaRPr lang="nl-NL" sz="800" dirty="0" smtClean="0">
              <a:solidFill>
                <a:srgbClr val="A6A6A6"/>
              </a:solidFill>
            </a:endParaRPr>
          </a:p>
          <a:p>
            <a:r>
              <a:rPr lang="nl-NL" sz="800" dirty="0" smtClean="0">
                <a:solidFill>
                  <a:srgbClr val="A6A6A6"/>
                </a:solidFill>
              </a:rPr>
              <a:t>\end{</a:t>
            </a:r>
            <a:r>
              <a:rPr lang="nl-NL" sz="800" dirty="0" err="1" smtClean="0">
                <a:solidFill>
                  <a:srgbClr val="A6A6A6"/>
                </a:solidFill>
              </a:rPr>
              <a:t>align</a:t>
            </a:r>
            <a:r>
              <a:rPr lang="nl-NL" sz="800" dirty="0" smtClean="0">
                <a:solidFill>
                  <a:srgbClr val="A6A6A6"/>
                </a:solidFill>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26</a:t>
            </a:fld>
            <a:endParaRPr lang="en-US"/>
          </a:p>
        </p:txBody>
      </p:sp>
    </p:spTree>
    <p:extLst>
      <p:ext uri="{BB962C8B-B14F-4D97-AF65-F5344CB8AC3E}">
        <p14:creationId xmlns:p14="http://schemas.microsoft.com/office/powerpoint/2010/main" val="3442521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 by induction.</a:t>
            </a:r>
          </a:p>
          <a:p>
            <a:r>
              <a:rPr lang="en-US" dirty="0" smtClean="0"/>
              <a:t>To show the result is true for n = k means to show (x^{-1})^k</a:t>
            </a:r>
            <a:r>
              <a:rPr lang="en-US" baseline="0" dirty="0" smtClean="0"/>
              <a:t> = (</a:t>
            </a:r>
            <a:r>
              <a:rPr lang="en-US" baseline="0" dirty="0" err="1" smtClean="0"/>
              <a:t>x^k</a:t>
            </a:r>
            <a:r>
              <a:rPr lang="en-US" baseline="0" dirty="0" smtClean="0"/>
              <a:t>)^{-1}, which is the same as saying that the</a:t>
            </a:r>
            <a:r>
              <a:rPr lang="en-US" dirty="0" smtClean="0"/>
              <a:t> inverse of </a:t>
            </a:r>
            <a:r>
              <a:rPr lang="en-US" dirty="0" err="1" smtClean="0"/>
              <a:t>x^k</a:t>
            </a:r>
            <a:r>
              <a:rPr lang="en-US" dirty="0" smtClean="0"/>
              <a:t> is (x^{-1})^k.</a:t>
            </a:r>
          </a:p>
          <a:p>
            <a:r>
              <a:rPr lang="en-US" dirty="0" smtClean="0"/>
              <a:t>If</a:t>
            </a:r>
            <a:r>
              <a:rPr lang="en-US" baseline="0" dirty="0" smtClean="0"/>
              <a:t> that’s true, then when we multiply them together, we should get the identity element.</a:t>
            </a:r>
          </a:p>
          <a:p>
            <a:r>
              <a:rPr lang="en-US" baseline="0" dirty="0" smtClean="0"/>
              <a:t>Using the </a:t>
            </a:r>
            <a:r>
              <a:rPr lang="en-US" baseline="0" dirty="0" err="1" smtClean="0"/>
              <a:t>defn</a:t>
            </a:r>
            <a:r>
              <a:rPr lang="en-US" baseline="0" dirty="0" smtClean="0"/>
              <a:t> of power and </a:t>
            </a:r>
            <a:r>
              <a:rPr lang="en-US" baseline="0" dirty="0" err="1" smtClean="0"/>
              <a:t>commutativity</a:t>
            </a:r>
            <a:r>
              <a:rPr lang="en-US" baseline="0" dirty="0" smtClean="0"/>
              <a:t> of powers theorem, we rewrite </a:t>
            </a:r>
            <a:r>
              <a:rPr lang="en-US" baseline="0" dirty="0" err="1" smtClean="0"/>
              <a:t>x^k</a:t>
            </a:r>
            <a:r>
              <a:rPr lang="en-US" baseline="0" dirty="0" smtClean="0"/>
              <a:t> as x^{k-1}x and x^{-1}k as x^{-1}x^{-1}{k-1}, regroup the terms to get some to cancel, and then substitute using our inductive assumption.</a:t>
            </a:r>
          </a:p>
          <a:p>
            <a:endParaRPr lang="en-US" baseline="0" dirty="0" smtClean="0"/>
          </a:p>
          <a:p>
            <a:r>
              <a:rPr lang="en-US" baseline="0" dirty="0" smtClean="0"/>
              <a:t>Note that the derivation shows that </a:t>
            </a:r>
            <a:r>
              <a:rPr lang="en-US" baseline="0" dirty="0" err="1" smtClean="0"/>
              <a:t>x^k</a:t>
            </a:r>
            <a:r>
              <a:rPr lang="en-US" baseline="0" dirty="0" smtClean="0"/>
              <a:t> “acts like an inverse.”  We know by the previous result about unique inverses that it must therefore be *the* inverse.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27</a:t>
            </a:fld>
            <a:endParaRPr lang="en-US"/>
          </a:p>
        </p:txBody>
      </p:sp>
    </p:spTree>
    <p:extLst>
      <p:ext uri="{BB962C8B-B14F-4D97-AF65-F5344CB8AC3E}">
        <p14:creationId xmlns:p14="http://schemas.microsoft.com/office/powerpoint/2010/main" val="1932906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proof</a:t>
            </a:r>
            <a:r>
              <a:rPr lang="en-US" sz="1200" kern="1200" baseline="0" dirty="0" smtClean="0">
                <a:solidFill>
                  <a:schemeClr val="tx1"/>
                </a:solidFill>
                <a:latin typeface="+mn-lt"/>
                <a:ea typeface="+mn-ea"/>
                <a:cs typeface="+mn-cs"/>
              </a:rPr>
              <a:t> uses the idea of the pigeonhole principle.</a:t>
            </a:r>
          </a:p>
          <a:p>
            <a:endParaRPr lang="en-US" sz="1200" kern="1200" baseline="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\begin{align*}</a:t>
            </a:r>
          </a:p>
          <a:p>
            <a:r>
              <a:rPr lang="en-US" sz="800" kern="1200" dirty="0" err="1" smtClean="0">
                <a:solidFill>
                  <a:srgbClr val="A6A6A6"/>
                </a:solidFill>
                <a:latin typeface="+mn-lt"/>
                <a:ea typeface="+mn-ea"/>
                <a:cs typeface="+mn-cs"/>
              </a:rPr>
              <a:t>a^j</a:t>
            </a:r>
            <a:r>
              <a:rPr lang="en-US" sz="800" kern="1200" dirty="0" smtClean="0">
                <a:solidFill>
                  <a:srgbClr val="A6A6A6"/>
                </a:solidFill>
                <a:latin typeface="+mn-lt"/>
                <a:ea typeface="+mn-ea"/>
                <a:cs typeface="+mn-cs"/>
              </a:rPr>
              <a:t> &amp;= </a:t>
            </a:r>
            <a:r>
              <a:rPr lang="en-US" sz="800" kern="1200" dirty="0" err="1" smtClean="0">
                <a:solidFill>
                  <a:srgbClr val="A6A6A6"/>
                </a:solidFill>
                <a:latin typeface="+mn-lt"/>
                <a:ea typeface="+mn-ea"/>
                <a:cs typeface="+mn-cs"/>
              </a:rPr>
              <a:t>a^i</a:t>
            </a:r>
            <a:r>
              <a:rPr lang="en-US" sz="800" kern="1200" dirty="0" smtClean="0">
                <a:solidFill>
                  <a:srgbClr val="A6A6A6"/>
                </a:solidFill>
                <a:latin typeface="+mn-lt"/>
                <a:ea typeface="+mn-ea"/>
                <a:cs typeface="+mn-cs"/>
              </a:rPr>
              <a:t>\\</a:t>
            </a:r>
          </a:p>
          <a:p>
            <a:r>
              <a:rPr lang="en-US" sz="800" kern="1200" dirty="0" err="1" smtClean="0">
                <a:solidFill>
                  <a:srgbClr val="A6A6A6"/>
                </a:solidFill>
                <a:latin typeface="+mn-lt"/>
                <a:ea typeface="+mn-ea"/>
                <a:cs typeface="+mn-cs"/>
              </a:rPr>
              <a:t>a^ja</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i</a:t>
            </a:r>
            <a:r>
              <a:rPr lang="en-US" sz="800" kern="1200" dirty="0" smtClean="0">
                <a:solidFill>
                  <a:srgbClr val="A6A6A6"/>
                </a:solidFill>
                <a:latin typeface="+mn-lt"/>
                <a:ea typeface="+mn-ea"/>
                <a:cs typeface="+mn-cs"/>
              </a:rPr>
              <a:t>} &amp;= </a:t>
            </a:r>
            <a:r>
              <a:rPr lang="en-US" sz="800" kern="1200" dirty="0" err="1" smtClean="0">
                <a:solidFill>
                  <a:srgbClr val="A6A6A6"/>
                </a:solidFill>
                <a:latin typeface="+mn-lt"/>
                <a:ea typeface="+mn-ea"/>
                <a:cs typeface="+mn-cs"/>
              </a:rPr>
              <a:t>a^ia</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i</a:t>
            </a:r>
            <a:r>
              <a:rPr lang="en-US" sz="800" kern="1200" dirty="0" smtClean="0">
                <a:solidFill>
                  <a:srgbClr val="A6A6A6"/>
                </a:solidFill>
                <a:latin typeface="+mn-lt"/>
                <a:ea typeface="+mn-ea"/>
                <a:cs typeface="+mn-cs"/>
              </a:rPr>
              <a:t>} = e\\</a:t>
            </a:r>
          </a:p>
          <a:p>
            <a:r>
              <a:rPr lang="en-US" sz="800" kern="1200" dirty="0" smtClean="0">
                <a:solidFill>
                  <a:srgbClr val="A6A6A6"/>
                </a:solidFill>
                <a:latin typeface="+mn-lt"/>
                <a:ea typeface="+mn-ea"/>
                <a:cs typeface="+mn-cs"/>
              </a:rPr>
              <a:t>a^{j-</a:t>
            </a:r>
            <a:r>
              <a:rPr lang="en-US" sz="800" kern="1200" dirty="0" err="1" smtClean="0">
                <a:solidFill>
                  <a:srgbClr val="A6A6A6"/>
                </a:solidFill>
                <a:latin typeface="+mn-lt"/>
                <a:ea typeface="+mn-ea"/>
                <a:cs typeface="+mn-cs"/>
              </a:rPr>
              <a:t>i</a:t>
            </a:r>
            <a:r>
              <a:rPr lang="en-US" sz="800" kern="1200" dirty="0" smtClean="0">
                <a:solidFill>
                  <a:srgbClr val="A6A6A6"/>
                </a:solidFill>
                <a:latin typeface="+mn-lt"/>
                <a:ea typeface="+mn-ea"/>
                <a:cs typeface="+mn-cs"/>
              </a:rPr>
              <a:t>} &amp;= e</a:t>
            </a:r>
          </a:p>
          <a:p>
            <a:r>
              <a:rPr lang="en-US" sz="800" kern="1200" dirty="0" smtClean="0">
                <a:solidFill>
                  <a:srgbClr val="A6A6A6"/>
                </a:solidFill>
                <a:latin typeface="+mn-lt"/>
                <a:ea typeface="+mn-ea"/>
                <a:cs typeface="+mn-cs"/>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30</a:t>
            </a:fld>
            <a:endParaRPr lang="en-US"/>
          </a:p>
        </p:txBody>
      </p:sp>
    </p:spTree>
    <p:extLst>
      <p:ext uri="{BB962C8B-B14F-4D97-AF65-F5344CB8AC3E}">
        <p14:creationId xmlns:p14="http://schemas.microsoft.com/office/powerpoint/2010/main" val="3170063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solidFill>
                <a:srgbClr val="A6A6A6"/>
              </a:solidFill>
            </a:endParaRPr>
          </a:p>
          <a:p>
            <a:r>
              <a:rPr lang="en-US" sz="800" dirty="0" smtClean="0">
                <a:solidFill>
                  <a:srgbClr val="A6A6A6"/>
                </a:solidFill>
              </a:rPr>
              <a:t>\begin{align*}</a:t>
            </a:r>
          </a:p>
          <a:p>
            <a:r>
              <a:rPr lang="en-US" sz="800" dirty="0" smtClean="0">
                <a:solidFill>
                  <a:srgbClr val="A6A6A6"/>
                </a:solidFill>
              </a:rPr>
              <a:t>&amp;e \in H \\</a:t>
            </a:r>
          </a:p>
          <a:p>
            <a:r>
              <a:rPr lang="en-US" sz="800" dirty="0" smtClean="0">
                <a:solidFill>
                  <a:srgbClr val="A6A6A6"/>
                </a:solidFill>
              </a:rPr>
              <a:t>&amp;a \in H \implies a^{-1} \in H \\</a:t>
            </a:r>
          </a:p>
          <a:p>
            <a:r>
              <a:rPr lang="en-US" sz="800" dirty="0" smtClean="0">
                <a:solidFill>
                  <a:srgbClr val="A6A6A6"/>
                </a:solidFill>
              </a:rPr>
              <a:t>&amp;a, b \in H \implies a \</a:t>
            </a:r>
            <a:r>
              <a:rPr lang="en-US" sz="800" dirty="0" err="1" smtClean="0">
                <a:solidFill>
                  <a:srgbClr val="A6A6A6"/>
                </a:solidFill>
              </a:rPr>
              <a:t>circ</a:t>
            </a:r>
            <a:r>
              <a:rPr lang="en-US" sz="800" dirty="0" smtClean="0">
                <a:solidFill>
                  <a:srgbClr val="A6A6A6"/>
                </a:solidFill>
              </a:rPr>
              <a:t> b \in H</a:t>
            </a:r>
          </a:p>
          <a:p>
            <a:r>
              <a:rPr lang="en-US" sz="800" dirty="0" smtClean="0">
                <a:solidFill>
                  <a:srgbClr val="A6A6A6"/>
                </a:solidFill>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31</a:t>
            </a:fld>
            <a:endParaRPr lang="en-US"/>
          </a:p>
        </p:txBody>
      </p:sp>
    </p:spTree>
    <p:extLst>
      <p:ext uri="{BB962C8B-B14F-4D97-AF65-F5344CB8AC3E}">
        <p14:creationId xmlns:p14="http://schemas.microsoft.com/office/powerpoint/2010/main" val="410068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the last bullet, we know it’s a group</a:t>
            </a:r>
            <a:r>
              <a:rPr lang="en-US" baseline="0" dirty="0" smtClean="0"/>
              <a:t> because </a:t>
            </a:r>
            <a:r>
              <a:rPr lang="en-US" sz="1200" baseline="0" dirty="0" smtClean="0">
                <a:cs typeface="Palatino"/>
              </a:rPr>
              <a:t>it </a:t>
            </a:r>
            <a:r>
              <a:rPr lang="en-US" sz="1200" dirty="0" smtClean="0">
                <a:cs typeface="Palatino"/>
              </a:rPr>
              <a:t>contains the identity element, and is closed under group operation and the inverse operation.</a:t>
            </a: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33</a:t>
            </a:fld>
            <a:endParaRPr lang="en-US"/>
          </a:p>
        </p:txBody>
      </p:sp>
    </p:spTree>
    <p:extLst>
      <p:ext uri="{BB962C8B-B14F-4D97-AF65-F5344CB8AC3E}">
        <p14:creationId xmlns:p14="http://schemas.microsoft.com/office/powerpoint/2010/main" val="2530187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cyclic group is the additive group of remainders modulo n.</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34</a:t>
            </a:fld>
            <a:endParaRPr lang="en-US"/>
          </a:p>
        </p:txBody>
      </p:sp>
    </p:spTree>
    <p:extLst>
      <p:ext uri="{BB962C8B-B14F-4D97-AF65-F5344CB8AC3E}">
        <p14:creationId xmlns:p14="http://schemas.microsoft.com/office/powerpoint/2010/main" val="611967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every element of a finite group is contained in a cyclic subgroup generated by this element.</a:t>
            </a:r>
          </a:p>
          <a:p>
            <a:endParaRPr lang="en-US" dirty="0" smtClean="0"/>
          </a:p>
          <a:p>
            <a:r>
              <a:rPr lang="en-US" dirty="0" smtClean="0"/>
              <a:t>For the identity result, we rely on the fact that part of the definition of having a finite order is that </a:t>
            </a:r>
            <a:r>
              <a:rPr lang="en-US" dirty="0" err="1" smtClean="0"/>
              <a:t>a^n</a:t>
            </a:r>
            <a:r>
              <a:rPr lang="en-US" dirty="0" smtClean="0"/>
              <a:t> = 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36</a:t>
            </a:fld>
            <a:endParaRPr lang="en-US"/>
          </a:p>
        </p:txBody>
      </p:sp>
    </p:spTree>
    <p:extLst>
      <p:ext uri="{BB962C8B-B14F-4D97-AF65-F5344CB8AC3E}">
        <p14:creationId xmlns:p14="http://schemas.microsoft.com/office/powerpoint/2010/main" val="3744452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a:t>
            </a:r>
            <a:r>
              <a:rPr lang="en-US" baseline="0" dirty="0" smtClean="0"/>
              <a:t> to show an example of this.  First, we need to learn about </a:t>
            </a:r>
            <a:r>
              <a:rPr lang="en-US" baseline="0" dirty="0" err="1" smtClean="0"/>
              <a:t>cosets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39</a:t>
            </a:fld>
            <a:endParaRPr lang="en-US"/>
          </a:p>
        </p:txBody>
      </p:sp>
    </p:spTree>
    <p:extLst>
      <p:ext uri="{BB962C8B-B14F-4D97-AF65-F5344CB8AC3E}">
        <p14:creationId xmlns:p14="http://schemas.microsoft.com/office/powerpoint/2010/main" val="1393354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mn-cs"/>
              </a:rPr>
              <a:t>Remember that “multiplying” means “applying the group operation.”</a:t>
            </a:r>
          </a:p>
          <a:p>
            <a:endParaRPr lang="en-US" sz="1200" kern="1200" dirty="0" smtClean="0">
              <a:solidFill>
                <a:schemeClr val="tx1"/>
              </a:solidFill>
              <a:latin typeface="Times New Roman" charset="0"/>
              <a:ea typeface="ＭＳ Ｐゴシック" charset="0"/>
              <a:cs typeface="+mn-cs"/>
            </a:endParaRPr>
          </a:p>
          <a:p>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noindent</a:t>
            </a:r>
            <a:r>
              <a:rPr lang="en-US" sz="800" kern="1200" dirty="0" smtClean="0">
                <a:solidFill>
                  <a:srgbClr val="A6A6A6"/>
                </a:solidFill>
                <a:latin typeface="+mn-lt"/>
                <a:ea typeface="+mn-ea"/>
                <a:cs typeface="+mn-cs"/>
              </a:rPr>
              <a:t> If $G$ is a group and $H \subset G$ is a subgroup of $G$, \\</a:t>
            </a:r>
          </a:p>
          <a:p>
            <a:r>
              <a:rPr lang="en-US" sz="800" kern="1200" dirty="0" smtClean="0">
                <a:solidFill>
                  <a:srgbClr val="A6A6A6"/>
                </a:solidFill>
                <a:latin typeface="+mn-lt"/>
                <a:ea typeface="+mn-ea"/>
                <a:cs typeface="+mn-cs"/>
              </a:rPr>
              <a:t>then for any $a \in G$ the {\bf (left) </a:t>
            </a:r>
            <a:r>
              <a:rPr lang="en-US" sz="800" kern="1200" dirty="0" err="1" smtClean="0">
                <a:solidFill>
                  <a:srgbClr val="A6A6A6"/>
                </a:solidFill>
                <a:latin typeface="+mn-lt"/>
                <a:ea typeface="+mn-ea"/>
                <a:cs typeface="+mn-cs"/>
              </a:rPr>
              <a:t>coset</a:t>
            </a:r>
            <a:r>
              <a:rPr lang="en-US" sz="800" kern="1200" dirty="0" smtClean="0">
                <a:solidFill>
                  <a:srgbClr val="A6A6A6"/>
                </a:solidFill>
                <a:latin typeface="+mn-lt"/>
                <a:ea typeface="+mn-ea"/>
                <a:cs typeface="+mn-cs"/>
              </a:rPr>
              <a:t>} of $a$ by $H$ is a set</a:t>
            </a:r>
          </a:p>
          <a:p>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aH</a:t>
            </a:r>
            <a:r>
              <a:rPr lang="en-US" sz="800" kern="1200" dirty="0" smtClean="0">
                <a:solidFill>
                  <a:srgbClr val="A6A6A6"/>
                </a:solidFill>
                <a:latin typeface="+mn-lt"/>
                <a:ea typeface="+mn-ea"/>
                <a:cs typeface="+mn-cs"/>
              </a:rPr>
              <a:t>= \{g \in G \mid \exists h \in H ~:~ g = ah\}~~~~~~~~~~~~~~~~~~~~~~~~~~~~~~ \]</a:t>
            </a: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40</a:t>
            </a:fld>
            <a:endParaRPr lang="en-US"/>
          </a:p>
        </p:txBody>
      </p:sp>
    </p:spTree>
    <p:extLst>
      <p:ext uri="{BB962C8B-B14F-4D97-AF65-F5344CB8AC3E}">
        <p14:creationId xmlns:p14="http://schemas.microsoft.com/office/powerpoint/2010/main" val="2301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Euler generalized Fermat’s Little Theorem from</a:t>
            </a:r>
            <a:r>
              <a:rPr lang="en-US" baseline="0" dirty="0" smtClean="0"/>
              <a:t> primes to all integers, abstract algebra allows mathematicians to generalize beyond numbers.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3</a:t>
            </a:fld>
            <a:endParaRPr lang="en-US"/>
          </a:p>
        </p:txBody>
      </p:sp>
    </p:spTree>
    <p:extLst>
      <p:ext uri="{BB962C8B-B14F-4D97-AF65-F5344CB8AC3E}">
        <p14:creationId xmlns:p14="http://schemas.microsoft.com/office/powerpoint/2010/main" val="2253025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Z for integers comes from the German word </a:t>
            </a:r>
            <a:r>
              <a:rPr lang="en-US" dirty="0" err="1" smtClean="0"/>
              <a:t>Zahlen</a:t>
            </a:r>
            <a:r>
              <a:rPr lang="en-US" dirty="0" smtClean="0"/>
              <a:t>, which means numbers.</a:t>
            </a:r>
          </a:p>
          <a:p>
            <a:endParaRPr lang="en-US" dirty="0" smtClean="0"/>
          </a:p>
          <a:p>
            <a:r>
              <a:rPr lang="en-US" dirty="0" smtClean="0"/>
              <a:t>Here it’s an additive group, so the group operation is addition.  So the</a:t>
            </a:r>
            <a:r>
              <a:rPr lang="en-US" baseline="0" dirty="0" smtClean="0"/>
              <a:t> </a:t>
            </a:r>
            <a:r>
              <a:rPr lang="en-US" baseline="0" dirty="0" err="1" smtClean="0"/>
              <a:t>coset</a:t>
            </a:r>
            <a:r>
              <a:rPr lang="en-US" baseline="0" dirty="0" smtClean="0"/>
              <a:t> </a:t>
            </a:r>
            <a:r>
              <a:rPr lang="en-US" baseline="0" dirty="0" err="1" smtClean="0"/>
              <a:t>aH</a:t>
            </a:r>
            <a:r>
              <a:rPr lang="en-US" baseline="0" dirty="0" smtClean="0"/>
              <a:t> consists of elements obtainable by ADDING a to the elements of H.</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41</a:t>
            </a:fld>
            <a:endParaRPr lang="en-US"/>
          </a:p>
        </p:txBody>
      </p:sp>
    </p:spTree>
    <p:extLst>
      <p:ext uri="{BB962C8B-B14F-4D97-AF65-F5344CB8AC3E}">
        <p14:creationId xmlns:p14="http://schemas.microsoft.com/office/powerpoint/2010/main" val="222627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43</a:t>
            </a:fld>
            <a:endParaRPr lang="en-US"/>
          </a:p>
        </p:txBody>
      </p:sp>
    </p:spTree>
    <p:extLst>
      <p:ext uri="{BB962C8B-B14F-4D97-AF65-F5344CB8AC3E}">
        <p14:creationId xmlns:p14="http://schemas.microsoft.com/office/powerpoint/2010/main" val="2108221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\begin{align*}</a:t>
            </a:r>
          </a:p>
          <a:p>
            <a:r>
              <a:rPr lang="hu-HU" sz="800" kern="1200" dirty="0" smtClean="0">
                <a:solidFill>
                  <a:srgbClr val="A6A6A6"/>
                </a:solidFill>
                <a:latin typeface="+mn-lt"/>
                <a:ea typeface="+mn-ea"/>
                <a:cs typeface="+mn-cs"/>
              </a:rPr>
              <a:t>ah_a h_a^{-1} &amp;= bh_b h_a^{-1}\\</a:t>
            </a:r>
          </a:p>
          <a:p>
            <a:r>
              <a:rPr lang="hu-HU" sz="800" kern="1200" dirty="0" smtClean="0">
                <a:solidFill>
                  <a:srgbClr val="A6A6A6"/>
                </a:solidFill>
                <a:latin typeface="+mn-lt"/>
                <a:ea typeface="+mn-ea"/>
                <a:cs typeface="+mn-cs"/>
              </a:rPr>
              <a:t>a &amp;= bh_bh_a^{-1}\\</a:t>
            </a:r>
          </a:p>
          <a:p>
            <a:r>
              <a:rPr lang="hu-HU" sz="800" kern="1200" dirty="0" smtClean="0">
                <a:solidFill>
                  <a:srgbClr val="A6A6A6"/>
                </a:solidFill>
                <a:latin typeface="+mn-lt"/>
                <a:ea typeface="+mn-ea"/>
                <a:cs typeface="+mn-cs"/>
              </a:rPr>
              <a:t>a &amp;= b(h_bh_a^{-1})</a:t>
            </a:r>
          </a:p>
          <a:p>
            <a:r>
              <a:rPr lang="en-US" sz="800" kern="1200" dirty="0" smtClean="0">
                <a:solidFill>
                  <a:srgbClr val="A6A6A6"/>
                </a:solidFill>
                <a:latin typeface="+mn-lt"/>
                <a:ea typeface="+mn-ea"/>
                <a:cs typeface="+mn-cs"/>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44</a:t>
            </a:fld>
            <a:endParaRPr lang="en-US"/>
          </a:p>
        </p:txBody>
      </p:sp>
    </p:spTree>
    <p:extLst>
      <p:ext uri="{BB962C8B-B14F-4D97-AF65-F5344CB8AC3E}">
        <p14:creationId xmlns:p14="http://schemas.microsoft.com/office/powerpoint/2010/main" val="619617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1st</a:t>
            </a:r>
            <a:r>
              <a:rPr lang="en-US" baseline="0" dirty="0" smtClean="0"/>
              <a:t> bullet: We know it’s from H because </a:t>
            </a:r>
            <a:r>
              <a:rPr lang="en-US" baseline="0" dirty="0" err="1" smtClean="0"/>
              <a:t>h_b</a:t>
            </a:r>
            <a:r>
              <a:rPr lang="en-US" baseline="0" dirty="0" smtClean="0"/>
              <a:t> is from H and </a:t>
            </a:r>
            <a:r>
              <a:rPr lang="en-US" baseline="0" dirty="0" err="1" smtClean="0"/>
              <a:t>h_a</a:t>
            </a:r>
            <a:r>
              <a:rPr lang="en-US" baseline="0" dirty="0" smtClean="0"/>
              <a:t>^(-1) is a subgroup, it is closed under multiplication.</a:t>
            </a:r>
          </a:p>
          <a:p>
            <a:r>
              <a:rPr lang="en-US" baseline="0" dirty="0" smtClean="0"/>
              <a:t>For 3rd bullet:  We know term on right is in </a:t>
            </a:r>
            <a:r>
              <a:rPr lang="en-US" baseline="0" dirty="0" err="1" smtClean="0"/>
              <a:t>bH</a:t>
            </a:r>
            <a:r>
              <a:rPr lang="en-US" baseline="0" dirty="0" smtClean="0"/>
              <a:t> because it’s b times something from H.</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45</a:t>
            </a:fld>
            <a:endParaRPr lang="en-US"/>
          </a:p>
        </p:txBody>
      </p:sp>
    </p:spTree>
    <p:extLst>
      <p:ext uri="{BB962C8B-B14F-4D97-AF65-F5344CB8AC3E}">
        <p14:creationId xmlns:p14="http://schemas.microsoft.com/office/powerpoint/2010/main" val="2052320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foundational result in abstract algebra.</a:t>
            </a:r>
            <a:r>
              <a:rPr lang="en-US" baseline="0" dirty="0" smtClean="0"/>
              <a:t>  Note that we’re proving something about groups without knowing anything about which groups we’re dealing with.</a:t>
            </a:r>
          </a:p>
          <a:p>
            <a:endParaRPr lang="en-US" dirty="0" smtClean="0"/>
          </a:p>
          <a:p>
            <a:r>
              <a:rPr lang="en-US" dirty="0" smtClean="0"/>
              <a:t>The proof relies on three things we’ve already proved.</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46</a:t>
            </a:fld>
            <a:endParaRPr lang="en-US"/>
          </a:p>
        </p:txBody>
      </p:sp>
    </p:spTree>
    <p:extLst>
      <p:ext uri="{BB962C8B-B14F-4D97-AF65-F5344CB8AC3E}">
        <p14:creationId xmlns:p14="http://schemas.microsoft.com/office/powerpoint/2010/main" val="3613813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t>[Public domain image.]</a:t>
            </a:r>
            <a:endParaRPr lang="en-US" sz="800" dirty="0"/>
          </a:p>
        </p:txBody>
      </p:sp>
      <p:sp>
        <p:nvSpPr>
          <p:cNvPr id="4" name="Slide Number Placeholder 3"/>
          <p:cNvSpPr>
            <a:spLocks noGrp="1"/>
          </p:cNvSpPr>
          <p:nvPr>
            <p:ph type="sldNum" sz="quarter" idx="10"/>
          </p:nvPr>
        </p:nvSpPr>
        <p:spPr/>
        <p:txBody>
          <a:bodyPr/>
          <a:lstStyle/>
          <a:p>
            <a:fld id="{7DD1F818-9BF4-EE4B-BA13-E67BADA76E56}" type="slidenum">
              <a:rPr lang="en-US" smtClean="0"/>
              <a:t>48</a:t>
            </a:fld>
            <a:endParaRPr lang="en-US"/>
          </a:p>
        </p:txBody>
      </p:sp>
    </p:spTree>
    <p:extLst>
      <p:ext uri="{BB962C8B-B14F-4D97-AF65-F5344CB8AC3E}">
        <p14:creationId xmlns:p14="http://schemas.microsoft.com/office/powerpoint/2010/main" val="900816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The order of an element is equal to the order of the cyclic group of its powers.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49</a:t>
            </a:fld>
            <a:endParaRPr lang="en-US"/>
          </a:p>
        </p:txBody>
      </p:sp>
    </p:spTree>
    <p:extLst>
      <p:ext uri="{BB962C8B-B14F-4D97-AF65-F5344CB8AC3E}">
        <p14:creationId xmlns:p14="http://schemas.microsoft.com/office/powerpoint/2010/main" val="2302721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doesn’t say that the order of a is n; it could be smaller.</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50</a:t>
            </a:fld>
            <a:endParaRPr lang="en-US"/>
          </a:p>
        </p:txBody>
      </p:sp>
    </p:spTree>
    <p:extLst>
      <p:ext uri="{BB962C8B-B14F-4D97-AF65-F5344CB8AC3E}">
        <p14:creationId xmlns:p14="http://schemas.microsoft.com/office/powerpoint/2010/main" val="3888853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logic is the same as for the previous proof.</a:t>
            </a:r>
          </a:p>
          <a:p>
            <a:endParaRPr lang="en-US" dirty="0" smtClean="0"/>
          </a:p>
          <a:p>
            <a:r>
              <a:rPr lang="en-US" sz="800" dirty="0" smtClean="0">
                <a:solidFill>
                  <a:srgbClr val="A6A6A6"/>
                </a:solidFill>
              </a:rPr>
              <a:t>\begin{align*}</a:t>
            </a:r>
          </a:p>
          <a:p>
            <a:r>
              <a:rPr lang="en-US" sz="800" dirty="0" smtClean="0">
                <a:solidFill>
                  <a:srgbClr val="A6A6A6"/>
                </a:solidFill>
              </a:rPr>
              <a:t>a^{\phi(n)} &amp;= e\\</a:t>
            </a:r>
          </a:p>
          <a:p>
            <a:r>
              <a:rPr lang="en-US" sz="800" dirty="0" smtClean="0">
                <a:solidFill>
                  <a:srgbClr val="A6A6A6"/>
                </a:solidFill>
              </a:rPr>
              <a:t>a^{\phi(n)} &amp;= 1 \</a:t>
            </a:r>
            <a:r>
              <a:rPr lang="en-US" sz="800" dirty="0" err="1" smtClean="0">
                <a:solidFill>
                  <a:srgbClr val="A6A6A6"/>
                </a:solidFill>
              </a:rPr>
              <a:t>mathrm</a:t>
            </a:r>
            <a:r>
              <a:rPr lang="en-US" sz="800" dirty="0" smtClean="0">
                <a:solidFill>
                  <a:srgbClr val="A6A6A6"/>
                </a:solidFill>
              </a:rPr>
              <a:t>{ ~mod~} n</a:t>
            </a:r>
          </a:p>
          <a:p>
            <a:r>
              <a:rPr lang="en-US" sz="800" dirty="0" smtClean="0">
                <a:solidFill>
                  <a:srgbClr val="A6A6A6"/>
                </a:solidFill>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52</a:t>
            </a:fld>
            <a:endParaRPr lang="en-US"/>
          </a:p>
        </p:txBody>
      </p:sp>
    </p:spTree>
    <p:extLst>
      <p:ext uri="{BB962C8B-B14F-4D97-AF65-F5344CB8AC3E}">
        <p14:creationId xmlns:p14="http://schemas.microsoft.com/office/powerpoint/2010/main" val="1792072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mean by “theories”?  [See </a:t>
            </a:r>
            <a:r>
              <a:rPr lang="en-US" smtClean="0"/>
              <a:t>next slide…]</a:t>
            </a:r>
            <a:endParaRPr lang="en-US"/>
          </a:p>
        </p:txBody>
      </p:sp>
      <p:sp>
        <p:nvSpPr>
          <p:cNvPr id="4" name="Slide Number Placeholder 3"/>
          <p:cNvSpPr>
            <a:spLocks noGrp="1"/>
          </p:cNvSpPr>
          <p:nvPr>
            <p:ph type="sldNum" sz="quarter" idx="10"/>
          </p:nvPr>
        </p:nvSpPr>
        <p:spPr/>
        <p:txBody>
          <a:bodyPr/>
          <a:lstStyle/>
          <a:p>
            <a:fld id="{7DD1F818-9BF4-EE4B-BA13-E67BADA76E56}" type="slidenum">
              <a:rPr lang="en-US" smtClean="0"/>
              <a:t>53</a:t>
            </a:fld>
            <a:endParaRPr lang="en-US"/>
          </a:p>
        </p:txBody>
      </p:sp>
    </p:spTree>
    <p:extLst>
      <p:ext uri="{BB962C8B-B14F-4D97-AF65-F5344CB8AC3E}">
        <p14:creationId xmlns:p14="http://schemas.microsoft.com/office/powerpoint/2010/main" val="209646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say more about what each of these things are in the next few slides.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4</a:t>
            </a:fld>
            <a:endParaRPr lang="en-US"/>
          </a:p>
        </p:txBody>
      </p:sp>
    </p:spTree>
    <p:extLst>
      <p:ext uri="{BB962C8B-B14F-4D97-AF65-F5344CB8AC3E}">
        <p14:creationId xmlns:p14="http://schemas.microsoft.com/office/powerpoint/2010/main" val="2026394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use the word “theory” in</a:t>
            </a:r>
            <a:r>
              <a:rPr lang="en-US" baseline="0" dirty="0" smtClean="0"/>
              <a:t> many ways, often to mean something like “conjecture.”</a:t>
            </a:r>
          </a:p>
          <a:p>
            <a:r>
              <a:rPr lang="en-US" baseline="0" dirty="0" smtClean="0"/>
              <a:t>But here we are using a very specific mathematical definition of theory.</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54</a:t>
            </a:fld>
            <a:endParaRPr lang="en-US"/>
          </a:p>
        </p:txBody>
      </p:sp>
    </p:spTree>
    <p:extLst>
      <p:ext uri="{BB962C8B-B14F-4D97-AF65-F5344CB8AC3E}">
        <p14:creationId xmlns:p14="http://schemas.microsoft.com/office/powerpoint/2010/main" val="2231746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a:t>
            </a:r>
            <a:r>
              <a:rPr lang="en-US" baseline="0" dirty="0" smtClean="0"/>
              <a:t> are closely associated with theories.  </a:t>
            </a:r>
            <a:r>
              <a:rPr lang="en-US" dirty="0" smtClean="0"/>
              <a:t>Again, the mathematical meaning of this</a:t>
            </a:r>
            <a:r>
              <a:rPr lang="en-US" baseline="0" dirty="0" smtClean="0"/>
              <a:t> term is different from the ordinary meaning.</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57</a:t>
            </a:fld>
            <a:endParaRPr lang="en-US"/>
          </a:p>
        </p:txBody>
      </p:sp>
    </p:spTree>
    <p:extLst>
      <p:ext uri="{BB962C8B-B14F-4D97-AF65-F5344CB8AC3E}">
        <p14:creationId xmlns:p14="http://schemas.microsoft.com/office/powerpoint/2010/main" val="1521169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say “more propositions,” we mean additional.  So this idea holds even if both theories</a:t>
            </a:r>
            <a:r>
              <a:rPr lang="en-US" baseline="0" dirty="0" smtClean="0"/>
              <a:t> have a </a:t>
            </a:r>
            <a:r>
              <a:rPr lang="en-US" baseline="0" dirty="0" err="1" smtClean="0"/>
              <a:t>countably</a:t>
            </a:r>
            <a:r>
              <a:rPr lang="en-US" baseline="0" dirty="0" smtClean="0"/>
              <a:t> infinite number of propositions.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58</a:t>
            </a:fld>
            <a:endParaRPr lang="en-US"/>
          </a:p>
        </p:txBody>
      </p:sp>
    </p:spTree>
    <p:extLst>
      <p:ext uri="{BB962C8B-B14F-4D97-AF65-F5344CB8AC3E}">
        <p14:creationId xmlns:p14="http://schemas.microsoft.com/office/powerpoint/2010/main" val="839929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Modern logicians use a more sophisticated notion of categorical theories, but this one is sufficient for our purposes.</a:t>
            </a: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61</a:t>
            </a:fld>
            <a:endParaRPr lang="en-US"/>
          </a:p>
        </p:txBody>
      </p:sp>
    </p:spTree>
    <p:extLst>
      <p:ext uri="{BB962C8B-B14F-4D97-AF65-F5344CB8AC3E}">
        <p14:creationId xmlns:p14="http://schemas.microsoft.com/office/powerpoint/2010/main" val="3608981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 get by with fewer axioms (constraints), you allow for a wider range of implementations.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62</a:t>
            </a:fld>
            <a:endParaRPr lang="en-US"/>
          </a:p>
        </p:txBody>
      </p:sp>
    </p:spTree>
    <p:extLst>
      <p:ext uri="{BB962C8B-B14F-4D97-AF65-F5344CB8AC3E}">
        <p14:creationId xmlns:p14="http://schemas.microsoft.com/office/powerpoint/2010/main" val="860917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the numbers are different,</a:t>
            </a:r>
            <a:r>
              <a:rPr lang="en-US" baseline="0" dirty="0" smtClean="0"/>
              <a:t> the two models are isomorphic; we can map elements of one to elements of the other.</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63</a:t>
            </a:fld>
            <a:endParaRPr lang="en-US"/>
          </a:p>
        </p:txBody>
      </p:sp>
    </p:spTree>
    <p:extLst>
      <p:ext uri="{BB962C8B-B14F-4D97-AF65-F5344CB8AC3E}">
        <p14:creationId xmlns:p14="http://schemas.microsoft.com/office/powerpoint/2010/main" val="3425046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Let’s use the second mapping.</a:t>
            </a:r>
          </a:p>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\begin{tabular}{ c c }</a:t>
            </a:r>
          </a:p>
          <a:p>
            <a:r>
              <a:rPr lang="en-US" sz="800" kern="1200" dirty="0" smtClean="0">
                <a:solidFill>
                  <a:srgbClr val="A6A6A6"/>
                </a:solidFill>
                <a:latin typeface="+mn-lt"/>
                <a:ea typeface="+mn-ea"/>
                <a:cs typeface="+mn-cs"/>
              </a:rPr>
              <a:t>Value in $\</a:t>
            </a:r>
            <a:r>
              <a:rPr lang="en-US" sz="800" kern="1200" dirty="0" err="1" smtClean="0">
                <a:solidFill>
                  <a:srgbClr val="A6A6A6"/>
                </a:solidFill>
                <a:latin typeface="+mn-lt"/>
                <a:ea typeface="+mn-ea"/>
                <a:cs typeface="+mn-cs"/>
              </a:rPr>
              <a:t>mathbb</a:t>
            </a:r>
            <a:r>
              <a:rPr lang="en-US" sz="800" kern="1200" dirty="0" smtClean="0">
                <a:solidFill>
                  <a:srgbClr val="A6A6A6"/>
                </a:solidFill>
                <a:latin typeface="+mn-lt"/>
                <a:ea typeface="+mn-ea"/>
                <a:cs typeface="+mn-cs"/>
              </a:rPr>
              <a:t>{Z}_4$ &amp;Value in $\left ( \</a:t>
            </a:r>
            <a:r>
              <a:rPr lang="en-US" sz="800" kern="1200" dirty="0" err="1" smtClean="0">
                <a:solidFill>
                  <a:srgbClr val="A6A6A6"/>
                </a:solidFill>
                <a:latin typeface="+mn-lt"/>
                <a:ea typeface="+mn-ea"/>
                <a:cs typeface="+mn-cs"/>
              </a:rPr>
              <a:t>mathbb</a:t>
            </a:r>
            <a:r>
              <a:rPr lang="en-US" sz="800" kern="1200" dirty="0" smtClean="0">
                <a:solidFill>
                  <a:srgbClr val="A6A6A6"/>
                </a:solidFill>
                <a:latin typeface="+mn-lt"/>
                <a:ea typeface="+mn-ea"/>
                <a:cs typeface="+mn-cs"/>
              </a:rPr>
              <a:t>{Z}_{5}^{'}, \times \right)$ \\</a:t>
            </a:r>
          </a:p>
          <a:p>
            <a:r>
              <a:rPr lang="en-US" sz="800" kern="1200" dirty="0" smtClean="0">
                <a:solidFill>
                  <a:srgbClr val="A6A6A6"/>
                </a:solidFill>
                <a:latin typeface="+mn-lt"/>
                <a:ea typeface="+mn-ea"/>
                <a:cs typeface="+mn-cs"/>
              </a:rPr>
              <a:t>0 &amp; 1 \\</a:t>
            </a:r>
          </a:p>
          <a:p>
            <a:r>
              <a:rPr lang="en-US" sz="800" kern="1200" dirty="0" smtClean="0">
                <a:solidFill>
                  <a:srgbClr val="A6A6A6"/>
                </a:solidFill>
                <a:latin typeface="+mn-lt"/>
                <a:ea typeface="+mn-ea"/>
                <a:cs typeface="+mn-cs"/>
              </a:rPr>
              <a:t>1 &amp; 2 \\</a:t>
            </a:r>
          </a:p>
          <a:p>
            <a:r>
              <a:rPr lang="en-US" sz="800" kern="1200" dirty="0" smtClean="0">
                <a:solidFill>
                  <a:srgbClr val="A6A6A6"/>
                </a:solidFill>
                <a:latin typeface="+mn-lt"/>
                <a:ea typeface="+mn-ea"/>
                <a:cs typeface="+mn-cs"/>
              </a:rPr>
              <a:t>2 &amp; 4 \\</a:t>
            </a:r>
          </a:p>
          <a:p>
            <a:r>
              <a:rPr lang="en-US" sz="800" kern="1200" dirty="0" smtClean="0">
                <a:solidFill>
                  <a:srgbClr val="A6A6A6"/>
                </a:solidFill>
                <a:latin typeface="+mn-lt"/>
                <a:ea typeface="+mn-ea"/>
                <a:cs typeface="+mn-cs"/>
              </a:rPr>
              <a:t>3 &amp; 3 \\</a:t>
            </a:r>
          </a:p>
          <a:p>
            <a:r>
              <a:rPr lang="en-US" sz="800" kern="1200" dirty="0" smtClean="0">
                <a:solidFill>
                  <a:srgbClr val="A6A6A6"/>
                </a:solidFill>
                <a:latin typeface="+mn-lt"/>
                <a:ea typeface="+mn-ea"/>
                <a:cs typeface="+mn-cs"/>
              </a:rPr>
              <a:t>\end{tabular}</a:t>
            </a:r>
          </a:p>
          <a:p>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hspace</a:t>
            </a:r>
            <a:r>
              <a:rPr lang="en-US" sz="800" kern="1200" dirty="0" smtClean="0">
                <a:solidFill>
                  <a:srgbClr val="A6A6A6"/>
                </a:solidFill>
                <a:latin typeface="+mn-lt"/>
                <a:ea typeface="+mn-ea"/>
                <a:cs typeface="+mn-cs"/>
              </a:rPr>
              <a:t>{0.5in}</a:t>
            </a:r>
          </a:p>
          <a:p>
            <a:r>
              <a:rPr lang="en-US" sz="800" kern="1200" dirty="0" smtClean="0">
                <a:solidFill>
                  <a:srgbClr val="A6A6A6"/>
                </a:solidFill>
                <a:latin typeface="+mn-lt"/>
                <a:ea typeface="+mn-ea"/>
                <a:cs typeface="+mn-cs"/>
              </a:rPr>
              <a:t>\begin{tabular}{ c c }</a:t>
            </a:r>
          </a:p>
          <a:p>
            <a:r>
              <a:rPr lang="en-US" sz="800" kern="1200" dirty="0" smtClean="0">
                <a:solidFill>
                  <a:srgbClr val="A6A6A6"/>
                </a:solidFill>
                <a:latin typeface="+mn-lt"/>
                <a:ea typeface="+mn-ea"/>
                <a:cs typeface="+mn-cs"/>
              </a:rPr>
              <a:t>Value in $\</a:t>
            </a:r>
            <a:r>
              <a:rPr lang="en-US" sz="800" kern="1200" dirty="0" err="1" smtClean="0">
                <a:solidFill>
                  <a:srgbClr val="A6A6A6"/>
                </a:solidFill>
                <a:latin typeface="+mn-lt"/>
                <a:ea typeface="+mn-ea"/>
                <a:cs typeface="+mn-cs"/>
              </a:rPr>
              <a:t>mathbb</a:t>
            </a:r>
            <a:r>
              <a:rPr lang="en-US" sz="800" kern="1200" dirty="0" smtClean="0">
                <a:solidFill>
                  <a:srgbClr val="A6A6A6"/>
                </a:solidFill>
                <a:latin typeface="+mn-lt"/>
                <a:ea typeface="+mn-ea"/>
                <a:cs typeface="+mn-cs"/>
              </a:rPr>
              <a:t>{Z}_4$ &amp; Value in $\left ( \</a:t>
            </a:r>
            <a:r>
              <a:rPr lang="en-US" sz="800" kern="1200" dirty="0" err="1" smtClean="0">
                <a:solidFill>
                  <a:srgbClr val="A6A6A6"/>
                </a:solidFill>
                <a:latin typeface="+mn-lt"/>
                <a:ea typeface="+mn-ea"/>
                <a:cs typeface="+mn-cs"/>
              </a:rPr>
              <a:t>mathbb</a:t>
            </a:r>
            <a:r>
              <a:rPr lang="en-US" sz="800" kern="1200" dirty="0" smtClean="0">
                <a:solidFill>
                  <a:srgbClr val="A6A6A6"/>
                </a:solidFill>
                <a:latin typeface="+mn-lt"/>
                <a:ea typeface="+mn-ea"/>
                <a:cs typeface="+mn-cs"/>
              </a:rPr>
              <a:t>{Z}_{5}^{'}, \times \right)$ \\</a:t>
            </a:r>
          </a:p>
          <a:p>
            <a:r>
              <a:rPr lang="en-US" sz="800" kern="1200" dirty="0" smtClean="0">
                <a:solidFill>
                  <a:srgbClr val="A6A6A6"/>
                </a:solidFill>
                <a:latin typeface="+mn-lt"/>
                <a:ea typeface="+mn-ea"/>
                <a:cs typeface="+mn-cs"/>
              </a:rPr>
              <a:t>0 &amp; 1 \\</a:t>
            </a:r>
          </a:p>
          <a:p>
            <a:r>
              <a:rPr lang="en-US" sz="800" kern="1200" dirty="0" smtClean="0">
                <a:solidFill>
                  <a:srgbClr val="A6A6A6"/>
                </a:solidFill>
                <a:latin typeface="+mn-lt"/>
                <a:ea typeface="+mn-ea"/>
                <a:cs typeface="+mn-cs"/>
              </a:rPr>
              <a:t>1 &amp; 3 \\</a:t>
            </a:r>
          </a:p>
          <a:p>
            <a:r>
              <a:rPr lang="en-US" sz="800" kern="1200" dirty="0" smtClean="0">
                <a:solidFill>
                  <a:srgbClr val="A6A6A6"/>
                </a:solidFill>
                <a:latin typeface="+mn-lt"/>
                <a:ea typeface="+mn-ea"/>
                <a:cs typeface="+mn-cs"/>
              </a:rPr>
              <a:t>2 &amp; 4 \\</a:t>
            </a:r>
          </a:p>
          <a:p>
            <a:r>
              <a:rPr lang="en-US" sz="800" kern="1200" dirty="0" smtClean="0">
                <a:solidFill>
                  <a:srgbClr val="A6A6A6"/>
                </a:solidFill>
                <a:latin typeface="+mn-lt"/>
                <a:ea typeface="+mn-ea"/>
                <a:cs typeface="+mn-cs"/>
              </a:rPr>
              <a:t>3 &amp; 2 \\</a:t>
            </a:r>
          </a:p>
          <a:p>
            <a:r>
              <a:rPr lang="en-US" sz="800" kern="1200" dirty="0" smtClean="0">
                <a:solidFill>
                  <a:srgbClr val="A6A6A6"/>
                </a:solidFill>
                <a:latin typeface="+mn-lt"/>
                <a:ea typeface="+mn-ea"/>
                <a:cs typeface="+mn-cs"/>
              </a:rPr>
              <a:t>\end{tabular}</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65</a:t>
            </a:fld>
            <a:endParaRPr lang="en-US"/>
          </a:p>
        </p:txBody>
      </p:sp>
    </p:spTree>
    <p:extLst>
      <p:ext uri="{BB962C8B-B14F-4D97-AF65-F5344CB8AC3E}">
        <p14:creationId xmlns:p14="http://schemas.microsoft.com/office/powerpoint/2010/main" val="1051494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gives us exactly</a:t>
            </a:r>
            <a:r>
              <a:rPr lang="en-US" baseline="0" dirty="0" smtClean="0"/>
              <a:t> the table for the 2</a:t>
            </a:r>
            <a:r>
              <a:rPr lang="en-US" baseline="30000" dirty="0" smtClean="0"/>
              <a:t>nd</a:t>
            </a:r>
            <a:r>
              <a:rPr lang="en-US" baseline="0" dirty="0" smtClean="0"/>
              <a:t> model.</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67</a:t>
            </a:fld>
            <a:endParaRPr lang="en-US"/>
          </a:p>
        </p:txBody>
      </p:sp>
    </p:spTree>
    <p:extLst>
      <p:ext uri="{BB962C8B-B14F-4D97-AF65-F5344CB8AC3E}">
        <p14:creationId xmlns:p14="http://schemas.microsoft.com/office/powerpoint/2010/main" val="1141983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seen an example of a categorical theory – one whose models are isomorphic.</a:t>
            </a:r>
          </a:p>
          <a:p>
            <a:r>
              <a:rPr lang="en-US" baseline="0" dirty="0" smtClean="0"/>
              <a:t>Now let’s look at an example of a non-categorical theory.</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68</a:t>
            </a:fld>
            <a:endParaRPr lang="en-US"/>
          </a:p>
        </p:txBody>
      </p:sp>
    </p:spTree>
    <p:extLst>
      <p:ext uri="{BB962C8B-B14F-4D97-AF65-F5344CB8AC3E}">
        <p14:creationId xmlns:p14="http://schemas.microsoft.com/office/powerpoint/2010/main" val="1029825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69</a:t>
            </a:fld>
            <a:endParaRPr lang="en-US"/>
          </a:p>
        </p:txBody>
      </p:sp>
    </p:spTree>
    <p:extLst>
      <p:ext uri="{BB962C8B-B14F-4D97-AF65-F5344CB8AC3E}">
        <p14:creationId xmlns:p14="http://schemas.microsoft.com/office/powerpoint/2010/main" val="99022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“binary” in “binary operation” has nothing to do with binary numbers.</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6</a:t>
            </a:fld>
            <a:endParaRPr lang="en-US"/>
          </a:p>
        </p:txBody>
      </p:sp>
    </p:spTree>
    <p:extLst>
      <p:ext uri="{BB962C8B-B14F-4D97-AF65-F5344CB8AC3E}">
        <p14:creationId xmlns:p14="http://schemas.microsoft.com/office/powerpoint/2010/main" val="408510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don’t know the individual elements of the theory, we’ll use e for identity and a, b, c for the other elements.</a:t>
            </a:r>
          </a:p>
        </p:txBody>
      </p:sp>
      <p:sp>
        <p:nvSpPr>
          <p:cNvPr id="4" name="Slide Number Placeholder 3"/>
          <p:cNvSpPr>
            <a:spLocks noGrp="1"/>
          </p:cNvSpPr>
          <p:nvPr>
            <p:ph type="sldNum" sz="quarter" idx="10"/>
          </p:nvPr>
        </p:nvSpPr>
        <p:spPr/>
        <p:txBody>
          <a:bodyPr/>
          <a:lstStyle/>
          <a:p>
            <a:fld id="{7DD1F818-9BF4-EE4B-BA13-E67BADA76E56}" type="slidenum">
              <a:rPr lang="en-US" smtClean="0"/>
              <a:t>70</a:t>
            </a:fld>
            <a:endParaRPr lang="en-US"/>
          </a:p>
        </p:txBody>
      </p:sp>
    </p:spTree>
    <p:extLst>
      <p:ext uri="{BB962C8B-B14F-4D97-AF65-F5344CB8AC3E}">
        <p14:creationId xmlns:p14="http://schemas.microsoft.com/office/powerpoint/2010/main" val="3425046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smtClean="0"/>
          </a:p>
          <a:p>
            <a:r>
              <a:rPr lang="pt-BR" sz="800" dirty="0" smtClean="0">
                <a:solidFill>
                  <a:srgbClr val="A6A6A6"/>
                </a:solidFill>
              </a:rPr>
              <a:t>\[ \</a:t>
            </a:r>
            <a:r>
              <a:rPr lang="pt-BR" sz="800" dirty="0" err="1" smtClean="0">
                <a:solidFill>
                  <a:srgbClr val="A6A6A6"/>
                </a:solidFill>
              </a:rPr>
              <a:t>forall</a:t>
            </a:r>
            <a:r>
              <a:rPr lang="pt-BR" sz="800" dirty="0" smtClean="0">
                <a:solidFill>
                  <a:srgbClr val="A6A6A6"/>
                </a:solidFill>
              </a:rPr>
              <a:t> </a:t>
            </a:r>
            <a:r>
              <a:rPr lang="pt-BR" sz="800" dirty="0" err="1" smtClean="0">
                <a:solidFill>
                  <a:srgbClr val="A6A6A6"/>
                </a:solidFill>
              </a:rPr>
              <a:t>x</a:t>
            </a:r>
            <a:r>
              <a:rPr lang="pt-BR" sz="800" dirty="0" smtClean="0">
                <a:solidFill>
                  <a:srgbClr val="A6A6A6"/>
                </a:solidFill>
              </a:rPr>
              <a:t> \in </a:t>
            </a:r>
            <a:r>
              <a:rPr lang="pt-BR" sz="800" dirty="0" err="1" smtClean="0">
                <a:solidFill>
                  <a:srgbClr val="A6A6A6"/>
                </a:solidFill>
              </a:rPr>
              <a:t>G</a:t>
            </a:r>
            <a:r>
              <a:rPr lang="pt-BR" sz="800" dirty="0" smtClean="0">
                <a:solidFill>
                  <a:srgbClr val="A6A6A6"/>
                </a:solidFill>
              </a:rPr>
              <a:t> ~:~ x^2 = e \]</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71</a:t>
            </a:fld>
            <a:endParaRPr lang="en-US"/>
          </a:p>
        </p:txBody>
      </p:sp>
    </p:spTree>
    <p:extLst>
      <p:ext uri="{BB962C8B-B14F-4D97-AF65-F5344CB8AC3E}">
        <p14:creationId xmlns:p14="http://schemas.microsoft.com/office/powerpoint/2010/main" val="503561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72</a:t>
            </a:fld>
            <a:endParaRPr lang="en-US"/>
          </a:p>
        </p:txBody>
      </p:sp>
    </p:spTree>
    <p:extLst>
      <p:ext uri="{BB962C8B-B14F-4D97-AF65-F5344CB8AC3E}">
        <p14:creationId xmlns:p14="http://schemas.microsoft.com/office/powerpoint/2010/main" val="4076142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get back to programming, and see how the abstract</a:t>
            </a:r>
            <a:r>
              <a:rPr lang="en-US" baseline="0" dirty="0" smtClean="0"/>
              <a:t> algebra we learned relates to it.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73</a:t>
            </a:fld>
            <a:endParaRPr lang="en-US"/>
          </a:p>
        </p:txBody>
      </p:sp>
    </p:spTree>
    <p:extLst>
      <p:ext uri="{BB962C8B-B14F-4D97-AF65-F5344CB8AC3E}">
        <p14:creationId xmlns:p14="http://schemas.microsoft.com/office/powerpoint/2010/main" val="41676979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multiplying </a:t>
            </a:r>
            <a:r>
              <a:rPr lang="en-US" i="1" dirty="0" smtClean="0"/>
              <a:t>n</a:t>
            </a:r>
            <a:r>
              <a:rPr lang="en-US" dirty="0" smtClean="0"/>
              <a:t> by </a:t>
            </a:r>
            <a:r>
              <a:rPr lang="en-US" i="1" dirty="0" smtClean="0"/>
              <a:t>a</a:t>
            </a:r>
            <a:r>
              <a:rPr lang="en-US" dirty="0" smtClean="0"/>
              <a:t> and accumulating the result in </a:t>
            </a:r>
            <a:r>
              <a:rPr lang="en-US" i="1" dirty="0" smtClean="0"/>
              <a:t>r</a:t>
            </a:r>
            <a:r>
              <a:rPr lang="en-US" dirty="0" smtClean="0"/>
              <a:t>.</a:t>
            </a:r>
          </a:p>
          <a:p>
            <a:r>
              <a:rPr lang="en-US" dirty="0" smtClean="0"/>
              <a:t>Also recall that we have a precondition that neither </a:t>
            </a:r>
            <a:r>
              <a:rPr lang="en-US" i="1" dirty="0" smtClean="0"/>
              <a:t>n</a:t>
            </a:r>
            <a:r>
              <a:rPr lang="en-US" dirty="0" smtClean="0"/>
              <a:t> nor </a:t>
            </a:r>
            <a:r>
              <a:rPr lang="en-US" i="1" dirty="0" smtClean="0"/>
              <a:t>a</a:t>
            </a:r>
            <a:r>
              <a:rPr lang="en-US" dirty="0" smtClean="0"/>
              <a:t> can be zero.</a:t>
            </a:r>
          </a:p>
          <a:p>
            <a:endParaRPr lang="en-US" dirty="0" smtClean="0"/>
          </a:p>
          <a:p>
            <a:r>
              <a:rPr lang="en-US" dirty="0" smtClean="0"/>
              <a:t>Since the “blue</a:t>
            </a:r>
            <a:r>
              <a:rPr lang="en-US" baseline="0" dirty="0" smtClean="0"/>
              <a:t> variables” never interact with the “red variables,” the requirements for each could be different – they don’t have to be the same type.</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74</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division by 2 is a less</a:t>
            </a:r>
            <a:r>
              <a:rPr lang="en-US" baseline="0" dirty="0" smtClean="0"/>
              <a:t> strict requirement than division in general.</a:t>
            </a:r>
          </a:p>
          <a:p>
            <a:r>
              <a:rPr lang="en-US" baseline="0" dirty="0" smtClean="0"/>
              <a:t>For example, angles can be divided by 2 using ruler-and-compass construction, but they can’t be divided by 3 with this method.</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75</a:t>
            </a:fld>
            <a:endParaRPr lang="en-US"/>
          </a:p>
        </p:txBody>
      </p:sp>
    </p:spTree>
    <p:extLst>
      <p:ext uri="{BB962C8B-B14F-4D97-AF65-F5344CB8AC3E}">
        <p14:creationId xmlns:p14="http://schemas.microsoft.com/office/powerpoint/2010/main" val="3647789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no longer require that the arguments be </a:t>
            </a:r>
            <a:r>
              <a:rPr lang="en-US" baseline="0" dirty="0" err="1" smtClean="0"/>
              <a:t>ints</a:t>
            </a:r>
            <a:r>
              <a:rPr lang="en-US" baseline="0" dirty="0" smtClean="0"/>
              <a:t>.  Instead, they can be whatever types satisfy the requirements we’ve identified for A and N.</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76</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delve a little deeper</a:t>
            </a:r>
            <a:r>
              <a:rPr lang="en-US" baseline="0" dirty="0" smtClean="0"/>
              <a:t> into the requirements.  We’re going to focus first only on A, so we just look at the blue highlighted code.</a:t>
            </a:r>
          </a:p>
          <a:p>
            <a:r>
              <a:rPr lang="en-US" dirty="0" smtClean="0"/>
              <a:t>To figure out the syntactic</a:t>
            </a:r>
            <a:r>
              <a:rPr lang="en-US" baseline="0" dirty="0" smtClean="0"/>
              <a:t> </a:t>
            </a:r>
            <a:r>
              <a:rPr lang="en-US" dirty="0" smtClean="0"/>
              <a:t>requirements, just look at how variables of this type are used in the code.</a:t>
            </a:r>
          </a:p>
          <a:p>
            <a:r>
              <a:rPr lang="en-US" dirty="0" smtClean="0"/>
              <a:t>Note that the</a:t>
            </a:r>
            <a:r>
              <a:rPr lang="en-US" baseline="0" dirty="0" smtClean="0"/>
              <a:t> first time we mentioned requirements, we skipped over the “obvious” ones (passing by value and assignment), but now we make them explicit.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77</a:t>
            </a:fld>
            <a:endParaRPr lang="en-US"/>
          </a:p>
        </p:txBody>
      </p:sp>
    </p:spTree>
    <p:extLst>
      <p:ext uri="{BB962C8B-B14F-4D97-AF65-F5344CB8AC3E}">
        <p14:creationId xmlns:p14="http://schemas.microsoft.com/office/powerpoint/2010/main" val="42871382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err="1" smtClean="0">
                <a:solidFill>
                  <a:schemeClr val="tx1"/>
                </a:solidFill>
                <a:latin typeface="+mn-lt"/>
                <a:ea typeface="ＭＳ Ｐゴシック" charset="0"/>
                <a:cs typeface="+mn-cs"/>
              </a:rPr>
              <a:t>We</a:t>
            </a:r>
            <a:r>
              <a:rPr lang="da-DK" sz="1200" kern="1200" dirty="0" smtClean="0">
                <a:solidFill>
                  <a:schemeClr val="tx1"/>
                </a:solidFill>
                <a:latin typeface="+mn-lt"/>
                <a:ea typeface="ＭＳ Ｐゴシック" charset="0"/>
                <a:cs typeface="+mn-cs"/>
              </a:rPr>
              <a:t> </a:t>
            </a:r>
            <a:r>
              <a:rPr lang="da-DK" sz="1200" kern="1200" dirty="0" err="1" smtClean="0">
                <a:solidFill>
                  <a:schemeClr val="tx1"/>
                </a:solidFill>
                <a:latin typeface="+mn-lt"/>
                <a:ea typeface="ＭＳ Ｐゴシック" charset="0"/>
                <a:cs typeface="+mn-cs"/>
              </a:rPr>
              <a:t>also</a:t>
            </a:r>
            <a:r>
              <a:rPr lang="da-DK" sz="1200" kern="1200" dirty="0" smtClean="0">
                <a:solidFill>
                  <a:schemeClr val="tx1"/>
                </a:solidFill>
                <a:latin typeface="+mn-lt"/>
                <a:ea typeface="ＭＳ Ｐゴシック" charset="0"/>
                <a:cs typeface="+mn-cs"/>
              </a:rPr>
              <a:t> have </a:t>
            </a:r>
            <a:r>
              <a:rPr lang="da-DK" sz="1200" i="1" kern="1200" dirty="0" err="1" smtClean="0">
                <a:solidFill>
                  <a:schemeClr val="tx1"/>
                </a:solidFill>
                <a:latin typeface="+mn-lt"/>
                <a:ea typeface="ＭＳ Ｐゴシック" charset="0"/>
                <a:cs typeface="+mn-cs"/>
              </a:rPr>
              <a:t>semantic</a:t>
            </a:r>
            <a:r>
              <a:rPr lang="da-DK" sz="1200" kern="1200" dirty="0" smtClean="0">
                <a:solidFill>
                  <a:schemeClr val="tx1"/>
                </a:solidFill>
                <a:latin typeface="+mn-lt"/>
                <a:ea typeface="ＭＳ Ｐゴシック" charset="0"/>
                <a:cs typeface="+mn-cs"/>
              </a:rPr>
              <a:t> </a:t>
            </a:r>
            <a:r>
              <a:rPr lang="da-DK" sz="1200" kern="1200" dirty="0" err="1" smtClean="0">
                <a:solidFill>
                  <a:schemeClr val="tx1"/>
                </a:solidFill>
                <a:latin typeface="+mn-lt"/>
                <a:ea typeface="ＭＳ Ｐゴシック" charset="0"/>
                <a:cs typeface="+mn-cs"/>
              </a:rPr>
              <a:t>requirements</a:t>
            </a:r>
            <a:r>
              <a:rPr lang="da-DK" sz="1200" kern="1200" dirty="0" smtClean="0">
                <a:solidFill>
                  <a:schemeClr val="tx1"/>
                </a:solidFill>
                <a:latin typeface="+mn-lt"/>
                <a:ea typeface="ＭＳ Ｐゴシック" charset="0"/>
                <a:cs typeface="+mn-cs"/>
              </a:rPr>
              <a:t> on </a:t>
            </a:r>
            <a:r>
              <a:rPr lang="da-DK" sz="1200" kern="1200" dirty="0" err="1" smtClean="0">
                <a:solidFill>
                  <a:schemeClr val="tx1"/>
                </a:solidFill>
                <a:latin typeface="+mn-lt"/>
                <a:ea typeface="ＭＳ Ｐゴシック" charset="0"/>
                <a:cs typeface="+mn-cs"/>
              </a:rPr>
              <a:t>our</a:t>
            </a:r>
            <a:r>
              <a:rPr lang="da-DK" sz="1200" kern="1200" dirty="0" smtClean="0">
                <a:solidFill>
                  <a:schemeClr val="tx1"/>
                </a:solidFill>
                <a:latin typeface="+mn-lt"/>
                <a:ea typeface="ＭＳ Ｐゴシック" charset="0"/>
                <a:cs typeface="+mn-cs"/>
              </a:rPr>
              <a:t> type</a:t>
            </a:r>
            <a:r>
              <a:rPr lang="da-DK" sz="1200" kern="1200" baseline="0" dirty="0" smtClean="0">
                <a:solidFill>
                  <a:schemeClr val="tx1"/>
                </a:solidFill>
                <a:latin typeface="+mn-lt"/>
                <a:ea typeface="ＭＳ Ｐゴシック" charset="0"/>
                <a:cs typeface="+mn-cs"/>
              </a:rPr>
              <a:t> A.</a:t>
            </a:r>
          </a:p>
          <a:p>
            <a:endParaRPr lang="da-DK" sz="1200" kern="1200" baseline="0" dirty="0" smtClean="0">
              <a:solidFill>
                <a:schemeClr val="tx1"/>
              </a:solidFill>
              <a:latin typeface="+mn-lt"/>
              <a:ea typeface="ＭＳ Ｐゴシック" charset="0"/>
              <a:cs typeface="+mn-cs"/>
            </a:endParaRPr>
          </a:p>
          <a:p>
            <a:r>
              <a:rPr lang="da-DK" sz="1200" kern="1200" baseline="0" dirty="0" smtClean="0">
                <a:solidFill>
                  <a:schemeClr val="tx1"/>
                </a:solidFill>
                <a:latin typeface="+mn-lt"/>
                <a:ea typeface="ＭＳ Ｐゴシック" charset="0"/>
                <a:cs typeface="+mn-cs"/>
              </a:rPr>
              <a:t>(</a:t>
            </a:r>
            <a:r>
              <a:rPr lang="da-DK" sz="1200" kern="1200" dirty="0" smtClean="0">
                <a:solidFill>
                  <a:schemeClr val="tx1"/>
                </a:solidFill>
                <a:latin typeface="+mn-lt"/>
                <a:ea typeface="ＭＳ Ｐゴシック" charset="0"/>
                <a:cs typeface="+mn-cs"/>
              </a:rPr>
              <a:t>The </a:t>
            </a:r>
            <a:r>
              <a:rPr lang="da-DK" sz="1200" kern="1200" dirty="0" err="1" smtClean="0">
                <a:solidFill>
                  <a:schemeClr val="tx1"/>
                </a:solidFill>
                <a:latin typeface="+mn-lt"/>
                <a:ea typeface="ＭＳ Ｐゴシック" charset="0"/>
                <a:cs typeface="+mn-cs"/>
              </a:rPr>
              <a:t>upside</a:t>
            </a:r>
            <a:r>
              <a:rPr lang="da-DK" sz="1200" kern="1200" dirty="0" smtClean="0">
                <a:solidFill>
                  <a:schemeClr val="tx1"/>
                </a:solidFill>
                <a:latin typeface="+mn-lt"/>
                <a:ea typeface="ＭＳ Ｐゴシック" charset="0"/>
                <a:cs typeface="+mn-cs"/>
              </a:rPr>
              <a:t> </a:t>
            </a:r>
            <a:r>
              <a:rPr lang="da-DK" sz="1200" kern="1200" dirty="0" err="1" smtClean="0">
                <a:solidFill>
                  <a:schemeClr val="tx1"/>
                </a:solidFill>
                <a:latin typeface="+mn-lt"/>
                <a:ea typeface="ＭＳ Ｐゴシック" charset="0"/>
                <a:cs typeface="+mn-cs"/>
              </a:rPr>
              <a:t>down</a:t>
            </a:r>
            <a:r>
              <a:rPr lang="da-DK" sz="1200" kern="1200" dirty="0" smtClean="0">
                <a:solidFill>
                  <a:schemeClr val="tx1"/>
                </a:solidFill>
                <a:latin typeface="+mn-lt"/>
                <a:ea typeface="ＭＳ Ｐゴシック" charset="0"/>
                <a:cs typeface="+mn-cs"/>
              </a:rPr>
              <a:t> A is a universal </a:t>
            </a:r>
            <a:r>
              <a:rPr lang="da-DK" sz="1200" kern="1200" dirty="0" err="1" smtClean="0">
                <a:solidFill>
                  <a:schemeClr val="tx1"/>
                </a:solidFill>
                <a:latin typeface="+mn-lt"/>
                <a:ea typeface="ＭＳ Ｐゴシック" charset="0"/>
                <a:cs typeface="+mn-cs"/>
              </a:rPr>
              <a:t>quantifier</a:t>
            </a:r>
            <a:r>
              <a:rPr lang="da-DK" sz="1200" kern="1200" dirty="0" smtClean="0">
                <a:solidFill>
                  <a:schemeClr val="tx1"/>
                </a:solidFill>
                <a:latin typeface="+mn-lt"/>
                <a:ea typeface="ＭＳ Ｐゴシック" charset="0"/>
                <a:cs typeface="+mn-cs"/>
              </a:rPr>
              <a:t>, </a:t>
            </a:r>
            <a:r>
              <a:rPr lang="da-DK" sz="1200" kern="1200" dirty="0" err="1" smtClean="0">
                <a:solidFill>
                  <a:schemeClr val="tx1"/>
                </a:solidFill>
                <a:latin typeface="+mn-lt"/>
                <a:ea typeface="ＭＳ Ｐゴシック" charset="0"/>
                <a:cs typeface="+mn-cs"/>
              </a:rPr>
              <a:t>read</a:t>
            </a:r>
            <a:r>
              <a:rPr lang="da-DK" sz="1200" kern="1200" dirty="0" smtClean="0">
                <a:solidFill>
                  <a:schemeClr val="tx1"/>
                </a:solidFill>
                <a:latin typeface="+mn-lt"/>
                <a:ea typeface="ＭＳ Ｐゴシック" charset="0"/>
                <a:cs typeface="+mn-cs"/>
              </a:rPr>
              <a:t> ”for all” or ”for </a:t>
            </a:r>
            <a:r>
              <a:rPr lang="da-DK" sz="1200" kern="1200" dirty="0" err="1" smtClean="0">
                <a:solidFill>
                  <a:schemeClr val="tx1"/>
                </a:solidFill>
                <a:latin typeface="+mn-lt"/>
                <a:ea typeface="ＭＳ Ｐゴシック" charset="0"/>
                <a:cs typeface="+mn-cs"/>
              </a:rPr>
              <a:t>any</a:t>
            </a:r>
            <a:r>
              <a:rPr lang="da-DK" sz="1200" kern="1200" dirty="0" smtClean="0">
                <a:solidFill>
                  <a:schemeClr val="tx1"/>
                </a:solidFill>
                <a:latin typeface="+mn-lt"/>
                <a:ea typeface="ＭＳ Ｐゴシック" charset="0"/>
                <a:cs typeface="+mn-cs"/>
              </a:rPr>
              <a:t>.”)</a:t>
            </a:r>
          </a:p>
          <a:p>
            <a:endParaRPr lang="da-DK" sz="1200" kern="1200" dirty="0" smtClean="0">
              <a:solidFill>
                <a:schemeClr val="tx1"/>
              </a:solidFill>
              <a:latin typeface="+mn-lt"/>
              <a:ea typeface="ＭＳ Ｐゴシック" charset="0"/>
              <a:cs typeface="+mn-cs"/>
            </a:endParaRPr>
          </a:p>
          <a:p>
            <a:r>
              <a:rPr lang="da-DK" sz="800" kern="1200" dirty="0" smtClean="0">
                <a:solidFill>
                  <a:srgbClr val="A6A6A6"/>
                </a:solidFill>
                <a:latin typeface="+mn-lt"/>
                <a:ea typeface="ＭＳ Ｐゴシック" charset="0"/>
                <a:cs typeface="+mn-cs"/>
              </a:rPr>
              <a:t>A(T) \</a:t>
            </a:r>
            <a:r>
              <a:rPr lang="da-DK" sz="800" kern="1200" dirty="0" err="1" smtClean="0">
                <a:solidFill>
                  <a:srgbClr val="A6A6A6"/>
                </a:solidFill>
                <a:latin typeface="+mn-lt"/>
                <a:ea typeface="ＭＳ Ｐゴシック" charset="0"/>
                <a:cs typeface="+mn-cs"/>
              </a:rPr>
              <a:t>implies</a:t>
            </a:r>
            <a:r>
              <a:rPr lang="da-DK" sz="800" kern="1200" dirty="0" smtClean="0">
                <a:solidFill>
                  <a:srgbClr val="A6A6A6"/>
                </a:solidFill>
                <a:latin typeface="+mn-lt"/>
                <a:ea typeface="ＭＳ Ｐゴシック" charset="0"/>
                <a:cs typeface="+mn-cs"/>
              </a:rPr>
              <a:t>  \</a:t>
            </a:r>
            <a:r>
              <a:rPr lang="da-DK" sz="800" kern="1200" dirty="0" err="1" smtClean="0">
                <a:solidFill>
                  <a:srgbClr val="A6A6A6"/>
                </a:solidFill>
                <a:latin typeface="+mn-lt"/>
                <a:ea typeface="ＭＳ Ｐゴシック" charset="0"/>
                <a:cs typeface="+mn-cs"/>
              </a:rPr>
              <a:t>forall</a:t>
            </a:r>
            <a:r>
              <a:rPr lang="da-DK" sz="800" kern="1200" dirty="0" smtClean="0">
                <a:solidFill>
                  <a:srgbClr val="A6A6A6"/>
                </a:solidFill>
                <a:latin typeface="+mn-lt"/>
                <a:ea typeface="ＭＳ Ｐゴシック" charset="0"/>
                <a:cs typeface="+mn-cs"/>
              </a:rPr>
              <a:t> a, b, c \in T: a + (b + c) = (a + b) + c</a:t>
            </a:r>
          </a:p>
        </p:txBody>
      </p:sp>
      <p:sp>
        <p:nvSpPr>
          <p:cNvPr id="4" name="Slide Number Placeholder 3"/>
          <p:cNvSpPr>
            <a:spLocks noGrp="1"/>
          </p:cNvSpPr>
          <p:nvPr>
            <p:ph type="sldNum" sz="quarter" idx="10"/>
          </p:nvPr>
        </p:nvSpPr>
        <p:spPr/>
        <p:txBody>
          <a:bodyPr/>
          <a:lstStyle/>
          <a:p>
            <a:fld id="{7DD1F818-9BF4-EE4B-BA13-E67BADA76E56}" type="slidenum">
              <a:rPr lang="en-US" smtClean="0"/>
              <a:t>78</a:t>
            </a:fld>
            <a:endParaRPr lang="en-US"/>
          </a:p>
        </p:txBody>
      </p:sp>
    </p:spTree>
    <p:extLst>
      <p:ext uri="{BB962C8B-B14F-4D97-AF65-F5344CB8AC3E}">
        <p14:creationId xmlns:p14="http://schemas.microsoft.com/office/powerpoint/2010/main" val="39691761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three</a:t>
            </a:r>
            <a:r>
              <a:rPr lang="de-DE" dirty="0" smtClean="0"/>
              <a:t> </a:t>
            </a:r>
            <a:r>
              <a:rPr lang="de-DE" dirty="0" err="1" smtClean="0"/>
              <a:t>axioms</a:t>
            </a:r>
            <a:r>
              <a:rPr lang="de-DE" dirty="0" smtClean="0"/>
              <a:t> in </a:t>
            </a:r>
            <a:r>
              <a:rPr lang="de-DE" dirty="0" err="1" smtClean="0"/>
              <a:t>the</a:t>
            </a:r>
            <a:r>
              <a:rPr lang="de-DE" dirty="0" smtClean="0"/>
              <a:t> </a:t>
            </a:r>
            <a:r>
              <a:rPr lang="de-DE" dirty="0" err="1" smtClean="0"/>
              <a:t>middle</a:t>
            </a:r>
            <a:r>
              <a:rPr lang="de-DE" dirty="0" smtClean="0"/>
              <a:t> (reflexive, </a:t>
            </a:r>
            <a:r>
              <a:rPr lang="de-DE" dirty="0" err="1" smtClean="0"/>
              <a:t>symmetric</a:t>
            </a:r>
            <a:r>
              <a:rPr lang="de-DE" dirty="0" smtClean="0"/>
              <a:t>, transitive) </a:t>
            </a:r>
            <a:r>
              <a:rPr lang="de-DE" dirty="0" err="1" smtClean="0"/>
              <a:t>provide</a:t>
            </a:r>
            <a:r>
              <a:rPr lang="de-DE" dirty="0" smtClean="0"/>
              <a:t> </a:t>
            </a:r>
            <a:r>
              <a:rPr lang="de-DE" dirty="0" err="1" smtClean="0"/>
              <a:t>equivalence</a:t>
            </a:r>
            <a:r>
              <a:rPr lang="de-DE" dirty="0" smtClean="0"/>
              <a:t>,</a:t>
            </a:r>
            <a:r>
              <a:rPr lang="de-DE" baseline="0" dirty="0" smtClean="0"/>
              <a:t> but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add</a:t>
            </a:r>
            <a:r>
              <a:rPr lang="de-DE" baseline="0" dirty="0" smtClean="0"/>
              <a:t> </a:t>
            </a:r>
            <a:r>
              <a:rPr lang="de-DE" baseline="0" dirty="0" err="1" smtClean="0"/>
              <a:t>substitutibility</a:t>
            </a:r>
            <a:r>
              <a:rPr lang="de-DE" baseline="0" dirty="0" smtClean="0"/>
              <a:t> </a:t>
            </a:r>
            <a:r>
              <a:rPr lang="de-DE" baseline="0" dirty="0" err="1" smtClean="0"/>
              <a:t>to</a:t>
            </a:r>
            <a:r>
              <a:rPr lang="de-DE" baseline="0" dirty="0" smtClean="0"/>
              <a:t> </a:t>
            </a:r>
            <a:r>
              <a:rPr lang="de-DE" baseline="0" dirty="0" err="1" smtClean="0"/>
              <a:t>get</a:t>
            </a:r>
            <a:r>
              <a:rPr lang="de-DE" baseline="0" dirty="0" smtClean="0"/>
              <a:t> </a:t>
            </a:r>
            <a:r>
              <a:rPr lang="de-DE" baseline="0" dirty="0" err="1" smtClean="0"/>
              <a:t>equational</a:t>
            </a:r>
            <a:r>
              <a:rPr lang="de-DE" baseline="0" dirty="0" smtClean="0"/>
              <a:t> </a:t>
            </a:r>
            <a:r>
              <a:rPr lang="de-DE" baseline="0" dirty="0" err="1" smtClean="0"/>
              <a:t>reasoning</a:t>
            </a:r>
            <a:r>
              <a:rPr lang="de-DE" baseline="0" dirty="0" smtClean="0"/>
              <a:t>.</a:t>
            </a:r>
            <a:endParaRPr lang="de-DE" dirty="0" smtClean="0"/>
          </a:p>
          <a:p>
            <a:endParaRPr lang="de-DE" dirty="0" smtClean="0"/>
          </a:p>
          <a:p>
            <a:r>
              <a:rPr lang="de-DE" sz="800" dirty="0" smtClean="0">
                <a:solidFill>
                  <a:srgbClr val="A6A6A6"/>
                </a:solidFill>
              </a:rPr>
              <a:t>\[ (a \</a:t>
            </a:r>
            <a:r>
              <a:rPr lang="de-DE" sz="800" dirty="0" err="1" smtClean="0">
                <a:solidFill>
                  <a:srgbClr val="A6A6A6"/>
                </a:solidFill>
              </a:rPr>
              <a:t>neq</a:t>
            </a:r>
            <a:r>
              <a:rPr lang="de-DE" sz="800" dirty="0" smtClean="0">
                <a:solidFill>
                  <a:srgbClr val="A6A6A6"/>
                </a:solidFill>
              </a:rPr>
              <a:t> b) \</a:t>
            </a:r>
            <a:r>
              <a:rPr lang="de-DE" sz="800" dirty="0" err="1" smtClean="0">
                <a:solidFill>
                  <a:srgbClr val="A6A6A6"/>
                </a:solidFill>
              </a:rPr>
              <a:t>iff</a:t>
            </a:r>
            <a:r>
              <a:rPr lang="de-DE" sz="800" dirty="0" smtClean="0">
                <a:solidFill>
                  <a:srgbClr val="A6A6A6"/>
                </a:solidFill>
              </a:rPr>
              <a:t> \</a:t>
            </a:r>
            <a:r>
              <a:rPr lang="de-DE" sz="800" dirty="0" err="1" smtClean="0">
                <a:solidFill>
                  <a:srgbClr val="A6A6A6"/>
                </a:solidFill>
              </a:rPr>
              <a:t>neg</a:t>
            </a:r>
            <a:r>
              <a:rPr lang="de-DE" sz="800" dirty="0" smtClean="0">
                <a:solidFill>
                  <a:srgbClr val="A6A6A6"/>
                </a:solidFill>
              </a:rPr>
              <a:t>(a = b) \]</a:t>
            </a:r>
          </a:p>
          <a:p>
            <a:endParaRPr lang="de-DE" sz="800" dirty="0" smtClean="0">
              <a:solidFill>
                <a:srgbClr val="A6A6A6"/>
              </a:solidFill>
            </a:endParaRPr>
          </a:p>
          <a:p>
            <a:r>
              <a:rPr lang="en-US" sz="800" dirty="0" smtClean="0">
                <a:solidFill>
                  <a:srgbClr val="A6A6A6"/>
                </a:solidFill>
              </a:rPr>
              <a:t>\begin{align*}</a:t>
            </a:r>
          </a:p>
          <a:p>
            <a:r>
              <a:rPr lang="en-US" sz="800" dirty="0" smtClean="0">
                <a:solidFill>
                  <a:srgbClr val="A6A6A6"/>
                </a:solidFill>
              </a:rPr>
              <a:t>&amp;a = a \\</a:t>
            </a:r>
          </a:p>
          <a:p>
            <a:r>
              <a:rPr lang="en-US" sz="800" dirty="0" smtClean="0">
                <a:solidFill>
                  <a:srgbClr val="A6A6A6"/>
                </a:solidFill>
              </a:rPr>
              <a:t>a = b ~&amp;\implies~ b = a \\</a:t>
            </a:r>
          </a:p>
          <a:p>
            <a:r>
              <a:rPr lang="en-US" sz="800" dirty="0" smtClean="0">
                <a:solidFill>
                  <a:srgbClr val="A6A6A6"/>
                </a:solidFill>
              </a:rPr>
              <a:t>a = b ~\wedge~ b = c ~&amp;\implies~ a = c</a:t>
            </a:r>
          </a:p>
          <a:p>
            <a:r>
              <a:rPr lang="en-US" sz="800" dirty="0" smtClean="0">
                <a:solidFill>
                  <a:srgbClr val="A6A6A6"/>
                </a:solidFill>
              </a:rPr>
              <a:t>\end{align*}</a:t>
            </a:r>
          </a:p>
          <a:p>
            <a:endParaRPr lang="en-US" sz="800" dirty="0" smtClean="0">
              <a:solidFill>
                <a:srgbClr val="A6A6A6"/>
              </a:solidFill>
            </a:endParaRPr>
          </a:p>
          <a:p>
            <a:r>
              <a:rPr lang="en-US" sz="800" dirty="0" smtClean="0">
                <a:solidFill>
                  <a:srgbClr val="A6A6A6"/>
                </a:solidFill>
              </a:rPr>
              <a:t>\[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for~any~function</a:t>
            </a:r>
            <a:r>
              <a:rPr lang="en-US" sz="800" dirty="0" smtClean="0">
                <a:solidFill>
                  <a:srgbClr val="A6A6A6"/>
                </a:solidFill>
              </a:rPr>
              <a:t>~} f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on~T</a:t>
            </a:r>
            <a:r>
              <a:rPr lang="en-US" sz="800" dirty="0" smtClean="0">
                <a:solidFill>
                  <a:srgbClr val="A6A6A6"/>
                </a:solidFill>
              </a:rPr>
              <a:t>,~~~} a = b ~\implies~ f(a) = f(b) \]</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82</a:t>
            </a:fld>
            <a:endParaRPr lang="en-US"/>
          </a:p>
        </p:txBody>
      </p:sp>
    </p:spTree>
    <p:extLst>
      <p:ext uri="{BB962C8B-B14F-4D97-AF65-F5344CB8AC3E}">
        <p14:creationId xmlns:p14="http://schemas.microsoft.com/office/powerpoint/2010/main" val="175759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7</a:t>
            </a:fld>
            <a:endParaRPr lang="en-US"/>
          </a:p>
        </p:txBody>
      </p:sp>
    </p:spTree>
    <p:extLst>
      <p:ext uri="{BB962C8B-B14F-4D97-AF65-F5344CB8AC3E}">
        <p14:creationId xmlns:p14="http://schemas.microsoft.com/office/powerpoint/2010/main" val="441891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a:r>
            <a:r>
              <a:rPr lang="en-US" dirty="0" err="1" smtClean="0"/>
              <a:t>noncommutative</a:t>
            </a:r>
            <a:r>
              <a:rPr lang="en-US" dirty="0" smtClean="0"/>
              <a:t>” simply means that we do not require </a:t>
            </a:r>
            <a:r>
              <a:rPr lang="en-US" dirty="0" err="1" smtClean="0"/>
              <a:t>commutativity</a:t>
            </a:r>
            <a:r>
              <a:rPr lang="en-US" dirty="0" smtClean="0"/>
              <a:t>.  It does NOT mean that we do not allow </a:t>
            </a:r>
            <a:r>
              <a:rPr lang="en-US" dirty="0" err="1" smtClean="0"/>
              <a:t>commutativity</a:t>
            </a:r>
            <a:r>
              <a:rPr lang="en-US" dirty="0" smtClean="0"/>
              <a: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87</a:t>
            </a:fld>
            <a:endParaRPr lang="en-US"/>
          </a:p>
        </p:txBody>
      </p:sp>
    </p:spTree>
    <p:extLst>
      <p:ext uri="{BB962C8B-B14F-4D97-AF65-F5344CB8AC3E}">
        <p14:creationId xmlns:p14="http://schemas.microsoft.com/office/powerpoint/2010/main" val="13619832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specific examples happen to also be commutative,</a:t>
            </a:r>
            <a:r>
              <a:rPr lang="en-US" baseline="0" dirty="0" smtClean="0"/>
              <a:t> but later we’ll see examples that are not.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88</a:t>
            </a:fld>
            <a:endParaRPr lang="en-US"/>
          </a:p>
        </p:txBody>
      </p:sp>
    </p:spTree>
    <p:extLst>
      <p:ext uri="{BB962C8B-B14F-4D97-AF65-F5344CB8AC3E}">
        <p14:creationId xmlns:p14="http://schemas.microsoft.com/office/powerpoint/2010/main" val="1082667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write the name of the requirement where “</a:t>
            </a:r>
            <a:r>
              <a:rPr lang="en-US" dirty="0" err="1" smtClean="0"/>
              <a:t>typename</a:t>
            </a:r>
            <a:r>
              <a:rPr lang="en-US" dirty="0" smtClean="0"/>
              <a:t>” would normally go.</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94</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now, this serves as documentation telling</a:t>
            </a:r>
            <a:r>
              <a:rPr lang="en-US" baseline="0" dirty="0" smtClean="0"/>
              <a:t> the programmer what sort of type these variables must be.</a:t>
            </a:r>
          </a:p>
          <a:p>
            <a:r>
              <a:rPr lang="en-US" baseline="0" dirty="0" smtClean="0"/>
              <a:t>In the future, C++ may enforce concept checking the same way it currently does type checking.</a:t>
            </a:r>
          </a:p>
          <a:p>
            <a:endParaRPr lang="en-US" baseline="0" dirty="0" smtClean="0"/>
          </a:p>
          <a:p>
            <a:r>
              <a:rPr lang="en-US" baseline="0" dirty="0" smtClean="0"/>
              <a:t>We’ll have lots more to say about concepts later in the course.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95</a:t>
            </a:fld>
            <a:endParaRPr lang="en-US"/>
          </a:p>
        </p:txBody>
      </p:sp>
    </p:spTree>
    <p:extLst>
      <p:ext uri="{BB962C8B-B14F-4D97-AF65-F5344CB8AC3E}">
        <p14:creationId xmlns:p14="http://schemas.microsoft.com/office/powerpoint/2010/main" val="13802760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go back</a:t>
            </a:r>
            <a:r>
              <a:rPr lang="en-US" baseline="0" dirty="0" smtClean="0"/>
              <a:t> and look at the requirements on our other variable, which we called type N.</a:t>
            </a:r>
          </a:p>
          <a:p>
            <a:r>
              <a:rPr lang="en-US" dirty="0" smtClean="0"/>
              <a:t>Saying that N is regular takes care of supporting copy constructor and assignment.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96</a:t>
            </a:fld>
            <a:endParaRPr lang="en-US"/>
          </a:p>
        </p:txBody>
      </p:sp>
    </p:spTree>
    <p:extLst>
      <p:ext uri="{BB962C8B-B14F-4D97-AF65-F5344CB8AC3E}">
        <p14:creationId xmlns:p14="http://schemas.microsoft.com/office/powerpoint/2010/main" val="42871382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&amp;\text{even}(n) \implies \text{half}(n) + \text{half}(n) = n \\</a:t>
            </a:r>
          </a:p>
          <a:p>
            <a:r>
              <a:rPr lang="en-US" sz="800" kern="1200" dirty="0" smtClean="0">
                <a:solidFill>
                  <a:srgbClr val="A6A6A6"/>
                </a:solidFill>
                <a:latin typeface="+mn-lt"/>
                <a:ea typeface="+mn-ea"/>
                <a:cs typeface="+mn-cs"/>
              </a:rPr>
              <a:t>&amp;\text{odd}(n) \implies \text{even}(n - 1) \\</a:t>
            </a:r>
          </a:p>
          <a:p>
            <a:r>
              <a:rPr lang="en-US" sz="800" kern="1200" dirty="0" smtClean="0">
                <a:solidFill>
                  <a:srgbClr val="A6A6A6"/>
                </a:solidFill>
                <a:latin typeface="+mn-lt"/>
                <a:ea typeface="+mn-ea"/>
                <a:cs typeface="+mn-cs"/>
              </a:rPr>
              <a:t>&amp;\text{odd}(n) \implies \text{half}(n - 1) = \text{half}(n) \\</a:t>
            </a:r>
          </a:p>
          <a:p>
            <a:r>
              <a:rPr lang="nl-NL" sz="800" kern="1200" dirty="0" smtClean="0">
                <a:solidFill>
                  <a:srgbClr val="A6A6A6"/>
                </a:solidFill>
                <a:latin typeface="+mn-lt"/>
                <a:ea typeface="+mn-ea"/>
                <a:cs typeface="+mn-cs"/>
              </a:rPr>
              <a:t>&amp;\</a:t>
            </a:r>
            <a:r>
              <a:rPr lang="nl-NL" sz="800" kern="1200" dirty="0" err="1" smtClean="0">
                <a:solidFill>
                  <a:srgbClr val="A6A6A6"/>
                </a:solidFill>
                <a:latin typeface="+mn-lt"/>
                <a:ea typeface="+mn-ea"/>
                <a:cs typeface="+mn-cs"/>
              </a:rPr>
              <a:t>text</a:t>
            </a:r>
            <a:r>
              <a:rPr lang="nl-NL" sz="800" kern="1200" dirty="0" smtClean="0">
                <a:solidFill>
                  <a:srgbClr val="A6A6A6"/>
                </a:solidFill>
                <a:latin typeface="+mn-lt"/>
                <a:ea typeface="+mn-ea"/>
                <a:cs typeface="+mn-cs"/>
              </a:rPr>
              <a:t>{</a:t>
            </a:r>
            <a:r>
              <a:rPr lang="nl-NL" sz="800" kern="1200" dirty="0" err="1" smtClean="0">
                <a:solidFill>
                  <a:srgbClr val="A6A6A6"/>
                </a:solidFill>
                <a:latin typeface="+mn-lt"/>
                <a:ea typeface="+mn-ea"/>
                <a:cs typeface="+mn-cs"/>
              </a:rPr>
              <a:t>Axiom</a:t>
            </a:r>
            <a:r>
              <a:rPr lang="nl-NL" sz="800" kern="1200" dirty="0" smtClean="0">
                <a:solidFill>
                  <a:srgbClr val="A6A6A6"/>
                </a:solidFill>
                <a:latin typeface="+mn-lt"/>
                <a:ea typeface="+mn-ea"/>
                <a:cs typeface="+mn-cs"/>
              </a:rPr>
              <a:t>:~~~}  n \</a:t>
            </a:r>
            <a:r>
              <a:rPr lang="nl-NL" sz="800" kern="1200" dirty="0" err="1" smtClean="0">
                <a:solidFill>
                  <a:srgbClr val="A6A6A6"/>
                </a:solidFill>
                <a:latin typeface="+mn-lt"/>
                <a:ea typeface="+mn-ea"/>
                <a:cs typeface="+mn-cs"/>
              </a:rPr>
              <a:t>leq</a:t>
            </a:r>
            <a:r>
              <a:rPr lang="nl-NL" sz="800" kern="1200" dirty="0" smtClean="0">
                <a:solidFill>
                  <a:srgbClr val="A6A6A6"/>
                </a:solidFill>
                <a:latin typeface="+mn-lt"/>
                <a:ea typeface="+mn-ea"/>
                <a:cs typeface="+mn-cs"/>
              </a:rPr>
              <a:t> 1 ~~\vee~~ \</a:t>
            </a:r>
            <a:r>
              <a:rPr lang="nl-NL" sz="800" kern="1200" dirty="0" err="1" smtClean="0">
                <a:solidFill>
                  <a:srgbClr val="A6A6A6"/>
                </a:solidFill>
                <a:latin typeface="+mn-lt"/>
                <a:ea typeface="+mn-ea"/>
                <a:cs typeface="+mn-cs"/>
              </a:rPr>
              <a:t>text</a:t>
            </a:r>
            <a:r>
              <a:rPr lang="nl-NL" sz="800" kern="1200" dirty="0" smtClean="0">
                <a:solidFill>
                  <a:srgbClr val="A6A6A6"/>
                </a:solidFill>
                <a:latin typeface="+mn-lt"/>
                <a:ea typeface="+mn-ea"/>
                <a:cs typeface="+mn-cs"/>
              </a:rPr>
              <a:t>{half}(n) = 1 ~~\vee~~ \</a:t>
            </a:r>
            <a:r>
              <a:rPr lang="nl-NL" sz="800" kern="1200" dirty="0" err="1" smtClean="0">
                <a:solidFill>
                  <a:srgbClr val="A6A6A6"/>
                </a:solidFill>
                <a:latin typeface="+mn-lt"/>
                <a:ea typeface="+mn-ea"/>
                <a:cs typeface="+mn-cs"/>
              </a:rPr>
              <a:t>text</a:t>
            </a:r>
            <a:r>
              <a:rPr lang="nl-NL" sz="800" kern="1200" dirty="0" smtClean="0">
                <a:solidFill>
                  <a:srgbClr val="A6A6A6"/>
                </a:solidFill>
                <a:latin typeface="+mn-lt"/>
                <a:ea typeface="+mn-ea"/>
                <a:cs typeface="+mn-cs"/>
              </a:rPr>
              <a:t>{half}(\</a:t>
            </a:r>
            <a:r>
              <a:rPr lang="nl-NL" sz="800" kern="1200" dirty="0" err="1" smtClean="0">
                <a:solidFill>
                  <a:srgbClr val="A6A6A6"/>
                </a:solidFill>
                <a:latin typeface="+mn-lt"/>
                <a:ea typeface="+mn-ea"/>
                <a:cs typeface="+mn-cs"/>
              </a:rPr>
              <a:t>text</a:t>
            </a:r>
            <a:r>
              <a:rPr lang="nl-NL" sz="800" kern="1200" dirty="0" smtClean="0">
                <a:solidFill>
                  <a:srgbClr val="A6A6A6"/>
                </a:solidFill>
                <a:latin typeface="+mn-lt"/>
                <a:ea typeface="+mn-ea"/>
                <a:cs typeface="+mn-cs"/>
              </a:rPr>
              <a:t>{half}(n)) = 1 \vee \</a:t>
            </a:r>
            <a:r>
              <a:rPr lang="nl-NL" sz="800" kern="1200" dirty="0" err="1" smtClean="0">
                <a:solidFill>
                  <a:srgbClr val="A6A6A6"/>
                </a:solidFill>
                <a:latin typeface="+mn-lt"/>
                <a:ea typeface="+mn-ea"/>
                <a:cs typeface="+mn-cs"/>
              </a:rPr>
              <a:t>ldots</a:t>
            </a:r>
            <a:r>
              <a:rPr lang="nl-NL" sz="800" kern="1200" dirty="0" smtClean="0">
                <a:solidFill>
                  <a:srgbClr val="A6A6A6"/>
                </a:solidFill>
                <a:latin typeface="+mn-lt"/>
                <a:ea typeface="+mn-ea"/>
                <a:cs typeface="+mn-cs"/>
              </a:rPr>
              <a:t> </a:t>
            </a:r>
          </a:p>
          <a:p>
            <a:r>
              <a:rPr lang="nl-NL" sz="800" kern="1200" dirty="0" smtClean="0">
                <a:solidFill>
                  <a:srgbClr val="A6A6A6"/>
                </a:solidFill>
                <a:latin typeface="+mn-lt"/>
                <a:ea typeface="+mn-ea"/>
                <a:cs typeface="+mn-cs"/>
              </a:rPr>
              <a:t>\end{</a:t>
            </a:r>
            <a:r>
              <a:rPr lang="nl-NL" sz="800" kern="1200" dirty="0" err="1" smtClean="0">
                <a:solidFill>
                  <a:srgbClr val="A6A6A6"/>
                </a:solidFill>
                <a:latin typeface="+mn-lt"/>
                <a:ea typeface="+mn-ea"/>
                <a:cs typeface="+mn-cs"/>
              </a:rPr>
              <a:t>align</a:t>
            </a:r>
            <a:r>
              <a:rPr lang="nl-NL" sz="800" kern="1200" dirty="0" smtClean="0">
                <a:solidFill>
                  <a:srgbClr val="A6A6A6"/>
                </a:solidFill>
                <a:latin typeface="+mn-lt"/>
                <a:ea typeface="+mn-ea"/>
                <a:cs typeface="+mn-cs"/>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97</a:t>
            </a:fld>
            <a:endParaRPr lang="en-US"/>
          </a:p>
        </p:txBody>
      </p:sp>
    </p:spTree>
    <p:extLst>
      <p:ext uri="{BB962C8B-B14F-4D97-AF65-F5344CB8AC3E}">
        <p14:creationId xmlns:p14="http://schemas.microsoft.com/office/powerpoint/2010/main" val="1196423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 know the requirements (concepts), we can write the fully generic version of the function.</a:t>
            </a:r>
          </a:p>
          <a:p>
            <a:endParaRPr lang="en-US" baseline="0" dirty="0" smtClean="0"/>
          </a:p>
          <a:p>
            <a:r>
              <a:rPr lang="en-US" dirty="0" smtClean="0"/>
              <a:t>Note that we’ve added one more line of code, which returns r when n is zero.  This is why we need comparison with 0 as one of the syntactic</a:t>
            </a:r>
            <a:r>
              <a:rPr lang="en-US" baseline="0" dirty="0" smtClean="0"/>
              <a:t> requirements for variables of type A.</a:t>
            </a:r>
            <a:endParaRPr lang="en-US" dirty="0" smtClean="0"/>
          </a:p>
          <a:p>
            <a:r>
              <a:rPr lang="en-US" dirty="0" smtClean="0"/>
              <a:t>We do this because when n is zero, we don’t need to do anything.</a:t>
            </a:r>
          </a:p>
          <a:p>
            <a:r>
              <a:rPr lang="en-US" dirty="0" smtClean="0"/>
              <a:t>We’ll see on the next slide where</a:t>
            </a:r>
            <a:r>
              <a:rPr lang="en-US" baseline="0" dirty="0" smtClean="0"/>
              <a:t> this zero comes from.</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98</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write the fully generic version</a:t>
            </a:r>
            <a:r>
              <a:rPr lang="en-US" baseline="0" dirty="0" smtClean="0"/>
              <a:t> of multiply that calls the multiply-accumulate function we’ve just finished.</a:t>
            </a:r>
          </a:p>
          <a:p>
            <a:r>
              <a:rPr lang="en-US" baseline="0" dirty="0" smtClean="0"/>
              <a:t>Note that we don’t allow n to be 0 in this function; we’ll see why in a minute.</a:t>
            </a:r>
          </a:p>
          <a:p>
            <a:r>
              <a:rPr lang="en-US" baseline="0" dirty="0" smtClean="0"/>
              <a:t>But when n=2, the second argument of its call to </a:t>
            </a:r>
            <a:r>
              <a:rPr lang="en-US" baseline="0" dirty="0" err="1" smtClean="0"/>
              <a:t>multiply_accumulate_semigroup</a:t>
            </a:r>
            <a:r>
              <a:rPr lang="en-US" baseline="0" dirty="0" smtClean="0"/>
              <a:t> will be 0, which is why we had to handle that case in the last slide.</a:t>
            </a:r>
          </a:p>
        </p:txBody>
      </p:sp>
      <p:sp>
        <p:nvSpPr>
          <p:cNvPr id="4" name="Slide Number Placeholder 3"/>
          <p:cNvSpPr>
            <a:spLocks noGrp="1"/>
          </p:cNvSpPr>
          <p:nvPr>
            <p:ph type="sldNum" sz="quarter" idx="10"/>
          </p:nvPr>
        </p:nvSpPr>
        <p:spPr/>
        <p:txBody>
          <a:bodyPr/>
          <a:lstStyle/>
          <a:p>
            <a:fld id="{D96BEE2E-A57D-DB46-BA08-0F83851AFB1F}" type="slidenum">
              <a:rPr lang="en-US" smtClean="0"/>
              <a:pPr/>
              <a:t>99</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all we do is handle the zero case if there is one, then pass the rest of the work to </a:t>
            </a:r>
            <a:r>
              <a:rPr lang="en-US" dirty="0" err="1" smtClean="0"/>
              <a:t>multiply_semigroup</a:t>
            </a:r>
            <a:r>
              <a:rPr lang="en-US" dirty="0" smtClean="0"/>
              <a:t>.</a:t>
            </a:r>
          </a:p>
          <a:p>
            <a:endParaRPr lang="en-US" dirty="0" smtClean="0"/>
          </a:p>
          <a:p>
            <a:r>
              <a:rPr lang="en-US" dirty="0" smtClean="0"/>
              <a:t>Also note that (1) we changed the requirements on type A to be a </a:t>
            </a:r>
            <a:r>
              <a:rPr lang="en-US" dirty="0" err="1" smtClean="0"/>
              <a:t>monoid</a:t>
            </a:r>
            <a:r>
              <a:rPr lang="en-US" dirty="0" smtClean="0"/>
              <a:t>, and (2) we are carefully to return a “zero” of type</a:t>
            </a:r>
            <a:r>
              <a:rPr lang="en-US" baseline="0" dirty="0" smtClean="0"/>
              <a:t> A – we don’t assume it’s int.</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102</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handle the possible new case – here, a</a:t>
            </a:r>
            <a:r>
              <a:rPr lang="en-US" baseline="0" dirty="0" smtClean="0"/>
              <a:t> negative product – and then call our previous function.</a:t>
            </a:r>
          </a:p>
          <a:p>
            <a:r>
              <a:rPr lang="en-US" baseline="0" dirty="0" smtClean="0"/>
              <a:t>Essentially what we’re saying here is “adding</a:t>
            </a:r>
            <a:r>
              <a:rPr lang="en-US" i="1" baseline="0" dirty="0" smtClean="0"/>
              <a:t> a </a:t>
            </a:r>
            <a:r>
              <a:rPr lang="en-US" baseline="0" dirty="0" smtClean="0"/>
              <a:t>negative </a:t>
            </a:r>
            <a:r>
              <a:rPr lang="en-US" i="1" baseline="0" dirty="0" smtClean="0"/>
              <a:t>n</a:t>
            </a:r>
            <a:r>
              <a:rPr lang="en-US" baseline="0" dirty="0" smtClean="0"/>
              <a:t> times means adding negative </a:t>
            </a:r>
            <a:r>
              <a:rPr lang="en-US" i="1" baseline="0" dirty="0" smtClean="0"/>
              <a:t>a</a:t>
            </a:r>
            <a:r>
              <a:rPr lang="en-US" baseline="0" dirty="0" smtClean="0"/>
              <a:t> </a:t>
            </a:r>
            <a:r>
              <a:rPr lang="en-US" i="1" baseline="0" dirty="0" smtClean="0"/>
              <a:t>n</a:t>
            </a:r>
            <a:r>
              <a:rPr lang="en-US" baseline="0" dirty="0" smtClean="0"/>
              <a:t> times..”</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104</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additive group of integers, the elements are integers and the group operation is addition.</a:t>
            </a:r>
          </a:p>
          <a:p>
            <a:r>
              <a:rPr lang="en-US" dirty="0" smtClean="0"/>
              <a:t>For the multiplicative group of nonzero remainders mod</a:t>
            </a:r>
            <a:r>
              <a:rPr lang="en-US" baseline="0" dirty="0" smtClean="0"/>
              <a:t> 7, the elements are {1, 2, 3, 4, 5, 6} and the group operation is multiplication mod 7.</a:t>
            </a:r>
          </a:p>
          <a:p>
            <a:endParaRPr lang="en-US" baseline="0" dirty="0" smtClean="0"/>
          </a:p>
          <a:p>
            <a:r>
              <a:rPr lang="en-US" baseline="0" dirty="0" smtClean="0"/>
              <a:t>(A matrix is invertible if it has a nonzero determinant.)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9</a:t>
            </a:fld>
            <a:endParaRPr lang="en-US"/>
          </a:p>
        </p:txBody>
      </p:sp>
    </p:spTree>
    <p:extLst>
      <p:ext uri="{BB962C8B-B14F-4D97-AF65-F5344CB8AC3E}">
        <p14:creationId xmlns:p14="http://schemas.microsoft.com/office/powerpoint/2010/main" val="35703387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105</a:t>
            </a:fld>
            <a:endParaRPr lang="en-US"/>
          </a:p>
        </p:txBody>
      </p:sp>
    </p:spTree>
    <p:extLst>
      <p:ext uri="{BB962C8B-B14F-4D97-AF65-F5344CB8AC3E}">
        <p14:creationId xmlns:p14="http://schemas.microsoft.com/office/powerpoint/2010/main" val="2584169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things</a:t>
            </a:r>
            <a:r>
              <a:rPr lang="en-US" baseline="0" dirty="0" smtClean="0"/>
              <a:t> we changed are marked in purple.</a:t>
            </a:r>
          </a:p>
          <a:p>
            <a:r>
              <a:rPr lang="en-US" baseline="0" dirty="0" smtClean="0"/>
              <a:t>The most important thing is that we changed the operation from plus to times.</a:t>
            </a:r>
          </a:p>
          <a:p>
            <a:r>
              <a:rPr lang="en-US" baseline="0" dirty="0" smtClean="0"/>
              <a:t>But we also changed the order of arguments to reflect standard mathematical notation (i.e. we say </a:t>
            </a:r>
            <a:r>
              <a:rPr lang="en-US" baseline="0" dirty="0" err="1" smtClean="0"/>
              <a:t>na</a:t>
            </a:r>
            <a:r>
              <a:rPr lang="en-US" baseline="0" dirty="0" smtClean="0"/>
              <a:t>, but </a:t>
            </a:r>
            <a:r>
              <a:rPr lang="en-US" baseline="0" dirty="0" err="1" smtClean="0"/>
              <a:t>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106</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only changes are the concept</a:t>
            </a:r>
            <a:r>
              <a:rPr lang="en-US" baseline="0" dirty="0" smtClean="0"/>
              <a:t> name, the order of arguments, and (most importantly) the replacement of + with *.</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107</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want to raise something to the</a:t>
            </a:r>
            <a:r>
              <a:rPr lang="en-US" baseline="0" dirty="0" smtClean="0"/>
              <a:t> power zero, we use a </a:t>
            </a:r>
            <a:r>
              <a:rPr lang="en-US" baseline="0" dirty="0" err="1" smtClean="0"/>
              <a:t>monoid</a:t>
            </a:r>
            <a:r>
              <a:rPr lang="en-US" baseline="0" dirty="0" smtClean="0"/>
              <a:t> and handle that special case.</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108</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want to raise something to a negative power, we use a group, and we need a new kind of inverse.</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109</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Multiplicative</a:t>
            </a:r>
            <a:r>
              <a:rPr lang="en-US" baseline="0" dirty="0" smtClean="0"/>
              <a:t> inverse is not built into C++ the way additive inverse is, but we can write one easily.</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110</a:t>
            </a:fld>
            <a:endParaRPr lang="en-US"/>
          </a:p>
        </p:txBody>
      </p:sp>
    </p:spTree>
    <p:extLst>
      <p:ext uri="{BB962C8B-B14F-4D97-AF65-F5344CB8AC3E}">
        <p14:creationId xmlns:p14="http://schemas.microsoft.com/office/powerpoint/2010/main" val="1532222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time we discovered that we could use the exact same algorithm for both</a:t>
            </a:r>
            <a:r>
              <a:rPr lang="en-US" baseline="0" dirty="0" smtClean="0"/>
              <a:t> multiplication and power, by simply replacing plus with times in the code.</a:t>
            </a:r>
          </a:p>
          <a:p>
            <a:r>
              <a:rPr lang="en-US" baseline="0" dirty="0" smtClean="0"/>
              <a:t>But if we’re going to extend this idea to other operations, it’s going to get pretty tedious to have all these different versions of the code.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113</a:t>
            </a:fld>
            <a:endParaRPr lang="en-US"/>
          </a:p>
        </p:txBody>
      </p:sp>
    </p:spTree>
    <p:extLst>
      <p:ext uri="{BB962C8B-B14F-4D97-AF65-F5344CB8AC3E}">
        <p14:creationId xmlns:p14="http://schemas.microsoft.com/office/powerpoint/2010/main" val="30486066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shift</a:t>
            </a:r>
            <a:r>
              <a:rPr lang="en-US" baseline="0" dirty="0" smtClean="0"/>
              <a:t> the “</a:t>
            </a:r>
            <a:r>
              <a:rPr lang="en-US" baseline="0" dirty="0" err="1" smtClean="0"/>
              <a:t>semigroupness</a:t>
            </a:r>
            <a:r>
              <a:rPr lang="en-US" baseline="0" dirty="0" smtClean="0"/>
              <a:t>” requirement from the variables to the operation.</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115</a:t>
            </a:fld>
            <a:endParaRPr lang="en-US"/>
          </a:p>
        </p:txBody>
      </p:sp>
    </p:spTree>
    <p:extLst>
      <p:ext uri="{BB962C8B-B14F-4D97-AF65-F5344CB8AC3E}">
        <p14:creationId xmlns:p14="http://schemas.microsoft.com/office/powerpoint/2010/main" val="4906487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we used to say (for example) “a + a” or “a * a”, we now say “op(a, a)”.</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116</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117</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there a multiplicative group of integers?</a:t>
            </a:r>
          </a:p>
        </p:txBody>
      </p:sp>
      <p:sp>
        <p:nvSpPr>
          <p:cNvPr id="4" name="Slide Number Placeholder 3"/>
          <p:cNvSpPr>
            <a:spLocks noGrp="1"/>
          </p:cNvSpPr>
          <p:nvPr>
            <p:ph type="sldNum" sz="quarter" idx="10"/>
          </p:nvPr>
        </p:nvSpPr>
        <p:spPr/>
        <p:txBody>
          <a:bodyPr/>
          <a:lstStyle/>
          <a:p>
            <a:fld id="{7DD1F818-9BF4-EE4B-BA13-E67BADA76E56}" type="slidenum">
              <a:rPr lang="en-US" smtClean="0"/>
              <a:t>10</a:t>
            </a:fld>
            <a:endParaRPr lang="en-US"/>
          </a:p>
        </p:txBody>
      </p:sp>
    </p:spTree>
    <p:extLst>
      <p:ext uri="{BB962C8B-B14F-4D97-AF65-F5344CB8AC3E}">
        <p14:creationId xmlns:p14="http://schemas.microsoft.com/office/powerpoint/2010/main" val="39671390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119</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each of these functions specifies the type of the object it expects to be called</a:t>
            </a:r>
            <a:r>
              <a:rPr lang="en-US" baseline="0" dirty="0" smtClean="0"/>
              <a:t> with, but doesn’t name it, since the object is never used.</a:t>
            </a:r>
          </a:p>
          <a:p>
            <a:r>
              <a:rPr lang="en-US" baseline="0" dirty="0" smtClean="0"/>
              <a:t>The first one says “the identity element for the type </a:t>
            </a:r>
            <a:r>
              <a:rPr lang="en-US" baseline="0" dirty="0" err="1" smtClean="0"/>
              <a:t>std</a:t>
            </a:r>
            <a:r>
              <a:rPr lang="en-US" baseline="0" dirty="0" smtClean="0"/>
              <a:t>::plus&lt;T&gt; is 0.”</a:t>
            </a:r>
          </a:p>
          <a:p>
            <a:r>
              <a:rPr lang="en-US" baseline="0" dirty="0" smtClean="0"/>
              <a:t>There will be different identity elements for other </a:t>
            </a:r>
            <a:r>
              <a:rPr lang="en-US" baseline="0" dirty="0" err="1" smtClean="0"/>
              <a:t>monoids</a:t>
            </a:r>
            <a:r>
              <a:rPr lang="en-US" baseline="0" dirty="0" smtClean="0"/>
              <a:t>.  For example, the identity element for the min operation is the maximum value of the given type.</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120</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122</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123</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function</a:t>
            </a:r>
            <a:r>
              <a:rPr lang="en-US" baseline="0" dirty="0" smtClean="0"/>
              <a:t> is a generalization of the </a:t>
            </a:r>
            <a:r>
              <a:rPr lang="en-US" baseline="0" dirty="0" err="1" smtClean="0"/>
              <a:t>multiplicative_inverse</a:t>
            </a:r>
            <a:r>
              <a:rPr lang="en-US" baseline="0" dirty="0" smtClean="0"/>
              <a:t> function we wrote earlier.</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124</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Reduction is a really old and</a:t>
            </a:r>
            <a:r>
              <a:rPr lang="en-US" baseline="0" dirty="0" smtClean="0"/>
              <a:t> powerful idea.  It did not originate with Google.</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126</a:t>
            </a:fld>
            <a:endParaRPr lang="en-US"/>
          </a:p>
        </p:txBody>
      </p:sp>
    </p:spTree>
    <p:extLst>
      <p:ext uri="{BB962C8B-B14F-4D97-AF65-F5344CB8AC3E}">
        <p14:creationId xmlns:p14="http://schemas.microsoft.com/office/powerpoint/2010/main" val="36287956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look at another old problem and see how we</a:t>
            </a:r>
            <a:r>
              <a:rPr lang="en-US" baseline="0" dirty="0" smtClean="0"/>
              <a:t> can use our techniques to solve it.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127</a:t>
            </a:fld>
            <a:endParaRPr lang="en-US"/>
          </a:p>
        </p:txBody>
      </p:sp>
    </p:spTree>
    <p:extLst>
      <p:ext uri="{BB962C8B-B14F-4D97-AF65-F5344CB8AC3E}">
        <p14:creationId xmlns:p14="http://schemas.microsoft.com/office/powerpoint/2010/main" val="21611837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130</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Times New Roman" charset="0"/>
              <a:ea typeface="ＭＳ Ｐゴシック" charset="0"/>
              <a:cs typeface="+mn-cs"/>
            </a:endParaRPr>
          </a:p>
          <a:p>
            <a:r>
              <a:rPr lang="en-US" sz="800" kern="1200" dirty="0" smtClean="0">
                <a:solidFill>
                  <a:srgbClr val="A6A6A6"/>
                </a:solidFill>
                <a:latin typeface="Times New Roman" charset="0"/>
                <a:ea typeface="ＭＳ Ｐゴシック" charset="0"/>
                <a:cs typeface="+mn-cs"/>
              </a:rPr>
              <a:t>\begin{align*}</a:t>
            </a:r>
          </a:p>
          <a:p>
            <a:r>
              <a:rPr lang="en-US" sz="800" kern="1200" dirty="0" smtClean="0">
                <a:solidFill>
                  <a:srgbClr val="A6A6A6"/>
                </a:solidFill>
                <a:latin typeface="Times New Roman" charset="0"/>
                <a:ea typeface="ＭＳ Ｐゴシック" charset="0"/>
                <a:cs typeface="+mn-cs"/>
              </a:rPr>
              <a:t>F_5 &amp;= F_4 + F_3 \\</a:t>
            </a:r>
          </a:p>
          <a:p>
            <a:r>
              <a:rPr lang="en-US" sz="800" kern="1200" dirty="0" smtClean="0">
                <a:solidFill>
                  <a:srgbClr val="A6A6A6"/>
                </a:solidFill>
                <a:latin typeface="Times New Roman" charset="0"/>
                <a:ea typeface="ＭＳ Ｐゴシック" charset="0"/>
                <a:cs typeface="+mn-cs"/>
              </a:rPr>
              <a:t>&amp;= (F_3 + F_2) + (F_2 + F_1) \\</a:t>
            </a:r>
          </a:p>
          <a:p>
            <a:r>
              <a:rPr lang="en-US" sz="800" kern="1200" dirty="0" smtClean="0">
                <a:solidFill>
                  <a:srgbClr val="A6A6A6"/>
                </a:solidFill>
                <a:latin typeface="Times New Roman" charset="0"/>
                <a:ea typeface="ＭＳ Ｐゴシック" charset="0"/>
                <a:cs typeface="+mn-cs"/>
              </a:rPr>
              <a:t>&amp;= ((F_2 + F_1) + (F_1 + F_0)) + ((F_1 + F_0) + F_1) \\</a:t>
            </a:r>
          </a:p>
          <a:p>
            <a:r>
              <a:rPr lang="en-US" sz="800" kern="1200" dirty="0" smtClean="0">
                <a:solidFill>
                  <a:srgbClr val="A6A6A6"/>
                </a:solidFill>
                <a:latin typeface="Times New Roman" charset="0"/>
                <a:ea typeface="ＭＳ Ｐゴシック" charset="0"/>
                <a:cs typeface="+mn-cs"/>
              </a:rPr>
              <a:t>&amp;= (((F_1 + F_0) + F_1) + (F_1 + F_0)) + ((F_1 + F_0) + F_1)</a:t>
            </a:r>
          </a:p>
          <a:p>
            <a:r>
              <a:rPr lang="en-US" sz="800" kern="1200" dirty="0" smtClean="0">
                <a:solidFill>
                  <a:srgbClr val="A6A6A6"/>
                </a:solidFill>
                <a:latin typeface="Times New Roman" charset="0"/>
                <a:ea typeface="ＭＳ Ｐゴシック" charset="0"/>
                <a:cs typeface="+mn-cs"/>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131</a:t>
            </a:fld>
            <a:endParaRPr lang="en-US"/>
          </a:p>
        </p:txBody>
      </p:sp>
    </p:spTree>
    <p:extLst>
      <p:ext uri="{BB962C8B-B14F-4D97-AF65-F5344CB8AC3E}">
        <p14:creationId xmlns:p14="http://schemas.microsoft.com/office/powerpoint/2010/main" val="15383765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132</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elements in the group are {1, 2, 3, 4, 5, 6}.</a:t>
            </a:r>
          </a:p>
          <a:p>
            <a:endParaRPr lang="en-US" dirty="0" smtClean="0"/>
          </a:p>
          <a:p>
            <a:r>
              <a:rPr lang="en-US" dirty="0" smtClean="0"/>
              <a:t>Of course, using a single example doesn’t prove closure, but if you tried every possible pair of elements, you’d see that the product is still</a:t>
            </a:r>
            <a:r>
              <a:rPr lang="en-US" baseline="0" dirty="0" smtClean="0"/>
              <a:t> an element of the set.</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11</a:t>
            </a:fld>
            <a:endParaRPr lang="en-US"/>
          </a:p>
        </p:txBody>
      </p:sp>
    </p:spTree>
    <p:extLst>
      <p:ext uri="{BB962C8B-B14F-4D97-AF65-F5344CB8AC3E}">
        <p14:creationId xmlns:p14="http://schemas.microsoft.com/office/powerpoint/2010/main" val="7893953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 on we’ll have a brief</a:t>
            </a:r>
            <a:r>
              <a:rPr lang="en-US" baseline="0" dirty="0" smtClean="0"/>
              <a:t> review of linear algebra; see book pp. 145-146 if you need it now.</a:t>
            </a:r>
          </a:p>
          <a:p>
            <a:endParaRPr lang="en-US" baseline="0" dirty="0" smtClean="0"/>
          </a:p>
          <a:p>
            <a:r>
              <a:rPr lang="en-US" sz="800" dirty="0" smtClean="0">
                <a:solidFill>
                  <a:srgbClr val="A6A6A6"/>
                </a:solidFill>
              </a:rPr>
              <a:t>\[ \begin{</a:t>
            </a:r>
            <a:r>
              <a:rPr lang="en-US" sz="800" dirty="0" err="1" smtClean="0">
                <a:solidFill>
                  <a:srgbClr val="A6A6A6"/>
                </a:solidFill>
              </a:rPr>
              <a:t>bmatrix</a:t>
            </a:r>
            <a:r>
              <a:rPr lang="en-US" sz="800" dirty="0" smtClean="0">
                <a:solidFill>
                  <a:srgbClr val="A6A6A6"/>
                </a:solidFill>
              </a:rPr>
              <a:t>}v_{i+1} \\ </a:t>
            </a:r>
            <a:r>
              <a:rPr lang="en-US" sz="800" dirty="0" err="1" smtClean="0">
                <a:solidFill>
                  <a:srgbClr val="A6A6A6"/>
                </a:solidFill>
              </a:rPr>
              <a:t>v_i</a:t>
            </a:r>
            <a:r>
              <a:rPr lang="en-US" sz="800" dirty="0" smtClean="0">
                <a:solidFill>
                  <a:srgbClr val="A6A6A6"/>
                </a:solidFill>
              </a:rPr>
              <a:t>\end{</a:t>
            </a:r>
            <a:r>
              <a:rPr lang="en-US" sz="800" dirty="0" err="1" smtClean="0">
                <a:solidFill>
                  <a:srgbClr val="A6A6A6"/>
                </a:solidFill>
              </a:rPr>
              <a:t>bmatrix</a:t>
            </a:r>
            <a:r>
              <a:rPr lang="en-US" sz="800" dirty="0" smtClean="0">
                <a:solidFill>
                  <a:srgbClr val="A6A6A6"/>
                </a:solidFill>
              </a:rPr>
              <a:t>} =</a:t>
            </a:r>
          </a:p>
          <a:p>
            <a:r>
              <a:rPr lang="en-US" sz="800" dirty="0" smtClean="0">
                <a:solidFill>
                  <a:srgbClr val="A6A6A6"/>
                </a:solidFill>
              </a:rPr>
              <a:t>\begin{</a:t>
            </a:r>
            <a:r>
              <a:rPr lang="en-US" sz="800" dirty="0" err="1" smtClean="0">
                <a:solidFill>
                  <a:srgbClr val="A6A6A6"/>
                </a:solidFill>
              </a:rPr>
              <a:t>bmatrix</a:t>
            </a:r>
            <a:r>
              <a:rPr lang="en-US" sz="800" dirty="0" smtClean="0">
                <a:solidFill>
                  <a:srgbClr val="A6A6A6"/>
                </a:solidFill>
              </a:rPr>
              <a:t>}1 &amp; 1 \\ 1 &amp; 0\end{</a:t>
            </a:r>
            <a:r>
              <a:rPr lang="en-US" sz="800" dirty="0" err="1" smtClean="0">
                <a:solidFill>
                  <a:srgbClr val="A6A6A6"/>
                </a:solidFill>
              </a:rPr>
              <a:t>bmatrix</a:t>
            </a:r>
            <a:r>
              <a:rPr lang="en-US" sz="800" dirty="0" smtClean="0">
                <a:solidFill>
                  <a:srgbClr val="A6A6A6"/>
                </a:solidFill>
              </a:rPr>
              <a:t>} \begin{</a:t>
            </a:r>
            <a:r>
              <a:rPr lang="en-US" sz="800" dirty="0" err="1" smtClean="0">
                <a:solidFill>
                  <a:srgbClr val="A6A6A6"/>
                </a:solidFill>
              </a:rPr>
              <a:t>bmatrix</a:t>
            </a:r>
            <a:r>
              <a:rPr lang="en-US" sz="800" dirty="0" smtClean="0">
                <a:solidFill>
                  <a:srgbClr val="A6A6A6"/>
                </a:solidFill>
              </a:rPr>
              <a:t>}</a:t>
            </a:r>
            <a:r>
              <a:rPr lang="en-US" sz="800" dirty="0" err="1" smtClean="0">
                <a:solidFill>
                  <a:srgbClr val="A6A6A6"/>
                </a:solidFill>
              </a:rPr>
              <a:t>v_i</a:t>
            </a:r>
            <a:r>
              <a:rPr lang="en-US" sz="800" dirty="0" smtClean="0">
                <a:solidFill>
                  <a:srgbClr val="A6A6A6"/>
                </a:solidFill>
              </a:rPr>
              <a:t> \\ v_{i-1}\end{</a:t>
            </a:r>
            <a:r>
              <a:rPr lang="en-US" sz="800" dirty="0" err="1" smtClean="0">
                <a:solidFill>
                  <a:srgbClr val="A6A6A6"/>
                </a:solidFill>
              </a:rPr>
              <a:t>bmatrix</a:t>
            </a:r>
            <a:r>
              <a:rPr lang="en-US" sz="800" dirty="0" smtClean="0">
                <a:solidFill>
                  <a:srgbClr val="A6A6A6"/>
                </a:solidFill>
              </a:rPr>
              <a:t>} \]</a:t>
            </a:r>
          </a:p>
          <a:p>
            <a:endParaRPr lang="en-US" sz="800" dirty="0" smtClean="0">
              <a:solidFill>
                <a:srgbClr val="A6A6A6"/>
              </a:solidFill>
            </a:endParaRPr>
          </a:p>
          <a:p>
            <a:r>
              <a:rPr lang="en-US" sz="800" dirty="0" smtClean="0">
                <a:solidFill>
                  <a:srgbClr val="A6A6A6"/>
                </a:solidFill>
              </a:rPr>
              <a:t>\[ \begin{</a:t>
            </a:r>
            <a:r>
              <a:rPr lang="en-US" sz="800" dirty="0" err="1" smtClean="0">
                <a:solidFill>
                  <a:srgbClr val="A6A6A6"/>
                </a:solidFill>
              </a:rPr>
              <a:t>bmatrix</a:t>
            </a:r>
            <a:r>
              <a:rPr lang="en-US" sz="800" dirty="0" smtClean="0">
                <a:solidFill>
                  <a:srgbClr val="A6A6A6"/>
                </a:solidFill>
              </a:rPr>
              <a:t>}v_{n} \\ v_{n-1}\end{</a:t>
            </a:r>
            <a:r>
              <a:rPr lang="en-US" sz="800" dirty="0" err="1" smtClean="0">
                <a:solidFill>
                  <a:srgbClr val="A6A6A6"/>
                </a:solidFill>
              </a:rPr>
              <a:t>bmatrix</a:t>
            </a:r>
            <a:r>
              <a:rPr lang="en-US" sz="800" dirty="0" smtClean="0">
                <a:solidFill>
                  <a:srgbClr val="A6A6A6"/>
                </a:solidFill>
              </a:rPr>
              <a:t>} =</a:t>
            </a:r>
          </a:p>
          <a:p>
            <a:r>
              <a:rPr lang="en-US" sz="800" dirty="0" smtClean="0">
                <a:solidFill>
                  <a:srgbClr val="A6A6A6"/>
                </a:solidFill>
              </a:rPr>
              <a:t>\begin{</a:t>
            </a:r>
            <a:r>
              <a:rPr lang="en-US" sz="800" dirty="0" err="1" smtClean="0">
                <a:solidFill>
                  <a:srgbClr val="A6A6A6"/>
                </a:solidFill>
              </a:rPr>
              <a:t>bmatrix</a:t>
            </a:r>
            <a:r>
              <a:rPr lang="en-US" sz="800" dirty="0" smtClean="0">
                <a:solidFill>
                  <a:srgbClr val="A6A6A6"/>
                </a:solidFill>
              </a:rPr>
              <a:t>}1 &amp; 1\\ 1 &amp; 0\end{</a:t>
            </a:r>
            <a:r>
              <a:rPr lang="en-US" sz="800" dirty="0" err="1" smtClean="0">
                <a:solidFill>
                  <a:srgbClr val="A6A6A6"/>
                </a:solidFill>
              </a:rPr>
              <a:t>bmatrix</a:t>
            </a:r>
            <a:r>
              <a:rPr lang="en-US" sz="800" dirty="0" smtClean="0">
                <a:solidFill>
                  <a:srgbClr val="A6A6A6"/>
                </a:solidFill>
              </a:rPr>
              <a:t>}^{n-1}\begin{</a:t>
            </a:r>
            <a:r>
              <a:rPr lang="en-US" sz="800" dirty="0" err="1" smtClean="0">
                <a:solidFill>
                  <a:srgbClr val="A6A6A6"/>
                </a:solidFill>
              </a:rPr>
              <a:t>bmatrix</a:t>
            </a:r>
            <a:r>
              <a:rPr lang="en-US" sz="800" dirty="0" smtClean="0">
                <a:solidFill>
                  <a:srgbClr val="A6A6A6"/>
                </a:solidFill>
              </a:rPr>
              <a:t>}1 \\ 0\end{</a:t>
            </a:r>
            <a:r>
              <a:rPr lang="en-US" sz="800" dirty="0" err="1" smtClean="0">
                <a:solidFill>
                  <a:srgbClr val="A6A6A6"/>
                </a:solidFill>
              </a:rPr>
              <a:t>bmatrix</a:t>
            </a:r>
            <a:r>
              <a:rPr lang="en-US" sz="800" dirty="0" smtClean="0">
                <a:solidFill>
                  <a:srgbClr val="A6A6A6"/>
                </a:solidFill>
              </a:rPr>
              <a:t>} \]</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133</a:t>
            </a:fld>
            <a:endParaRPr lang="en-US"/>
          </a:p>
        </p:txBody>
      </p:sp>
    </p:spTree>
    <p:extLst>
      <p:ext uri="{BB962C8B-B14F-4D97-AF65-F5344CB8AC3E}">
        <p14:creationId xmlns:p14="http://schemas.microsoft.com/office/powerpoint/2010/main" val="40603585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a:p>
            <a:r>
              <a:rPr lang="tr-TR" sz="800" dirty="0" smtClean="0">
                <a:solidFill>
                  <a:srgbClr val="A6A6A6"/>
                </a:solidFill>
              </a:rPr>
              <a:t>\[ f(y_0, \</a:t>
            </a:r>
            <a:r>
              <a:rPr lang="tr-TR" sz="800" dirty="0" err="1" smtClean="0">
                <a:solidFill>
                  <a:srgbClr val="A6A6A6"/>
                </a:solidFill>
              </a:rPr>
              <a:t>dots</a:t>
            </a:r>
            <a:r>
              <a:rPr lang="tr-TR" sz="800" dirty="0" smtClean="0">
                <a:solidFill>
                  <a:srgbClr val="A6A6A6"/>
                </a:solidFill>
              </a:rPr>
              <a:t>, y_{k-1}) = \</a:t>
            </a:r>
            <a:r>
              <a:rPr lang="tr-TR" sz="800" dirty="0" err="1" smtClean="0">
                <a:solidFill>
                  <a:srgbClr val="A6A6A6"/>
                </a:solidFill>
              </a:rPr>
              <a:t>sum</a:t>
            </a:r>
            <a:r>
              <a:rPr lang="tr-TR" sz="800" dirty="0" smtClean="0">
                <a:solidFill>
                  <a:srgbClr val="A6A6A6"/>
                </a:solidFill>
              </a:rPr>
              <a:t>_{i=0}^{k-1}</a:t>
            </a:r>
            <a:r>
              <a:rPr lang="tr-TR" sz="800" dirty="0" err="1" smtClean="0">
                <a:solidFill>
                  <a:srgbClr val="A6A6A6"/>
                </a:solidFill>
              </a:rPr>
              <a:t>a_iy_i</a:t>
            </a:r>
            <a:r>
              <a:rPr lang="tr-TR" sz="800" dirty="0" smtClean="0">
                <a:solidFill>
                  <a:srgbClr val="A6A6A6"/>
                </a:solidFill>
              </a:rPr>
              <a:t> \]</a:t>
            </a: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135</a:t>
            </a:fld>
            <a:endParaRPr lang="en-US"/>
          </a:p>
        </p:txBody>
      </p:sp>
    </p:spTree>
    <p:extLst>
      <p:ext uri="{BB962C8B-B14F-4D97-AF65-F5344CB8AC3E}">
        <p14:creationId xmlns:p14="http://schemas.microsoft.com/office/powerpoint/2010/main" val="8409350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r>
              <a:rPr lang="nl-NL" sz="800" dirty="0" smtClean="0">
                <a:solidFill>
                  <a:srgbClr val="A6A6A6"/>
                </a:solidFill>
              </a:rPr>
              <a:t>\[</a:t>
            </a:r>
          </a:p>
          <a:p>
            <a:r>
              <a:rPr lang="nl-NL" sz="800" dirty="0" smtClean="0">
                <a:solidFill>
                  <a:srgbClr val="A6A6A6"/>
                </a:solidFill>
              </a:rPr>
              <a:t>\begin{</a:t>
            </a:r>
            <a:r>
              <a:rPr lang="nl-NL" sz="800" dirty="0" err="1" smtClean="0">
                <a:solidFill>
                  <a:srgbClr val="A6A6A6"/>
                </a:solidFill>
              </a:rPr>
              <a:t>bmatrix</a:t>
            </a:r>
            <a:r>
              <a:rPr lang="nl-NL" sz="800" dirty="0" smtClean="0">
                <a:solidFill>
                  <a:srgbClr val="A6A6A6"/>
                </a:solidFill>
              </a:rPr>
              <a:t>}</a:t>
            </a:r>
            <a:r>
              <a:rPr lang="nl-NL" sz="800" dirty="0" err="1" smtClean="0">
                <a:solidFill>
                  <a:srgbClr val="A6A6A6"/>
                </a:solidFill>
              </a:rPr>
              <a:t>x_n</a:t>
            </a:r>
            <a:r>
              <a:rPr lang="nl-NL" sz="800" dirty="0" smtClean="0">
                <a:solidFill>
                  <a:srgbClr val="A6A6A6"/>
                </a:solidFill>
              </a:rPr>
              <a:t> \\ x_{n-1} \\ x_{n-2} \\ \</a:t>
            </a:r>
            <a:r>
              <a:rPr lang="nl-NL" sz="800" dirty="0" err="1" smtClean="0">
                <a:solidFill>
                  <a:srgbClr val="A6A6A6"/>
                </a:solidFill>
              </a:rPr>
              <a:t>vdots</a:t>
            </a:r>
            <a:r>
              <a:rPr lang="nl-NL" sz="800" dirty="0" smtClean="0">
                <a:solidFill>
                  <a:srgbClr val="A6A6A6"/>
                </a:solidFill>
              </a:rPr>
              <a:t> \\ x_{n - k +1}  \end{</a:t>
            </a:r>
            <a:r>
              <a:rPr lang="nl-NL" sz="800" dirty="0" err="1" smtClean="0">
                <a:solidFill>
                  <a:srgbClr val="A6A6A6"/>
                </a:solidFill>
              </a:rPr>
              <a:t>bmatrix</a:t>
            </a:r>
            <a:r>
              <a:rPr lang="nl-NL" sz="800" dirty="0" smtClean="0">
                <a:solidFill>
                  <a:srgbClr val="A6A6A6"/>
                </a:solidFill>
              </a:rPr>
              <a:t>}=</a:t>
            </a:r>
          </a:p>
          <a:p>
            <a:r>
              <a:rPr lang="nl-NL" sz="800" dirty="0" smtClean="0">
                <a:solidFill>
                  <a:srgbClr val="A6A6A6"/>
                </a:solidFill>
              </a:rPr>
              <a:t>\begin{</a:t>
            </a:r>
            <a:r>
              <a:rPr lang="nl-NL" sz="800" dirty="0" err="1" smtClean="0">
                <a:solidFill>
                  <a:srgbClr val="A6A6A6"/>
                </a:solidFill>
              </a:rPr>
              <a:t>bmatrix</a:t>
            </a:r>
            <a:r>
              <a:rPr lang="nl-NL" sz="800" dirty="0" smtClean="0">
                <a:solidFill>
                  <a:srgbClr val="A6A6A6"/>
                </a:solidFill>
              </a:rPr>
              <a:t>}a_0 &amp; a_1 &amp; a_2 &amp; \</a:t>
            </a:r>
            <a:r>
              <a:rPr lang="nl-NL" sz="800" dirty="0" err="1" smtClean="0">
                <a:solidFill>
                  <a:srgbClr val="A6A6A6"/>
                </a:solidFill>
              </a:rPr>
              <a:t>dots</a:t>
            </a:r>
            <a:r>
              <a:rPr lang="nl-NL" sz="800" dirty="0" smtClean="0">
                <a:solidFill>
                  <a:srgbClr val="A6A6A6"/>
                </a:solidFill>
              </a:rPr>
              <a:t> &amp; a_{k-2} &amp; a_{k-1}\\ </a:t>
            </a:r>
          </a:p>
          <a:p>
            <a:r>
              <a:rPr lang="nl-NL" sz="800" dirty="0" smtClean="0">
                <a:solidFill>
                  <a:srgbClr val="A6A6A6"/>
                </a:solidFill>
              </a:rPr>
              <a:t>               1   &amp;  0  &amp; 0   &amp; \</a:t>
            </a:r>
            <a:r>
              <a:rPr lang="nl-NL" sz="800" dirty="0" err="1" smtClean="0">
                <a:solidFill>
                  <a:srgbClr val="A6A6A6"/>
                </a:solidFill>
              </a:rPr>
              <a:t>dots</a:t>
            </a:r>
            <a:r>
              <a:rPr lang="nl-NL" sz="800" dirty="0" smtClean="0">
                <a:solidFill>
                  <a:srgbClr val="A6A6A6"/>
                </a:solidFill>
              </a:rPr>
              <a:t> &amp; 0       &amp;      0\\ </a:t>
            </a:r>
          </a:p>
          <a:p>
            <a:r>
              <a:rPr lang="nl-NL" sz="800" dirty="0" smtClean="0">
                <a:solidFill>
                  <a:srgbClr val="A6A6A6"/>
                </a:solidFill>
              </a:rPr>
              <a:t>               0   &amp;  1  &amp; 0   &amp; \</a:t>
            </a:r>
            <a:r>
              <a:rPr lang="nl-NL" sz="800" dirty="0" err="1" smtClean="0">
                <a:solidFill>
                  <a:srgbClr val="A6A6A6"/>
                </a:solidFill>
              </a:rPr>
              <a:t>dots</a:t>
            </a:r>
            <a:r>
              <a:rPr lang="nl-NL" sz="800" dirty="0" smtClean="0">
                <a:solidFill>
                  <a:srgbClr val="A6A6A6"/>
                </a:solidFill>
              </a:rPr>
              <a:t> &amp; 0       &amp;      0\\ </a:t>
            </a:r>
          </a:p>
          <a:p>
            <a:r>
              <a:rPr lang="nl-NL" sz="800" dirty="0" smtClean="0">
                <a:solidFill>
                  <a:srgbClr val="A6A6A6"/>
                </a:solidFill>
              </a:rPr>
              <a:t>          \</a:t>
            </a:r>
            <a:r>
              <a:rPr lang="nl-NL" sz="800" dirty="0" err="1" smtClean="0">
                <a:solidFill>
                  <a:srgbClr val="A6A6A6"/>
                </a:solidFill>
              </a:rPr>
              <a:t>vdots</a:t>
            </a:r>
            <a:r>
              <a:rPr lang="nl-NL" sz="800" dirty="0" smtClean="0">
                <a:solidFill>
                  <a:srgbClr val="A6A6A6"/>
                </a:solidFill>
              </a:rPr>
              <a:t>   &amp; \</a:t>
            </a:r>
            <a:r>
              <a:rPr lang="nl-NL" sz="800" dirty="0" err="1" smtClean="0">
                <a:solidFill>
                  <a:srgbClr val="A6A6A6"/>
                </a:solidFill>
              </a:rPr>
              <a:t>vdots</a:t>
            </a:r>
            <a:r>
              <a:rPr lang="nl-NL" sz="800" dirty="0" smtClean="0">
                <a:solidFill>
                  <a:srgbClr val="A6A6A6"/>
                </a:solidFill>
              </a:rPr>
              <a:t> &amp; \</a:t>
            </a:r>
            <a:r>
              <a:rPr lang="nl-NL" sz="800" dirty="0" err="1" smtClean="0">
                <a:solidFill>
                  <a:srgbClr val="A6A6A6"/>
                </a:solidFill>
              </a:rPr>
              <a:t>vdots</a:t>
            </a:r>
            <a:r>
              <a:rPr lang="nl-NL" sz="800" dirty="0" smtClean="0">
                <a:solidFill>
                  <a:srgbClr val="A6A6A6"/>
                </a:solidFill>
              </a:rPr>
              <a:t>   &amp; &amp; \</a:t>
            </a:r>
            <a:r>
              <a:rPr lang="nl-NL" sz="800" dirty="0" err="1" smtClean="0">
                <a:solidFill>
                  <a:srgbClr val="A6A6A6"/>
                </a:solidFill>
              </a:rPr>
              <a:t>vdots</a:t>
            </a:r>
            <a:r>
              <a:rPr lang="nl-NL" sz="800" dirty="0" smtClean="0">
                <a:solidFill>
                  <a:srgbClr val="A6A6A6"/>
                </a:solidFill>
              </a:rPr>
              <a:t> &amp; \</a:t>
            </a:r>
            <a:r>
              <a:rPr lang="nl-NL" sz="800" dirty="0" err="1" smtClean="0">
                <a:solidFill>
                  <a:srgbClr val="A6A6A6"/>
                </a:solidFill>
              </a:rPr>
              <a:t>vdots</a:t>
            </a:r>
            <a:r>
              <a:rPr lang="nl-NL" sz="800" dirty="0" smtClean="0">
                <a:solidFill>
                  <a:srgbClr val="A6A6A6"/>
                </a:solidFill>
              </a:rPr>
              <a:t>\\</a:t>
            </a:r>
          </a:p>
          <a:p>
            <a:r>
              <a:rPr lang="nl-NL" sz="800" dirty="0" smtClean="0">
                <a:solidFill>
                  <a:srgbClr val="A6A6A6"/>
                </a:solidFill>
              </a:rPr>
              <a:t>                0   &amp;  0  &amp; 0  &amp; \</a:t>
            </a:r>
            <a:r>
              <a:rPr lang="nl-NL" sz="800" dirty="0" err="1" smtClean="0">
                <a:solidFill>
                  <a:srgbClr val="A6A6A6"/>
                </a:solidFill>
              </a:rPr>
              <a:t>dots</a:t>
            </a:r>
            <a:r>
              <a:rPr lang="nl-NL" sz="800" dirty="0" smtClean="0">
                <a:solidFill>
                  <a:srgbClr val="A6A6A6"/>
                </a:solidFill>
              </a:rPr>
              <a:t> &amp; 1       &amp;      0\\ </a:t>
            </a:r>
          </a:p>
          <a:p>
            <a:r>
              <a:rPr lang="nl-NL" sz="800" dirty="0" smtClean="0">
                <a:solidFill>
                  <a:srgbClr val="A6A6A6"/>
                </a:solidFill>
              </a:rPr>
              <a:t>\end{</a:t>
            </a:r>
            <a:r>
              <a:rPr lang="nl-NL" sz="800" dirty="0" err="1" smtClean="0">
                <a:solidFill>
                  <a:srgbClr val="A6A6A6"/>
                </a:solidFill>
              </a:rPr>
              <a:t>bmatrix</a:t>
            </a:r>
            <a:r>
              <a:rPr lang="nl-NL" sz="800" dirty="0" smtClean="0">
                <a:solidFill>
                  <a:srgbClr val="A6A6A6"/>
                </a:solidFill>
              </a:rPr>
              <a:t>}^{n-k+1}</a:t>
            </a:r>
          </a:p>
          <a:p>
            <a:r>
              <a:rPr lang="nl-NL" sz="800" dirty="0" smtClean="0">
                <a:solidFill>
                  <a:srgbClr val="A6A6A6"/>
                </a:solidFill>
              </a:rPr>
              <a:t>\begin{</a:t>
            </a:r>
            <a:r>
              <a:rPr lang="nl-NL" sz="800" dirty="0" err="1" smtClean="0">
                <a:solidFill>
                  <a:srgbClr val="A6A6A6"/>
                </a:solidFill>
              </a:rPr>
              <a:t>bmatrix</a:t>
            </a:r>
            <a:r>
              <a:rPr lang="nl-NL" sz="800" dirty="0" smtClean="0">
                <a:solidFill>
                  <a:srgbClr val="A6A6A6"/>
                </a:solidFill>
              </a:rPr>
              <a:t>}x_{k-1} \\ x_{k-2} \\ x_{k-3} \\ \</a:t>
            </a:r>
            <a:r>
              <a:rPr lang="nl-NL" sz="800" dirty="0" err="1" smtClean="0">
                <a:solidFill>
                  <a:srgbClr val="A6A6A6"/>
                </a:solidFill>
              </a:rPr>
              <a:t>vdots</a:t>
            </a:r>
            <a:r>
              <a:rPr lang="nl-NL" sz="800" dirty="0" smtClean="0">
                <a:solidFill>
                  <a:srgbClr val="A6A6A6"/>
                </a:solidFill>
              </a:rPr>
              <a:t> \\ x_{0}  \end{</a:t>
            </a:r>
            <a:r>
              <a:rPr lang="nl-NL" sz="800" dirty="0" err="1" smtClean="0">
                <a:solidFill>
                  <a:srgbClr val="A6A6A6"/>
                </a:solidFill>
              </a:rPr>
              <a:t>bmatrix</a:t>
            </a:r>
            <a:r>
              <a:rPr lang="nl-NL" sz="800" dirty="0" smtClean="0">
                <a:solidFill>
                  <a:srgbClr val="A6A6A6"/>
                </a:solidFill>
              </a:rPr>
              <a:t>}</a:t>
            </a:r>
          </a:p>
          <a:p>
            <a:r>
              <a:rPr lang="nl-NL" sz="800" dirty="0" smtClean="0">
                <a:solidFill>
                  <a:srgbClr val="A6A6A6"/>
                </a:solidFill>
              </a:rPr>
              <a:t>\]</a:t>
            </a:r>
            <a:endParaRPr lang="nl-NL" sz="800" dirty="0">
              <a:solidFill>
                <a:srgbClr val="A6A6A6"/>
              </a:solidFill>
            </a:endParaRPr>
          </a:p>
        </p:txBody>
      </p:sp>
      <p:sp>
        <p:nvSpPr>
          <p:cNvPr id="4" name="Slide Number Placeholder 3"/>
          <p:cNvSpPr>
            <a:spLocks noGrp="1"/>
          </p:cNvSpPr>
          <p:nvPr>
            <p:ph type="sldNum" sz="quarter" idx="10"/>
          </p:nvPr>
        </p:nvSpPr>
        <p:spPr/>
        <p:txBody>
          <a:bodyPr/>
          <a:lstStyle/>
          <a:p>
            <a:fld id="{7DD1F818-9BF4-EE4B-BA13-E67BADA76E56}" type="slidenum">
              <a:rPr lang="en-US" smtClean="0"/>
              <a:t>136</a:t>
            </a:fld>
            <a:endParaRPr lang="en-US"/>
          </a:p>
        </p:txBody>
      </p:sp>
    </p:spTree>
    <p:extLst>
      <p:ext uri="{BB962C8B-B14F-4D97-AF65-F5344CB8AC3E}">
        <p14:creationId xmlns:p14="http://schemas.microsoft.com/office/powerpoint/2010/main" val="2869078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Stevin is the reason the U.S. had</a:t>
            </a:r>
            <a:r>
              <a:rPr lang="en-US" baseline="0" dirty="0" smtClean="0"/>
              <a:t> decimal coinage 200 years before the British; Thomas Jefferson was a fan of his book.  (It’s also the reason we have a coin called a “dime” – “</a:t>
            </a:r>
            <a:r>
              <a:rPr lang="en-US" baseline="0" dirty="0" err="1" smtClean="0"/>
              <a:t>Disme</a:t>
            </a:r>
            <a:r>
              <a:rPr lang="en-US" baseline="0" dirty="0" smtClean="0"/>
              <a:t>” was the name of the book in its original English translation.</a:t>
            </a:r>
          </a:p>
          <a:p>
            <a:endParaRPr lang="en-US" baseline="0" dirty="0" smtClean="0"/>
          </a:p>
          <a:p>
            <a:r>
              <a:rPr lang="en-US" sz="800" baseline="0" dirty="0" smtClean="0"/>
              <a:t>[Public domain image.]</a:t>
            </a:r>
          </a:p>
        </p:txBody>
      </p:sp>
      <p:sp>
        <p:nvSpPr>
          <p:cNvPr id="4" name="Slide Number Placeholder 3"/>
          <p:cNvSpPr>
            <a:spLocks noGrp="1"/>
          </p:cNvSpPr>
          <p:nvPr>
            <p:ph type="sldNum" sz="quarter" idx="10"/>
          </p:nvPr>
        </p:nvSpPr>
        <p:spPr/>
        <p:txBody>
          <a:bodyPr/>
          <a:lstStyle/>
          <a:p>
            <a:fld id="{7DD1F818-9BF4-EE4B-BA13-E67BADA76E56}" type="slidenum">
              <a:rPr lang="en-US" smtClean="0"/>
              <a:t>140</a:t>
            </a:fld>
            <a:endParaRPr lang="en-US"/>
          </a:p>
        </p:txBody>
      </p:sp>
    </p:spTree>
    <p:extLst>
      <p:ext uri="{BB962C8B-B14F-4D97-AF65-F5344CB8AC3E}">
        <p14:creationId xmlns:p14="http://schemas.microsoft.com/office/powerpoint/2010/main" val="21065592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one stroke</a:t>
            </a:r>
            <a:r>
              <a:rPr lang="en-US" baseline="0" dirty="0" smtClean="0"/>
              <a:t>, the classical restrictions of ‘numbers’ to integers or to rational fractions was eliminated.  His general notion of a real number was accepted by all later scientists.”  -- B. van der </a:t>
            </a:r>
            <a:r>
              <a:rPr lang="en-US" baseline="0" dirty="0" err="1" smtClean="0"/>
              <a:t>Waerden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141</a:t>
            </a:fld>
            <a:endParaRPr lang="en-US"/>
          </a:p>
        </p:txBody>
      </p:sp>
    </p:spTree>
    <p:extLst>
      <p:ext uri="{BB962C8B-B14F-4D97-AF65-F5344CB8AC3E}">
        <p14:creationId xmlns:p14="http://schemas.microsoft.com/office/powerpoint/2010/main" val="6431289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not sure what Stevin</a:t>
            </a:r>
            <a:r>
              <a:rPr lang="en-US" baseline="0" dirty="0" smtClean="0"/>
              <a:t> meant by “inexplicable” numbers, but he might have meant what we now call transcendental numbers.</a:t>
            </a:r>
            <a:endParaRPr lang="en-US" dirty="0" smtClean="0"/>
          </a:p>
          <a:p>
            <a:r>
              <a:rPr lang="en-US" dirty="0" smtClean="0"/>
              <a:t>Stevin</a:t>
            </a:r>
            <a:r>
              <a:rPr lang="en-US" baseline="0" dirty="0" smtClean="0"/>
              <a:t> never made the jump from a line to a plane – that would need to wait for Descartes, a few years later.</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142</a:t>
            </a:fld>
            <a:endParaRPr lang="en-US"/>
          </a:p>
        </p:txBody>
      </p:sp>
    </p:spTree>
    <p:extLst>
      <p:ext uri="{BB962C8B-B14F-4D97-AF65-F5344CB8AC3E}">
        <p14:creationId xmlns:p14="http://schemas.microsoft.com/office/powerpoint/2010/main" val="33024202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solidFill>
                  <a:srgbClr val="A6A6A6"/>
                </a:solidFill>
              </a:rPr>
              <a:t>\[ \</a:t>
            </a:r>
            <a:r>
              <a:rPr lang="en-US" sz="800" dirty="0" err="1" smtClean="0">
                <a:solidFill>
                  <a:srgbClr val="A6A6A6"/>
                </a:solidFill>
              </a:rPr>
              <a:t>frac</a:t>
            </a:r>
            <a:r>
              <a:rPr lang="en-US" sz="800" dirty="0" smtClean="0">
                <a:solidFill>
                  <a:srgbClr val="A6A6A6"/>
                </a:solidFill>
              </a:rPr>
              <a:t>{1}{7} = 0.142857142857142857142857142857... \]</a:t>
            </a:r>
          </a:p>
          <a:p>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143</a:t>
            </a:fld>
            <a:endParaRPr lang="en-US"/>
          </a:p>
        </p:txBody>
      </p:sp>
    </p:spTree>
    <p:extLst>
      <p:ext uri="{BB962C8B-B14F-4D97-AF65-F5344CB8AC3E}">
        <p14:creationId xmlns:p14="http://schemas.microsoft.com/office/powerpoint/2010/main" val="5123539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might say that Stevin was the first person to realize that code could be treated as data.</a:t>
            </a:r>
            <a:endParaRPr lang="en-US" dirty="0"/>
          </a:p>
        </p:txBody>
      </p:sp>
      <p:sp>
        <p:nvSpPr>
          <p:cNvPr id="4" name="Slide Number Placeholder 3"/>
          <p:cNvSpPr>
            <a:spLocks noGrp="1"/>
          </p:cNvSpPr>
          <p:nvPr>
            <p:ph type="sldNum" sz="quarter" idx="10"/>
          </p:nvPr>
        </p:nvSpPr>
        <p:spPr/>
        <p:txBody>
          <a:bodyPr/>
          <a:lstStyle/>
          <a:p>
            <a:fld id="{7DD1F818-9BF4-EE4B-BA13-E67BADA76E56}" type="slidenum">
              <a:rPr lang="en-US" smtClean="0"/>
              <a:t>144</a:t>
            </a:fld>
            <a:endParaRPr lang="en-US"/>
          </a:p>
        </p:txBody>
      </p:sp>
    </p:spTree>
    <p:extLst>
      <p:ext uri="{BB962C8B-B14F-4D97-AF65-F5344CB8AC3E}">
        <p14:creationId xmlns:p14="http://schemas.microsoft.com/office/powerpoint/2010/main" val="23924392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146</a:t>
            </a:fld>
            <a:endParaRPr lang="en-US"/>
          </a:p>
        </p:txBody>
      </p:sp>
    </p:spTree>
    <p:extLst>
      <p:ext uri="{BB962C8B-B14F-4D97-AF65-F5344CB8AC3E}">
        <p14:creationId xmlns:p14="http://schemas.microsoft.com/office/powerpoint/2010/main" val="15808570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talk more about </a:t>
            </a:r>
            <a:r>
              <a:rPr lang="en-US" dirty="0" err="1" smtClean="0"/>
              <a:t>semirings</a:t>
            </a:r>
            <a:r>
              <a:rPr lang="en-US" baseline="0" dirty="0" smtClean="0"/>
              <a:t> soon, and iterators later in the course.</a:t>
            </a:r>
            <a:endParaRPr lang="en-US" dirty="0"/>
          </a:p>
        </p:txBody>
      </p:sp>
      <p:sp>
        <p:nvSpPr>
          <p:cNvPr id="4" name="Slide Number Placeholder 3"/>
          <p:cNvSpPr>
            <a:spLocks noGrp="1"/>
          </p:cNvSpPr>
          <p:nvPr>
            <p:ph type="sldNum" sz="quarter" idx="10"/>
          </p:nvPr>
        </p:nvSpPr>
        <p:spPr/>
        <p:txBody>
          <a:bodyPr/>
          <a:lstStyle/>
          <a:p>
            <a:fld id="{D96BEE2E-A57D-DB46-BA08-0F83851AFB1F}" type="slidenum">
              <a:rPr lang="en-US" smtClean="0"/>
              <a:pPr/>
              <a:t>147</a:t>
            </a:fld>
            <a:endParaRPr lang="en-US"/>
          </a:p>
        </p:txBody>
      </p:sp>
    </p:spTree>
    <p:extLst>
      <p:ext uri="{BB962C8B-B14F-4D97-AF65-F5344CB8AC3E}">
        <p14:creationId xmlns:p14="http://schemas.microsoft.com/office/powerpoint/2010/main" val="158085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E5FA9-CB72-9D42-97FA-C63C7A21DCAF}"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159635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73C79-74BA-794A-8995-3B386C86DB4F}"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120656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0215C-BC2E-4244-A1F1-744C93D636DC}"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215599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229DB-216B-324F-9998-E0893E624B8F}"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23446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0B932-55DC-E845-BDA8-A19A5F9B058F}"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186843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0DE40D-EC99-3449-B081-10321B4CF839}" type="datetime1">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176437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5E351A-A487-4548-AC39-91D889A00D3E}" type="datetime1">
              <a:rPr lang="en-US" smtClean="0"/>
              <a:t>10/26/15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284938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7A6B5-8504-6441-BF1E-20A32748B13E}" type="datetime1">
              <a:rPr lang="en-US" smtClean="0"/>
              <a:t>10/26/15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10810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17F5B-FF6F-5E45-A5A9-FCB50078DAD2}" type="datetime1">
              <a:rPr lang="en-US" smtClean="0"/>
              <a:t>10/26/15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118714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3273E-96F1-BC4E-8E5C-032E46D5F1C9}" type="datetime1">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234768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963D1-19C1-C740-A4D7-CF9726D29365}" type="datetime1">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98554-76E8-C340-BA36-F66DB672AD21}" type="slidenum">
              <a:rPr lang="en-US" smtClean="0"/>
              <a:t>‹#›</a:t>
            </a:fld>
            <a:endParaRPr lang="en-US"/>
          </a:p>
        </p:txBody>
      </p:sp>
    </p:spTree>
    <p:extLst>
      <p:ext uri="{BB962C8B-B14F-4D97-AF65-F5344CB8AC3E}">
        <p14:creationId xmlns:p14="http://schemas.microsoft.com/office/powerpoint/2010/main" val="3192788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9C87A-F1CF-064E-9300-45F611C99874}" type="datetime1">
              <a:rPr lang="en-US" smtClean="0"/>
              <a:t>10/26/15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98554-76E8-C340-BA36-F66DB672AD21}" type="slidenum">
              <a:rPr lang="en-US" smtClean="0"/>
              <a:t>‹#›</a:t>
            </a:fld>
            <a:endParaRPr lang="en-US"/>
          </a:p>
        </p:txBody>
      </p:sp>
    </p:spTree>
    <p:extLst>
      <p:ext uri="{BB962C8B-B14F-4D97-AF65-F5344CB8AC3E}">
        <p14:creationId xmlns:p14="http://schemas.microsoft.com/office/powerpoint/2010/main" val="14366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34.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33.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37.e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38.e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 Id="rId3" Type="http://schemas.openxmlformats.org/officeDocument/2006/relationships/image" Target="../media/image39.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 Id="rId3" Type="http://schemas.openxmlformats.org/officeDocument/2006/relationships/image" Target="../media/image40.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41.e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42.e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43.em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44.e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 Id="rId3" Type="http://schemas.openxmlformats.org/officeDocument/2006/relationships/image" Target="../media/image4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46.em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47.e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e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66.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5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em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 Id="rId3" Type="http://schemas.openxmlformats.org/officeDocument/2006/relationships/image" Target="../media/image5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emf"/></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54.emf"/></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55.emf"/></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56.emf"/></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57.emf"/></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58.emf"/></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 Id="rId3" Type="http://schemas.openxmlformats.org/officeDocument/2006/relationships/image" Target="../media/image59.emf"/></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60.emf"/></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 Id="rId3" Type="http://schemas.openxmlformats.org/officeDocument/2006/relationships/image" Target="../media/image61.emf"/></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62.emf"/></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99.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65.emf"/></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emf"/></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image" Target="../media/image67.emf"/></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 Id="rId3" Type="http://schemas.openxmlformats.org/officeDocument/2006/relationships/image" Target="../media/image68.emf"/></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69.emf"/></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70.emf"/></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image" Target="../media/image71.emf"/></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 Id="rId3" Type="http://schemas.openxmlformats.org/officeDocument/2006/relationships/image" Target="../media/image72.emf"/></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 Id="rId3" Type="http://schemas.openxmlformats.org/officeDocument/2006/relationships/image" Target="../media/image73.jp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emf"/></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 Id="rId3" Type="http://schemas.openxmlformats.org/officeDocument/2006/relationships/image" Target="../media/image75.emf"/></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 Id="rId3" Type="http://schemas.openxmlformats.org/officeDocument/2006/relationships/image" Target="../media/image76.emf"/></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 Id="rId3" Type="http://schemas.openxmlformats.org/officeDocument/2006/relationships/image" Target="../media/image77.emf"/></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image" Target="../media/image78.emf"/></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emf"/></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5.xml"/><Relationship Id="rId3" Type="http://schemas.openxmlformats.org/officeDocument/2006/relationships/image" Target="../media/image80.jp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emf"/></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 Id="rId3" Type="http://schemas.openxmlformats.org/officeDocument/2006/relationships/image" Target="../media/image81.jp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 Id="rId3" Type="http://schemas.openxmlformats.org/officeDocument/2006/relationships/image" Target="../media/image82.emf"/></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emf"/></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 Id="rId3" Type="http://schemas.openxmlformats.org/officeDocument/2006/relationships/image" Target="../media/image83.jp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emf"/></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 Id="rId3" Type="http://schemas.openxmlformats.org/officeDocument/2006/relationships/image" Target="../media/image85.emf"/></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 Id="rId3" Type="http://schemas.openxmlformats.org/officeDocument/2006/relationships/image" Target="../media/image86.emf"/></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 Id="rId3" Type="http://schemas.openxmlformats.org/officeDocument/2006/relationships/image" Target="../media/image87.emf"/></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 Id="rId3" Type="http://schemas.openxmlformats.org/officeDocument/2006/relationships/image" Target="../media/image88.emf"/></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emf"/></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emf"/><Relationship Id="rId3" Type="http://schemas.openxmlformats.org/officeDocument/2006/relationships/image" Target="../media/image25.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6.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7.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8.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9.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3.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Mathematics to</a:t>
            </a:r>
            <a:br>
              <a:rPr lang="en-US" dirty="0" smtClean="0"/>
            </a:br>
            <a:r>
              <a:rPr lang="en-US" dirty="0" smtClean="0"/>
              <a:t>Generic Programming</a:t>
            </a:r>
            <a:endParaRPr lang="en-US" dirty="0"/>
          </a:p>
        </p:txBody>
      </p:sp>
      <p:sp>
        <p:nvSpPr>
          <p:cNvPr id="3" name="Subtitle 2"/>
          <p:cNvSpPr>
            <a:spLocks noGrp="1"/>
          </p:cNvSpPr>
          <p:nvPr>
            <p:ph type="subTitle" idx="1"/>
          </p:nvPr>
        </p:nvSpPr>
        <p:spPr/>
        <p:txBody>
          <a:bodyPr/>
          <a:lstStyle/>
          <a:p>
            <a:r>
              <a:rPr lang="en-US" dirty="0" smtClean="0"/>
              <a:t>Course Slides – Part 2 of 3</a:t>
            </a:r>
          </a:p>
          <a:p>
            <a:r>
              <a:rPr lang="en-US" dirty="0"/>
              <a:t>Version 1.0</a:t>
            </a:r>
          </a:p>
          <a:p>
            <a:r>
              <a:rPr lang="en-US" dirty="0" smtClean="0"/>
              <a:t>October 5, </a:t>
            </a:r>
            <a:r>
              <a:rPr lang="en-US" dirty="0"/>
              <a:t>2015</a:t>
            </a:r>
          </a:p>
        </p:txBody>
      </p:sp>
      <p:sp>
        <p:nvSpPr>
          <p:cNvPr id="4" name="TextBox 3"/>
          <p:cNvSpPr txBox="1"/>
          <p:nvPr/>
        </p:nvSpPr>
        <p:spPr>
          <a:xfrm>
            <a:off x="1819474" y="5994400"/>
            <a:ext cx="5661225" cy="646331"/>
          </a:xfrm>
          <a:prstGeom prst="rect">
            <a:avLst/>
          </a:prstGeom>
          <a:noFill/>
        </p:spPr>
        <p:txBody>
          <a:bodyPr wrap="none" rtlCol="0">
            <a:spAutoFit/>
          </a:bodyPr>
          <a:lstStyle/>
          <a:p>
            <a:r>
              <a:rPr lang="en-US" sz="1200" dirty="0" smtClean="0"/>
              <a:t>Copyright © 2015 by Alexander A. </a:t>
            </a:r>
            <a:r>
              <a:rPr lang="en-US" sz="1200" dirty="0" err="1" smtClean="0"/>
              <a:t>Stepanov</a:t>
            </a:r>
            <a:r>
              <a:rPr lang="en-US" sz="1200" dirty="0" smtClean="0"/>
              <a:t> and Daniel E. Rose.</a:t>
            </a:r>
            <a:br>
              <a:rPr lang="en-US" sz="1200" dirty="0" smtClean="0"/>
            </a:br>
            <a:r>
              <a:rPr lang="en-US" sz="1200" dirty="0" smtClean="0"/>
              <a:t>This </a:t>
            </a:r>
            <a:r>
              <a:rPr lang="en-US" sz="1200" dirty="0"/>
              <a:t>work is licensed under the Creative Commons </a:t>
            </a:r>
            <a:r>
              <a:rPr lang="en-US" sz="1200" dirty="0" smtClean="0"/>
              <a:t>Attribution</a:t>
            </a:r>
            <a:r>
              <a:rPr lang="en-US" sz="1200" dirty="0"/>
              <a:t> </a:t>
            </a:r>
            <a:r>
              <a:rPr lang="en-US" sz="1200" dirty="0" smtClean="0"/>
              <a:t>4.0</a:t>
            </a:r>
            <a:r>
              <a:rPr lang="en-US" sz="1200" dirty="0"/>
              <a:t> </a:t>
            </a:r>
            <a:r>
              <a:rPr lang="en-US" sz="1200" dirty="0" smtClean="0"/>
              <a:t>International License.</a:t>
            </a:r>
          </a:p>
          <a:p>
            <a:r>
              <a:rPr lang="en-US" sz="1200" dirty="0" smtClean="0"/>
              <a:t>To </a:t>
            </a:r>
            <a:r>
              <a:rPr lang="en-US" sz="1200" dirty="0"/>
              <a:t>view a copy of this license, visit http://</a:t>
            </a:r>
            <a:r>
              <a:rPr lang="en-US" sz="1200" dirty="0" err="1"/>
              <a:t>creativecommons.org</a:t>
            </a:r>
            <a:r>
              <a:rPr lang="en-US" sz="1200" dirty="0"/>
              <a:t>/licenses/by/4.0</a:t>
            </a:r>
            <a:r>
              <a:rPr lang="en-US" sz="1200" dirty="0" smtClean="0"/>
              <a:t>/.</a:t>
            </a:r>
            <a:endParaRPr lang="en-US" sz="1200" dirty="0"/>
          </a:p>
        </p:txBody>
      </p:sp>
      <p:pic>
        <p:nvPicPr>
          <p:cNvPr id="5" name="Picture 4" descr="CCLicenseLogo88x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 y="6145431"/>
            <a:ext cx="1117600" cy="393700"/>
          </a:xfrm>
          <a:prstGeom prst="rect">
            <a:avLst/>
          </a:prstGeom>
        </p:spPr>
      </p:pic>
    </p:spTree>
    <p:extLst>
      <p:ext uri="{BB962C8B-B14F-4D97-AF65-F5344CB8AC3E}">
        <p14:creationId xmlns:p14="http://schemas.microsoft.com/office/powerpoint/2010/main" val="23958259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ultiplicative </a:t>
            </a:r>
            <a:r>
              <a:rPr lang="en-US" dirty="0"/>
              <a:t>G</a:t>
            </a:r>
            <a:r>
              <a:rPr lang="en-US" dirty="0" smtClean="0"/>
              <a:t>roup of Integers?</a:t>
            </a:r>
            <a:endParaRPr lang="en-US" dirty="0"/>
          </a:p>
        </p:txBody>
      </p:sp>
      <p:sp>
        <p:nvSpPr>
          <p:cNvPr id="3" name="Content Placeholder 2"/>
          <p:cNvSpPr>
            <a:spLocks noGrp="1"/>
          </p:cNvSpPr>
          <p:nvPr>
            <p:ph idx="1"/>
          </p:nvPr>
        </p:nvSpPr>
        <p:spPr/>
        <p:txBody>
          <a:bodyPr/>
          <a:lstStyle/>
          <a:p>
            <a:r>
              <a:rPr lang="en-US" dirty="0" smtClean="0"/>
              <a:t>No, because the</a:t>
            </a:r>
            <a:r>
              <a:rPr lang="en-US" baseline="0" dirty="0" smtClean="0"/>
              <a:t> multiplicative inverse of most integers is not an integer.</a:t>
            </a:r>
          </a:p>
          <a:p>
            <a:r>
              <a:rPr lang="en-US" baseline="0" dirty="0" smtClean="0"/>
              <a:t>In other words, integers are not closed under multiplicative inverse.</a:t>
            </a:r>
            <a:endParaRPr lang="en-US" dirty="0" smtClean="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10</a:t>
            </a:fld>
            <a:endParaRPr lang="en-US"/>
          </a:p>
        </p:txBody>
      </p:sp>
    </p:spTree>
    <p:extLst>
      <p:ext uri="{BB962C8B-B14F-4D97-AF65-F5344CB8AC3E}">
        <p14:creationId xmlns:p14="http://schemas.microsoft.com/office/powerpoint/2010/main" val="2618377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a:t>
            </a:r>
            <a:r>
              <a:rPr lang="en-US" i="1" dirty="0" smtClean="0"/>
              <a:t> n </a:t>
            </a:r>
            <a:r>
              <a:rPr lang="en-US" dirty="0" smtClean="0"/>
              <a:t>be zero?</a:t>
            </a:r>
            <a:endParaRPr lang="en-US" dirty="0"/>
          </a:p>
        </p:txBody>
      </p:sp>
      <p:sp>
        <p:nvSpPr>
          <p:cNvPr id="3" name="Content Placeholder 2"/>
          <p:cNvSpPr>
            <a:spLocks noGrp="1"/>
          </p:cNvSpPr>
          <p:nvPr>
            <p:ph idx="1"/>
          </p:nvPr>
        </p:nvSpPr>
        <p:spPr/>
        <p:txBody>
          <a:bodyPr/>
          <a:lstStyle/>
          <a:p>
            <a:r>
              <a:rPr lang="en-US" dirty="0" smtClean="0"/>
              <a:t>We started with the assumption that we had only positive integers (since ancient Greeks had no zero)</a:t>
            </a:r>
          </a:p>
          <a:p>
            <a:r>
              <a:rPr lang="en-US" dirty="0" smtClean="0"/>
              <a:t>What should an additive </a:t>
            </a:r>
            <a:r>
              <a:rPr lang="en-US" dirty="0" err="1" smtClean="0"/>
              <a:t>semigroup</a:t>
            </a:r>
            <a:r>
              <a:rPr lang="en-US" dirty="0" smtClean="0"/>
              <a:t> multiplication function return when </a:t>
            </a:r>
            <a:r>
              <a:rPr lang="en-US" i="1" dirty="0" smtClean="0"/>
              <a:t>n </a:t>
            </a:r>
            <a:r>
              <a:rPr lang="en-US" dirty="0" smtClean="0"/>
              <a:t>= 0?</a:t>
            </a:r>
          </a:p>
          <a:p>
            <a:pPr lvl="1"/>
            <a:r>
              <a:rPr lang="en-US" dirty="0" smtClean="0"/>
              <a:t>The value that doesn’t change the result when the </a:t>
            </a:r>
            <a:r>
              <a:rPr lang="en-US" dirty="0" err="1" smtClean="0"/>
              <a:t>semigroup</a:t>
            </a:r>
            <a:r>
              <a:rPr lang="en-US" dirty="0" smtClean="0"/>
              <a:t> operation (addition) is applied.</a:t>
            </a:r>
          </a:p>
          <a:p>
            <a:pPr lvl="1"/>
            <a:r>
              <a:rPr lang="en-US" dirty="0" smtClean="0"/>
              <a:t>But </a:t>
            </a:r>
            <a:r>
              <a:rPr lang="en-US" dirty="0" err="1" smtClean="0"/>
              <a:t>semigroups</a:t>
            </a:r>
            <a:r>
              <a:rPr lang="en-US" dirty="0" smtClean="0"/>
              <a:t> don’t require an identity element, so there is no notion of “adding zero.”</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100</a:t>
            </a:fld>
            <a:endParaRPr lang="en-US"/>
          </a:p>
        </p:txBody>
      </p:sp>
    </p:spTree>
    <p:extLst>
      <p:ext uri="{BB962C8B-B14F-4D97-AF65-F5344CB8AC3E}">
        <p14:creationId xmlns:p14="http://schemas.microsoft.com/office/powerpoint/2010/main" val="250840700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want to use zero?</a:t>
            </a:r>
            <a:endParaRPr lang="en-US" dirty="0"/>
          </a:p>
        </p:txBody>
      </p:sp>
      <p:sp>
        <p:nvSpPr>
          <p:cNvPr id="3" name="Content Placeholder 2"/>
          <p:cNvSpPr>
            <a:spLocks noGrp="1"/>
          </p:cNvSpPr>
          <p:nvPr>
            <p:ph idx="1"/>
          </p:nvPr>
        </p:nvSpPr>
        <p:spPr/>
        <p:txBody>
          <a:bodyPr/>
          <a:lstStyle/>
          <a:p>
            <a:r>
              <a:rPr lang="en-US" sz="2800" dirty="0" smtClean="0"/>
              <a:t>We can add a requirement that there be an identity element </a:t>
            </a:r>
            <a:r>
              <a:rPr lang="en-US" sz="2800" i="1" dirty="0" smtClean="0">
                <a:latin typeface="Palatino"/>
                <a:cs typeface="Palatino"/>
              </a:rPr>
              <a:t>e</a:t>
            </a:r>
            <a:r>
              <a:rPr lang="en-US" sz="2800" dirty="0" smtClean="0"/>
              <a:t> and an identity axiom:</a:t>
            </a:r>
          </a:p>
          <a:p>
            <a:pPr marL="0" indent="0" algn="ctr">
              <a:buNone/>
            </a:pPr>
            <a:r>
              <a:rPr lang="en-US" sz="2800" i="1" dirty="0">
                <a:latin typeface="Palatino"/>
                <a:cs typeface="Palatino"/>
              </a:rPr>
              <a:t>x</a:t>
            </a:r>
            <a:r>
              <a:rPr lang="en-US" sz="2800" dirty="0">
                <a:latin typeface="Palatino"/>
                <a:cs typeface="Palatino"/>
              </a:rPr>
              <a:t> ◦ </a:t>
            </a:r>
            <a:r>
              <a:rPr lang="en-US" sz="2800" i="1" dirty="0">
                <a:latin typeface="Palatino"/>
                <a:cs typeface="Palatino"/>
              </a:rPr>
              <a:t>e </a:t>
            </a:r>
            <a:r>
              <a:rPr lang="en-US" sz="2800" dirty="0">
                <a:latin typeface="Palatino"/>
                <a:cs typeface="Palatino"/>
              </a:rPr>
              <a:t>= </a:t>
            </a:r>
            <a:r>
              <a:rPr lang="en-US" sz="2800" i="1" dirty="0">
                <a:latin typeface="Palatino"/>
                <a:cs typeface="Palatino"/>
              </a:rPr>
              <a:t>e</a:t>
            </a:r>
            <a:r>
              <a:rPr lang="en-US" sz="2800" dirty="0">
                <a:latin typeface="Palatino"/>
                <a:cs typeface="Palatino"/>
              </a:rPr>
              <a:t> ◦ </a:t>
            </a:r>
            <a:r>
              <a:rPr lang="en-US" sz="2800" i="1" dirty="0">
                <a:latin typeface="Palatino"/>
                <a:cs typeface="Palatino"/>
              </a:rPr>
              <a:t>x</a:t>
            </a:r>
            <a:r>
              <a:rPr lang="en-US" sz="2800" dirty="0">
                <a:latin typeface="Palatino"/>
                <a:cs typeface="Palatino"/>
              </a:rPr>
              <a:t> = </a:t>
            </a:r>
            <a:r>
              <a:rPr lang="en-US" sz="2800" i="1" dirty="0" smtClean="0">
                <a:latin typeface="Palatino"/>
                <a:cs typeface="Palatino"/>
              </a:rPr>
              <a:t>x</a:t>
            </a:r>
          </a:p>
          <a:p>
            <a:r>
              <a:rPr lang="en-US" sz="2800" dirty="0" smtClean="0">
                <a:cs typeface="Palatino"/>
              </a:rPr>
              <a:t>What structure adds identity to </a:t>
            </a:r>
            <a:r>
              <a:rPr lang="en-US" sz="2800" dirty="0" err="1" smtClean="0">
                <a:cs typeface="Palatino"/>
              </a:rPr>
              <a:t>semigroup</a:t>
            </a:r>
            <a:r>
              <a:rPr lang="en-US" sz="2800" dirty="0" smtClean="0">
                <a:cs typeface="Palatino"/>
              </a:rPr>
              <a:t>?</a:t>
            </a:r>
          </a:p>
          <a:p>
            <a:pPr lvl="1"/>
            <a:r>
              <a:rPr lang="en-US" dirty="0" err="1" smtClean="0">
                <a:cs typeface="Palatino"/>
              </a:rPr>
              <a:t>Monoid</a:t>
            </a:r>
            <a:endParaRPr lang="en-US" dirty="0" smtClean="0">
              <a:cs typeface="Palatino"/>
            </a:endParaRPr>
          </a:p>
          <a:p>
            <a:r>
              <a:rPr lang="en-US" sz="2800" dirty="0" smtClean="0">
                <a:cs typeface="Palatino"/>
              </a:rPr>
              <a:t>So we’ll use a </a:t>
            </a:r>
            <a:r>
              <a:rPr lang="en-US" sz="2800" i="1" dirty="0" err="1" smtClean="0">
                <a:cs typeface="Palatino"/>
              </a:rPr>
              <a:t>noncommutative</a:t>
            </a:r>
            <a:r>
              <a:rPr lang="en-US" sz="2800" i="1" dirty="0" smtClean="0">
                <a:cs typeface="Palatino"/>
              </a:rPr>
              <a:t> additive </a:t>
            </a:r>
            <a:r>
              <a:rPr lang="en-US" sz="2800" i="1" dirty="0" err="1" smtClean="0">
                <a:cs typeface="Palatino"/>
              </a:rPr>
              <a:t>monoid</a:t>
            </a:r>
            <a:r>
              <a:rPr lang="en-US" sz="2800" dirty="0" smtClean="0">
                <a:cs typeface="Palatino"/>
              </a:rPr>
              <a:t>, where identity element is called “0” and identity axiom is:</a:t>
            </a:r>
          </a:p>
          <a:p>
            <a:pPr marL="0" indent="0" algn="ctr">
              <a:buNone/>
            </a:pPr>
            <a:r>
              <a:rPr lang="en-US" sz="2800" i="1" dirty="0" smtClean="0">
                <a:latin typeface="Palatino"/>
                <a:cs typeface="Palatino"/>
              </a:rPr>
              <a:t>x</a:t>
            </a:r>
            <a:r>
              <a:rPr lang="en-US" sz="2800" dirty="0" smtClean="0">
                <a:latin typeface="Palatino"/>
                <a:cs typeface="Palatino"/>
              </a:rPr>
              <a:t> + 0 = 0 + </a:t>
            </a:r>
            <a:r>
              <a:rPr lang="en-US" sz="2800" i="1" dirty="0" smtClean="0">
                <a:latin typeface="Palatino"/>
                <a:cs typeface="Palatino"/>
              </a:rPr>
              <a:t>x</a:t>
            </a:r>
            <a:r>
              <a:rPr lang="en-US" sz="2800" dirty="0" smtClean="0">
                <a:latin typeface="Palatino"/>
                <a:cs typeface="Palatino"/>
              </a:rPr>
              <a:t> = </a:t>
            </a:r>
            <a:r>
              <a:rPr lang="en-US" sz="2800" i="1" dirty="0" smtClean="0">
                <a:latin typeface="Palatino"/>
                <a:cs typeface="Palatino"/>
              </a:rPr>
              <a:t>x</a:t>
            </a:r>
            <a:endParaRPr lang="en-US" sz="2800" i="1" dirty="0">
              <a:latin typeface="Palatino"/>
              <a:cs typeface="Palatino"/>
            </a:endParaRPr>
          </a:p>
          <a:p>
            <a:pPr marL="0" indent="0" algn="ct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101</a:t>
            </a:fld>
            <a:endParaRPr lang="en-US"/>
          </a:p>
        </p:txBody>
      </p:sp>
    </p:spTree>
    <p:extLst>
      <p:ext uri="{BB962C8B-B14F-4D97-AF65-F5344CB8AC3E}">
        <p14:creationId xmlns:p14="http://schemas.microsoft.com/office/powerpoint/2010/main" val="2180139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Multiply For </a:t>
            </a:r>
            <a:r>
              <a:rPr lang="en-US" dirty="0" err="1" smtClean="0"/>
              <a:t>Monoids</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102</a:t>
            </a:fld>
            <a:endParaRPr lang="en-US"/>
          </a:p>
        </p:txBody>
      </p:sp>
      <p:sp>
        <p:nvSpPr>
          <p:cNvPr id="4" name="Rectangle 3"/>
          <p:cNvSpPr/>
          <p:nvPr/>
        </p:nvSpPr>
        <p:spPr>
          <a:xfrm>
            <a:off x="622300" y="1597780"/>
            <a:ext cx="8064500" cy="2677656"/>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NoncommutativeAdditiveMonoid</a:t>
            </a:r>
            <a:r>
              <a:rPr lang="en-US" sz="2400" dirty="0">
                <a:latin typeface="Lucida Console"/>
                <a:cs typeface="Lucida Console"/>
              </a:rPr>
              <a:t> 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Integer </a:t>
            </a:r>
            <a:r>
              <a:rPr lang="en-US" sz="2400" dirty="0">
                <a:latin typeface="Lucida Console"/>
                <a:cs typeface="Lucida Console"/>
              </a:rPr>
              <a:t>N&gt;</a:t>
            </a:r>
          </a:p>
          <a:p>
            <a:r>
              <a:rPr lang="en-US" sz="2400" dirty="0">
                <a:latin typeface="Lucida Console"/>
                <a:cs typeface="Lucida Console"/>
              </a:rPr>
              <a:t>A </a:t>
            </a:r>
            <a:r>
              <a:rPr lang="en-US" sz="2400" dirty="0" err="1">
                <a:latin typeface="Lucida Console"/>
                <a:cs typeface="Lucida Console"/>
              </a:rPr>
              <a:t>multiply_monoid</a:t>
            </a:r>
            <a:r>
              <a:rPr lang="en-US" sz="2400" dirty="0">
                <a:latin typeface="Lucida Console"/>
                <a:cs typeface="Lucida Console"/>
              </a:rPr>
              <a:t>(N n, A a) {</a:t>
            </a:r>
          </a:p>
          <a:p>
            <a:r>
              <a:rPr lang="it-IT" sz="2400" dirty="0">
                <a:latin typeface="Lucida Console"/>
                <a:cs typeface="Lucida Console"/>
              </a:rPr>
              <a:t>    // </a:t>
            </a:r>
            <a:r>
              <a:rPr lang="it-IT" sz="2400" dirty="0" err="1">
                <a:latin typeface="Lucida Console"/>
                <a:cs typeface="Lucida Console"/>
              </a:rPr>
              <a:t>precondition</a:t>
            </a:r>
            <a:r>
              <a:rPr lang="it-IT" sz="2400" dirty="0">
                <a:latin typeface="Lucida Console"/>
                <a:cs typeface="Lucida Console"/>
              </a:rPr>
              <a:t>(</a:t>
            </a:r>
            <a:r>
              <a:rPr lang="it-IT" sz="2400" dirty="0" err="1">
                <a:latin typeface="Lucida Console"/>
                <a:cs typeface="Lucida Console"/>
              </a:rPr>
              <a:t>n</a:t>
            </a:r>
            <a:r>
              <a:rPr lang="it-IT" sz="2400" dirty="0">
                <a:latin typeface="Lucida Console"/>
                <a:cs typeface="Lucida Console"/>
              </a:rPr>
              <a:t> &gt;= 0);</a:t>
            </a:r>
          </a:p>
          <a:p>
            <a:r>
              <a:rPr lang="en-US" sz="2400" dirty="0">
                <a:latin typeface="Lucida Console"/>
                <a:cs typeface="Lucida Console"/>
              </a:rPr>
              <a:t>    if (n == 0) return A(0);</a:t>
            </a:r>
          </a:p>
          <a:p>
            <a:r>
              <a:rPr lang="en-US" sz="2400" dirty="0">
                <a:latin typeface="Lucida Console"/>
                <a:cs typeface="Lucida Console"/>
              </a:rPr>
              <a:t>    return </a:t>
            </a:r>
            <a:r>
              <a:rPr lang="en-US" sz="2400" dirty="0" err="1">
                <a:latin typeface="Lucida Console"/>
                <a:cs typeface="Lucida Console"/>
              </a:rPr>
              <a:t>multiply_semigroup</a:t>
            </a:r>
            <a:r>
              <a:rPr lang="en-US" sz="2400" dirty="0">
                <a:latin typeface="Lucida Console"/>
                <a:cs typeface="Lucida Console"/>
              </a:rPr>
              <a:t>(n, a);</a:t>
            </a:r>
          </a:p>
          <a:p>
            <a:r>
              <a:rPr lang="en-US" sz="2400" dirty="0">
                <a:latin typeface="Lucida Console"/>
                <a:cs typeface="Lucida Console"/>
              </a:rPr>
              <a:t>}</a:t>
            </a:r>
            <a:endParaRPr lang="fi-FI" sz="2400" dirty="0">
              <a:latin typeface="Lucida Console"/>
              <a:cs typeface="Lucida Console"/>
            </a:endParaRPr>
          </a:p>
        </p:txBody>
      </p:sp>
    </p:spTree>
    <p:extLst>
      <p:ext uri="{BB962C8B-B14F-4D97-AF65-F5344CB8AC3E}">
        <p14:creationId xmlns:p14="http://schemas.microsoft.com/office/powerpoint/2010/main" val="3726407104"/>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want to use negatives?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“Multiplying by a negative” corresponds to </a:t>
            </a:r>
            <a:r>
              <a:rPr lang="en-US" sz="2800" i="1" dirty="0" smtClean="0"/>
              <a:t>inverse</a:t>
            </a:r>
            <a:r>
              <a:rPr lang="en-US" sz="2800" dirty="0" smtClean="0"/>
              <a:t>.</a:t>
            </a:r>
          </a:p>
          <a:p>
            <a:r>
              <a:rPr lang="en-US" sz="2800" dirty="0" smtClean="0"/>
              <a:t>We can add a requirement that there be an inverse operation </a:t>
            </a:r>
            <a:r>
              <a:rPr lang="en-US" sz="2800" i="1" dirty="0" smtClean="0">
                <a:latin typeface="Palatino"/>
                <a:cs typeface="Palatino"/>
              </a:rPr>
              <a:t>x</a:t>
            </a:r>
            <a:r>
              <a:rPr lang="en-US" sz="2800" baseline="30000" dirty="0" smtClean="0">
                <a:latin typeface="Palatino"/>
                <a:cs typeface="Palatino"/>
              </a:rPr>
              <a:t>–1</a:t>
            </a:r>
            <a:r>
              <a:rPr lang="en-US" sz="2800" dirty="0" smtClean="0"/>
              <a:t> and an cancellation axiom:</a:t>
            </a:r>
          </a:p>
          <a:p>
            <a:pPr marL="0" indent="0" algn="ctr">
              <a:buNone/>
            </a:pPr>
            <a:r>
              <a:rPr lang="en-US" sz="2800" i="1" dirty="0">
                <a:latin typeface="Palatino"/>
                <a:cs typeface="Palatino"/>
              </a:rPr>
              <a:t>x</a:t>
            </a:r>
            <a:r>
              <a:rPr lang="en-US" sz="2800" dirty="0">
                <a:latin typeface="Palatino"/>
                <a:cs typeface="Palatino"/>
              </a:rPr>
              <a:t> ◦ </a:t>
            </a:r>
            <a:r>
              <a:rPr lang="en-US" sz="2800" i="1" dirty="0">
                <a:latin typeface="Palatino"/>
                <a:cs typeface="Palatino"/>
              </a:rPr>
              <a:t>x</a:t>
            </a:r>
            <a:r>
              <a:rPr lang="en-US" sz="2800" baseline="30000" dirty="0">
                <a:latin typeface="Palatino"/>
                <a:cs typeface="Palatino"/>
              </a:rPr>
              <a:t>–1</a:t>
            </a:r>
            <a:r>
              <a:rPr lang="en-US" sz="2800" dirty="0">
                <a:latin typeface="Palatino"/>
                <a:cs typeface="Palatino"/>
              </a:rPr>
              <a:t> = </a:t>
            </a:r>
            <a:r>
              <a:rPr lang="en-US" sz="2800" i="1" dirty="0">
                <a:latin typeface="Palatino"/>
                <a:cs typeface="Palatino"/>
              </a:rPr>
              <a:t>x</a:t>
            </a:r>
            <a:r>
              <a:rPr lang="en-US" sz="2800" baseline="30000" dirty="0">
                <a:latin typeface="Palatino"/>
                <a:cs typeface="Palatino"/>
              </a:rPr>
              <a:t>–1</a:t>
            </a:r>
            <a:r>
              <a:rPr lang="en-US" sz="2800" dirty="0">
                <a:latin typeface="Palatino"/>
                <a:cs typeface="Palatino"/>
              </a:rPr>
              <a:t> ◦ </a:t>
            </a:r>
            <a:r>
              <a:rPr lang="en-US" sz="2800" i="1" dirty="0">
                <a:latin typeface="Palatino"/>
                <a:cs typeface="Palatino"/>
              </a:rPr>
              <a:t>x</a:t>
            </a:r>
            <a:r>
              <a:rPr lang="en-US" sz="2800" dirty="0">
                <a:latin typeface="Palatino"/>
                <a:cs typeface="Palatino"/>
              </a:rPr>
              <a:t> = </a:t>
            </a:r>
            <a:r>
              <a:rPr lang="en-US" sz="2800" i="1" dirty="0">
                <a:latin typeface="Palatino"/>
                <a:cs typeface="Palatino"/>
              </a:rPr>
              <a:t>e</a:t>
            </a:r>
            <a:endParaRPr lang="en-US" sz="2800" i="1" dirty="0"/>
          </a:p>
          <a:p>
            <a:r>
              <a:rPr lang="en-US" sz="2800" dirty="0" smtClean="0">
                <a:cs typeface="Palatino"/>
              </a:rPr>
              <a:t>What structure adds inverse to </a:t>
            </a:r>
            <a:r>
              <a:rPr lang="en-US" sz="2800" dirty="0" err="1" smtClean="0">
                <a:cs typeface="Palatino"/>
              </a:rPr>
              <a:t>monoid</a:t>
            </a:r>
            <a:r>
              <a:rPr lang="en-US" sz="2800" dirty="0" smtClean="0">
                <a:cs typeface="Palatino"/>
              </a:rPr>
              <a:t>?</a:t>
            </a:r>
          </a:p>
          <a:p>
            <a:pPr lvl="1"/>
            <a:r>
              <a:rPr lang="en-US" dirty="0" smtClean="0">
                <a:cs typeface="Palatino"/>
              </a:rPr>
              <a:t>Group</a:t>
            </a:r>
          </a:p>
          <a:p>
            <a:r>
              <a:rPr lang="en-US" sz="2800" dirty="0" smtClean="0">
                <a:cs typeface="Palatino"/>
              </a:rPr>
              <a:t>So we’ll use a </a:t>
            </a:r>
            <a:r>
              <a:rPr lang="en-US" sz="2800" i="1" dirty="0" err="1" smtClean="0">
                <a:cs typeface="Palatino"/>
              </a:rPr>
              <a:t>noncommutative</a:t>
            </a:r>
            <a:r>
              <a:rPr lang="en-US" sz="2800" i="1" dirty="0" smtClean="0">
                <a:cs typeface="Palatino"/>
              </a:rPr>
              <a:t> additive group</a:t>
            </a:r>
            <a:r>
              <a:rPr lang="en-US" sz="2800" dirty="0" smtClean="0">
                <a:cs typeface="Palatino"/>
              </a:rPr>
              <a:t>, where inverse operation is unary minus and cancellation axiom is:</a:t>
            </a:r>
          </a:p>
          <a:p>
            <a:pPr marL="0" indent="0" algn="ctr">
              <a:buNone/>
            </a:pPr>
            <a:r>
              <a:rPr lang="en-US" sz="2800" i="1" dirty="0">
                <a:latin typeface="Palatino"/>
                <a:cs typeface="Palatino"/>
              </a:rPr>
              <a:t>x</a:t>
            </a:r>
            <a:r>
              <a:rPr lang="en-US" sz="2800" dirty="0" smtClean="0">
                <a:latin typeface="Palatino"/>
                <a:cs typeface="Palatino"/>
              </a:rPr>
              <a:t> + –</a:t>
            </a:r>
            <a:r>
              <a:rPr lang="en-US" sz="2800" i="1" dirty="0" smtClean="0">
                <a:latin typeface="Palatino"/>
                <a:cs typeface="Palatino"/>
              </a:rPr>
              <a:t>x</a:t>
            </a:r>
            <a:r>
              <a:rPr lang="en-US" sz="2800" dirty="0" smtClean="0">
                <a:latin typeface="Palatino"/>
                <a:cs typeface="Palatino"/>
              </a:rPr>
              <a:t> </a:t>
            </a:r>
            <a:r>
              <a:rPr lang="en-US" sz="2800" dirty="0">
                <a:latin typeface="Palatino"/>
                <a:cs typeface="Palatino"/>
              </a:rPr>
              <a:t>= </a:t>
            </a:r>
            <a:r>
              <a:rPr lang="en-US" sz="2800" dirty="0" smtClean="0">
                <a:latin typeface="Palatino"/>
                <a:cs typeface="Palatino"/>
              </a:rPr>
              <a:t>–</a:t>
            </a:r>
            <a:r>
              <a:rPr lang="en-US" sz="2800" i="1" dirty="0" smtClean="0">
                <a:latin typeface="Palatino"/>
                <a:cs typeface="Palatino"/>
              </a:rPr>
              <a:t>x</a:t>
            </a:r>
            <a:r>
              <a:rPr lang="en-US" sz="2800" dirty="0" smtClean="0">
                <a:latin typeface="Palatino"/>
                <a:cs typeface="Palatino"/>
              </a:rPr>
              <a:t> + </a:t>
            </a:r>
            <a:r>
              <a:rPr lang="en-US" sz="2800" i="1" dirty="0">
                <a:latin typeface="Palatino"/>
                <a:cs typeface="Palatino"/>
              </a:rPr>
              <a:t>x</a:t>
            </a:r>
            <a:r>
              <a:rPr lang="en-US" sz="2800" dirty="0">
                <a:latin typeface="Palatino"/>
                <a:cs typeface="Palatino"/>
              </a:rPr>
              <a:t> = </a:t>
            </a:r>
            <a:r>
              <a:rPr lang="en-US" sz="2800" dirty="0" smtClean="0">
                <a:latin typeface="Palatino"/>
                <a:cs typeface="Palatino"/>
              </a:rPr>
              <a:t>0</a:t>
            </a:r>
            <a:endParaRPr lang="en-US" sz="2800" dirty="0"/>
          </a:p>
          <a:p>
            <a:pPr marL="0" indent="0" algn="ct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103</a:t>
            </a:fld>
            <a:endParaRPr lang="en-US"/>
          </a:p>
        </p:txBody>
      </p:sp>
    </p:spTree>
    <p:extLst>
      <p:ext uri="{BB962C8B-B14F-4D97-AF65-F5344CB8AC3E}">
        <p14:creationId xmlns:p14="http://schemas.microsoft.com/office/powerpoint/2010/main" val="1490845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Multiply For Groups</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104</a:t>
            </a:fld>
            <a:endParaRPr lang="en-US"/>
          </a:p>
        </p:txBody>
      </p:sp>
      <p:sp>
        <p:nvSpPr>
          <p:cNvPr id="4" name="Rectangle 3"/>
          <p:cNvSpPr/>
          <p:nvPr/>
        </p:nvSpPr>
        <p:spPr>
          <a:xfrm>
            <a:off x="622300" y="1597780"/>
            <a:ext cx="8064500" cy="3416320"/>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NoncommutativeAdditiveGroup</a:t>
            </a:r>
            <a:r>
              <a:rPr lang="en-US" sz="2400" dirty="0">
                <a:latin typeface="Lucida Console"/>
                <a:cs typeface="Lucida Console"/>
              </a:rPr>
              <a:t> 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Integer </a:t>
            </a:r>
            <a:r>
              <a:rPr lang="en-US" sz="2400" dirty="0">
                <a:latin typeface="Lucida Console"/>
                <a:cs typeface="Lucida Console"/>
              </a:rPr>
              <a:t>N&gt;</a:t>
            </a:r>
          </a:p>
          <a:p>
            <a:r>
              <a:rPr lang="en-US" sz="2400" dirty="0">
                <a:latin typeface="Lucida Console"/>
                <a:cs typeface="Lucida Console"/>
              </a:rPr>
              <a:t>A </a:t>
            </a:r>
            <a:r>
              <a:rPr lang="en-US" sz="2400" dirty="0" err="1">
                <a:latin typeface="Lucida Console"/>
                <a:cs typeface="Lucida Console"/>
              </a:rPr>
              <a:t>multiply_group</a:t>
            </a:r>
            <a:r>
              <a:rPr lang="en-US" sz="2400" dirty="0">
                <a:latin typeface="Lucida Console"/>
                <a:cs typeface="Lucida Console"/>
              </a:rPr>
              <a:t>(N n, A a) {</a:t>
            </a:r>
          </a:p>
          <a:p>
            <a:r>
              <a:rPr lang="en-US" sz="2400" dirty="0">
                <a:latin typeface="Lucida Console"/>
                <a:cs typeface="Lucida Console"/>
              </a:rPr>
              <a:t>    if (n &lt; 0) {</a:t>
            </a:r>
          </a:p>
          <a:p>
            <a:r>
              <a:rPr lang="fi-FI" sz="2400" dirty="0">
                <a:latin typeface="Lucida Console"/>
                <a:cs typeface="Lucida Console"/>
              </a:rPr>
              <a:t>        n = -n;</a:t>
            </a:r>
          </a:p>
          <a:p>
            <a:r>
              <a:rPr lang="fi-FI" sz="2400" dirty="0">
                <a:latin typeface="Lucida Console"/>
                <a:cs typeface="Lucida Console"/>
              </a:rPr>
              <a:t>        a = -a;</a:t>
            </a:r>
          </a:p>
          <a:p>
            <a:r>
              <a:rPr lang="fi-FI" sz="2400" dirty="0">
                <a:latin typeface="Lucida Console"/>
                <a:cs typeface="Lucida Console"/>
              </a:rPr>
              <a:t>    }</a:t>
            </a:r>
          </a:p>
          <a:p>
            <a:r>
              <a:rPr lang="fi-FI" sz="2400" dirty="0">
                <a:latin typeface="Lucida Console"/>
                <a:cs typeface="Lucida Console"/>
              </a:rPr>
              <a:t>    </a:t>
            </a:r>
            <a:r>
              <a:rPr lang="fi-FI" sz="2400" dirty="0" err="1">
                <a:latin typeface="Lucida Console"/>
                <a:cs typeface="Lucida Console"/>
              </a:rPr>
              <a:t>return</a:t>
            </a:r>
            <a:r>
              <a:rPr lang="fi-FI" sz="2400" dirty="0">
                <a:latin typeface="Lucida Console"/>
                <a:cs typeface="Lucida Console"/>
              </a:rPr>
              <a:t> </a:t>
            </a:r>
            <a:r>
              <a:rPr lang="fi-FI" sz="2400" dirty="0" err="1">
                <a:latin typeface="Lucida Console"/>
                <a:cs typeface="Lucida Console"/>
              </a:rPr>
              <a:t>multiply_monoid(n</a:t>
            </a:r>
            <a:r>
              <a:rPr lang="fi-FI" sz="2400" dirty="0">
                <a:latin typeface="Lucida Console"/>
                <a:cs typeface="Lucida Console"/>
              </a:rPr>
              <a:t>, a);</a:t>
            </a:r>
          </a:p>
          <a:p>
            <a:r>
              <a:rPr lang="fi-FI" sz="2400" dirty="0">
                <a:latin typeface="Lucida Console"/>
                <a:cs typeface="Lucida Console"/>
              </a:rPr>
              <a:t>}</a:t>
            </a:r>
          </a:p>
        </p:txBody>
      </p:sp>
    </p:spTree>
    <p:extLst>
      <p:ext uri="{BB962C8B-B14F-4D97-AF65-F5344CB8AC3E}">
        <p14:creationId xmlns:p14="http://schemas.microsoft.com/office/powerpoint/2010/main" val="700096723"/>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Multiply into Power</a:t>
            </a:r>
            <a:endParaRPr lang="en-US" dirty="0"/>
          </a:p>
        </p:txBody>
      </p:sp>
      <p:sp>
        <p:nvSpPr>
          <p:cNvPr id="3" name="Content Placeholder 2"/>
          <p:cNvSpPr>
            <a:spLocks noGrp="1"/>
          </p:cNvSpPr>
          <p:nvPr>
            <p:ph idx="1"/>
          </p:nvPr>
        </p:nvSpPr>
        <p:spPr/>
        <p:txBody>
          <a:bodyPr/>
          <a:lstStyle/>
          <a:p>
            <a:pPr marL="0" indent="0">
              <a:buNone/>
            </a:pPr>
            <a:r>
              <a:rPr lang="en-US" dirty="0" smtClean="0"/>
              <a:t>Observation:</a:t>
            </a:r>
          </a:p>
          <a:p>
            <a:pPr marL="0" indent="0" algn="ctr">
              <a:buNone/>
            </a:pPr>
            <a:r>
              <a:rPr lang="en-US" dirty="0" smtClean="0"/>
              <a:t>If we replace + with ∗</a:t>
            </a:r>
            <a:br>
              <a:rPr lang="en-US" dirty="0" smtClean="0"/>
            </a:br>
            <a:r>
              <a:rPr lang="en-US" dirty="0" smtClean="0"/>
              <a:t>(thereby replacing doubling with squaring),</a:t>
            </a:r>
            <a:br>
              <a:rPr lang="en-US" dirty="0" smtClean="0"/>
            </a:br>
            <a:r>
              <a:rPr lang="en-US" dirty="0" smtClean="0"/>
              <a:t>we can use our existing algorithm</a:t>
            </a:r>
            <a:br>
              <a:rPr lang="en-US" dirty="0" smtClean="0"/>
            </a:br>
            <a:r>
              <a:rPr lang="en-US" dirty="0" smtClean="0"/>
              <a:t>to compute </a:t>
            </a:r>
            <a:r>
              <a:rPr lang="en-US" i="1" dirty="0" smtClean="0">
                <a:latin typeface="Palatino"/>
                <a:cs typeface="Palatino"/>
              </a:rPr>
              <a:t>a</a:t>
            </a:r>
            <a:r>
              <a:rPr lang="en-US" i="1" baseline="30000" dirty="0" smtClean="0">
                <a:latin typeface="Palatino"/>
                <a:cs typeface="Palatino"/>
              </a:rPr>
              <a:t>n</a:t>
            </a:r>
            <a:r>
              <a:rPr lang="en-US" dirty="0" smtClean="0"/>
              <a:t> instead of </a:t>
            </a:r>
            <a:r>
              <a:rPr lang="en-US" i="1" dirty="0" err="1" smtClean="0">
                <a:latin typeface="Palatino"/>
                <a:cs typeface="Palatino"/>
              </a:rPr>
              <a:t>n</a:t>
            </a:r>
            <a:r>
              <a:rPr lang="en-US" dirty="0" err="1">
                <a:latin typeface="Palatino"/>
                <a:cs typeface="Palatino"/>
              </a:rPr>
              <a:t>⋅</a:t>
            </a:r>
            <a:r>
              <a:rPr lang="en-US" i="1" dirty="0" err="1" smtClean="0">
                <a:latin typeface="Palatino"/>
                <a:cs typeface="Palatino"/>
              </a:rPr>
              <a:t>a</a:t>
            </a:r>
            <a:r>
              <a:rPr lang="en-US" dirty="0" smtClean="0"/>
              <a:t>.</a:t>
            </a:r>
          </a:p>
        </p:txBody>
      </p:sp>
      <p:sp>
        <p:nvSpPr>
          <p:cNvPr id="4" name="Slide Number Placeholder 3"/>
          <p:cNvSpPr>
            <a:spLocks noGrp="1"/>
          </p:cNvSpPr>
          <p:nvPr>
            <p:ph type="sldNum" sz="quarter" idx="12"/>
          </p:nvPr>
        </p:nvSpPr>
        <p:spPr/>
        <p:txBody>
          <a:bodyPr/>
          <a:lstStyle/>
          <a:p>
            <a:fld id="{8CC98554-76E8-C340-BA36-F66DB672AD21}" type="slidenum">
              <a:rPr lang="en-US" smtClean="0"/>
              <a:t>105</a:t>
            </a:fld>
            <a:endParaRPr lang="en-US"/>
          </a:p>
        </p:txBody>
      </p:sp>
    </p:spTree>
    <p:extLst>
      <p:ext uri="{BB962C8B-B14F-4D97-AF65-F5344CB8AC3E}">
        <p14:creationId xmlns:p14="http://schemas.microsoft.com/office/powerpoint/2010/main" val="293174960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dirty="0" err="1">
                <a:latin typeface="Lucida Console"/>
                <a:cs typeface="Lucida Console"/>
              </a:rPr>
              <a:t>power_accumulate</a:t>
            </a:r>
            <a:r>
              <a:rPr lang="en-US" dirty="0" smtClean="0"/>
              <a:t> for </a:t>
            </a:r>
            <a:r>
              <a:rPr lang="en-US" dirty="0" err="1" smtClean="0"/>
              <a:t>Semigroups</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106</a:t>
            </a:fld>
            <a:endParaRPr lang="en-US"/>
          </a:p>
        </p:txBody>
      </p:sp>
      <p:sp>
        <p:nvSpPr>
          <p:cNvPr id="4" name="Rectangle 3"/>
          <p:cNvSpPr/>
          <p:nvPr/>
        </p:nvSpPr>
        <p:spPr>
          <a:xfrm>
            <a:off x="622300" y="1597780"/>
            <a:ext cx="8521700" cy="5262979"/>
          </a:xfrm>
          <a:prstGeom prst="rect">
            <a:avLst/>
          </a:prstGeom>
        </p:spPr>
        <p:txBody>
          <a:bodyPr wrap="square">
            <a:spAutoFit/>
          </a:bodyPr>
          <a:lstStyle/>
          <a:p>
            <a:r>
              <a:rPr lang="en-US" sz="2400" dirty="0">
                <a:latin typeface="Lucida Console"/>
                <a:cs typeface="Lucida Console"/>
              </a:rPr>
              <a:t>template &lt;</a:t>
            </a:r>
            <a:r>
              <a:rPr lang="en-US" sz="2400" b="1" dirty="0" err="1">
                <a:solidFill>
                  <a:srgbClr val="AE0EDA"/>
                </a:solidFill>
                <a:latin typeface="Lucida Console"/>
                <a:cs typeface="Lucida Console"/>
              </a:rPr>
              <a:t>Multiplicative</a:t>
            </a:r>
            <a:r>
              <a:rPr lang="en-US" sz="2400" dirty="0" err="1">
                <a:solidFill>
                  <a:srgbClr val="AE0EDA"/>
                </a:solidFill>
                <a:latin typeface="Lucida Console"/>
                <a:cs typeface="Lucida Console"/>
              </a:rPr>
              <a:t>Semigroup</a:t>
            </a:r>
            <a:r>
              <a:rPr lang="en-US" sz="2400" dirty="0">
                <a:solidFill>
                  <a:srgbClr val="AE0EDA"/>
                </a:solidFill>
                <a:latin typeface="Lucida Console"/>
                <a:cs typeface="Lucida Console"/>
              </a:rPr>
              <a:t> </a:t>
            </a:r>
            <a:r>
              <a:rPr lang="en-US" sz="2400" dirty="0">
                <a:latin typeface="Lucida Console"/>
                <a:cs typeface="Lucida Console"/>
              </a:rPr>
              <a:t>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Integer </a:t>
            </a:r>
            <a:r>
              <a:rPr lang="en-US" sz="2400" dirty="0">
                <a:latin typeface="Lucida Console"/>
                <a:cs typeface="Lucida Console"/>
              </a:rPr>
              <a:t>N&gt;</a:t>
            </a:r>
          </a:p>
          <a:p>
            <a:r>
              <a:rPr lang="en-US" sz="2400" dirty="0">
                <a:latin typeface="Lucida Console"/>
                <a:cs typeface="Lucida Console"/>
              </a:rPr>
              <a:t>A </a:t>
            </a:r>
            <a:r>
              <a:rPr lang="en-US" sz="2400" dirty="0" err="1">
                <a:latin typeface="Lucida Console"/>
                <a:cs typeface="Lucida Console"/>
              </a:rPr>
              <a:t>power_accumulate_semigroup</a:t>
            </a:r>
            <a:r>
              <a:rPr lang="en-US" sz="2400" dirty="0">
                <a:latin typeface="Lucida Console"/>
                <a:cs typeface="Lucida Console"/>
              </a:rPr>
              <a:t>(A r, </a:t>
            </a:r>
            <a:r>
              <a:rPr lang="en-US" sz="2400" b="1" dirty="0">
                <a:solidFill>
                  <a:srgbClr val="AE0EDA"/>
                </a:solidFill>
                <a:latin typeface="Lucida Console"/>
                <a:cs typeface="Lucida Console"/>
              </a:rPr>
              <a:t>A a, N n</a:t>
            </a:r>
            <a:r>
              <a:rPr lang="en-US" sz="2400" dirty="0">
                <a:latin typeface="Lucida Console"/>
                <a:cs typeface="Lucida Console"/>
              </a:rPr>
              <a:t>) {</a:t>
            </a:r>
          </a:p>
          <a:p>
            <a:r>
              <a:rPr lang="it-IT" sz="2400" dirty="0">
                <a:latin typeface="Lucida Console"/>
                <a:cs typeface="Lucida Console"/>
              </a:rPr>
              <a:t>    // </a:t>
            </a:r>
            <a:r>
              <a:rPr lang="it-IT" sz="2400" dirty="0" err="1">
                <a:latin typeface="Lucida Console"/>
                <a:cs typeface="Lucida Console"/>
              </a:rPr>
              <a:t>precondition</a:t>
            </a:r>
            <a:r>
              <a:rPr lang="it-IT" sz="2400" dirty="0">
                <a:latin typeface="Lucida Console"/>
                <a:cs typeface="Lucida Console"/>
              </a:rPr>
              <a:t>(</a:t>
            </a:r>
            <a:r>
              <a:rPr lang="it-IT" sz="2400" dirty="0" err="1">
                <a:latin typeface="Lucida Console"/>
                <a:cs typeface="Lucida Console"/>
              </a:rPr>
              <a:t>n</a:t>
            </a:r>
            <a:r>
              <a:rPr lang="it-IT" sz="2400" dirty="0">
                <a:latin typeface="Lucida Console"/>
                <a:cs typeface="Lucida Console"/>
              </a:rPr>
              <a:t> &gt;= 0);</a:t>
            </a:r>
          </a:p>
          <a:p>
            <a:r>
              <a:rPr lang="en-US" sz="2400" dirty="0">
                <a:latin typeface="Lucida Console"/>
                <a:cs typeface="Lucida Console"/>
              </a:rPr>
              <a:t>    if (n == 0) return r;</a:t>
            </a:r>
          </a:p>
          <a:p>
            <a:r>
              <a:rPr lang="en-US" sz="2400" dirty="0">
                <a:latin typeface="Lucida Console"/>
                <a:cs typeface="Lucida Console"/>
              </a:rPr>
              <a:t>    while (true) {</a:t>
            </a:r>
          </a:p>
          <a:p>
            <a:r>
              <a:rPr lang="en-US" sz="2400" dirty="0">
                <a:latin typeface="Lucida Console"/>
                <a:cs typeface="Lucida Console"/>
              </a:rPr>
              <a:t>        if (odd(n)) {</a:t>
            </a:r>
          </a:p>
          <a:p>
            <a:r>
              <a:rPr lang="en-US" sz="2400" dirty="0">
                <a:latin typeface="Lucida Console"/>
                <a:cs typeface="Lucida Console"/>
              </a:rPr>
              <a:t>            r = r </a:t>
            </a:r>
            <a:r>
              <a:rPr lang="en-US" sz="2400" b="1" dirty="0">
                <a:solidFill>
                  <a:srgbClr val="AE0EDA"/>
                </a:solidFill>
                <a:latin typeface="Lucida Console"/>
                <a:cs typeface="Lucida Console"/>
              </a:rPr>
              <a:t>*</a:t>
            </a:r>
            <a:r>
              <a:rPr lang="en-US" sz="2400" dirty="0">
                <a:latin typeface="Lucida Console"/>
                <a:cs typeface="Lucida Console"/>
              </a:rPr>
              <a:t> a;</a:t>
            </a:r>
          </a:p>
          <a:p>
            <a:r>
              <a:rPr lang="en-US" sz="2400" dirty="0">
                <a:latin typeface="Lucida Console"/>
                <a:cs typeface="Lucida Console"/>
              </a:rPr>
              <a:t>            if (n == 1) return r;</a:t>
            </a:r>
          </a:p>
          <a:p>
            <a:r>
              <a:rPr lang="en-US" sz="2400" dirty="0">
                <a:latin typeface="Lucida Console"/>
                <a:cs typeface="Lucida Console"/>
              </a:rPr>
              <a:t>        }</a:t>
            </a:r>
          </a:p>
          <a:p>
            <a:r>
              <a:rPr lang="fi-FI" sz="2400" dirty="0">
                <a:latin typeface="Lucida Console"/>
                <a:cs typeface="Lucida Console"/>
              </a:rPr>
              <a:t>        n = </a:t>
            </a:r>
            <a:r>
              <a:rPr lang="fi-FI" sz="2400" dirty="0" err="1">
                <a:latin typeface="Lucida Console"/>
                <a:cs typeface="Lucida Console"/>
              </a:rPr>
              <a:t>half(n</a:t>
            </a:r>
            <a:r>
              <a:rPr lang="fi-FI" sz="2400" dirty="0">
                <a:latin typeface="Lucida Console"/>
                <a:cs typeface="Lucida Console"/>
              </a:rPr>
              <a:t>);</a:t>
            </a:r>
          </a:p>
          <a:p>
            <a:r>
              <a:rPr lang="fi-FI" sz="2400" dirty="0">
                <a:latin typeface="Lucida Console"/>
                <a:cs typeface="Lucida Console"/>
              </a:rPr>
              <a:t>        a = a </a:t>
            </a:r>
            <a:r>
              <a:rPr lang="fi-FI" sz="2400" b="1" dirty="0">
                <a:solidFill>
                  <a:srgbClr val="AE0EDA"/>
                </a:solidFill>
                <a:latin typeface="Lucida Console"/>
                <a:cs typeface="Lucida Console"/>
              </a:rPr>
              <a:t>*</a:t>
            </a:r>
            <a:r>
              <a:rPr lang="fi-FI" sz="2400" dirty="0">
                <a:latin typeface="Lucida Console"/>
                <a:cs typeface="Lucida Console"/>
              </a:rPr>
              <a:t> a;</a:t>
            </a:r>
          </a:p>
          <a:p>
            <a:r>
              <a:rPr lang="fi-FI" sz="2400" dirty="0">
                <a:latin typeface="Lucida Console"/>
                <a:cs typeface="Lucida Console"/>
              </a:rPr>
              <a:t>    }</a:t>
            </a:r>
          </a:p>
          <a:p>
            <a:r>
              <a:rPr lang="fi-FI" sz="2400" dirty="0">
                <a:latin typeface="Lucida Console"/>
                <a:cs typeface="Lucida Console"/>
              </a:rPr>
              <a:t>}</a:t>
            </a:r>
          </a:p>
        </p:txBody>
      </p:sp>
    </p:spTree>
    <p:extLst>
      <p:ext uri="{BB962C8B-B14F-4D97-AF65-F5344CB8AC3E}">
        <p14:creationId xmlns:p14="http://schemas.microsoft.com/office/powerpoint/2010/main" val="307687638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latin typeface="+mn-lt"/>
                <a:cs typeface="Lucida Console"/>
              </a:rPr>
              <a:t>Power</a:t>
            </a:r>
            <a:r>
              <a:rPr lang="en-US" dirty="0" smtClean="0"/>
              <a:t> for </a:t>
            </a:r>
            <a:r>
              <a:rPr lang="en-US" dirty="0" err="1" smtClean="0"/>
              <a:t>Semigroups</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107</a:t>
            </a:fld>
            <a:endParaRPr lang="en-US" dirty="0"/>
          </a:p>
        </p:txBody>
      </p:sp>
      <p:sp>
        <p:nvSpPr>
          <p:cNvPr id="4" name="Rectangle 3"/>
          <p:cNvSpPr/>
          <p:nvPr/>
        </p:nvSpPr>
        <p:spPr>
          <a:xfrm>
            <a:off x="622300" y="1597780"/>
            <a:ext cx="8521700" cy="4524315"/>
          </a:xfrm>
          <a:prstGeom prst="rect">
            <a:avLst/>
          </a:prstGeom>
        </p:spPr>
        <p:txBody>
          <a:bodyPr wrap="square">
            <a:spAutoFit/>
          </a:bodyPr>
          <a:lstStyle/>
          <a:p>
            <a:r>
              <a:rPr lang="en-US" sz="2400" dirty="0">
                <a:latin typeface="Lucida Console"/>
                <a:cs typeface="Lucida Console"/>
              </a:rPr>
              <a:t>template &lt;</a:t>
            </a:r>
            <a:r>
              <a:rPr lang="en-US" sz="2400" b="1" dirty="0" err="1">
                <a:solidFill>
                  <a:srgbClr val="AE0EDA"/>
                </a:solidFill>
                <a:latin typeface="Lucida Console"/>
                <a:cs typeface="Lucida Console"/>
              </a:rPr>
              <a:t>Multiplicative</a:t>
            </a:r>
            <a:r>
              <a:rPr lang="en-US" sz="2400" dirty="0" err="1">
                <a:latin typeface="Lucida Console"/>
                <a:cs typeface="Lucida Console"/>
              </a:rPr>
              <a:t>Semigroup</a:t>
            </a:r>
            <a:r>
              <a:rPr lang="en-US" sz="2400" dirty="0">
                <a:latin typeface="Lucida Console"/>
                <a:cs typeface="Lucida Console"/>
              </a:rPr>
              <a:t> 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Integer </a:t>
            </a:r>
            <a:r>
              <a:rPr lang="en-US" sz="2400" dirty="0">
                <a:latin typeface="Lucida Console"/>
                <a:cs typeface="Lucida Console"/>
              </a:rPr>
              <a:t>N&gt;</a:t>
            </a:r>
          </a:p>
          <a:p>
            <a:r>
              <a:rPr lang="en-US" sz="2400" dirty="0">
                <a:latin typeface="Lucida Console"/>
                <a:cs typeface="Lucida Console"/>
              </a:rPr>
              <a:t>A </a:t>
            </a:r>
            <a:r>
              <a:rPr lang="en-US" sz="2400" dirty="0" err="1">
                <a:latin typeface="Lucida Console"/>
                <a:cs typeface="Lucida Console"/>
              </a:rPr>
              <a:t>power_semigroup</a:t>
            </a:r>
            <a:r>
              <a:rPr lang="en-US" sz="2400" dirty="0">
                <a:latin typeface="Lucida Console"/>
                <a:cs typeface="Lucida Console"/>
              </a:rPr>
              <a:t>(</a:t>
            </a:r>
            <a:r>
              <a:rPr lang="en-US" sz="2400" b="1" dirty="0">
                <a:solidFill>
                  <a:srgbClr val="AE0EDA"/>
                </a:solidFill>
                <a:latin typeface="Lucida Console"/>
                <a:cs typeface="Lucida Console"/>
              </a:rPr>
              <a:t>A a, N </a:t>
            </a:r>
            <a:r>
              <a:rPr lang="en-US" sz="2400" dirty="0">
                <a:solidFill>
                  <a:srgbClr val="AE0EDA"/>
                </a:solidFill>
                <a:latin typeface="Lucida Console"/>
                <a:cs typeface="Lucida Console"/>
              </a:rPr>
              <a:t>n</a:t>
            </a:r>
            <a:r>
              <a:rPr lang="en-US" sz="2400" dirty="0">
                <a:latin typeface="Lucida Console"/>
                <a:cs typeface="Lucida Console"/>
              </a:rPr>
              <a:t>) {</a:t>
            </a:r>
          </a:p>
          <a:p>
            <a:r>
              <a:rPr lang="it-IT" sz="2400" dirty="0">
                <a:latin typeface="Lucida Console"/>
                <a:cs typeface="Lucida Console"/>
              </a:rPr>
              <a:t>    // </a:t>
            </a:r>
            <a:r>
              <a:rPr lang="it-IT" sz="2400" dirty="0" err="1">
                <a:latin typeface="Lucida Console"/>
                <a:cs typeface="Lucida Console"/>
              </a:rPr>
              <a:t>precondition</a:t>
            </a:r>
            <a:r>
              <a:rPr lang="it-IT" sz="2400" dirty="0">
                <a:latin typeface="Lucida Console"/>
                <a:cs typeface="Lucida Console"/>
              </a:rPr>
              <a:t>(</a:t>
            </a:r>
            <a:r>
              <a:rPr lang="it-IT" sz="2400" dirty="0" err="1">
                <a:latin typeface="Lucida Console"/>
                <a:cs typeface="Lucida Console"/>
              </a:rPr>
              <a:t>n</a:t>
            </a:r>
            <a:r>
              <a:rPr lang="it-IT" sz="2400" dirty="0">
                <a:latin typeface="Lucida Console"/>
                <a:cs typeface="Lucida Console"/>
              </a:rPr>
              <a:t> &gt; 0);</a:t>
            </a:r>
          </a:p>
          <a:p>
            <a:r>
              <a:rPr lang="en-US" sz="2400" dirty="0">
                <a:latin typeface="Lucida Console"/>
                <a:cs typeface="Lucida Console"/>
              </a:rPr>
              <a:t>    while (!odd(n)) {</a:t>
            </a:r>
          </a:p>
          <a:p>
            <a:r>
              <a:rPr lang="en-US" sz="2400" dirty="0">
                <a:latin typeface="Lucida Console"/>
                <a:cs typeface="Lucida Console"/>
              </a:rPr>
              <a:t>        a = a </a:t>
            </a:r>
            <a:r>
              <a:rPr lang="en-US" sz="2400" b="1" dirty="0">
                <a:solidFill>
                  <a:srgbClr val="AE0EDA"/>
                </a:solidFill>
                <a:latin typeface="Lucida Console"/>
                <a:cs typeface="Lucida Console"/>
              </a:rPr>
              <a:t>*</a:t>
            </a:r>
            <a:r>
              <a:rPr lang="en-US" sz="2400" dirty="0">
                <a:latin typeface="Lucida Console"/>
                <a:cs typeface="Lucida Console"/>
              </a:rPr>
              <a:t> a;</a:t>
            </a:r>
          </a:p>
          <a:p>
            <a:r>
              <a:rPr lang="fi-FI" sz="2400" dirty="0">
                <a:latin typeface="Lucida Console"/>
                <a:cs typeface="Lucida Console"/>
              </a:rPr>
              <a:t>        n = </a:t>
            </a:r>
            <a:r>
              <a:rPr lang="fi-FI" sz="2400" dirty="0" err="1">
                <a:latin typeface="Lucida Console"/>
                <a:cs typeface="Lucida Console"/>
              </a:rPr>
              <a:t>half(n</a:t>
            </a:r>
            <a:r>
              <a:rPr lang="fi-FI" sz="2400" dirty="0">
                <a:latin typeface="Lucida Console"/>
                <a:cs typeface="Lucida Console"/>
              </a:rPr>
              <a:t>);</a:t>
            </a:r>
          </a:p>
          <a:p>
            <a:r>
              <a:rPr lang="fi-FI" sz="2400" dirty="0">
                <a:latin typeface="Lucida Console"/>
                <a:cs typeface="Lucida Console"/>
              </a:rPr>
              <a:t>    }</a:t>
            </a:r>
          </a:p>
          <a:p>
            <a:r>
              <a:rPr lang="en-US" sz="2400" dirty="0">
                <a:latin typeface="Lucida Console"/>
                <a:cs typeface="Lucida Console"/>
              </a:rPr>
              <a:t>    if (n == 1) return a;</a:t>
            </a:r>
          </a:p>
          <a:p>
            <a:r>
              <a:rPr lang="en-US" sz="2400" dirty="0">
                <a:latin typeface="Lucida Console"/>
                <a:cs typeface="Lucida Console"/>
              </a:rPr>
              <a:t>    return </a:t>
            </a:r>
            <a:r>
              <a:rPr lang="en-US" sz="2400" dirty="0" err="1">
                <a:latin typeface="Lucida Console"/>
                <a:cs typeface="Lucida Console"/>
              </a:rPr>
              <a:t>power_accumulate_semigroup</a:t>
            </a:r>
            <a:r>
              <a:rPr lang="en-US" sz="2400" dirty="0">
                <a:latin typeface="Lucida Console"/>
                <a:cs typeface="Lucida Console"/>
              </a:rPr>
              <a:t>(a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a:t>
            </a:r>
            <a:r>
              <a:rPr lang="en-US" sz="2400" b="1" dirty="0" smtClean="0">
                <a:solidFill>
                  <a:srgbClr val="AE0EDA"/>
                </a:solidFill>
                <a:latin typeface="Lucida Console"/>
                <a:cs typeface="Lucida Console"/>
              </a:rPr>
              <a:t>a </a:t>
            </a:r>
            <a:r>
              <a:rPr lang="en-US" sz="2400" b="1" dirty="0">
                <a:solidFill>
                  <a:srgbClr val="AE0EDA"/>
                </a:solidFill>
                <a:latin typeface="Lucida Console"/>
                <a:cs typeface="Lucida Console"/>
              </a:rPr>
              <a:t>* a</a:t>
            </a:r>
            <a:r>
              <a:rPr lang="en-US" sz="2400" dirty="0">
                <a:latin typeface="Lucida Console"/>
                <a:cs typeface="Lucida Console"/>
              </a:rPr>
              <a:t>, </a:t>
            </a:r>
            <a:r>
              <a:rPr lang="en-US" sz="2400" b="1" dirty="0">
                <a:solidFill>
                  <a:srgbClr val="AE0EDA"/>
                </a:solidFill>
                <a:latin typeface="Lucida Console"/>
                <a:cs typeface="Lucida Console"/>
              </a:rPr>
              <a:t>half(n - 1)</a:t>
            </a:r>
            <a:r>
              <a:rPr lang="en-US" sz="2400" dirty="0">
                <a:latin typeface="Lucida Console"/>
                <a:cs typeface="Lucida Console"/>
              </a:rPr>
              <a:t>);</a:t>
            </a:r>
          </a:p>
          <a:p>
            <a:r>
              <a:rPr lang="en-US" sz="2400" dirty="0">
                <a:latin typeface="Lucida Console"/>
                <a:cs typeface="Lucida Console"/>
              </a:rPr>
              <a:t>}</a:t>
            </a:r>
          </a:p>
        </p:txBody>
      </p:sp>
    </p:spTree>
    <p:extLst>
      <p:ext uri="{BB962C8B-B14F-4D97-AF65-F5344CB8AC3E}">
        <p14:creationId xmlns:p14="http://schemas.microsoft.com/office/powerpoint/2010/main" val="13507968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latin typeface="+mn-lt"/>
                <a:cs typeface="Lucida Console"/>
              </a:rPr>
              <a:t>Power</a:t>
            </a:r>
            <a:r>
              <a:rPr lang="en-US" dirty="0" smtClean="0"/>
              <a:t> for </a:t>
            </a:r>
            <a:r>
              <a:rPr lang="en-US" dirty="0" err="1" smtClean="0"/>
              <a:t>Monoids</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108</a:t>
            </a:fld>
            <a:endParaRPr lang="en-US" dirty="0"/>
          </a:p>
        </p:txBody>
      </p:sp>
      <p:sp>
        <p:nvSpPr>
          <p:cNvPr id="4" name="Rectangle 3"/>
          <p:cNvSpPr/>
          <p:nvPr/>
        </p:nvSpPr>
        <p:spPr>
          <a:xfrm>
            <a:off x="622300" y="1597780"/>
            <a:ext cx="8521700" cy="3046988"/>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MultiplicativeMonoid</a:t>
            </a:r>
            <a:r>
              <a:rPr lang="en-US" sz="2400" dirty="0">
                <a:latin typeface="Lucida Console"/>
                <a:cs typeface="Lucida Console"/>
              </a:rPr>
              <a:t> A, Integer N&gt;</a:t>
            </a:r>
          </a:p>
          <a:p>
            <a:r>
              <a:rPr lang="en-US" sz="2400" dirty="0">
                <a:latin typeface="Lucida Console"/>
                <a:cs typeface="Lucida Console"/>
              </a:rPr>
              <a:t>A </a:t>
            </a:r>
            <a:r>
              <a:rPr lang="en-US" sz="2400" dirty="0" err="1">
                <a:latin typeface="Lucida Console"/>
                <a:cs typeface="Lucida Console"/>
              </a:rPr>
              <a:t>power_monoid</a:t>
            </a:r>
            <a:r>
              <a:rPr lang="en-US" sz="2400" dirty="0">
                <a:latin typeface="Lucida Console"/>
                <a:cs typeface="Lucida Console"/>
              </a:rPr>
              <a:t>(A a, N n) {</a:t>
            </a:r>
          </a:p>
          <a:p>
            <a:r>
              <a:rPr lang="en-US" sz="2400" dirty="0">
                <a:latin typeface="Lucida Console"/>
                <a:cs typeface="Lucida Console"/>
              </a:rPr>
              <a:t>    // precondition(n &gt;= 0);</a:t>
            </a:r>
          </a:p>
          <a:p>
            <a:r>
              <a:rPr lang="en-US" sz="2400" dirty="0">
                <a:latin typeface="Lucida Console"/>
                <a:cs typeface="Lucida Console"/>
              </a:rPr>
              <a:t>    if (n == 0) return A(1);</a:t>
            </a:r>
          </a:p>
          <a:p>
            <a:r>
              <a:rPr lang="en-US" sz="2400" dirty="0">
                <a:latin typeface="Lucida Console"/>
                <a:cs typeface="Lucida Console"/>
              </a:rPr>
              <a:t>    return </a:t>
            </a:r>
            <a:r>
              <a:rPr lang="en-US" sz="2400" dirty="0" err="1">
                <a:latin typeface="Lucida Console"/>
                <a:cs typeface="Lucida Console"/>
              </a:rPr>
              <a:t>power_semigroup</a:t>
            </a:r>
            <a:r>
              <a:rPr lang="en-US" sz="2400" dirty="0">
                <a:latin typeface="Lucida Console"/>
                <a:cs typeface="Lucida Console"/>
              </a:rPr>
              <a:t>(a, n);</a:t>
            </a:r>
          </a:p>
          <a:p>
            <a:r>
              <a:rPr lang="en-US" sz="2400" dirty="0" smtClean="0">
                <a:latin typeface="Lucida Console"/>
                <a:cs typeface="Lucida Console"/>
              </a:rPr>
              <a:t>}</a:t>
            </a:r>
          </a:p>
          <a:p>
            <a:endParaRPr lang="en-US" sz="2400" dirty="0" smtClean="0">
              <a:latin typeface="Lucida Console"/>
              <a:cs typeface="Lucida Console"/>
            </a:endParaRPr>
          </a:p>
          <a:p>
            <a:endParaRPr lang="en-US" sz="2400" dirty="0">
              <a:latin typeface="Lucida Console"/>
              <a:cs typeface="Lucida Console"/>
            </a:endParaRPr>
          </a:p>
        </p:txBody>
      </p:sp>
    </p:spTree>
    <p:extLst>
      <p:ext uri="{BB962C8B-B14F-4D97-AF65-F5344CB8AC3E}">
        <p14:creationId xmlns:p14="http://schemas.microsoft.com/office/powerpoint/2010/main" val="357530376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latin typeface="+mn-lt"/>
                <a:cs typeface="Lucida Console"/>
              </a:rPr>
              <a:t>Power</a:t>
            </a:r>
            <a:r>
              <a:rPr lang="en-US" dirty="0" smtClean="0"/>
              <a:t> for Groups</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109</a:t>
            </a:fld>
            <a:endParaRPr lang="en-US" dirty="0"/>
          </a:p>
        </p:txBody>
      </p:sp>
      <p:sp>
        <p:nvSpPr>
          <p:cNvPr id="4" name="Rectangle 3"/>
          <p:cNvSpPr/>
          <p:nvPr/>
        </p:nvSpPr>
        <p:spPr>
          <a:xfrm>
            <a:off x="622300" y="1597780"/>
            <a:ext cx="8521700" cy="3785652"/>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MultiplicativeGroup</a:t>
            </a:r>
            <a:r>
              <a:rPr lang="en-US" sz="2400" dirty="0">
                <a:latin typeface="Lucida Console"/>
                <a:cs typeface="Lucida Console"/>
              </a:rPr>
              <a:t> A, Integer N&gt;</a:t>
            </a:r>
          </a:p>
          <a:p>
            <a:r>
              <a:rPr lang="en-US" sz="2400" dirty="0">
                <a:latin typeface="Lucida Console"/>
                <a:cs typeface="Lucida Console"/>
              </a:rPr>
              <a:t>A </a:t>
            </a:r>
            <a:r>
              <a:rPr lang="en-US" sz="2400" dirty="0" err="1">
                <a:latin typeface="Lucida Console"/>
                <a:cs typeface="Lucida Console"/>
              </a:rPr>
              <a:t>power_group</a:t>
            </a:r>
            <a:r>
              <a:rPr lang="en-US" sz="2400" dirty="0">
                <a:latin typeface="Lucida Console"/>
                <a:cs typeface="Lucida Console"/>
              </a:rPr>
              <a:t>(A a, N n) {</a:t>
            </a:r>
          </a:p>
          <a:p>
            <a:r>
              <a:rPr lang="en-US" sz="2400" dirty="0">
                <a:latin typeface="Lucida Console"/>
                <a:cs typeface="Lucida Console"/>
              </a:rPr>
              <a:t>    if (n &lt; 0) {</a:t>
            </a:r>
          </a:p>
          <a:p>
            <a:r>
              <a:rPr lang="en-US" sz="2400" dirty="0">
                <a:latin typeface="Lucida Console"/>
                <a:cs typeface="Lucida Console"/>
              </a:rPr>
              <a:t>        n = -n;</a:t>
            </a:r>
          </a:p>
          <a:p>
            <a:r>
              <a:rPr lang="en-US" sz="2400" dirty="0">
                <a:latin typeface="Lucida Console"/>
                <a:cs typeface="Lucida Console"/>
              </a:rPr>
              <a:t>        a = </a:t>
            </a:r>
            <a:r>
              <a:rPr lang="en-US" sz="2400" dirty="0" err="1">
                <a:latin typeface="Lucida Console"/>
                <a:cs typeface="Lucida Console"/>
              </a:rPr>
              <a:t>multiplicative_inverse</a:t>
            </a:r>
            <a:r>
              <a:rPr lang="en-US" sz="2400" dirty="0">
                <a:latin typeface="Lucida Console"/>
                <a:cs typeface="Lucida Console"/>
              </a:rPr>
              <a:t>(a);</a:t>
            </a:r>
          </a:p>
          <a:p>
            <a:r>
              <a:rPr lang="en-US" sz="2400" dirty="0">
                <a:latin typeface="Lucida Console"/>
                <a:cs typeface="Lucida Console"/>
              </a:rPr>
              <a:t>    }</a:t>
            </a:r>
          </a:p>
          <a:p>
            <a:r>
              <a:rPr lang="en-US" sz="2400" dirty="0">
                <a:latin typeface="Lucida Console"/>
                <a:cs typeface="Lucida Console"/>
              </a:rPr>
              <a:t>    return </a:t>
            </a:r>
            <a:r>
              <a:rPr lang="en-US" sz="2400" dirty="0" err="1">
                <a:latin typeface="Lucida Console"/>
                <a:cs typeface="Lucida Console"/>
              </a:rPr>
              <a:t>power_monoid</a:t>
            </a:r>
            <a:r>
              <a:rPr lang="en-US" sz="2400" dirty="0">
                <a:latin typeface="Lucida Console"/>
                <a:cs typeface="Lucida Console"/>
              </a:rPr>
              <a:t>(a, n);</a:t>
            </a:r>
          </a:p>
          <a:p>
            <a:r>
              <a:rPr lang="en-US" sz="2400" dirty="0">
                <a:latin typeface="Lucida Console"/>
                <a:cs typeface="Lucida Console"/>
              </a:rPr>
              <a:t>}</a:t>
            </a:r>
          </a:p>
          <a:p>
            <a:endParaRPr lang="en-US" sz="2400" dirty="0" smtClean="0">
              <a:latin typeface="Lucida Console"/>
              <a:cs typeface="Lucida Console"/>
            </a:endParaRPr>
          </a:p>
          <a:p>
            <a:endParaRPr lang="en-US" sz="2400" dirty="0">
              <a:latin typeface="Lucida Console"/>
              <a:cs typeface="Lucida Console"/>
            </a:endParaRPr>
          </a:p>
        </p:txBody>
      </p:sp>
    </p:spTree>
    <p:extLst>
      <p:ext uri="{BB962C8B-B14F-4D97-AF65-F5344CB8AC3E}">
        <p14:creationId xmlns:p14="http://schemas.microsoft.com/office/powerpoint/2010/main" val="32880015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3600" dirty="0" smtClean="0"/>
              <a:t>Multiplicative group of nonzero remainders mod 7 – what makes it a group?</a:t>
            </a:r>
            <a:endParaRPr lang="en-US" sz="3600" dirty="0"/>
          </a:p>
        </p:txBody>
      </p:sp>
      <p:sp>
        <p:nvSpPr>
          <p:cNvPr id="9" name="Content Placeholder 8"/>
          <p:cNvSpPr>
            <a:spLocks noGrp="1"/>
          </p:cNvSpPr>
          <p:nvPr>
            <p:ph sz="half" idx="2"/>
          </p:nvPr>
        </p:nvSpPr>
        <p:spPr>
          <a:xfrm>
            <a:off x="4343400" y="1600200"/>
            <a:ext cx="4648200" cy="4525963"/>
          </a:xfrm>
        </p:spPr>
        <p:txBody>
          <a:bodyPr/>
          <a:lstStyle/>
          <a:p>
            <a:r>
              <a:rPr lang="en-US" dirty="0" smtClean="0"/>
              <a:t>Has binary group operation (multiplication)</a:t>
            </a:r>
          </a:p>
          <a:p>
            <a:r>
              <a:rPr lang="en-US" dirty="0" smtClean="0"/>
              <a:t>Has an identity element (product of</a:t>
            </a:r>
            <a:r>
              <a:rPr lang="en-US" dirty="0" smtClean="0">
                <a:latin typeface="Palatino"/>
                <a:cs typeface="Palatino"/>
              </a:rPr>
              <a:t> </a:t>
            </a:r>
            <a:r>
              <a:rPr lang="en-US" i="1" dirty="0" smtClean="0">
                <a:latin typeface="Palatino"/>
                <a:cs typeface="Palatino"/>
              </a:rPr>
              <a:t>x</a:t>
            </a:r>
            <a:r>
              <a:rPr lang="en-US" dirty="0" smtClean="0">
                <a:latin typeface="Palatino"/>
                <a:cs typeface="Palatino"/>
              </a:rPr>
              <a:t> </a:t>
            </a:r>
            <a:r>
              <a:rPr lang="en-US" dirty="0" smtClean="0"/>
              <a:t>and </a:t>
            </a:r>
            <a:r>
              <a:rPr lang="en-US" dirty="0" smtClean="0">
                <a:latin typeface="Palatino"/>
                <a:cs typeface="Palatino"/>
              </a:rPr>
              <a:t>1</a:t>
            </a:r>
            <a:r>
              <a:rPr lang="en-US" dirty="0" smtClean="0"/>
              <a:t> is </a:t>
            </a:r>
            <a:r>
              <a:rPr lang="en-US" i="1" dirty="0" smtClean="0">
                <a:latin typeface="Palatino"/>
                <a:cs typeface="Palatino"/>
              </a:rPr>
              <a:t>x</a:t>
            </a:r>
            <a:r>
              <a:rPr lang="en-US" dirty="0" smtClean="0"/>
              <a:t>)</a:t>
            </a:r>
          </a:p>
          <a:p>
            <a:r>
              <a:rPr lang="en-US" dirty="0" smtClean="0"/>
              <a:t>Closed under multiplication, e.g. </a:t>
            </a:r>
            <a:br>
              <a:rPr lang="en-US" dirty="0" smtClean="0"/>
            </a:br>
            <a:r>
              <a:rPr lang="en-US" dirty="0" smtClean="0">
                <a:latin typeface="Palatino"/>
                <a:cs typeface="Palatino"/>
              </a:rPr>
              <a:t>4 </a:t>
            </a:r>
            <a:r>
              <a:rPr lang="en-US" dirty="0">
                <a:latin typeface="Palatino"/>
                <a:cs typeface="Palatino"/>
              </a:rPr>
              <a:t>◦</a:t>
            </a:r>
            <a:r>
              <a:rPr lang="en-US" i="1" dirty="0">
                <a:latin typeface="Palatino"/>
                <a:cs typeface="Palatino"/>
              </a:rPr>
              <a:t> </a:t>
            </a:r>
            <a:r>
              <a:rPr lang="en-US" dirty="0" smtClean="0">
                <a:latin typeface="Palatino"/>
                <a:cs typeface="Palatino"/>
              </a:rPr>
              <a:t>3</a:t>
            </a:r>
            <a:r>
              <a:rPr lang="en-US" i="1" dirty="0" smtClean="0">
                <a:latin typeface="Palatino"/>
                <a:cs typeface="Palatino"/>
              </a:rPr>
              <a:t> </a:t>
            </a:r>
            <a:r>
              <a:rPr lang="en-US" dirty="0" smtClean="0">
                <a:latin typeface="Palatino"/>
                <a:cs typeface="Palatino"/>
              </a:rPr>
              <a:t>= (4 x 3) mod 7 = 5</a:t>
            </a:r>
          </a:p>
          <a:p>
            <a:r>
              <a:rPr lang="en-US" dirty="0" smtClean="0">
                <a:cs typeface="Palatino"/>
              </a:rPr>
              <a:t>Closed under inverse, e.g.</a:t>
            </a:r>
            <a:br>
              <a:rPr lang="en-US" dirty="0" smtClean="0">
                <a:cs typeface="Palatino"/>
              </a:rPr>
            </a:br>
            <a:r>
              <a:rPr lang="en-US" dirty="0" smtClean="0">
                <a:latin typeface="Palatino"/>
                <a:cs typeface="Palatino"/>
              </a:rPr>
              <a:t>5</a:t>
            </a:r>
            <a:r>
              <a:rPr lang="en-US" baseline="30000" dirty="0" smtClean="0">
                <a:latin typeface="Palatino"/>
                <a:cs typeface="Palatino"/>
              </a:rPr>
              <a:t>–1 </a:t>
            </a:r>
            <a:r>
              <a:rPr lang="en-US" dirty="0" smtClean="0">
                <a:latin typeface="Palatino"/>
                <a:cs typeface="Palatino"/>
              </a:rPr>
              <a:t>= 3 mod 7</a:t>
            </a:r>
            <a:endParaRPr lang="en-US" dirty="0">
              <a:latin typeface="Palatino"/>
              <a:cs typeface="Palatino"/>
            </a:endParaRPr>
          </a:p>
        </p:txBody>
      </p:sp>
      <p:pic>
        <p:nvPicPr>
          <p:cNvPr id="10" name="Content Placeholder 6" descr="latex-image-1.pdf"/>
          <p:cNvPicPr>
            <a:picLocks noGrp="1" noChangeAspect="1"/>
          </p:cNvPicPr>
          <p:nvPr>
            <p:ph sz="half" idx="1"/>
          </p:nvPr>
        </p:nvPicPr>
        <p:blipFill>
          <a:blip r:embed="rId3">
            <a:extLst>
              <a:ext uri="{28A0092B-C50C-407E-A947-70E740481C1C}">
                <a14:useLocalDpi xmlns:a14="http://schemas.microsoft.com/office/drawing/2010/main" val="0"/>
              </a:ext>
            </a:extLst>
          </a:blip>
          <a:srcRect t="-17596" b="-17596"/>
          <a:stretch>
            <a:fillRect/>
          </a:stretch>
        </p:blipFill>
        <p:spPr>
          <a:xfrm>
            <a:off x="457200" y="1600201"/>
            <a:ext cx="3524390" cy="3949700"/>
          </a:xfrm>
          <a:prstGeom prst="rect">
            <a:avLst/>
          </a:prstGeom>
        </p:spPr>
      </p:pic>
      <p:sp>
        <p:nvSpPr>
          <p:cNvPr id="11" name="TextBox 10"/>
          <p:cNvSpPr txBox="1"/>
          <p:nvPr/>
        </p:nvSpPr>
        <p:spPr>
          <a:xfrm>
            <a:off x="939800" y="5435601"/>
            <a:ext cx="2398714" cy="523220"/>
          </a:xfrm>
          <a:prstGeom prst="rect">
            <a:avLst/>
          </a:prstGeom>
          <a:noFill/>
        </p:spPr>
        <p:txBody>
          <a:bodyPr wrap="none" rtlCol="0">
            <a:spAutoFit/>
          </a:bodyPr>
          <a:lstStyle/>
          <a:p>
            <a:r>
              <a:rPr lang="en-US" sz="2800" dirty="0" smtClean="0">
                <a:latin typeface="Palatino"/>
                <a:cs typeface="Palatino"/>
              </a:rPr>
              <a:t>{1, 2, 3, 4, 5, 6}</a:t>
            </a:r>
            <a:endParaRPr lang="en-US" sz="2800" dirty="0">
              <a:latin typeface="Palatino"/>
              <a:cs typeface="Palatino"/>
            </a:endParaRPr>
          </a:p>
        </p:txBody>
      </p:sp>
      <p:sp>
        <p:nvSpPr>
          <p:cNvPr id="12" name="Slide Number Placeholder 11"/>
          <p:cNvSpPr>
            <a:spLocks noGrp="1"/>
          </p:cNvSpPr>
          <p:nvPr>
            <p:ph type="sldNum" sz="quarter" idx="12"/>
          </p:nvPr>
        </p:nvSpPr>
        <p:spPr/>
        <p:txBody>
          <a:bodyPr/>
          <a:lstStyle/>
          <a:p>
            <a:fld id="{8CC98554-76E8-C340-BA36-F66DB672AD21}" type="slidenum">
              <a:rPr lang="en-US" smtClean="0"/>
              <a:t>11</a:t>
            </a:fld>
            <a:endParaRPr lang="en-US"/>
          </a:p>
        </p:txBody>
      </p:sp>
    </p:spTree>
    <p:extLst>
      <p:ext uri="{BB962C8B-B14F-4D97-AF65-F5344CB8AC3E}">
        <p14:creationId xmlns:p14="http://schemas.microsoft.com/office/powerpoint/2010/main" val="3671703494"/>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Identities and Inverses</a:t>
            </a:r>
            <a:endParaRPr lang="en-US" dirty="0"/>
          </a:p>
        </p:txBody>
      </p:sp>
      <p:sp>
        <p:nvSpPr>
          <p:cNvPr id="3" name="Content Placeholder 2"/>
          <p:cNvSpPr>
            <a:spLocks noGrp="1"/>
          </p:cNvSpPr>
          <p:nvPr>
            <p:ph idx="1"/>
          </p:nvPr>
        </p:nvSpPr>
        <p:spPr/>
        <p:txBody>
          <a:bodyPr>
            <a:normAutofit/>
          </a:bodyPr>
          <a:lstStyle/>
          <a:p>
            <a:r>
              <a:rPr lang="en-US" sz="2800" dirty="0" smtClean="0"/>
              <a:t>Just as we needed the identity 0 for our additive </a:t>
            </a:r>
            <a:r>
              <a:rPr lang="en-US" sz="2800" dirty="0" err="1" smtClean="0"/>
              <a:t>monoid</a:t>
            </a:r>
            <a:r>
              <a:rPr lang="en-US" sz="2800" dirty="0" smtClean="0"/>
              <a:t>, we need the identity 1 for our multiplicative </a:t>
            </a:r>
            <a:r>
              <a:rPr lang="en-US" sz="2800" dirty="0" err="1" smtClean="0"/>
              <a:t>monoid</a:t>
            </a:r>
            <a:r>
              <a:rPr lang="en-US" sz="2800" dirty="0" smtClean="0"/>
              <a:t>.</a:t>
            </a:r>
          </a:p>
          <a:p>
            <a:r>
              <a:rPr lang="en-US" sz="2800" dirty="0" smtClean="0"/>
              <a:t>Just as we needed the additive inverse (</a:t>
            </a:r>
            <a:r>
              <a:rPr lang="en-US" sz="2800" i="1" dirty="0" smtClean="0"/>
              <a:t>unary minus) </a:t>
            </a:r>
            <a:r>
              <a:rPr lang="en-US" sz="2800" dirty="0" smtClean="0"/>
              <a:t>for our additive group, we need the multiplicative inverse (</a:t>
            </a:r>
            <a:r>
              <a:rPr lang="en-US" sz="2800" i="1" dirty="0" smtClean="0"/>
              <a:t>reciprocal)</a:t>
            </a:r>
            <a:r>
              <a:rPr lang="en-US" sz="2800" dirty="0" smtClean="0"/>
              <a:t> for our multiplicative group.</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110</a:t>
            </a:fld>
            <a:endParaRPr lang="en-US"/>
          </a:p>
        </p:txBody>
      </p:sp>
      <p:sp>
        <p:nvSpPr>
          <p:cNvPr id="5" name="Rectangle 4"/>
          <p:cNvSpPr/>
          <p:nvPr/>
        </p:nvSpPr>
        <p:spPr>
          <a:xfrm>
            <a:off x="1346200" y="4544180"/>
            <a:ext cx="8521700" cy="1938992"/>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MultiplicativeGroup</a:t>
            </a:r>
            <a:r>
              <a:rPr lang="en-US" sz="2400" dirty="0">
                <a:latin typeface="Lucida Console"/>
                <a:cs typeface="Lucida Console"/>
              </a:rPr>
              <a:t> A&gt;</a:t>
            </a:r>
          </a:p>
          <a:p>
            <a:r>
              <a:rPr lang="en-US" sz="2400" dirty="0">
                <a:latin typeface="Lucida Console"/>
                <a:cs typeface="Lucida Console"/>
              </a:rPr>
              <a:t>A </a:t>
            </a:r>
            <a:r>
              <a:rPr lang="en-US" sz="2400" dirty="0" err="1">
                <a:latin typeface="Lucida Console"/>
                <a:cs typeface="Lucida Console"/>
              </a:rPr>
              <a:t>multiplicative_inverse</a:t>
            </a:r>
            <a:r>
              <a:rPr lang="en-US" sz="2400" dirty="0">
                <a:latin typeface="Lucida Console"/>
                <a:cs typeface="Lucida Console"/>
              </a:rPr>
              <a:t>(A a) {</a:t>
            </a:r>
          </a:p>
          <a:p>
            <a:r>
              <a:rPr lang="en-US" sz="2400" dirty="0">
                <a:latin typeface="Lucida Console"/>
                <a:cs typeface="Lucida Console"/>
              </a:rPr>
              <a:t>    return A(1) / a;</a:t>
            </a:r>
          </a:p>
          <a:p>
            <a:r>
              <a:rPr lang="en-US" sz="2400" dirty="0">
                <a:latin typeface="Lucida Console"/>
                <a:cs typeface="Lucida Console"/>
              </a:rPr>
              <a:t>}</a:t>
            </a:r>
            <a:endParaRPr lang="en-US" sz="2400" dirty="0" smtClean="0">
              <a:latin typeface="Lucida Console"/>
              <a:cs typeface="Lucida Console"/>
            </a:endParaRPr>
          </a:p>
          <a:p>
            <a:endParaRPr lang="en-US" sz="2400" dirty="0">
              <a:latin typeface="Lucida Console"/>
              <a:cs typeface="Lucida Console"/>
            </a:endParaRPr>
          </a:p>
        </p:txBody>
      </p:sp>
    </p:spTree>
    <p:extLst>
      <p:ext uri="{BB962C8B-B14F-4D97-AF65-F5344CB8AC3E}">
        <p14:creationId xmlns:p14="http://schemas.microsoft.com/office/powerpoint/2010/main" val="322685008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By analyzing the operations an algorithm needs to perform on its arguments, we can make it as general as possible</a:t>
            </a:r>
          </a:p>
          <a:p>
            <a:r>
              <a:rPr lang="en-US" dirty="0" smtClean="0"/>
              <a:t>By replacing just a single operation, we can transform an algorithm designed for one task to work on another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111</a:t>
            </a:fld>
            <a:endParaRPr lang="en-US"/>
          </a:p>
        </p:txBody>
      </p:sp>
    </p:spTree>
    <p:extLst>
      <p:ext uri="{BB962C8B-B14F-4D97-AF65-F5344CB8AC3E}">
        <p14:creationId xmlns:p14="http://schemas.microsoft.com/office/powerpoint/2010/main" val="32104739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12</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Generalizing an Algorithm</a:t>
            </a:r>
          </a:p>
          <a:p>
            <a:r>
              <a:rPr lang="en-US" dirty="0" smtClean="0"/>
              <a:t>(Covers material from Sec. 7.6-</a:t>
            </a:r>
            <a:r>
              <a:rPr lang="en-US" dirty="0"/>
              <a:t>7</a:t>
            </a:r>
            <a:r>
              <a:rPr lang="en-US" dirty="0" smtClean="0"/>
              <a:t>.8)</a:t>
            </a:r>
            <a:endParaRPr lang="en-US" dirty="0"/>
          </a:p>
        </p:txBody>
      </p:sp>
    </p:spTree>
    <p:extLst>
      <p:ext uri="{BB962C8B-B14F-4D97-AF65-F5344CB8AC3E}">
        <p14:creationId xmlns:p14="http://schemas.microsoft.com/office/powerpoint/2010/main" val="2983334720"/>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Operations, Two Versions of Code</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113</a:t>
            </a:fld>
            <a:endParaRPr lang="en-US"/>
          </a:p>
        </p:txBody>
      </p:sp>
      <p:sp>
        <p:nvSpPr>
          <p:cNvPr id="7" name="Rectangle 6"/>
          <p:cNvSpPr/>
          <p:nvPr/>
        </p:nvSpPr>
        <p:spPr>
          <a:xfrm>
            <a:off x="4902200" y="1816438"/>
            <a:ext cx="4191000" cy="2031325"/>
          </a:xfrm>
          <a:prstGeom prst="rect">
            <a:avLst/>
          </a:prstGeom>
        </p:spPr>
        <p:txBody>
          <a:bodyPr wrap="square">
            <a:spAutoFit/>
          </a:bodyPr>
          <a:lstStyle/>
          <a:p>
            <a:r>
              <a:rPr lang="en-US" dirty="0" smtClean="0">
                <a:latin typeface="Lucida Console"/>
                <a:cs typeface="Lucida Console"/>
              </a:rPr>
              <a:t>A </a:t>
            </a:r>
            <a:r>
              <a:rPr lang="en-US" dirty="0" err="1">
                <a:latin typeface="Lucida Console"/>
                <a:cs typeface="Lucida Console"/>
              </a:rPr>
              <a:t>power_semigroup</a:t>
            </a:r>
            <a:r>
              <a:rPr lang="en-US" dirty="0">
                <a:latin typeface="Lucida Console"/>
                <a:cs typeface="Lucida Console"/>
              </a:rPr>
              <a:t>(</a:t>
            </a:r>
            <a:r>
              <a:rPr lang="en-US" b="1" dirty="0">
                <a:latin typeface="Lucida Console"/>
                <a:cs typeface="Lucida Console"/>
              </a:rPr>
              <a:t>A a, N </a:t>
            </a:r>
            <a:r>
              <a:rPr lang="en-US" dirty="0">
                <a:latin typeface="Lucida Console"/>
                <a:cs typeface="Lucida Console"/>
              </a:rPr>
              <a:t>n) {</a:t>
            </a:r>
          </a:p>
          <a:p>
            <a:r>
              <a:rPr lang="it-IT" dirty="0">
                <a:latin typeface="Lucida Console"/>
                <a:cs typeface="Lucida Console"/>
              </a:rPr>
              <a:t>    // </a:t>
            </a:r>
            <a:r>
              <a:rPr lang="it-IT" dirty="0" err="1">
                <a:latin typeface="Lucida Console"/>
                <a:cs typeface="Lucida Console"/>
              </a:rPr>
              <a:t>precondition</a:t>
            </a:r>
            <a:r>
              <a:rPr lang="it-IT" dirty="0">
                <a:latin typeface="Lucida Console"/>
                <a:cs typeface="Lucida Console"/>
              </a:rPr>
              <a:t>(</a:t>
            </a:r>
            <a:r>
              <a:rPr lang="it-IT" dirty="0" err="1">
                <a:latin typeface="Lucida Console"/>
                <a:cs typeface="Lucida Console"/>
              </a:rPr>
              <a:t>n</a:t>
            </a:r>
            <a:r>
              <a:rPr lang="it-IT" dirty="0">
                <a:latin typeface="Lucida Console"/>
                <a:cs typeface="Lucida Console"/>
              </a:rPr>
              <a:t> &gt; 0);</a:t>
            </a:r>
          </a:p>
          <a:p>
            <a:r>
              <a:rPr lang="en-US" dirty="0">
                <a:latin typeface="Lucida Console"/>
                <a:cs typeface="Lucida Console"/>
              </a:rPr>
              <a:t>    while (!odd(n)) {</a:t>
            </a:r>
          </a:p>
          <a:p>
            <a:r>
              <a:rPr lang="en-US" dirty="0">
                <a:latin typeface="Lucida Console"/>
                <a:cs typeface="Lucida Console"/>
              </a:rPr>
              <a:t>        a = a </a:t>
            </a:r>
            <a:r>
              <a:rPr lang="en-US" b="1" dirty="0">
                <a:solidFill>
                  <a:srgbClr val="000000"/>
                </a:solidFill>
                <a:latin typeface="Lucida Console"/>
                <a:cs typeface="Lucida Console"/>
              </a:rPr>
              <a:t>*</a:t>
            </a:r>
            <a:r>
              <a:rPr lang="en-US" dirty="0">
                <a:latin typeface="Lucida Console"/>
                <a:cs typeface="Lucida Console"/>
              </a:rPr>
              <a:t> a;</a:t>
            </a:r>
          </a:p>
          <a:p>
            <a:r>
              <a:rPr lang="fi-FI" dirty="0">
                <a:latin typeface="Lucida Console"/>
                <a:cs typeface="Lucida Console"/>
              </a:rPr>
              <a:t>        n = </a:t>
            </a:r>
            <a:r>
              <a:rPr lang="fi-FI" dirty="0" err="1">
                <a:latin typeface="Lucida Console"/>
                <a:cs typeface="Lucida Console"/>
              </a:rPr>
              <a:t>half(n</a:t>
            </a:r>
            <a:r>
              <a:rPr lang="fi-FI" dirty="0">
                <a:latin typeface="Lucida Console"/>
                <a:cs typeface="Lucida Console"/>
              </a:rPr>
              <a:t>);</a:t>
            </a:r>
          </a:p>
          <a:p>
            <a:r>
              <a:rPr lang="fi-FI" dirty="0">
                <a:latin typeface="Lucida Console"/>
                <a:cs typeface="Lucida Console"/>
              </a:rPr>
              <a:t>    </a:t>
            </a:r>
            <a:r>
              <a:rPr lang="fi-FI" dirty="0" smtClean="0">
                <a:latin typeface="Lucida Console"/>
                <a:cs typeface="Lucida Console"/>
              </a:rPr>
              <a:t>}</a:t>
            </a:r>
            <a:endParaRPr lang="en-US" dirty="0">
              <a:latin typeface="Lucida Console"/>
              <a:cs typeface="Lucida Console"/>
            </a:endParaRPr>
          </a:p>
          <a:p>
            <a:r>
              <a:rPr lang="en-US" dirty="0">
                <a:latin typeface="Lucida Console"/>
                <a:cs typeface="Lucida Console"/>
              </a:rPr>
              <a:t>	</a:t>
            </a:r>
            <a:r>
              <a:rPr lang="en-US" dirty="0" smtClean="0">
                <a:latin typeface="Lucida Console"/>
                <a:cs typeface="Lucida Console"/>
              </a:rPr>
              <a:t>...</a:t>
            </a:r>
            <a:endParaRPr lang="fi-FI" dirty="0" smtClean="0">
              <a:latin typeface="Lucida Console"/>
              <a:cs typeface="Lucida Console"/>
            </a:endParaRPr>
          </a:p>
        </p:txBody>
      </p:sp>
      <p:sp>
        <p:nvSpPr>
          <p:cNvPr id="8" name="Rectangle 7"/>
          <p:cNvSpPr/>
          <p:nvPr/>
        </p:nvSpPr>
        <p:spPr>
          <a:xfrm>
            <a:off x="63500" y="1816438"/>
            <a:ext cx="4711700" cy="2031325"/>
          </a:xfrm>
          <a:prstGeom prst="rect">
            <a:avLst/>
          </a:prstGeom>
        </p:spPr>
        <p:txBody>
          <a:bodyPr wrap="square">
            <a:spAutoFit/>
          </a:bodyPr>
          <a:lstStyle/>
          <a:p>
            <a:r>
              <a:rPr lang="en-US" dirty="0">
                <a:latin typeface="Lucida Console"/>
                <a:cs typeface="Lucida Console"/>
              </a:rPr>
              <a:t>A </a:t>
            </a:r>
            <a:r>
              <a:rPr lang="en-US" dirty="0" err="1">
                <a:latin typeface="Lucida Console"/>
                <a:cs typeface="Lucida Console"/>
              </a:rPr>
              <a:t>multiply_semigroup</a:t>
            </a:r>
            <a:r>
              <a:rPr lang="en-US" dirty="0">
                <a:latin typeface="Lucida Console"/>
                <a:cs typeface="Lucida Console"/>
              </a:rPr>
              <a:t>(N n, A a) {</a:t>
            </a:r>
          </a:p>
          <a:p>
            <a:r>
              <a:rPr lang="it-IT" dirty="0">
                <a:latin typeface="Lucida Console"/>
                <a:cs typeface="Lucida Console"/>
              </a:rPr>
              <a:t>    // </a:t>
            </a:r>
            <a:r>
              <a:rPr lang="it-IT" dirty="0" err="1">
                <a:latin typeface="Lucida Console"/>
                <a:cs typeface="Lucida Console"/>
              </a:rPr>
              <a:t>precondition</a:t>
            </a:r>
            <a:r>
              <a:rPr lang="it-IT" dirty="0">
                <a:latin typeface="Lucida Console"/>
                <a:cs typeface="Lucida Console"/>
              </a:rPr>
              <a:t>(</a:t>
            </a:r>
            <a:r>
              <a:rPr lang="it-IT" dirty="0" err="1">
                <a:latin typeface="Lucida Console"/>
                <a:cs typeface="Lucida Console"/>
              </a:rPr>
              <a:t>n</a:t>
            </a:r>
            <a:r>
              <a:rPr lang="it-IT" dirty="0">
                <a:latin typeface="Lucida Console"/>
                <a:cs typeface="Lucida Console"/>
              </a:rPr>
              <a:t> &gt; 0);</a:t>
            </a:r>
          </a:p>
          <a:p>
            <a:r>
              <a:rPr lang="en-US" dirty="0">
                <a:latin typeface="Lucida Console"/>
                <a:cs typeface="Lucida Console"/>
              </a:rPr>
              <a:t>    while (!odd(n)) {</a:t>
            </a:r>
          </a:p>
          <a:p>
            <a:r>
              <a:rPr lang="en-US" dirty="0">
                <a:latin typeface="Lucida Console"/>
                <a:cs typeface="Lucida Console"/>
              </a:rPr>
              <a:t>        a = a + a;</a:t>
            </a:r>
          </a:p>
          <a:p>
            <a:r>
              <a:rPr lang="fi-FI" dirty="0">
                <a:latin typeface="Lucida Console"/>
                <a:cs typeface="Lucida Console"/>
              </a:rPr>
              <a:t>        n = </a:t>
            </a:r>
            <a:r>
              <a:rPr lang="fi-FI" dirty="0" err="1">
                <a:latin typeface="Lucida Console"/>
                <a:cs typeface="Lucida Console"/>
              </a:rPr>
              <a:t>half(n</a:t>
            </a:r>
            <a:r>
              <a:rPr lang="fi-FI" dirty="0">
                <a:latin typeface="Lucida Console"/>
                <a:cs typeface="Lucida Console"/>
              </a:rPr>
              <a:t>);</a:t>
            </a:r>
          </a:p>
          <a:p>
            <a:r>
              <a:rPr lang="fi-FI" dirty="0">
                <a:latin typeface="Lucida Console"/>
                <a:cs typeface="Lucida Console"/>
              </a:rPr>
              <a:t>    </a:t>
            </a:r>
            <a:r>
              <a:rPr lang="fi-FI" dirty="0" smtClean="0">
                <a:latin typeface="Lucida Console"/>
                <a:cs typeface="Lucida Console"/>
              </a:rPr>
              <a:t>}</a:t>
            </a:r>
          </a:p>
          <a:p>
            <a:r>
              <a:rPr lang="fi-FI" dirty="0">
                <a:latin typeface="Lucida Console"/>
                <a:cs typeface="Lucida Console"/>
              </a:rPr>
              <a:t>	</a:t>
            </a:r>
            <a:r>
              <a:rPr lang="fi-FI" dirty="0" smtClean="0">
                <a:latin typeface="Lucida Console"/>
                <a:cs typeface="Lucida Console"/>
              </a:rPr>
              <a:t>...</a:t>
            </a:r>
            <a:endParaRPr lang="fi-FI" dirty="0">
              <a:latin typeface="Lucida Console"/>
              <a:cs typeface="Lucida Console"/>
            </a:endParaRPr>
          </a:p>
        </p:txBody>
      </p:sp>
      <p:cxnSp>
        <p:nvCxnSpPr>
          <p:cNvPr id="10" name="Straight Connector 9"/>
          <p:cNvCxnSpPr/>
          <p:nvPr/>
        </p:nvCxnSpPr>
        <p:spPr>
          <a:xfrm>
            <a:off x="4775200" y="1701800"/>
            <a:ext cx="0" cy="2286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00100" y="4267200"/>
            <a:ext cx="7620696" cy="1815882"/>
          </a:xfrm>
          <a:prstGeom prst="rect">
            <a:avLst/>
          </a:prstGeom>
          <a:noFill/>
        </p:spPr>
        <p:txBody>
          <a:bodyPr wrap="none" rtlCol="0">
            <a:spAutoFit/>
          </a:bodyPr>
          <a:lstStyle/>
          <a:p>
            <a:r>
              <a:rPr lang="en-US" sz="2800" dirty="0" smtClean="0"/>
              <a:t>Do we need to rewrite the function every time we</a:t>
            </a:r>
          </a:p>
          <a:p>
            <a:r>
              <a:rPr lang="en-US" sz="2800" dirty="0"/>
              <a:t>w</a:t>
            </a:r>
            <a:r>
              <a:rPr lang="en-US" sz="2800" dirty="0" smtClean="0"/>
              <a:t>ant to use the algorithm with another operation?</a:t>
            </a:r>
          </a:p>
          <a:p>
            <a:endParaRPr lang="en-US" sz="2800" dirty="0"/>
          </a:p>
          <a:p>
            <a:pPr algn="ctr"/>
            <a:r>
              <a:rPr lang="en-US" sz="2800" i="1" dirty="0" smtClean="0"/>
              <a:t>There must be a better way…</a:t>
            </a:r>
            <a:endParaRPr lang="en-US" sz="2800" i="1" dirty="0"/>
          </a:p>
        </p:txBody>
      </p:sp>
    </p:spTree>
    <p:extLst>
      <p:ext uri="{BB962C8B-B14F-4D97-AF65-F5344CB8AC3E}">
        <p14:creationId xmlns:p14="http://schemas.microsoft.com/office/powerpoint/2010/main" val="3674645082"/>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Alternative:  Generalize the Operation</a:t>
            </a:r>
            <a:endParaRPr lang="en-US" dirty="0"/>
          </a:p>
        </p:txBody>
      </p:sp>
      <p:sp>
        <p:nvSpPr>
          <p:cNvPr id="7" name="Content Placeholder 6"/>
          <p:cNvSpPr>
            <a:spLocks noGrp="1"/>
          </p:cNvSpPr>
          <p:nvPr>
            <p:ph idx="1"/>
          </p:nvPr>
        </p:nvSpPr>
        <p:spPr>
          <a:xfrm>
            <a:off x="457200" y="1600200"/>
            <a:ext cx="8394700" cy="4525963"/>
          </a:xfrm>
        </p:spPr>
        <p:txBody>
          <a:bodyPr/>
          <a:lstStyle/>
          <a:p>
            <a:r>
              <a:rPr lang="en-US" dirty="0" smtClean="0"/>
              <a:t>We’ll pass the operation itself as an argument to the function</a:t>
            </a:r>
          </a:p>
          <a:p>
            <a:r>
              <a:rPr lang="en-US" dirty="0" smtClean="0"/>
              <a:t>This is a common pattern in STL</a:t>
            </a:r>
          </a:p>
          <a:p>
            <a:r>
              <a:rPr lang="en-US" dirty="0" smtClean="0"/>
              <a:t>We’ll still call the result “power” because it computes the </a:t>
            </a:r>
            <a:r>
              <a:rPr lang="en-US" dirty="0" err="1" smtClean="0"/>
              <a:t>semigroup</a:t>
            </a:r>
            <a:r>
              <a:rPr lang="en-US" dirty="0" smtClean="0"/>
              <a:t> operation repeatedly</a:t>
            </a:r>
            <a:br>
              <a:rPr lang="en-US" dirty="0" smtClean="0"/>
            </a:br>
            <a:r>
              <a:rPr lang="en-US" dirty="0" smtClean="0"/>
              <a:t>(even though operation might not be multiply)</a:t>
            </a:r>
          </a:p>
          <a:p>
            <a:pPr marL="0" indent="0" algn="ctr">
              <a:buNone/>
            </a:pPr>
            <a:r>
              <a:rPr lang="en-US" dirty="0" smtClean="0">
                <a:cs typeface="Palatino"/>
              </a:rPr>
              <a:t>e.g.   </a:t>
            </a:r>
            <a:r>
              <a:rPr lang="en-US" i="1" dirty="0" smtClean="0">
                <a:latin typeface="Palatino"/>
                <a:cs typeface="Palatino"/>
              </a:rPr>
              <a:t>x</a:t>
            </a:r>
            <a:r>
              <a:rPr lang="en-US" dirty="0" smtClean="0">
                <a:latin typeface="Palatino"/>
                <a:cs typeface="Palatino"/>
              </a:rPr>
              <a:t> </a:t>
            </a:r>
            <a:r>
              <a:rPr lang="en-US" dirty="0">
                <a:latin typeface="Palatino"/>
                <a:cs typeface="Palatino"/>
              </a:rPr>
              <a:t>◦ </a:t>
            </a:r>
            <a:r>
              <a:rPr lang="en-US" i="1" dirty="0" smtClean="0">
                <a:latin typeface="Palatino"/>
                <a:cs typeface="Palatino"/>
              </a:rPr>
              <a:t>x </a:t>
            </a:r>
            <a:r>
              <a:rPr lang="en-US" dirty="0">
                <a:latin typeface="Palatino"/>
                <a:cs typeface="Palatino"/>
              </a:rPr>
              <a:t>◦ </a:t>
            </a:r>
            <a:r>
              <a:rPr lang="en-US" i="1" dirty="0" smtClean="0">
                <a:latin typeface="Palatino"/>
                <a:cs typeface="Palatino"/>
              </a:rPr>
              <a:t>x </a:t>
            </a:r>
            <a:r>
              <a:rPr lang="en-US" dirty="0">
                <a:latin typeface="Palatino"/>
                <a:cs typeface="Palatino"/>
              </a:rPr>
              <a:t>◦ </a:t>
            </a:r>
            <a:r>
              <a:rPr lang="en-US" i="1" dirty="0" smtClean="0">
                <a:latin typeface="Palatino"/>
                <a:cs typeface="Palatino"/>
              </a:rPr>
              <a:t>x </a:t>
            </a:r>
            <a:r>
              <a:rPr lang="en-US" dirty="0">
                <a:latin typeface="Palatino"/>
                <a:cs typeface="Palatino"/>
              </a:rPr>
              <a:t>◦ </a:t>
            </a:r>
            <a:r>
              <a:rPr lang="en-US" i="1" dirty="0" smtClean="0">
                <a:latin typeface="Palatino"/>
                <a:cs typeface="Palatino"/>
              </a:rPr>
              <a:t>x = x</a:t>
            </a:r>
            <a:r>
              <a:rPr lang="en-US" baseline="30000" dirty="0" smtClean="0">
                <a:latin typeface="Palatino"/>
                <a:cs typeface="Palatino"/>
              </a:rPr>
              <a:t>5</a:t>
            </a:r>
            <a:endParaRPr lang="en-US" dirty="0"/>
          </a:p>
        </p:txBody>
      </p:sp>
      <p:sp>
        <p:nvSpPr>
          <p:cNvPr id="5" name="Slide Number Placeholder 4"/>
          <p:cNvSpPr>
            <a:spLocks noGrp="1"/>
          </p:cNvSpPr>
          <p:nvPr>
            <p:ph type="sldNum" sz="quarter" idx="12"/>
          </p:nvPr>
        </p:nvSpPr>
        <p:spPr/>
        <p:txBody>
          <a:bodyPr/>
          <a:lstStyle/>
          <a:p>
            <a:fld id="{8CC98554-76E8-C340-BA36-F66DB672AD21}" type="slidenum">
              <a:rPr lang="en-US" smtClean="0"/>
              <a:t>114</a:t>
            </a:fld>
            <a:endParaRPr lang="en-US"/>
          </a:p>
        </p:txBody>
      </p:sp>
    </p:spTree>
    <p:extLst>
      <p:ext uri="{BB962C8B-B14F-4D97-AF65-F5344CB8AC3E}">
        <p14:creationId xmlns:p14="http://schemas.microsoft.com/office/powerpoint/2010/main" val="3201291475"/>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We Need</a:t>
            </a:r>
            <a:endParaRPr lang="en-US" dirty="0"/>
          </a:p>
        </p:txBody>
      </p:sp>
      <p:sp>
        <p:nvSpPr>
          <p:cNvPr id="3" name="Content Placeholder 2"/>
          <p:cNvSpPr>
            <a:spLocks noGrp="1"/>
          </p:cNvSpPr>
          <p:nvPr>
            <p:ph idx="1"/>
          </p:nvPr>
        </p:nvSpPr>
        <p:spPr>
          <a:xfrm>
            <a:off x="457200" y="1600200"/>
            <a:ext cx="8420100" cy="4525963"/>
          </a:xfrm>
        </p:spPr>
        <p:txBody>
          <a:bodyPr/>
          <a:lstStyle/>
          <a:p>
            <a:r>
              <a:rPr lang="en-US" dirty="0" smtClean="0"/>
              <a:t>Pass in a </a:t>
            </a:r>
            <a:r>
              <a:rPr lang="en-US" b="1" dirty="0" err="1" smtClean="0"/>
              <a:t>SemigroupOperation</a:t>
            </a:r>
            <a:r>
              <a:rPr lang="en-US" dirty="0" smtClean="0"/>
              <a:t> as an argument.</a:t>
            </a:r>
          </a:p>
          <a:p>
            <a:r>
              <a:rPr lang="en-US" dirty="0" smtClean="0"/>
              <a:t>Add a requirement that the domain of the operation be </a:t>
            </a:r>
            <a:r>
              <a:rPr lang="en-US" b="1" dirty="0" smtClean="0"/>
              <a:t>A</a:t>
            </a:r>
            <a:r>
              <a:rPr lang="en-US" dirty="0" smtClean="0"/>
              <a:t>.</a:t>
            </a:r>
          </a:p>
          <a:p>
            <a:r>
              <a:rPr lang="en-US" dirty="0" smtClean="0"/>
              <a:t>Change requirement on </a:t>
            </a:r>
            <a:r>
              <a:rPr lang="en-US" b="1" dirty="0" smtClean="0"/>
              <a:t>A</a:t>
            </a:r>
            <a:r>
              <a:rPr lang="en-US" dirty="0" smtClean="0"/>
              <a:t> to be </a:t>
            </a:r>
            <a:r>
              <a:rPr lang="en-US" b="1" dirty="0" smtClean="0"/>
              <a:t>Regular</a:t>
            </a:r>
            <a:r>
              <a:rPr lang="en-US" dirty="0" smtClean="0"/>
              <a:t> instead of </a:t>
            </a:r>
            <a:r>
              <a:rPr lang="en-US" b="1" dirty="0" err="1" smtClean="0"/>
              <a:t>Semigroup</a:t>
            </a:r>
            <a:r>
              <a:rPr lang="en-US" dirty="0" smtClean="0"/>
              <a:t>.</a:t>
            </a:r>
          </a:p>
          <a:p>
            <a:pPr lvl="1"/>
            <a:r>
              <a:rPr lang="en-US" dirty="0" smtClean="0"/>
              <a:t>Because we don’t know what kind of </a:t>
            </a:r>
            <a:r>
              <a:rPr lang="en-US" dirty="0" err="1" smtClean="0"/>
              <a:t>semigroup</a:t>
            </a:r>
            <a:r>
              <a:rPr lang="en-US" dirty="0" smtClean="0"/>
              <a:t> (additive, multiplicative, etc.) to make A anymore; it depends on the operation.</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115</a:t>
            </a:fld>
            <a:endParaRPr lang="en-US"/>
          </a:p>
        </p:txBody>
      </p:sp>
    </p:spTree>
    <p:extLst>
      <p:ext uri="{BB962C8B-B14F-4D97-AF65-F5344CB8AC3E}">
        <p14:creationId xmlns:p14="http://schemas.microsoft.com/office/powerpoint/2010/main" val="1485276055"/>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3200" dirty="0" err="1">
                <a:latin typeface="Lucida Console"/>
                <a:cs typeface="Lucida Console"/>
              </a:rPr>
              <a:t>power_accumulate</a:t>
            </a:r>
            <a:r>
              <a:rPr lang="en-US" sz="3600" dirty="0" smtClean="0"/>
              <a:t> with Generic Operation</a:t>
            </a:r>
            <a:endParaRPr lang="en-US" sz="36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116</a:t>
            </a:fld>
            <a:endParaRPr lang="en-US" dirty="0"/>
          </a:p>
        </p:txBody>
      </p:sp>
      <p:sp>
        <p:nvSpPr>
          <p:cNvPr id="4" name="Rectangle 3"/>
          <p:cNvSpPr/>
          <p:nvPr/>
        </p:nvSpPr>
        <p:spPr>
          <a:xfrm>
            <a:off x="317500" y="1597780"/>
            <a:ext cx="8724900" cy="5016758"/>
          </a:xfrm>
          <a:prstGeom prst="rect">
            <a:avLst/>
          </a:prstGeom>
        </p:spPr>
        <p:txBody>
          <a:bodyPr wrap="square">
            <a:spAutoFit/>
          </a:bodyPr>
          <a:lstStyle/>
          <a:p>
            <a:r>
              <a:rPr lang="en-US" sz="2000" dirty="0">
                <a:latin typeface="Lucida Console"/>
                <a:cs typeface="Lucida Console"/>
              </a:rPr>
              <a:t>template &lt;</a:t>
            </a:r>
            <a:r>
              <a:rPr lang="en-US" sz="2000" dirty="0">
                <a:solidFill>
                  <a:srgbClr val="AE0EDA"/>
                </a:solidFill>
                <a:latin typeface="Lucida Console"/>
                <a:cs typeface="Lucida Console"/>
              </a:rPr>
              <a:t>Regular</a:t>
            </a:r>
            <a:r>
              <a:rPr lang="en-US" sz="2000" dirty="0">
                <a:solidFill>
                  <a:srgbClr val="80FF00"/>
                </a:solidFill>
                <a:latin typeface="Lucida Console"/>
                <a:cs typeface="Lucida Console"/>
              </a:rPr>
              <a:t> </a:t>
            </a:r>
            <a:r>
              <a:rPr lang="en-US" sz="2000" dirty="0">
                <a:latin typeface="Lucida Console"/>
                <a:cs typeface="Lucida Console"/>
              </a:rPr>
              <a:t>A, Integer N, </a:t>
            </a:r>
            <a:r>
              <a:rPr lang="en-US" sz="2000" dirty="0" err="1">
                <a:solidFill>
                  <a:srgbClr val="AE0EDA"/>
                </a:solidFill>
                <a:latin typeface="Lucida Console"/>
                <a:cs typeface="Lucida Console"/>
              </a:rPr>
              <a:t>SemigroupOperation</a:t>
            </a:r>
            <a:r>
              <a:rPr lang="en-US" sz="2000" dirty="0">
                <a:solidFill>
                  <a:srgbClr val="AE0EDA"/>
                </a:solidFill>
                <a:latin typeface="Lucida Console"/>
                <a:cs typeface="Lucida Console"/>
              </a:rPr>
              <a:t> Op</a:t>
            </a:r>
            <a:r>
              <a:rPr lang="en-US" sz="2000" dirty="0">
                <a:latin typeface="Lucida Console"/>
                <a:cs typeface="Lucida Console"/>
              </a:rPr>
              <a:t>&gt;</a:t>
            </a:r>
          </a:p>
          <a:p>
            <a:r>
              <a:rPr lang="en-US" sz="2000" dirty="0">
                <a:latin typeface="Lucida Console"/>
                <a:cs typeface="Lucida Console"/>
              </a:rPr>
              <a:t>// </a:t>
            </a:r>
            <a:r>
              <a:rPr lang="en-US" sz="2000" dirty="0">
                <a:solidFill>
                  <a:srgbClr val="AE0EDA"/>
                </a:solidFill>
                <a:latin typeface="Lucida Console"/>
                <a:cs typeface="Lucida Console"/>
              </a:rPr>
              <a:t>requires (Domain&lt;Op, A&gt;)</a:t>
            </a:r>
          </a:p>
          <a:p>
            <a:r>
              <a:rPr lang="en-US" sz="2000" dirty="0">
                <a:latin typeface="Lucida Console"/>
                <a:cs typeface="Lucida Console"/>
              </a:rPr>
              <a:t>A </a:t>
            </a:r>
            <a:r>
              <a:rPr lang="en-US" sz="2000" dirty="0" err="1">
                <a:latin typeface="Lucida Console"/>
                <a:cs typeface="Lucida Console"/>
              </a:rPr>
              <a:t>power_accumulate_semigroup</a:t>
            </a:r>
            <a:r>
              <a:rPr lang="en-US" sz="2000" dirty="0">
                <a:latin typeface="Lucida Console"/>
                <a:cs typeface="Lucida Console"/>
              </a:rPr>
              <a:t>(A r, A a, N n, </a:t>
            </a:r>
            <a:r>
              <a:rPr lang="en-US" sz="2000" dirty="0">
                <a:solidFill>
                  <a:srgbClr val="AE0EDA"/>
                </a:solidFill>
                <a:latin typeface="Lucida Console"/>
                <a:cs typeface="Lucida Console"/>
              </a:rPr>
              <a:t>Op op</a:t>
            </a:r>
            <a:r>
              <a:rPr lang="en-US" sz="2000" dirty="0">
                <a:latin typeface="Lucida Console"/>
                <a:cs typeface="Lucida Console"/>
              </a:rPr>
              <a:t>) {</a:t>
            </a:r>
          </a:p>
          <a:p>
            <a:r>
              <a:rPr lang="it-IT" sz="2000" dirty="0">
                <a:latin typeface="Lucida Console"/>
                <a:cs typeface="Lucida Console"/>
              </a:rPr>
              <a:t>    // </a:t>
            </a:r>
            <a:r>
              <a:rPr lang="it-IT" sz="2000" dirty="0" err="1">
                <a:latin typeface="Lucida Console"/>
                <a:cs typeface="Lucida Console"/>
              </a:rPr>
              <a:t>precondition</a:t>
            </a:r>
            <a:r>
              <a:rPr lang="it-IT" sz="2000" dirty="0">
                <a:latin typeface="Lucida Console"/>
                <a:cs typeface="Lucida Console"/>
              </a:rPr>
              <a:t>(</a:t>
            </a:r>
            <a:r>
              <a:rPr lang="it-IT" sz="2000" dirty="0" err="1">
                <a:latin typeface="Lucida Console"/>
                <a:cs typeface="Lucida Console"/>
              </a:rPr>
              <a:t>n</a:t>
            </a:r>
            <a:r>
              <a:rPr lang="it-IT" sz="2000" dirty="0">
                <a:latin typeface="Lucida Console"/>
                <a:cs typeface="Lucida Console"/>
              </a:rPr>
              <a:t> &gt;= 0);</a:t>
            </a:r>
          </a:p>
          <a:p>
            <a:r>
              <a:rPr lang="en-US" sz="2000" dirty="0">
                <a:latin typeface="Lucida Console"/>
                <a:cs typeface="Lucida Console"/>
              </a:rPr>
              <a:t>    if (n == 0) return r;</a:t>
            </a:r>
          </a:p>
          <a:p>
            <a:r>
              <a:rPr lang="en-US" sz="2000" dirty="0">
                <a:latin typeface="Lucida Console"/>
                <a:cs typeface="Lucida Console"/>
              </a:rPr>
              <a:t>    while (true) {</a:t>
            </a:r>
          </a:p>
          <a:p>
            <a:r>
              <a:rPr lang="en-US" sz="2000" dirty="0">
                <a:latin typeface="Lucida Console"/>
                <a:cs typeface="Lucida Console"/>
              </a:rPr>
              <a:t>        if (odd(n)) {</a:t>
            </a:r>
          </a:p>
          <a:p>
            <a:r>
              <a:rPr lang="en-US" sz="2000" dirty="0">
                <a:latin typeface="Lucida Console"/>
                <a:cs typeface="Lucida Console"/>
              </a:rPr>
              <a:t>            r = </a:t>
            </a:r>
            <a:r>
              <a:rPr lang="en-US" sz="2000" dirty="0">
                <a:solidFill>
                  <a:srgbClr val="AE0EDA"/>
                </a:solidFill>
                <a:latin typeface="Lucida Console"/>
                <a:cs typeface="Lucida Console"/>
              </a:rPr>
              <a:t>op(r, a)</a:t>
            </a:r>
            <a:r>
              <a:rPr lang="en-US" sz="2000" dirty="0">
                <a:latin typeface="Lucida Console"/>
                <a:cs typeface="Lucida Console"/>
              </a:rPr>
              <a:t>;</a:t>
            </a:r>
          </a:p>
          <a:p>
            <a:r>
              <a:rPr lang="en-US" sz="2000" dirty="0">
                <a:latin typeface="Lucida Console"/>
                <a:cs typeface="Lucida Console"/>
              </a:rPr>
              <a:t>            if (n == 1) return r;</a:t>
            </a:r>
          </a:p>
          <a:p>
            <a:r>
              <a:rPr lang="en-US" sz="2000" dirty="0">
                <a:latin typeface="Lucida Console"/>
                <a:cs typeface="Lucida Console"/>
              </a:rPr>
              <a:t>        }</a:t>
            </a:r>
          </a:p>
          <a:p>
            <a:r>
              <a:rPr lang="fi-FI" sz="2000" dirty="0">
                <a:latin typeface="Lucida Console"/>
                <a:cs typeface="Lucida Console"/>
              </a:rPr>
              <a:t>        n = </a:t>
            </a:r>
            <a:r>
              <a:rPr lang="fi-FI" sz="2000" dirty="0" err="1">
                <a:latin typeface="Lucida Console"/>
                <a:cs typeface="Lucida Console"/>
              </a:rPr>
              <a:t>half(n</a:t>
            </a:r>
            <a:r>
              <a:rPr lang="fi-FI" sz="2000" dirty="0">
                <a:latin typeface="Lucida Console"/>
                <a:cs typeface="Lucida Console"/>
              </a:rPr>
              <a:t>);</a:t>
            </a:r>
          </a:p>
          <a:p>
            <a:r>
              <a:rPr lang="fi-FI" sz="2000" dirty="0">
                <a:latin typeface="Lucida Console"/>
                <a:cs typeface="Lucida Console"/>
              </a:rPr>
              <a:t>        a = </a:t>
            </a:r>
            <a:r>
              <a:rPr lang="fi-FI" sz="2000" dirty="0" err="1">
                <a:solidFill>
                  <a:srgbClr val="AE0EDA"/>
                </a:solidFill>
                <a:latin typeface="Lucida Console"/>
                <a:cs typeface="Lucida Console"/>
              </a:rPr>
              <a:t>op(a</a:t>
            </a:r>
            <a:r>
              <a:rPr lang="fi-FI" sz="2000" dirty="0">
                <a:solidFill>
                  <a:srgbClr val="AE0EDA"/>
                </a:solidFill>
                <a:latin typeface="Lucida Console"/>
                <a:cs typeface="Lucida Console"/>
              </a:rPr>
              <a:t>, a)</a:t>
            </a:r>
            <a:r>
              <a:rPr lang="fi-FI" sz="2000" dirty="0">
                <a:latin typeface="Lucida Console"/>
                <a:cs typeface="Lucida Console"/>
              </a:rPr>
              <a:t>;</a:t>
            </a:r>
          </a:p>
          <a:p>
            <a:r>
              <a:rPr lang="fi-FI" sz="2000" dirty="0">
                <a:latin typeface="Lucida Console"/>
                <a:cs typeface="Lucida Console"/>
              </a:rPr>
              <a:t>    }</a:t>
            </a:r>
          </a:p>
          <a:p>
            <a:r>
              <a:rPr lang="fi-FI" sz="2000" dirty="0">
                <a:latin typeface="Lucida Console"/>
                <a:cs typeface="Lucida Console"/>
              </a:rPr>
              <a:t>}</a:t>
            </a:r>
          </a:p>
          <a:p>
            <a:endParaRPr lang="en-US" sz="2000" dirty="0" smtClean="0">
              <a:latin typeface="Lucida Console"/>
              <a:cs typeface="Lucida Console"/>
            </a:endParaRPr>
          </a:p>
          <a:p>
            <a:endParaRPr lang="en-US" sz="2000" dirty="0">
              <a:latin typeface="Lucida Console"/>
              <a:cs typeface="Lucida Console"/>
            </a:endParaRPr>
          </a:p>
        </p:txBody>
      </p:sp>
    </p:spTree>
    <p:extLst>
      <p:ext uri="{BB962C8B-B14F-4D97-AF65-F5344CB8AC3E}">
        <p14:creationId xmlns:p14="http://schemas.microsoft.com/office/powerpoint/2010/main" val="2037288250"/>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3600" dirty="0" smtClean="0"/>
              <a:t>Power with Generic </a:t>
            </a:r>
            <a:r>
              <a:rPr lang="en-US" sz="3600" dirty="0" err="1" smtClean="0"/>
              <a:t>Semigroup</a:t>
            </a:r>
            <a:r>
              <a:rPr lang="en-US" sz="3600" dirty="0" smtClean="0"/>
              <a:t> Operation</a:t>
            </a:r>
            <a:endParaRPr lang="en-US" sz="36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117</a:t>
            </a:fld>
            <a:endParaRPr lang="en-US" dirty="0"/>
          </a:p>
        </p:txBody>
      </p:sp>
      <p:sp>
        <p:nvSpPr>
          <p:cNvPr id="4" name="Rectangle 3"/>
          <p:cNvSpPr/>
          <p:nvPr/>
        </p:nvSpPr>
        <p:spPr>
          <a:xfrm>
            <a:off x="317500" y="1597780"/>
            <a:ext cx="8724900" cy="5509200"/>
          </a:xfrm>
          <a:prstGeom prst="rect">
            <a:avLst/>
          </a:prstGeom>
        </p:spPr>
        <p:txBody>
          <a:bodyPr wrap="square">
            <a:spAutoFit/>
          </a:bodyPr>
          <a:lstStyle/>
          <a:p>
            <a:r>
              <a:rPr lang="en-US" sz="2400" dirty="0">
                <a:latin typeface="Lucida Console"/>
                <a:cs typeface="Lucida Console"/>
              </a:rPr>
              <a:t>template &lt;Regular A, Integer N</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a:t>
            </a:r>
            <a:r>
              <a:rPr lang="en-US" sz="2400" dirty="0" err="1" smtClean="0">
                <a:solidFill>
                  <a:srgbClr val="AE0EDA"/>
                </a:solidFill>
                <a:latin typeface="Lucida Console"/>
                <a:cs typeface="Lucida Console"/>
              </a:rPr>
              <a:t>SemigroupOperation</a:t>
            </a:r>
            <a:r>
              <a:rPr lang="en-US" sz="2400" dirty="0" smtClean="0">
                <a:solidFill>
                  <a:srgbClr val="AE0EDA"/>
                </a:solidFill>
                <a:latin typeface="Lucida Console"/>
                <a:cs typeface="Lucida Console"/>
              </a:rPr>
              <a:t> </a:t>
            </a:r>
            <a:r>
              <a:rPr lang="en-US" sz="2400" dirty="0">
                <a:solidFill>
                  <a:srgbClr val="AE0EDA"/>
                </a:solidFill>
                <a:latin typeface="Lucida Console"/>
                <a:cs typeface="Lucida Console"/>
              </a:rPr>
              <a:t>Op</a:t>
            </a:r>
            <a:r>
              <a:rPr lang="en-US" sz="2400" dirty="0">
                <a:latin typeface="Lucida Console"/>
                <a:cs typeface="Lucida Console"/>
              </a:rPr>
              <a:t>&gt;</a:t>
            </a:r>
          </a:p>
          <a:p>
            <a:r>
              <a:rPr lang="en-US" sz="2400" dirty="0">
                <a:latin typeface="Lucida Console"/>
                <a:cs typeface="Lucida Console"/>
              </a:rPr>
              <a:t>// requires (Domain&lt;Op, A&gt;)</a:t>
            </a:r>
          </a:p>
          <a:p>
            <a:r>
              <a:rPr lang="en-US" sz="2400" dirty="0">
                <a:latin typeface="Lucida Console"/>
                <a:cs typeface="Lucida Console"/>
              </a:rPr>
              <a:t>A </a:t>
            </a:r>
            <a:r>
              <a:rPr lang="en-US" sz="2400" dirty="0" err="1">
                <a:latin typeface="Lucida Console"/>
                <a:cs typeface="Lucida Console"/>
              </a:rPr>
              <a:t>power_semigroup</a:t>
            </a:r>
            <a:r>
              <a:rPr lang="en-US" sz="2400" dirty="0">
                <a:latin typeface="Lucida Console"/>
                <a:cs typeface="Lucida Console"/>
              </a:rPr>
              <a:t>(A a, N n, </a:t>
            </a:r>
            <a:r>
              <a:rPr lang="en-US" sz="2400" dirty="0">
                <a:solidFill>
                  <a:srgbClr val="AE0EDA"/>
                </a:solidFill>
                <a:latin typeface="Lucida Console"/>
                <a:cs typeface="Lucida Console"/>
              </a:rPr>
              <a:t>Op op</a:t>
            </a:r>
            <a:r>
              <a:rPr lang="en-US" sz="2400" dirty="0">
                <a:latin typeface="Lucida Console"/>
                <a:cs typeface="Lucida Console"/>
              </a:rPr>
              <a:t>) {</a:t>
            </a:r>
          </a:p>
          <a:p>
            <a:r>
              <a:rPr lang="en-US" sz="2400" dirty="0">
                <a:latin typeface="Lucida Console"/>
                <a:cs typeface="Lucida Console"/>
              </a:rPr>
              <a:t>    // precondition(n &gt; 0);</a:t>
            </a:r>
          </a:p>
          <a:p>
            <a:r>
              <a:rPr lang="en-US" sz="2400" dirty="0">
                <a:latin typeface="Lucida Console"/>
                <a:cs typeface="Lucida Console"/>
              </a:rPr>
              <a:t>    while (!odd(n)) {</a:t>
            </a:r>
          </a:p>
          <a:p>
            <a:r>
              <a:rPr lang="en-US" sz="2400" dirty="0">
                <a:latin typeface="Lucida Console"/>
                <a:cs typeface="Lucida Console"/>
              </a:rPr>
              <a:t>        a = </a:t>
            </a:r>
            <a:r>
              <a:rPr lang="en-US" sz="2400" dirty="0">
                <a:solidFill>
                  <a:srgbClr val="AE0EDA"/>
                </a:solidFill>
                <a:latin typeface="Lucida Console"/>
                <a:cs typeface="Lucida Console"/>
              </a:rPr>
              <a:t>op(a, a)</a:t>
            </a:r>
            <a:r>
              <a:rPr lang="en-US" sz="2400" dirty="0">
                <a:latin typeface="Lucida Console"/>
                <a:cs typeface="Lucida Console"/>
              </a:rPr>
              <a:t>;</a:t>
            </a:r>
          </a:p>
          <a:p>
            <a:r>
              <a:rPr lang="en-US" sz="2400" dirty="0">
                <a:latin typeface="Lucida Console"/>
                <a:cs typeface="Lucida Console"/>
              </a:rPr>
              <a:t>        n = half(n);</a:t>
            </a:r>
          </a:p>
          <a:p>
            <a:r>
              <a:rPr lang="en-US" sz="2400" dirty="0">
                <a:latin typeface="Lucida Console"/>
                <a:cs typeface="Lucida Console"/>
              </a:rPr>
              <a:t>    }</a:t>
            </a:r>
          </a:p>
          <a:p>
            <a:r>
              <a:rPr lang="en-US" sz="2400" dirty="0">
                <a:latin typeface="Lucida Console"/>
                <a:cs typeface="Lucida Console"/>
              </a:rPr>
              <a:t>    if (n == 1) return a;</a:t>
            </a:r>
          </a:p>
          <a:p>
            <a:r>
              <a:rPr lang="en-US" sz="2400" dirty="0">
                <a:latin typeface="Lucida Console"/>
                <a:cs typeface="Lucida Console"/>
              </a:rPr>
              <a:t>    return </a:t>
            </a:r>
            <a:r>
              <a:rPr lang="en-US" sz="2400" dirty="0" err="1">
                <a:latin typeface="Lucida Console"/>
                <a:cs typeface="Lucida Console"/>
              </a:rPr>
              <a:t>power_accumulate_semigroup</a:t>
            </a:r>
            <a:r>
              <a:rPr lang="en-US" sz="2400" dirty="0">
                <a:latin typeface="Lucida Console"/>
                <a:cs typeface="Lucida Console"/>
              </a:rPr>
              <a:t>(a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a:t>
            </a:r>
            <a:r>
              <a:rPr lang="en-US" sz="2400" dirty="0" smtClean="0">
                <a:solidFill>
                  <a:srgbClr val="AE0EDA"/>
                </a:solidFill>
                <a:latin typeface="Lucida Console"/>
                <a:cs typeface="Lucida Console"/>
              </a:rPr>
              <a:t>op</a:t>
            </a:r>
            <a:r>
              <a:rPr lang="en-US" sz="2400" dirty="0">
                <a:solidFill>
                  <a:srgbClr val="AE0EDA"/>
                </a:solidFill>
                <a:latin typeface="Lucida Console"/>
                <a:cs typeface="Lucida Console"/>
              </a:rPr>
              <a:t>(a, a)</a:t>
            </a:r>
            <a:r>
              <a:rPr lang="en-US" sz="2400" dirty="0">
                <a:latin typeface="Lucida Console"/>
                <a:cs typeface="Lucida Console"/>
              </a:rPr>
              <a:t>, half(n - 1), </a:t>
            </a:r>
            <a:r>
              <a:rPr lang="en-US" sz="2400" dirty="0">
                <a:solidFill>
                  <a:srgbClr val="AE0EDA"/>
                </a:solidFill>
                <a:latin typeface="Lucida Console"/>
                <a:cs typeface="Lucida Console"/>
              </a:rPr>
              <a:t>op</a:t>
            </a:r>
            <a:r>
              <a:rPr lang="en-US" sz="2400" dirty="0">
                <a:latin typeface="Lucida Console"/>
                <a:cs typeface="Lucida Console"/>
              </a:rPr>
              <a:t>);</a:t>
            </a:r>
          </a:p>
          <a:p>
            <a:r>
              <a:rPr lang="en-US" sz="2400" dirty="0">
                <a:latin typeface="Lucida Console"/>
                <a:cs typeface="Lucida Console"/>
              </a:rPr>
              <a:t>}</a:t>
            </a:r>
          </a:p>
          <a:p>
            <a:endParaRPr lang="en-US" sz="2000" dirty="0" smtClean="0">
              <a:latin typeface="Lucida Console"/>
              <a:cs typeface="Lucida Console"/>
            </a:endParaRPr>
          </a:p>
          <a:p>
            <a:endParaRPr lang="en-US" sz="2000" dirty="0">
              <a:latin typeface="Lucida Console"/>
              <a:cs typeface="Lucida Console"/>
            </a:endParaRPr>
          </a:p>
        </p:txBody>
      </p:sp>
    </p:spTree>
    <p:extLst>
      <p:ext uri="{BB962C8B-B14F-4D97-AF65-F5344CB8AC3E}">
        <p14:creationId xmlns:p14="http://schemas.microsoft.com/office/powerpoint/2010/main" val="4154690771"/>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we want a </a:t>
            </a:r>
            <a:r>
              <a:rPr lang="en-US" dirty="0" err="1" smtClean="0"/>
              <a:t>monoid</a:t>
            </a:r>
            <a:r>
              <a:rPr lang="en-US" dirty="0" smtClean="0"/>
              <a:t> operation?</a:t>
            </a:r>
            <a:endParaRPr lang="en-US" dirty="0"/>
          </a:p>
        </p:txBody>
      </p:sp>
      <p:sp>
        <p:nvSpPr>
          <p:cNvPr id="3" name="Content Placeholder 2"/>
          <p:cNvSpPr>
            <a:spLocks noGrp="1"/>
          </p:cNvSpPr>
          <p:nvPr>
            <p:ph idx="1"/>
          </p:nvPr>
        </p:nvSpPr>
        <p:spPr/>
        <p:txBody>
          <a:bodyPr/>
          <a:lstStyle/>
          <a:p>
            <a:r>
              <a:rPr lang="en-US" dirty="0" smtClean="0"/>
              <a:t>We don’t know what identity element to use (e.g. 0, 1, or something else) because we don’t know in advance what the operation will be.</a:t>
            </a:r>
          </a:p>
          <a:p>
            <a:r>
              <a:rPr lang="en-US" dirty="0" smtClean="0"/>
              <a:t>Solution:</a:t>
            </a:r>
            <a:br>
              <a:rPr lang="en-US" dirty="0" smtClean="0"/>
            </a:br>
            <a:r>
              <a:rPr lang="en-US" dirty="0" smtClean="0"/>
              <a:t>	Obtain the identity from the operation.</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118</a:t>
            </a:fld>
            <a:endParaRPr lang="en-US"/>
          </a:p>
        </p:txBody>
      </p:sp>
    </p:spTree>
    <p:extLst>
      <p:ext uri="{BB962C8B-B14F-4D97-AF65-F5344CB8AC3E}">
        <p14:creationId xmlns:p14="http://schemas.microsoft.com/office/powerpoint/2010/main" val="9937882"/>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smtClean="0"/>
              <a:t>Power with Generic </a:t>
            </a:r>
            <a:r>
              <a:rPr lang="en-US" sz="4000" dirty="0" err="1" smtClean="0"/>
              <a:t>Monoid</a:t>
            </a:r>
            <a:r>
              <a:rPr lang="en-US" sz="4000" dirty="0" smtClean="0"/>
              <a:t> Operation</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119</a:t>
            </a:fld>
            <a:endParaRPr lang="en-US" dirty="0"/>
          </a:p>
        </p:txBody>
      </p:sp>
      <p:sp>
        <p:nvSpPr>
          <p:cNvPr id="4" name="Rectangle 3"/>
          <p:cNvSpPr/>
          <p:nvPr/>
        </p:nvSpPr>
        <p:spPr>
          <a:xfrm>
            <a:off x="520700" y="1597780"/>
            <a:ext cx="8369300" cy="3354765"/>
          </a:xfrm>
          <a:prstGeom prst="rect">
            <a:avLst/>
          </a:prstGeom>
        </p:spPr>
        <p:txBody>
          <a:bodyPr wrap="square">
            <a:spAutoFit/>
          </a:bodyPr>
          <a:lstStyle/>
          <a:p>
            <a:r>
              <a:rPr lang="en-US" sz="2400" dirty="0">
                <a:latin typeface="Lucida Console"/>
                <a:cs typeface="Lucida Console"/>
              </a:rPr>
              <a:t>template &lt;Regular A, Integer N</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a:t>
            </a:r>
            <a:r>
              <a:rPr lang="en-US" sz="2400" dirty="0" err="1" smtClean="0">
                <a:solidFill>
                  <a:srgbClr val="AE0EDA"/>
                </a:solidFill>
                <a:latin typeface="Lucida Console"/>
                <a:cs typeface="Lucida Console"/>
              </a:rPr>
              <a:t>MonoidOperation</a:t>
            </a:r>
            <a:r>
              <a:rPr lang="en-US" sz="2400" dirty="0" smtClean="0">
                <a:solidFill>
                  <a:srgbClr val="AE0EDA"/>
                </a:solidFill>
                <a:latin typeface="Lucida Console"/>
                <a:cs typeface="Lucida Console"/>
              </a:rPr>
              <a:t> </a:t>
            </a:r>
            <a:r>
              <a:rPr lang="en-US" sz="2400" dirty="0">
                <a:solidFill>
                  <a:srgbClr val="AE0EDA"/>
                </a:solidFill>
                <a:latin typeface="Lucida Console"/>
                <a:cs typeface="Lucida Console"/>
              </a:rPr>
              <a:t>Op</a:t>
            </a:r>
            <a:r>
              <a:rPr lang="en-US" sz="2400" dirty="0">
                <a:latin typeface="Lucida Console"/>
                <a:cs typeface="Lucida Console"/>
              </a:rPr>
              <a:t>&gt;</a:t>
            </a:r>
          </a:p>
          <a:p>
            <a:r>
              <a:rPr lang="en-US" sz="2400" dirty="0">
                <a:latin typeface="Lucida Console"/>
                <a:cs typeface="Lucida Console"/>
              </a:rPr>
              <a:t>// requires(Domain&lt;Op, A&gt;)</a:t>
            </a:r>
          </a:p>
          <a:p>
            <a:r>
              <a:rPr lang="en-US" sz="2400" dirty="0">
                <a:latin typeface="Lucida Console"/>
                <a:cs typeface="Lucida Console"/>
              </a:rPr>
              <a:t>A </a:t>
            </a:r>
            <a:r>
              <a:rPr lang="en-US" sz="2400" dirty="0" err="1">
                <a:latin typeface="Lucida Console"/>
                <a:cs typeface="Lucida Console"/>
              </a:rPr>
              <a:t>power_monoid</a:t>
            </a:r>
            <a:r>
              <a:rPr lang="en-US" sz="2400" dirty="0">
                <a:latin typeface="Lucida Console"/>
                <a:cs typeface="Lucida Console"/>
              </a:rPr>
              <a:t>(A a, N n, Op op) {</a:t>
            </a:r>
          </a:p>
          <a:p>
            <a:r>
              <a:rPr lang="en-US" sz="2400" dirty="0">
                <a:latin typeface="Lucida Console"/>
                <a:cs typeface="Lucida Console"/>
              </a:rPr>
              <a:t>    // precondition(n &gt;= 0);</a:t>
            </a:r>
          </a:p>
          <a:p>
            <a:r>
              <a:rPr lang="en-US" sz="2400" dirty="0">
                <a:latin typeface="Lucida Console"/>
                <a:cs typeface="Lucida Console"/>
              </a:rPr>
              <a:t>    if (n == 0) return </a:t>
            </a:r>
            <a:r>
              <a:rPr lang="en-US" sz="2400" dirty="0" err="1">
                <a:solidFill>
                  <a:srgbClr val="AE0EDA"/>
                </a:solidFill>
                <a:latin typeface="Lucida Console"/>
                <a:cs typeface="Lucida Console"/>
              </a:rPr>
              <a:t>identity_element</a:t>
            </a:r>
            <a:r>
              <a:rPr lang="en-US" sz="2400" dirty="0">
                <a:solidFill>
                  <a:srgbClr val="AE0EDA"/>
                </a:solidFill>
                <a:latin typeface="Lucida Console"/>
                <a:cs typeface="Lucida Console"/>
              </a:rPr>
              <a:t>(op)</a:t>
            </a:r>
            <a:r>
              <a:rPr lang="en-US" sz="2400" dirty="0">
                <a:latin typeface="Lucida Console"/>
                <a:cs typeface="Lucida Console"/>
              </a:rPr>
              <a:t>;</a:t>
            </a:r>
          </a:p>
          <a:p>
            <a:r>
              <a:rPr lang="en-US" sz="2400" dirty="0">
                <a:latin typeface="Lucida Console"/>
                <a:cs typeface="Lucida Console"/>
              </a:rPr>
              <a:t>    return </a:t>
            </a:r>
            <a:r>
              <a:rPr lang="en-US" sz="2400" dirty="0" err="1">
                <a:latin typeface="Lucida Console"/>
                <a:cs typeface="Lucida Console"/>
              </a:rPr>
              <a:t>power_semigroup</a:t>
            </a:r>
            <a:r>
              <a:rPr lang="en-US" sz="2400" dirty="0">
                <a:latin typeface="Lucida Console"/>
                <a:cs typeface="Lucida Console"/>
              </a:rPr>
              <a:t>(a, n, op);</a:t>
            </a:r>
          </a:p>
          <a:p>
            <a:r>
              <a:rPr lang="en-US" sz="2400" dirty="0">
                <a:latin typeface="Lucida Console"/>
                <a:cs typeface="Lucida Console"/>
              </a:rPr>
              <a:t>}</a:t>
            </a:r>
            <a:endParaRPr lang="en-US" sz="2000" dirty="0" smtClean="0">
              <a:latin typeface="Lucida Console"/>
              <a:cs typeface="Lucida Console"/>
            </a:endParaRPr>
          </a:p>
          <a:p>
            <a:endParaRPr lang="en-US" sz="2000" dirty="0">
              <a:latin typeface="Lucida Console"/>
              <a:cs typeface="Lucida Console"/>
            </a:endParaRPr>
          </a:p>
        </p:txBody>
      </p:sp>
    </p:spTree>
    <p:extLst>
      <p:ext uri="{BB962C8B-B14F-4D97-AF65-F5344CB8AC3E}">
        <p14:creationId xmlns:p14="http://schemas.microsoft.com/office/powerpoint/2010/main" val="15194498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Évariste</a:t>
            </a:r>
            <a:r>
              <a:rPr lang="en-US" dirty="0" smtClean="0"/>
              <a:t> Galois (1811-1832)</a:t>
            </a:r>
            <a:endParaRPr lang="en-US" dirty="0"/>
          </a:p>
        </p:txBody>
      </p:sp>
      <p:pic>
        <p:nvPicPr>
          <p:cNvPr id="6" name="Content Placeholder 5" descr="GaloisCropped.jpg"/>
          <p:cNvPicPr>
            <a:picLocks noGrp="1" noChangeAspect="1"/>
          </p:cNvPicPr>
          <p:nvPr>
            <p:ph sz="half" idx="1"/>
          </p:nvPr>
        </p:nvPicPr>
        <p:blipFill>
          <a:blip r:embed="rId3">
            <a:extLst>
              <a:ext uri="{28A0092B-C50C-407E-A947-70E740481C1C}">
                <a14:useLocalDpi xmlns:a14="http://schemas.microsoft.com/office/drawing/2010/main" val="0"/>
              </a:ext>
            </a:extLst>
          </a:blip>
          <a:srcRect t="192" b="192"/>
          <a:stretch>
            <a:fillRect/>
          </a:stretch>
        </p:blipFill>
        <p:spPr>
          <a:ln>
            <a:solidFill>
              <a:schemeClr val="tx1"/>
            </a:solidFill>
          </a:ln>
        </p:spPr>
      </p:pic>
      <p:sp>
        <p:nvSpPr>
          <p:cNvPr id="5" name="Content Placeholder 4"/>
          <p:cNvSpPr>
            <a:spLocks noGrp="1"/>
          </p:cNvSpPr>
          <p:nvPr>
            <p:ph sz="half" idx="2"/>
          </p:nvPr>
        </p:nvSpPr>
        <p:spPr>
          <a:xfrm>
            <a:off x="4648199" y="1600200"/>
            <a:ext cx="4154565" cy="4525963"/>
          </a:xfrm>
        </p:spPr>
        <p:txBody>
          <a:bodyPr/>
          <a:lstStyle/>
          <a:p>
            <a:r>
              <a:rPr lang="en-US" dirty="0" smtClean="0"/>
              <a:t>Would-be revolutionary, expelled from school</a:t>
            </a:r>
          </a:p>
          <a:p>
            <a:r>
              <a:rPr lang="en-US" dirty="0" smtClean="0"/>
              <a:t>Studied math on his own</a:t>
            </a:r>
          </a:p>
          <a:p>
            <a:r>
              <a:rPr lang="en-US" dirty="0" smtClean="0"/>
              <a:t>Died in a pointless duel</a:t>
            </a:r>
          </a:p>
          <a:p>
            <a:r>
              <a:rPr lang="en-US" dirty="0" smtClean="0"/>
              <a:t>Wrote a letter that planted the seeds of group theory the night before his death</a:t>
            </a:r>
            <a:endParaRPr lang="en-US" dirty="0"/>
          </a:p>
        </p:txBody>
      </p:sp>
      <p:sp>
        <p:nvSpPr>
          <p:cNvPr id="3" name="Slide Number Placeholder 2"/>
          <p:cNvSpPr>
            <a:spLocks noGrp="1"/>
          </p:cNvSpPr>
          <p:nvPr>
            <p:ph type="sldNum" sz="quarter" idx="12"/>
          </p:nvPr>
        </p:nvSpPr>
        <p:spPr/>
        <p:txBody>
          <a:bodyPr/>
          <a:lstStyle/>
          <a:p>
            <a:fld id="{8CC98554-76E8-C340-BA36-F66DB672AD21}" type="slidenum">
              <a:rPr lang="en-US" smtClean="0"/>
              <a:t>12</a:t>
            </a:fld>
            <a:endParaRPr lang="en-US"/>
          </a:p>
        </p:txBody>
      </p:sp>
    </p:spTree>
    <p:extLst>
      <p:ext uri="{BB962C8B-B14F-4D97-AF65-F5344CB8AC3E}">
        <p14:creationId xmlns:p14="http://schemas.microsoft.com/office/powerpoint/2010/main" val="3193162374"/>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smtClean="0"/>
              <a:t>Examples of Identity Element Functions</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120</a:t>
            </a:fld>
            <a:endParaRPr lang="en-US" dirty="0"/>
          </a:p>
        </p:txBody>
      </p:sp>
      <p:sp>
        <p:nvSpPr>
          <p:cNvPr id="4" name="Rectangle 3"/>
          <p:cNvSpPr/>
          <p:nvPr/>
        </p:nvSpPr>
        <p:spPr>
          <a:xfrm>
            <a:off x="889000" y="2382610"/>
            <a:ext cx="8369300" cy="1569660"/>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NoncommutativeAdditiveMonoid</a:t>
            </a:r>
            <a:r>
              <a:rPr lang="en-US" sz="2400" dirty="0">
                <a:latin typeface="Lucida Console"/>
                <a:cs typeface="Lucida Console"/>
              </a:rPr>
              <a:t> T&gt;</a:t>
            </a:r>
          </a:p>
          <a:p>
            <a:r>
              <a:rPr lang="en-US" sz="2400" dirty="0">
                <a:latin typeface="Lucida Console"/>
                <a:cs typeface="Lucida Console"/>
              </a:rPr>
              <a:t>T </a:t>
            </a:r>
            <a:r>
              <a:rPr lang="en-US" sz="2400" dirty="0" err="1">
                <a:latin typeface="Lucida Console"/>
                <a:cs typeface="Lucida Console"/>
              </a:rPr>
              <a:t>identity_element</a:t>
            </a:r>
            <a:r>
              <a:rPr lang="en-US" sz="2400" dirty="0">
                <a:latin typeface="Lucida Console"/>
                <a:cs typeface="Lucida Console"/>
              </a:rPr>
              <a:t>(</a:t>
            </a:r>
            <a:r>
              <a:rPr lang="en-US" sz="2400" dirty="0" err="1">
                <a:latin typeface="Lucida Console"/>
                <a:cs typeface="Lucida Console"/>
              </a:rPr>
              <a:t>std</a:t>
            </a:r>
            <a:r>
              <a:rPr lang="en-US" sz="2400" dirty="0">
                <a:latin typeface="Lucida Console"/>
                <a:cs typeface="Lucida Console"/>
              </a:rPr>
              <a:t>::plus&lt;T&gt;) {</a:t>
            </a:r>
          </a:p>
          <a:p>
            <a:r>
              <a:rPr lang="en-US" sz="2400" dirty="0">
                <a:latin typeface="Lucida Console"/>
                <a:cs typeface="Lucida Console"/>
              </a:rPr>
              <a:t>    return T(0);</a:t>
            </a:r>
          </a:p>
          <a:p>
            <a:r>
              <a:rPr lang="en-US" sz="2400" dirty="0">
                <a:latin typeface="Lucida Console"/>
                <a:cs typeface="Lucida Console"/>
              </a:rPr>
              <a:t>}</a:t>
            </a:r>
            <a:endParaRPr lang="en-US" sz="2000" dirty="0">
              <a:latin typeface="Lucida Console"/>
              <a:cs typeface="Lucida Console"/>
            </a:endParaRPr>
          </a:p>
        </p:txBody>
      </p:sp>
      <p:sp>
        <p:nvSpPr>
          <p:cNvPr id="6" name="Rectangle 5"/>
          <p:cNvSpPr/>
          <p:nvPr/>
        </p:nvSpPr>
        <p:spPr>
          <a:xfrm>
            <a:off x="889000" y="4897210"/>
            <a:ext cx="8369300" cy="1569660"/>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MultiplicativeMonoid</a:t>
            </a:r>
            <a:r>
              <a:rPr lang="en-US" sz="2400" dirty="0">
                <a:latin typeface="Lucida Console"/>
                <a:cs typeface="Lucida Console"/>
              </a:rPr>
              <a:t> T&gt;</a:t>
            </a:r>
          </a:p>
          <a:p>
            <a:r>
              <a:rPr lang="en-US" sz="2400" dirty="0">
                <a:latin typeface="Lucida Console"/>
                <a:cs typeface="Lucida Console"/>
              </a:rPr>
              <a:t>T </a:t>
            </a:r>
            <a:r>
              <a:rPr lang="en-US" sz="2400" dirty="0" err="1">
                <a:latin typeface="Lucida Console"/>
                <a:cs typeface="Lucida Console"/>
              </a:rPr>
              <a:t>identity_element</a:t>
            </a:r>
            <a:r>
              <a:rPr lang="en-US" sz="2400" dirty="0">
                <a:latin typeface="Lucida Console"/>
                <a:cs typeface="Lucida Console"/>
              </a:rPr>
              <a:t>(</a:t>
            </a:r>
            <a:r>
              <a:rPr lang="en-US" sz="2400" dirty="0" err="1">
                <a:latin typeface="Lucida Console"/>
                <a:cs typeface="Lucida Console"/>
              </a:rPr>
              <a:t>std</a:t>
            </a:r>
            <a:r>
              <a:rPr lang="en-US" sz="2400" dirty="0">
                <a:latin typeface="Lucida Console"/>
                <a:cs typeface="Lucida Console"/>
              </a:rPr>
              <a:t>::multiplies&lt;T&gt;) {</a:t>
            </a:r>
          </a:p>
          <a:p>
            <a:r>
              <a:rPr lang="en-US" sz="2400" dirty="0">
                <a:latin typeface="Lucida Console"/>
                <a:cs typeface="Lucida Console"/>
              </a:rPr>
              <a:t>    return T(1);</a:t>
            </a:r>
          </a:p>
          <a:p>
            <a:r>
              <a:rPr lang="en-US" sz="2400" dirty="0">
                <a:latin typeface="Lucida Console"/>
                <a:cs typeface="Lucida Console"/>
              </a:rPr>
              <a:t>}</a:t>
            </a:r>
            <a:endParaRPr lang="en-US" sz="2000" dirty="0">
              <a:latin typeface="Lucida Console"/>
              <a:cs typeface="Lucida Console"/>
            </a:endParaRPr>
          </a:p>
        </p:txBody>
      </p:sp>
      <p:sp>
        <p:nvSpPr>
          <p:cNvPr id="3" name="TextBox 2"/>
          <p:cNvSpPr txBox="1"/>
          <p:nvPr/>
        </p:nvSpPr>
        <p:spPr>
          <a:xfrm>
            <a:off x="520700" y="1605290"/>
            <a:ext cx="4768628" cy="523220"/>
          </a:xfrm>
          <a:prstGeom prst="rect">
            <a:avLst/>
          </a:prstGeom>
          <a:noFill/>
        </p:spPr>
        <p:txBody>
          <a:bodyPr wrap="none" rtlCol="0">
            <a:spAutoFit/>
          </a:bodyPr>
          <a:lstStyle/>
          <a:p>
            <a:r>
              <a:rPr lang="en-US" sz="2800" dirty="0" smtClean="0"/>
              <a:t>Identity element function for +:</a:t>
            </a:r>
            <a:endParaRPr lang="en-US" sz="2800" dirty="0"/>
          </a:p>
        </p:txBody>
      </p:sp>
      <p:sp>
        <p:nvSpPr>
          <p:cNvPr id="7" name="TextBox 6"/>
          <p:cNvSpPr txBox="1"/>
          <p:nvPr/>
        </p:nvSpPr>
        <p:spPr>
          <a:xfrm>
            <a:off x="596900" y="4191100"/>
            <a:ext cx="4768628" cy="523220"/>
          </a:xfrm>
          <a:prstGeom prst="rect">
            <a:avLst/>
          </a:prstGeom>
          <a:noFill/>
        </p:spPr>
        <p:txBody>
          <a:bodyPr wrap="none" rtlCol="0">
            <a:spAutoFit/>
          </a:bodyPr>
          <a:lstStyle/>
          <a:p>
            <a:r>
              <a:rPr lang="en-US" sz="2800" dirty="0" smtClean="0"/>
              <a:t>Identity element function for *:</a:t>
            </a:r>
            <a:endParaRPr lang="en-US" sz="2800" dirty="0"/>
          </a:p>
        </p:txBody>
      </p:sp>
    </p:spTree>
    <p:extLst>
      <p:ext uri="{BB962C8B-B14F-4D97-AF65-F5344CB8AC3E}">
        <p14:creationId xmlns:p14="http://schemas.microsoft.com/office/powerpoint/2010/main" val="1841588488"/>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we want a group operation?</a:t>
            </a:r>
            <a:endParaRPr lang="en-US" dirty="0"/>
          </a:p>
        </p:txBody>
      </p:sp>
      <p:sp>
        <p:nvSpPr>
          <p:cNvPr id="3" name="Content Placeholder 2"/>
          <p:cNvSpPr>
            <a:spLocks noGrp="1"/>
          </p:cNvSpPr>
          <p:nvPr>
            <p:ph idx="1"/>
          </p:nvPr>
        </p:nvSpPr>
        <p:spPr/>
        <p:txBody>
          <a:bodyPr/>
          <a:lstStyle/>
          <a:p>
            <a:r>
              <a:rPr lang="en-US" dirty="0" smtClean="0"/>
              <a:t>We don’t know what inverse operation to use (e.g. unary minus, reciprocal, or something else) because we don’t know in advance what the operation will be.</a:t>
            </a:r>
          </a:p>
          <a:p>
            <a:r>
              <a:rPr lang="en-US" dirty="0" smtClean="0"/>
              <a:t>Solution:</a:t>
            </a:r>
            <a:br>
              <a:rPr lang="en-US" dirty="0" smtClean="0"/>
            </a:br>
            <a:r>
              <a:rPr lang="en-US" dirty="0" smtClean="0"/>
              <a:t>	Obtain the inverse from the operation.</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121</a:t>
            </a:fld>
            <a:endParaRPr lang="en-US"/>
          </a:p>
        </p:txBody>
      </p:sp>
    </p:spTree>
    <p:extLst>
      <p:ext uri="{BB962C8B-B14F-4D97-AF65-F5344CB8AC3E}">
        <p14:creationId xmlns:p14="http://schemas.microsoft.com/office/powerpoint/2010/main" val="978806201"/>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smtClean="0"/>
              <a:t>Power with Generic Group Operation</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122</a:t>
            </a:fld>
            <a:endParaRPr lang="en-US" dirty="0"/>
          </a:p>
        </p:txBody>
      </p:sp>
      <p:sp>
        <p:nvSpPr>
          <p:cNvPr id="4" name="Rectangle 3"/>
          <p:cNvSpPr/>
          <p:nvPr/>
        </p:nvSpPr>
        <p:spPr>
          <a:xfrm>
            <a:off x="520700" y="1597780"/>
            <a:ext cx="8369300" cy="4093428"/>
          </a:xfrm>
          <a:prstGeom prst="rect">
            <a:avLst/>
          </a:prstGeom>
        </p:spPr>
        <p:txBody>
          <a:bodyPr wrap="square">
            <a:spAutoFit/>
          </a:bodyPr>
          <a:lstStyle/>
          <a:p>
            <a:r>
              <a:rPr lang="en-US" sz="2400" dirty="0">
                <a:latin typeface="Lucida Console"/>
                <a:cs typeface="Lucida Console"/>
              </a:rPr>
              <a:t>template &lt;Regular A, Integer N</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a:t>
            </a:r>
            <a:r>
              <a:rPr lang="en-US" sz="2400" dirty="0" err="1" smtClean="0">
                <a:solidFill>
                  <a:srgbClr val="AE0EDA"/>
                </a:solidFill>
                <a:latin typeface="Lucida Console"/>
                <a:cs typeface="Lucida Console"/>
              </a:rPr>
              <a:t>GroupOperation</a:t>
            </a:r>
            <a:r>
              <a:rPr lang="en-US" sz="2400" dirty="0" smtClean="0">
                <a:solidFill>
                  <a:srgbClr val="AE0EDA"/>
                </a:solidFill>
                <a:latin typeface="Lucida Console"/>
                <a:cs typeface="Lucida Console"/>
              </a:rPr>
              <a:t> </a:t>
            </a:r>
            <a:r>
              <a:rPr lang="en-US" sz="2400" dirty="0">
                <a:solidFill>
                  <a:srgbClr val="AE0EDA"/>
                </a:solidFill>
                <a:latin typeface="Lucida Console"/>
                <a:cs typeface="Lucida Console"/>
              </a:rPr>
              <a:t>Op</a:t>
            </a:r>
            <a:r>
              <a:rPr lang="en-US" sz="2400" dirty="0">
                <a:latin typeface="Lucida Console"/>
                <a:cs typeface="Lucida Console"/>
              </a:rPr>
              <a:t>&gt;</a:t>
            </a:r>
          </a:p>
          <a:p>
            <a:r>
              <a:rPr lang="en-US" sz="2400" dirty="0">
                <a:latin typeface="Lucida Console"/>
                <a:cs typeface="Lucida Console"/>
              </a:rPr>
              <a:t>// requires(Domain&lt;Op, A&gt;)</a:t>
            </a:r>
          </a:p>
          <a:p>
            <a:r>
              <a:rPr lang="en-US" sz="2400" dirty="0">
                <a:latin typeface="Lucida Console"/>
                <a:cs typeface="Lucida Console"/>
              </a:rPr>
              <a:t>A </a:t>
            </a:r>
            <a:r>
              <a:rPr lang="en-US" sz="2400" dirty="0" err="1">
                <a:latin typeface="Lucida Console"/>
                <a:cs typeface="Lucida Console"/>
              </a:rPr>
              <a:t>power_group</a:t>
            </a:r>
            <a:r>
              <a:rPr lang="en-US" sz="2400" dirty="0">
                <a:latin typeface="Lucida Console"/>
                <a:cs typeface="Lucida Console"/>
              </a:rPr>
              <a:t>(A a, N n, Op op) {</a:t>
            </a:r>
          </a:p>
          <a:p>
            <a:r>
              <a:rPr lang="en-US" sz="2400" dirty="0">
                <a:latin typeface="Lucida Console"/>
                <a:cs typeface="Lucida Console"/>
              </a:rPr>
              <a:t>    if (n &lt; 0) {</a:t>
            </a:r>
          </a:p>
          <a:p>
            <a:r>
              <a:rPr lang="en-US" sz="2400" dirty="0">
                <a:latin typeface="Lucida Console"/>
                <a:cs typeface="Lucida Console"/>
              </a:rPr>
              <a:t>        n = -n;</a:t>
            </a:r>
          </a:p>
          <a:p>
            <a:r>
              <a:rPr lang="en-US" sz="2400" dirty="0">
                <a:latin typeface="Lucida Console"/>
                <a:cs typeface="Lucida Console"/>
              </a:rPr>
              <a:t>        a = </a:t>
            </a:r>
            <a:r>
              <a:rPr lang="en-US" sz="2400" dirty="0" err="1">
                <a:solidFill>
                  <a:srgbClr val="AE0EDA"/>
                </a:solidFill>
                <a:latin typeface="Lucida Console"/>
                <a:cs typeface="Lucida Console"/>
              </a:rPr>
              <a:t>inverse_operation</a:t>
            </a:r>
            <a:r>
              <a:rPr lang="en-US" sz="2400" dirty="0">
                <a:solidFill>
                  <a:srgbClr val="AE0EDA"/>
                </a:solidFill>
                <a:latin typeface="Lucida Console"/>
                <a:cs typeface="Lucida Console"/>
              </a:rPr>
              <a:t>(op)</a:t>
            </a:r>
            <a:r>
              <a:rPr lang="en-US" sz="2400" dirty="0">
                <a:latin typeface="Lucida Console"/>
                <a:cs typeface="Lucida Console"/>
              </a:rPr>
              <a:t>(a); </a:t>
            </a:r>
          </a:p>
          <a:p>
            <a:r>
              <a:rPr lang="en-US" sz="2400" dirty="0">
                <a:latin typeface="Lucida Console"/>
                <a:cs typeface="Lucida Console"/>
              </a:rPr>
              <a:t>    }</a:t>
            </a:r>
          </a:p>
          <a:p>
            <a:r>
              <a:rPr lang="en-US" sz="2400" dirty="0">
                <a:latin typeface="Lucida Console"/>
                <a:cs typeface="Lucida Console"/>
              </a:rPr>
              <a:t>    return </a:t>
            </a:r>
            <a:r>
              <a:rPr lang="en-US" sz="2400" dirty="0" err="1">
                <a:latin typeface="Lucida Console"/>
                <a:cs typeface="Lucida Console"/>
              </a:rPr>
              <a:t>power_monoid</a:t>
            </a:r>
            <a:r>
              <a:rPr lang="en-US" sz="2400" dirty="0">
                <a:latin typeface="Lucida Console"/>
                <a:cs typeface="Lucida Console"/>
              </a:rPr>
              <a:t>(a, n, op);</a:t>
            </a:r>
          </a:p>
          <a:p>
            <a:r>
              <a:rPr lang="en-US" sz="2400" dirty="0">
                <a:latin typeface="Lucida Console"/>
                <a:cs typeface="Lucida Console"/>
              </a:rPr>
              <a:t>}</a:t>
            </a:r>
          </a:p>
          <a:p>
            <a:endParaRPr lang="en-US" sz="2000" dirty="0">
              <a:latin typeface="Lucida Console"/>
              <a:cs typeface="Lucida Console"/>
            </a:endParaRPr>
          </a:p>
        </p:txBody>
      </p:sp>
    </p:spTree>
    <p:extLst>
      <p:ext uri="{BB962C8B-B14F-4D97-AF65-F5344CB8AC3E}">
        <p14:creationId xmlns:p14="http://schemas.microsoft.com/office/powerpoint/2010/main" val="1179906042"/>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674100" cy="1143000"/>
          </a:xfrm>
        </p:spPr>
        <p:txBody>
          <a:bodyPr>
            <a:noAutofit/>
          </a:bodyPr>
          <a:lstStyle/>
          <a:p>
            <a:r>
              <a:rPr lang="en-US" sz="4000" dirty="0" smtClean="0"/>
              <a:t>Examples of Inverse Operation Functions</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123</a:t>
            </a:fld>
            <a:endParaRPr lang="en-US" dirty="0"/>
          </a:p>
        </p:txBody>
      </p:sp>
      <p:sp>
        <p:nvSpPr>
          <p:cNvPr id="4" name="Rectangle 3"/>
          <p:cNvSpPr/>
          <p:nvPr/>
        </p:nvSpPr>
        <p:spPr>
          <a:xfrm>
            <a:off x="101600" y="2252108"/>
            <a:ext cx="9156700" cy="1569660"/>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AdditiveGroup</a:t>
            </a:r>
            <a:r>
              <a:rPr lang="en-US" sz="2400" dirty="0">
                <a:latin typeface="Lucida Console"/>
                <a:cs typeface="Lucida Console"/>
              </a:rPr>
              <a:t> T&gt;</a:t>
            </a:r>
          </a:p>
          <a:p>
            <a:r>
              <a:rPr lang="en-US" sz="2400" dirty="0" err="1">
                <a:latin typeface="Lucida Console"/>
                <a:cs typeface="Lucida Console"/>
              </a:rPr>
              <a:t>std</a:t>
            </a:r>
            <a:r>
              <a:rPr lang="en-US" sz="2400" dirty="0">
                <a:latin typeface="Lucida Console"/>
                <a:cs typeface="Lucida Console"/>
              </a:rPr>
              <a:t>::negate&lt;T&gt; </a:t>
            </a:r>
            <a:r>
              <a:rPr lang="en-US" sz="2400" dirty="0" err="1">
                <a:latin typeface="Lucida Console"/>
                <a:cs typeface="Lucida Console"/>
              </a:rPr>
              <a:t>inverse_operation</a:t>
            </a:r>
            <a:r>
              <a:rPr lang="en-US" sz="2400" dirty="0">
                <a:latin typeface="Lucida Console"/>
                <a:cs typeface="Lucida Console"/>
              </a:rPr>
              <a:t>(</a:t>
            </a:r>
            <a:r>
              <a:rPr lang="en-US" sz="2400" dirty="0" err="1">
                <a:latin typeface="Lucida Console"/>
                <a:cs typeface="Lucida Console"/>
              </a:rPr>
              <a:t>std</a:t>
            </a:r>
            <a:r>
              <a:rPr lang="en-US" sz="2400" dirty="0">
                <a:latin typeface="Lucida Console"/>
                <a:cs typeface="Lucida Console"/>
              </a:rPr>
              <a:t>::plus&lt;T&gt;) {</a:t>
            </a:r>
          </a:p>
          <a:p>
            <a:r>
              <a:rPr lang="en-US" sz="2400" dirty="0">
                <a:latin typeface="Lucida Console"/>
                <a:cs typeface="Lucida Console"/>
              </a:rPr>
              <a:t>    return </a:t>
            </a:r>
            <a:r>
              <a:rPr lang="en-US" sz="2400" dirty="0" err="1">
                <a:latin typeface="Lucida Console"/>
                <a:cs typeface="Lucida Console"/>
              </a:rPr>
              <a:t>std</a:t>
            </a:r>
            <a:r>
              <a:rPr lang="en-US" sz="2400" dirty="0">
                <a:latin typeface="Lucida Console"/>
                <a:cs typeface="Lucida Console"/>
              </a:rPr>
              <a:t>::negate&lt;T&gt;();</a:t>
            </a:r>
          </a:p>
          <a:p>
            <a:r>
              <a:rPr lang="en-US" sz="2400" dirty="0">
                <a:latin typeface="Lucida Console"/>
                <a:cs typeface="Lucida Console"/>
              </a:rPr>
              <a:t>}</a:t>
            </a:r>
          </a:p>
        </p:txBody>
      </p:sp>
      <p:sp>
        <p:nvSpPr>
          <p:cNvPr id="6" name="Rectangle 5"/>
          <p:cNvSpPr/>
          <p:nvPr/>
        </p:nvSpPr>
        <p:spPr>
          <a:xfrm>
            <a:off x="101600" y="4897210"/>
            <a:ext cx="7962900" cy="1938992"/>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MultiplicativeGroup</a:t>
            </a:r>
            <a:r>
              <a:rPr lang="en-US" sz="2400" dirty="0">
                <a:latin typeface="Lucida Console"/>
                <a:cs typeface="Lucida Console"/>
              </a:rPr>
              <a:t> T&gt;</a:t>
            </a:r>
          </a:p>
          <a:p>
            <a:r>
              <a:rPr lang="en-US" sz="2400" dirty="0">
                <a:latin typeface="Lucida Console"/>
                <a:cs typeface="Lucida Console"/>
              </a:rPr>
              <a:t>reciprocal&lt;T&gt; </a:t>
            </a:r>
            <a:r>
              <a:rPr lang="en-US" sz="2400" dirty="0" err="1">
                <a:latin typeface="Lucida Console"/>
                <a:cs typeface="Lucida Console"/>
              </a:rPr>
              <a:t>inverse_operation</a:t>
            </a:r>
            <a:r>
              <a:rPr lang="en-US" sz="2400" dirty="0">
                <a:latin typeface="Lucida Console"/>
                <a:cs typeface="Lucida Console"/>
              </a:rPr>
              <a:t>(</a:t>
            </a:r>
            <a:r>
              <a:rPr lang="en-US" sz="2400" dirty="0" err="1">
                <a:latin typeface="Lucida Console"/>
                <a:cs typeface="Lucida Console"/>
              </a:rPr>
              <a:t>std</a:t>
            </a:r>
            <a:r>
              <a:rPr lang="en-US" sz="2400" dirty="0">
                <a:latin typeface="Lucida Console"/>
                <a:cs typeface="Lucida Console"/>
              </a:rPr>
              <a:t>::multiplies&lt;T&gt;) {</a:t>
            </a:r>
          </a:p>
          <a:p>
            <a:r>
              <a:rPr lang="en-US" sz="2400" dirty="0">
                <a:latin typeface="Lucida Console"/>
                <a:cs typeface="Lucida Console"/>
              </a:rPr>
              <a:t>    return reciprocal&lt;T&gt;();</a:t>
            </a:r>
          </a:p>
          <a:p>
            <a:r>
              <a:rPr lang="en-US" sz="2400" dirty="0">
                <a:latin typeface="Lucida Console"/>
                <a:cs typeface="Lucida Console"/>
              </a:rPr>
              <a:t>}</a:t>
            </a:r>
            <a:endParaRPr lang="en-US" sz="2000" dirty="0">
              <a:latin typeface="Lucida Console"/>
              <a:cs typeface="Lucida Console"/>
            </a:endParaRPr>
          </a:p>
        </p:txBody>
      </p:sp>
      <p:sp>
        <p:nvSpPr>
          <p:cNvPr id="3" name="TextBox 2"/>
          <p:cNvSpPr txBox="1"/>
          <p:nvPr/>
        </p:nvSpPr>
        <p:spPr>
          <a:xfrm>
            <a:off x="520700" y="1605290"/>
            <a:ext cx="4921339" cy="523220"/>
          </a:xfrm>
          <a:prstGeom prst="rect">
            <a:avLst/>
          </a:prstGeom>
          <a:noFill/>
        </p:spPr>
        <p:txBody>
          <a:bodyPr wrap="none" rtlCol="0">
            <a:spAutoFit/>
          </a:bodyPr>
          <a:lstStyle/>
          <a:p>
            <a:r>
              <a:rPr lang="en-US" sz="2800" dirty="0" smtClean="0"/>
              <a:t>Inverse operation function for +:</a:t>
            </a:r>
            <a:endParaRPr lang="en-US" sz="2800" dirty="0"/>
          </a:p>
        </p:txBody>
      </p:sp>
      <p:sp>
        <p:nvSpPr>
          <p:cNvPr id="7" name="TextBox 6"/>
          <p:cNvSpPr txBox="1"/>
          <p:nvPr/>
        </p:nvSpPr>
        <p:spPr>
          <a:xfrm>
            <a:off x="596900" y="4191100"/>
            <a:ext cx="4921339" cy="523220"/>
          </a:xfrm>
          <a:prstGeom prst="rect">
            <a:avLst/>
          </a:prstGeom>
          <a:noFill/>
        </p:spPr>
        <p:txBody>
          <a:bodyPr wrap="none" rtlCol="0">
            <a:spAutoFit/>
          </a:bodyPr>
          <a:lstStyle/>
          <a:p>
            <a:r>
              <a:rPr lang="en-US" sz="2800" dirty="0"/>
              <a:t>Inverse operation </a:t>
            </a:r>
            <a:r>
              <a:rPr lang="en-US" sz="2800" dirty="0" smtClean="0"/>
              <a:t>function for *:</a:t>
            </a:r>
            <a:endParaRPr lang="en-US" sz="2800" dirty="0"/>
          </a:p>
        </p:txBody>
      </p:sp>
    </p:spTree>
    <p:extLst>
      <p:ext uri="{BB962C8B-B14F-4D97-AF65-F5344CB8AC3E}">
        <p14:creationId xmlns:p14="http://schemas.microsoft.com/office/powerpoint/2010/main" val="3755174884"/>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smtClean="0"/>
              <a:t>Reciprocal</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124</a:t>
            </a:fld>
            <a:endParaRPr lang="en-US" dirty="0"/>
          </a:p>
        </p:txBody>
      </p:sp>
      <p:sp>
        <p:nvSpPr>
          <p:cNvPr id="4" name="Rectangle 3"/>
          <p:cNvSpPr/>
          <p:nvPr/>
        </p:nvSpPr>
        <p:spPr>
          <a:xfrm>
            <a:off x="520700" y="1597780"/>
            <a:ext cx="8369300" cy="2308324"/>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MultiplicativeGroup</a:t>
            </a:r>
            <a:r>
              <a:rPr lang="en-US" sz="2400" dirty="0">
                <a:latin typeface="Lucida Console"/>
                <a:cs typeface="Lucida Console"/>
              </a:rPr>
              <a:t> T&gt;</a:t>
            </a:r>
          </a:p>
          <a:p>
            <a:r>
              <a:rPr lang="en-US" sz="2400" dirty="0" err="1">
                <a:latin typeface="Lucida Console"/>
                <a:cs typeface="Lucida Console"/>
              </a:rPr>
              <a:t>struct</a:t>
            </a:r>
            <a:r>
              <a:rPr lang="en-US" sz="2400" dirty="0">
                <a:latin typeface="Lucida Console"/>
                <a:cs typeface="Lucida Console"/>
              </a:rPr>
              <a:t> reciprocal {</a:t>
            </a:r>
          </a:p>
          <a:p>
            <a:r>
              <a:rPr lang="en-US" sz="2400" dirty="0">
                <a:latin typeface="Lucida Console"/>
                <a:cs typeface="Lucida Console"/>
              </a:rPr>
              <a:t>    T operator()(</a:t>
            </a:r>
            <a:r>
              <a:rPr lang="en-US" sz="2400" dirty="0" err="1">
                <a:latin typeface="Lucida Console"/>
                <a:cs typeface="Lucida Console"/>
              </a:rPr>
              <a:t>const</a:t>
            </a:r>
            <a:r>
              <a:rPr lang="en-US" sz="2400" dirty="0">
                <a:latin typeface="Lucida Console"/>
                <a:cs typeface="Lucida Console"/>
              </a:rPr>
              <a:t> T&amp; x) </a:t>
            </a:r>
            <a:r>
              <a:rPr lang="en-US" sz="2400" dirty="0" err="1">
                <a:latin typeface="Lucida Console"/>
                <a:cs typeface="Lucida Console"/>
              </a:rPr>
              <a:t>const</a:t>
            </a:r>
            <a:r>
              <a:rPr lang="en-US" sz="2400" dirty="0">
                <a:latin typeface="Lucida Console"/>
                <a:cs typeface="Lucida Console"/>
              </a:rPr>
              <a:t> {</a:t>
            </a:r>
          </a:p>
          <a:p>
            <a:r>
              <a:rPr lang="en-US" sz="2400" dirty="0">
                <a:latin typeface="Lucida Console"/>
                <a:cs typeface="Lucida Console"/>
              </a:rPr>
              <a:t>        return T(1) / x;</a:t>
            </a:r>
          </a:p>
          <a:p>
            <a:r>
              <a:rPr lang="en-US" sz="2400" dirty="0">
                <a:latin typeface="Lucida Console"/>
                <a:cs typeface="Lucida Console"/>
              </a:rPr>
              <a:t>    }</a:t>
            </a:r>
          </a:p>
          <a:p>
            <a:r>
              <a:rPr lang="en-US" sz="2400" dirty="0">
                <a:latin typeface="Lucida Console"/>
                <a:cs typeface="Lucida Console"/>
              </a:rPr>
              <a:t>};</a:t>
            </a:r>
            <a:endParaRPr lang="en-US" sz="2000" dirty="0">
              <a:latin typeface="Lucida Console"/>
              <a:cs typeface="Lucida Console"/>
            </a:endParaRPr>
          </a:p>
        </p:txBody>
      </p:sp>
      <p:sp>
        <p:nvSpPr>
          <p:cNvPr id="3" name="TextBox 2"/>
          <p:cNvSpPr txBox="1"/>
          <p:nvPr/>
        </p:nvSpPr>
        <p:spPr>
          <a:xfrm>
            <a:off x="635000" y="4122281"/>
            <a:ext cx="7962900" cy="2246769"/>
          </a:xfrm>
          <a:prstGeom prst="rect">
            <a:avLst/>
          </a:prstGeom>
          <a:noFill/>
        </p:spPr>
        <p:txBody>
          <a:bodyPr wrap="square" rtlCol="0">
            <a:spAutoFit/>
          </a:bodyPr>
          <a:lstStyle/>
          <a:p>
            <a:r>
              <a:rPr lang="en-US" sz="2800" dirty="0" smtClean="0"/>
              <a:t>This is our first example of a </a:t>
            </a:r>
            <a:r>
              <a:rPr lang="en-US" sz="2800" i="1" dirty="0" smtClean="0"/>
              <a:t>function object:</a:t>
            </a:r>
          </a:p>
          <a:p>
            <a:r>
              <a:rPr lang="en-US" sz="2800" dirty="0"/>
              <a:t>a</a:t>
            </a:r>
            <a:r>
              <a:rPr lang="en-US" sz="2800" dirty="0" smtClean="0"/>
              <a:t> C++ object that provides a function</a:t>
            </a:r>
          </a:p>
          <a:p>
            <a:pPr marL="342900" indent="-342900">
              <a:buFont typeface="Arial"/>
              <a:buChar char="•"/>
            </a:pPr>
            <a:r>
              <a:rPr lang="en-US" sz="2800" dirty="0" smtClean="0"/>
              <a:t>declared by </a:t>
            </a:r>
            <a:r>
              <a:rPr lang="en-US" sz="2400" dirty="0" smtClean="0">
                <a:latin typeface="Lucida Console"/>
                <a:cs typeface="Lucida Console"/>
              </a:rPr>
              <a:t>operator()</a:t>
            </a:r>
          </a:p>
          <a:p>
            <a:pPr marL="342900" indent="-342900">
              <a:buFont typeface="Arial"/>
              <a:buChar char="•"/>
            </a:pPr>
            <a:r>
              <a:rPr lang="en-US" sz="2800" dirty="0" smtClean="0"/>
              <a:t>invoked by a function call</a:t>
            </a:r>
          </a:p>
          <a:p>
            <a:pPr marL="342900" indent="-342900">
              <a:buFont typeface="Arial"/>
              <a:buChar char="•"/>
            </a:pPr>
            <a:r>
              <a:rPr lang="en-US" sz="2800" dirty="0" smtClean="0"/>
              <a:t>using the name of the object as function name</a:t>
            </a:r>
            <a:endParaRPr lang="en-US" sz="2800" dirty="0"/>
          </a:p>
        </p:txBody>
      </p:sp>
    </p:spTree>
    <p:extLst>
      <p:ext uri="{BB962C8B-B14F-4D97-AF65-F5344CB8AC3E}">
        <p14:creationId xmlns:p14="http://schemas.microsoft.com/office/powerpoint/2010/main" val="2241528172"/>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p:txBody>
          <a:bodyPr/>
          <a:lstStyle/>
          <a:p>
            <a:pPr marL="0" indent="0">
              <a:buNone/>
            </a:pPr>
            <a:r>
              <a:rPr lang="en-US" i="1" dirty="0" smtClean="0"/>
              <a:t>Power</a:t>
            </a:r>
            <a:r>
              <a:rPr lang="en-US" dirty="0" smtClean="0"/>
              <a:t> is one generic algorithm; </a:t>
            </a:r>
            <a:r>
              <a:rPr lang="en-US" i="1" dirty="0" smtClean="0"/>
              <a:t>reduction</a:t>
            </a:r>
            <a:r>
              <a:rPr lang="en-US" dirty="0" smtClean="0"/>
              <a:t> is another.</a:t>
            </a:r>
          </a:p>
          <a:p>
            <a:r>
              <a:rPr lang="en-US" dirty="0" smtClean="0"/>
              <a:t>In reduction, a binary operation is applied successively to each element of a sequence and its previous result.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125</a:t>
            </a:fld>
            <a:endParaRPr lang="en-US"/>
          </a:p>
        </p:txBody>
      </p:sp>
    </p:spTree>
    <p:extLst>
      <p:ext uri="{BB962C8B-B14F-4D97-AF65-F5344CB8AC3E}">
        <p14:creationId xmlns:p14="http://schemas.microsoft.com/office/powerpoint/2010/main" val="3078909531"/>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Reduction</a:t>
            </a:r>
            <a:endParaRPr lang="en-US" dirty="0"/>
          </a:p>
        </p:txBody>
      </p:sp>
      <p:sp>
        <p:nvSpPr>
          <p:cNvPr id="3" name="Content Placeholder 2"/>
          <p:cNvSpPr>
            <a:spLocks noGrp="1"/>
          </p:cNvSpPr>
          <p:nvPr>
            <p:ph idx="1"/>
          </p:nvPr>
        </p:nvSpPr>
        <p:spPr>
          <a:xfrm>
            <a:off x="457200" y="1600200"/>
            <a:ext cx="8420100" cy="4525963"/>
          </a:xfrm>
        </p:spPr>
        <p:txBody>
          <a:bodyPr>
            <a:normAutofit/>
          </a:bodyPr>
          <a:lstStyle/>
          <a:p>
            <a:r>
              <a:rPr lang="en-US" sz="2800" dirty="0" smtClean="0"/>
              <a:t>Mathematical sum (∑) and product (∏) operators</a:t>
            </a:r>
          </a:p>
          <a:p>
            <a:r>
              <a:rPr lang="en-US" sz="2800" dirty="0" smtClean="0"/>
              <a:t>1962:  APL “/” reduction operator</a:t>
            </a:r>
          </a:p>
          <a:p>
            <a:pPr lvl="1"/>
            <a:r>
              <a:rPr lang="en-US" sz="2400" dirty="0"/>
              <a:t>e</a:t>
            </a:r>
            <a:r>
              <a:rPr lang="en-US" sz="2400" dirty="0" smtClean="0"/>
              <a:t>.g.   + / 1 2 3</a:t>
            </a:r>
          </a:p>
          <a:p>
            <a:r>
              <a:rPr lang="en-US" sz="2800" dirty="0" smtClean="0"/>
              <a:t>1973:  FP insert operator</a:t>
            </a:r>
          </a:p>
          <a:p>
            <a:r>
              <a:rPr lang="en-US" sz="2800" dirty="0" smtClean="0"/>
              <a:t>1981:  </a:t>
            </a:r>
            <a:r>
              <a:rPr lang="en-US" sz="2800" dirty="0" err="1" smtClean="0"/>
              <a:t>Tecton</a:t>
            </a:r>
            <a:r>
              <a:rPr lang="en-US" sz="2800" dirty="0" smtClean="0"/>
              <a:t> parallel reduction</a:t>
            </a:r>
          </a:p>
          <a:p>
            <a:r>
              <a:rPr lang="en-US" sz="2800" dirty="0" smtClean="0"/>
              <a:t>1984:	Common Lisp reduce function (as well as map)</a:t>
            </a:r>
          </a:p>
          <a:p>
            <a:r>
              <a:rPr lang="en-US" sz="2800" dirty="0" smtClean="0"/>
              <a:t>2004:   Google Map-Reduce paper</a:t>
            </a:r>
          </a:p>
          <a:p>
            <a:r>
              <a:rPr lang="en-US" sz="2800" dirty="0" smtClean="0"/>
              <a:t>2005:   </a:t>
            </a:r>
            <a:r>
              <a:rPr lang="en-US" sz="2800" dirty="0" err="1" smtClean="0"/>
              <a:t>Hadoop</a:t>
            </a:r>
            <a:r>
              <a:rPr lang="en-US" sz="2800" dirty="0" smtClean="0"/>
              <a:t> Map-Reduce</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126</a:t>
            </a:fld>
            <a:endParaRPr lang="en-US"/>
          </a:p>
        </p:txBody>
      </p:sp>
    </p:spTree>
    <p:extLst>
      <p:ext uri="{BB962C8B-B14F-4D97-AF65-F5344CB8AC3E}">
        <p14:creationId xmlns:p14="http://schemas.microsoft.com/office/powerpoint/2010/main" val="1095251140"/>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Rabbits?</a:t>
            </a:r>
            <a:endParaRPr lang="en-US" dirty="0"/>
          </a:p>
        </p:txBody>
      </p:sp>
      <p:sp>
        <p:nvSpPr>
          <p:cNvPr id="3" name="Content Placeholder 2"/>
          <p:cNvSpPr>
            <a:spLocks noGrp="1"/>
          </p:cNvSpPr>
          <p:nvPr>
            <p:ph idx="1"/>
          </p:nvPr>
        </p:nvSpPr>
        <p:spPr/>
        <p:txBody>
          <a:bodyPr/>
          <a:lstStyle/>
          <a:p>
            <a:r>
              <a:rPr lang="en-US" dirty="0" smtClean="0"/>
              <a:t>Leonardo Pisano, aka Fibonacci, posed this question:  If we start with one pair of rabbits, how many pairs will we have after </a:t>
            </a:r>
            <a:r>
              <a:rPr lang="en-US" i="1" dirty="0" smtClean="0"/>
              <a:t>n</a:t>
            </a:r>
            <a:r>
              <a:rPr lang="en-US" dirty="0" smtClean="0"/>
              <a:t> months?</a:t>
            </a:r>
          </a:p>
          <a:p>
            <a:r>
              <a:rPr lang="en-US" dirty="0" smtClean="0"/>
              <a:t>Simplifying assumptions:</a:t>
            </a:r>
          </a:p>
          <a:p>
            <a:pPr lvl="1"/>
            <a:r>
              <a:rPr lang="en-US" dirty="0" smtClean="0"/>
              <a:t>Each pair has one male and one female</a:t>
            </a:r>
          </a:p>
          <a:p>
            <a:pPr lvl="1"/>
            <a:r>
              <a:rPr lang="en-US" dirty="0" smtClean="0"/>
              <a:t>Females take one month to reach sexual maturity and have one litter per month after that</a:t>
            </a:r>
          </a:p>
          <a:p>
            <a:pPr lvl="1"/>
            <a:r>
              <a:rPr lang="en-US" dirty="0" smtClean="0"/>
              <a:t>Rabbits live forever</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127</a:t>
            </a:fld>
            <a:endParaRPr lang="en-US"/>
          </a:p>
        </p:txBody>
      </p:sp>
    </p:spTree>
    <p:extLst>
      <p:ext uri="{BB962C8B-B14F-4D97-AF65-F5344CB8AC3E}">
        <p14:creationId xmlns:p14="http://schemas.microsoft.com/office/powerpoint/2010/main" val="1362388166"/>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Fibonacci’s Rabbits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128</a:t>
            </a:fld>
            <a:endParaRPr lang="en-US"/>
          </a:p>
        </p:txBody>
      </p:sp>
      <p:grpSp>
        <p:nvGrpSpPr>
          <p:cNvPr id="13" name="Group 12"/>
          <p:cNvGrpSpPr/>
          <p:nvPr/>
        </p:nvGrpSpPr>
        <p:grpSpPr>
          <a:xfrm>
            <a:off x="1473200" y="1651000"/>
            <a:ext cx="1371600" cy="723900"/>
            <a:chOff x="1473200" y="1866900"/>
            <a:chExt cx="1371600" cy="723900"/>
          </a:xfrm>
        </p:grpSpPr>
        <p:sp>
          <p:nvSpPr>
            <p:cNvPr id="5" name="Rectangle 4"/>
            <p:cNvSpPr/>
            <p:nvPr/>
          </p:nvSpPr>
          <p:spPr>
            <a:xfrm>
              <a:off x="1612900" y="19939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247900" y="1981200"/>
              <a:ext cx="508000" cy="508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73200" y="1866900"/>
              <a:ext cx="1371600" cy="7239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 name="TextBox 7"/>
          <p:cNvSpPr txBox="1"/>
          <p:nvPr/>
        </p:nvSpPr>
        <p:spPr>
          <a:xfrm>
            <a:off x="241300" y="1524000"/>
            <a:ext cx="992805" cy="369332"/>
          </a:xfrm>
          <a:prstGeom prst="rect">
            <a:avLst/>
          </a:prstGeom>
          <a:noFill/>
        </p:spPr>
        <p:txBody>
          <a:bodyPr wrap="none" rtlCol="0">
            <a:spAutoFit/>
          </a:bodyPr>
          <a:lstStyle/>
          <a:p>
            <a:r>
              <a:rPr lang="en-US" dirty="0"/>
              <a:t>Month 1</a:t>
            </a:r>
          </a:p>
        </p:txBody>
      </p:sp>
      <p:sp>
        <p:nvSpPr>
          <p:cNvPr id="9" name="TextBox 8"/>
          <p:cNvSpPr txBox="1"/>
          <p:nvPr/>
        </p:nvSpPr>
        <p:spPr>
          <a:xfrm>
            <a:off x="241300" y="2559050"/>
            <a:ext cx="992805" cy="369332"/>
          </a:xfrm>
          <a:prstGeom prst="rect">
            <a:avLst/>
          </a:prstGeom>
          <a:noFill/>
        </p:spPr>
        <p:txBody>
          <a:bodyPr wrap="none" rtlCol="0">
            <a:spAutoFit/>
          </a:bodyPr>
          <a:lstStyle/>
          <a:p>
            <a:r>
              <a:rPr lang="en-US" dirty="0" smtClean="0"/>
              <a:t>Month 2</a:t>
            </a:r>
            <a:endParaRPr lang="en-US" dirty="0"/>
          </a:p>
        </p:txBody>
      </p:sp>
      <p:sp>
        <p:nvSpPr>
          <p:cNvPr id="10" name="TextBox 9"/>
          <p:cNvSpPr txBox="1"/>
          <p:nvPr/>
        </p:nvSpPr>
        <p:spPr>
          <a:xfrm>
            <a:off x="254000" y="3594100"/>
            <a:ext cx="992805" cy="369332"/>
          </a:xfrm>
          <a:prstGeom prst="rect">
            <a:avLst/>
          </a:prstGeom>
          <a:noFill/>
        </p:spPr>
        <p:txBody>
          <a:bodyPr wrap="none" rtlCol="0">
            <a:spAutoFit/>
          </a:bodyPr>
          <a:lstStyle/>
          <a:p>
            <a:r>
              <a:rPr lang="en-US" dirty="0" smtClean="0"/>
              <a:t>Month 3</a:t>
            </a:r>
            <a:endParaRPr lang="en-US" dirty="0"/>
          </a:p>
        </p:txBody>
      </p:sp>
      <p:sp>
        <p:nvSpPr>
          <p:cNvPr id="11" name="TextBox 10"/>
          <p:cNvSpPr txBox="1"/>
          <p:nvPr/>
        </p:nvSpPr>
        <p:spPr>
          <a:xfrm>
            <a:off x="268905" y="4577834"/>
            <a:ext cx="992805" cy="369332"/>
          </a:xfrm>
          <a:prstGeom prst="rect">
            <a:avLst/>
          </a:prstGeom>
          <a:noFill/>
        </p:spPr>
        <p:txBody>
          <a:bodyPr wrap="none" rtlCol="0">
            <a:spAutoFit/>
          </a:bodyPr>
          <a:lstStyle/>
          <a:p>
            <a:r>
              <a:rPr lang="en-US" dirty="0" smtClean="0"/>
              <a:t>Month 4</a:t>
            </a:r>
            <a:endParaRPr lang="en-US" dirty="0"/>
          </a:p>
        </p:txBody>
      </p:sp>
      <p:grpSp>
        <p:nvGrpSpPr>
          <p:cNvPr id="14" name="Group 13"/>
          <p:cNvGrpSpPr/>
          <p:nvPr/>
        </p:nvGrpSpPr>
        <p:grpSpPr>
          <a:xfrm>
            <a:off x="2247900" y="3759200"/>
            <a:ext cx="1371600" cy="723900"/>
            <a:chOff x="1473200" y="1866900"/>
            <a:chExt cx="1371600" cy="723900"/>
          </a:xfrm>
        </p:grpSpPr>
        <p:sp>
          <p:nvSpPr>
            <p:cNvPr id="15" name="Rectangle 14"/>
            <p:cNvSpPr/>
            <p:nvPr/>
          </p:nvSpPr>
          <p:spPr>
            <a:xfrm>
              <a:off x="1612900" y="19939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247900" y="1981200"/>
              <a:ext cx="508000" cy="508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73200" y="1866900"/>
              <a:ext cx="1371600" cy="7239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8" name="Group 17"/>
          <p:cNvGrpSpPr/>
          <p:nvPr/>
        </p:nvGrpSpPr>
        <p:grpSpPr>
          <a:xfrm>
            <a:off x="3619500" y="4749800"/>
            <a:ext cx="1371600" cy="723900"/>
            <a:chOff x="1473200" y="1866900"/>
            <a:chExt cx="1371600" cy="723900"/>
          </a:xfrm>
        </p:grpSpPr>
        <p:sp>
          <p:nvSpPr>
            <p:cNvPr id="19" name="Rectangle 18"/>
            <p:cNvSpPr/>
            <p:nvPr/>
          </p:nvSpPr>
          <p:spPr>
            <a:xfrm>
              <a:off x="1612900" y="19939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247900" y="1981200"/>
              <a:ext cx="508000" cy="508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1866900"/>
              <a:ext cx="1371600" cy="7239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2" name="TextBox 21"/>
          <p:cNvSpPr txBox="1"/>
          <p:nvPr/>
        </p:nvSpPr>
        <p:spPr>
          <a:xfrm>
            <a:off x="268905" y="5664200"/>
            <a:ext cx="992805" cy="369332"/>
          </a:xfrm>
          <a:prstGeom prst="rect">
            <a:avLst/>
          </a:prstGeom>
          <a:noFill/>
        </p:spPr>
        <p:txBody>
          <a:bodyPr wrap="none" rtlCol="0">
            <a:spAutoFit/>
          </a:bodyPr>
          <a:lstStyle/>
          <a:p>
            <a:r>
              <a:rPr lang="en-US" dirty="0" smtClean="0"/>
              <a:t>Month 5</a:t>
            </a:r>
            <a:endParaRPr lang="en-US" dirty="0"/>
          </a:p>
        </p:txBody>
      </p:sp>
      <p:grpSp>
        <p:nvGrpSpPr>
          <p:cNvPr id="23" name="Group 22"/>
          <p:cNvGrpSpPr/>
          <p:nvPr/>
        </p:nvGrpSpPr>
        <p:grpSpPr>
          <a:xfrm>
            <a:off x="1384300" y="5819775"/>
            <a:ext cx="1371600" cy="723900"/>
            <a:chOff x="1473200" y="1866900"/>
            <a:chExt cx="1371600" cy="723900"/>
          </a:xfrm>
        </p:grpSpPr>
        <p:sp>
          <p:nvSpPr>
            <p:cNvPr id="24" name="Rectangle 23"/>
            <p:cNvSpPr/>
            <p:nvPr/>
          </p:nvSpPr>
          <p:spPr>
            <a:xfrm>
              <a:off x="1612900" y="19939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5" name="Oval 24"/>
            <p:cNvSpPr/>
            <p:nvPr/>
          </p:nvSpPr>
          <p:spPr>
            <a:xfrm>
              <a:off x="2247900" y="1981200"/>
              <a:ext cx="508000" cy="508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6" name="Rectangle 25"/>
            <p:cNvSpPr/>
            <p:nvPr/>
          </p:nvSpPr>
          <p:spPr>
            <a:xfrm>
              <a:off x="1473200" y="1866900"/>
              <a:ext cx="1371600" cy="7239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b="1"/>
            </a:p>
          </p:txBody>
        </p:sp>
      </p:grpSp>
      <p:grpSp>
        <p:nvGrpSpPr>
          <p:cNvPr id="27" name="Group 26"/>
          <p:cNvGrpSpPr/>
          <p:nvPr/>
        </p:nvGrpSpPr>
        <p:grpSpPr>
          <a:xfrm>
            <a:off x="5245100" y="5778500"/>
            <a:ext cx="1371600" cy="723900"/>
            <a:chOff x="1473200" y="1866900"/>
            <a:chExt cx="1371600" cy="723900"/>
          </a:xfrm>
        </p:grpSpPr>
        <p:sp>
          <p:nvSpPr>
            <p:cNvPr id="28" name="Rectangle 27"/>
            <p:cNvSpPr/>
            <p:nvPr/>
          </p:nvSpPr>
          <p:spPr>
            <a:xfrm>
              <a:off x="1612900" y="19939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9" name="Oval 28"/>
            <p:cNvSpPr/>
            <p:nvPr/>
          </p:nvSpPr>
          <p:spPr>
            <a:xfrm>
              <a:off x="2247900" y="1981200"/>
              <a:ext cx="508000" cy="508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0" name="Rectangle 29"/>
            <p:cNvSpPr/>
            <p:nvPr/>
          </p:nvSpPr>
          <p:spPr>
            <a:xfrm>
              <a:off x="1473200" y="1866900"/>
              <a:ext cx="1371600" cy="7239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b="1"/>
            </a:p>
          </p:txBody>
        </p:sp>
      </p:grpSp>
      <p:cxnSp>
        <p:nvCxnSpPr>
          <p:cNvPr id="32" name="Straight Connector 31"/>
          <p:cNvCxnSpPr>
            <a:stCxn id="6" idx="4"/>
            <a:endCxn id="17" idx="0"/>
          </p:cNvCxnSpPr>
          <p:nvPr/>
        </p:nvCxnSpPr>
        <p:spPr>
          <a:xfrm>
            <a:off x="2501900" y="2273300"/>
            <a:ext cx="431800" cy="148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4"/>
            <a:endCxn id="21" idx="0"/>
          </p:cNvCxnSpPr>
          <p:nvPr/>
        </p:nvCxnSpPr>
        <p:spPr>
          <a:xfrm>
            <a:off x="2501900" y="2273300"/>
            <a:ext cx="1803400" cy="247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6" idx="4"/>
            <a:endCxn id="30" idx="0"/>
          </p:cNvCxnSpPr>
          <p:nvPr/>
        </p:nvCxnSpPr>
        <p:spPr>
          <a:xfrm>
            <a:off x="2501900" y="2273300"/>
            <a:ext cx="3429000" cy="350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6" idx="4"/>
            <a:endCxn id="26" idx="0"/>
          </p:cNvCxnSpPr>
          <p:nvPr/>
        </p:nvCxnSpPr>
        <p:spPr>
          <a:xfrm flipH="1">
            <a:off x="2070100" y="4381500"/>
            <a:ext cx="1206500" cy="1438275"/>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454900" y="1524000"/>
            <a:ext cx="717113" cy="369332"/>
          </a:xfrm>
          <a:prstGeom prst="rect">
            <a:avLst/>
          </a:prstGeom>
          <a:noFill/>
        </p:spPr>
        <p:txBody>
          <a:bodyPr wrap="none" rtlCol="0">
            <a:spAutoFit/>
          </a:bodyPr>
          <a:lstStyle/>
          <a:p>
            <a:r>
              <a:rPr lang="en-US" dirty="0" smtClean="0"/>
              <a:t>1 Pair</a:t>
            </a:r>
          </a:p>
        </p:txBody>
      </p:sp>
      <p:sp>
        <p:nvSpPr>
          <p:cNvPr id="40" name="TextBox 39"/>
          <p:cNvSpPr txBox="1"/>
          <p:nvPr/>
        </p:nvSpPr>
        <p:spPr>
          <a:xfrm>
            <a:off x="7454900" y="2559050"/>
            <a:ext cx="717113" cy="369332"/>
          </a:xfrm>
          <a:prstGeom prst="rect">
            <a:avLst/>
          </a:prstGeom>
          <a:noFill/>
        </p:spPr>
        <p:txBody>
          <a:bodyPr wrap="none" rtlCol="0">
            <a:spAutoFit/>
          </a:bodyPr>
          <a:lstStyle/>
          <a:p>
            <a:r>
              <a:rPr lang="en-US" dirty="0" smtClean="0"/>
              <a:t>1 Pair</a:t>
            </a:r>
          </a:p>
        </p:txBody>
      </p:sp>
      <p:sp>
        <p:nvSpPr>
          <p:cNvPr id="41" name="TextBox 40"/>
          <p:cNvSpPr txBox="1"/>
          <p:nvPr/>
        </p:nvSpPr>
        <p:spPr>
          <a:xfrm>
            <a:off x="7454900" y="3594100"/>
            <a:ext cx="813043" cy="369332"/>
          </a:xfrm>
          <a:prstGeom prst="rect">
            <a:avLst/>
          </a:prstGeom>
          <a:noFill/>
        </p:spPr>
        <p:txBody>
          <a:bodyPr wrap="none" rtlCol="0">
            <a:spAutoFit/>
          </a:bodyPr>
          <a:lstStyle/>
          <a:p>
            <a:r>
              <a:rPr lang="en-US" dirty="0"/>
              <a:t>2</a:t>
            </a:r>
            <a:r>
              <a:rPr lang="en-US" dirty="0" smtClean="0"/>
              <a:t> Pairs</a:t>
            </a:r>
          </a:p>
        </p:txBody>
      </p:sp>
      <p:sp>
        <p:nvSpPr>
          <p:cNvPr id="42" name="TextBox 41"/>
          <p:cNvSpPr txBox="1"/>
          <p:nvPr/>
        </p:nvSpPr>
        <p:spPr>
          <a:xfrm>
            <a:off x="7454900" y="4577834"/>
            <a:ext cx="813043" cy="369332"/>
          </a:xfrm>
          <a:prstGeom prst="rect">
            <a:avLst/>
          </a:prstGeom>
          <a:noFill/>
        </p:spPr>
        <p:txBody>
          <a:bodyPr wrap="none" rtlCol="0">
            <a:spAutoFit/>
          </a:bodyPr>
          <a:lstStyle/>
          <a:p>
            <a:r>
              <a:rPr lang="en-US" dirty="0" smtClean="0"/>
              <a:t>3 Pairs</a:t>
            </a:r>
          </a:p>
        </p:txBody>
      </p:sp>
      <p:sp>
        <p:nvSpPr>
          <p:cNvPr id="43" name="TextBox 42"/>
          <p:cNvSpPr txBox="1"/>
          <p:nvPr/>
        </p:nvSpPr>
        <p:spPr>
          <a:xfrm>
            <a:off x="7454900" y="5664200"/>
            <a:ext cx="813043" cy="369332"/>
          </a:xfrm>
          <a:prstGeom prst="rect">
            <a:avLst/>
          </a:prstGeom>
          <a:noFill/>
        </p:spPr>
        <p:txBody>
          <a:bodyPr wrap="none" rtlCol="0">
            <a:spAutoFit/>
          </a:bodyPr>
          <a:lstStyle/>
          <a:p>
            <a:r>
              <a:rPr lang="en-US" dirty="0"/>
              <a:t>5</a:t>
            </a:r>
            <a:r>
              <a:rPr lang="en-US" dirty="0" smtClean="0"/>
              <a:t> Pairs</a:t>
            </a:r>
          </a:p>
        </p:txBody>
      </p:sp>
    </p:spTree>
    <p:extLst>
      <p:ext uri="{BB962C8B-B14F-4D97-AF65-F5344CB8AC3E}">
        <p14:creationId xmlns:p14="http://schemas.microsoft.com/office/powerpoint/2010/main" val="3780685080"/>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r>
              <a:rPr lang="en-US" dirty="0" smtClean="0"/>
              <a:t>0, 1, 1, 2, 3, 5, 8, 13, 21, 34…</a:t>
            </a:r>
          </a:p>
          <a:p>
            <a:r>
              <a:rPr lang="en-US" dirty="0" smtClean="0"/>
              <a:t>Observation:  Each value (each month’s rabbit population) can be obtained by adding the previous two values.</a:t>
            </a:r>
          </a:p>
          <a:p>
            <a:r>
              <a:rPr lang="en-US" dirty="0" smtClean="0"/>
              <a:t>Formally:</a:t>
            </a:r>
          </a:p>
          <a:p>
            <a:pPr marL="0" indent="0">
              <a:buNone/>
            </a:pPr>
            <a:r>
              <a:rPr lang="en-US" dirty="0"/>
              <a:t>	</a:t>
            </a:r>
            <a:r>
              <a:rPr lang="en-US" dirty="0" smtClean="0"/>
              <a:t>			</a:t>
            </a:r>
            <a:r>
              <a:rPr lang="en-US" i="1" dirty="0" smtClean="0">
                <a:latin typeface="Palatino"/>
                <a:cs typeface="Palatino"/>
              </a:rPr>
              <a:t>F</a:t>
            </a:r>
            <a:r>
              <a:rPr lang="en-US" baseline="-25000" dirty="0" smtClean="0">
                <a:latin typeface="Palatino"/>
                <a:cs typeface="Palatino"/>
              </a:rPr>
              <a:t>0</a:t>
            </a:r>
            <a:r>
              <a:rPr lang="en-US" dirty="0" smtClean="0">
                <a:latin typeface="Palatino"/>
                <a:cs typeface="Palatino"/>
              </a:rPr>
              <a:t> = 0</a:t>
            </a:r>
            <a:r>
              <a:rPr lang="en-US" dirty="0">
                <a:latin typeface="Palatino"/>
                <a:cs typeface="Palatino"/>
              </a:rPr>
              <a:t/>
            </a:r>
            <a:br>
              <a:rPr lang="en-US" dirty="0">
                <a:latin typeface="Palatino"/>
                <a:cs typeface="Palatino"/>
              </a:rPr>
            </a:br>
            <a:r>
              <a:rPr lang="en-US" dirty="0" smtClean="0">
                <a:latin typeface="Palatino"/>
                <a:cs typeface="Palatino"/>
              </a:rPr>
              <a:t>				</a:t>
            </a:r>
            <a:r>
              <a:rPr lang="en-US" i="1" dirty="0" smtClean="0">
                <a:latin typeface="Palatino"/>
                <a:cs typeface="Palatino"/>
              </a:rPr>
              <a:t>F</a:t>
            </a:r>
            <a:r>
              <a:rPr lang="en-US" baseline="-25000" dirty="0" smtClean="0">
                <a:latin typeface="Palatino"/>
                <a:cs typeface="Palatino"/>
              </a:rPr>
              <a:t>1</a:t>
            </a:r>
            <a:r>
              <a:rPr lang="en-US" dirty="0" smtClean="0">
                <a:latin typeface="Palatino"/>
                <a:cs typeface="Palatino"/>
              </a:rPr>
              <a:t> = 1</a:t>
            </a:r>
            <a:br>
              <a:rPr lang="en-US" dirty="0" smtClean="0">
                <a:latin typeface="Palatino"/>
                <a:cs typeface="Palatino"/>
              </a:rPr>
            </a:br>
            <a:r>
              <a:rPr lang="en-US" dirty="0" smtClean="0">
                <a:latin typeface="Palatino"/>
                <a:cs typeface="Palatino"/>
              </a:rPr>
              <a:t>				</a:t>
            </a:r>
            <a:r>
              <a:rPr lang="en-US" i="1" dirty="0" smtClean="0">
                <a:latin typeface="Palatino"/>
                <a:cs typeface="Palatino"/>
              </a:rPr>
              <a:t>F</a:t>
            </a:r>
            <a:r>
              <a:rPr lang="en-US" i="1" baseline="-25000" dirty="0" smtClean="0">
                <a:latin typeface="Palatino"/>
                <a:cs typeface="Palatino"/>
              </a:rPr>
              <a:t>i</a:t>
            </a:r>
            <a:r>
              <a:rPr lang="en-US" dirty="0" smtClean="0">
                <a:latin typeface="Palatino"/>
                <a:cs typeface="Palatino"/>
              </a:rPr>
              <a:t> = </a:t>
            </a:r>
            <a:r>
              <a:rPr lang="en-US" i="1" dirty="0" smtClean="0">
                <a:latin typeface="Palatino"/>
                <a:cs typeface="Palatino"/>
              </a:rPr>
              <a:t>F</a:t>
            </a:r>
            <a:r>
              <a:rPr lang="en-US" i="1" baseline="-25000" dirty="0" smtClean="0">
                <a:latin typeface="Palatino"/>
                <a:cs typeface="Palatino"/>
              </a:rPr>
              <a:t>i</a:t>
            </a:r>
            <a:r>
              <a:rPr lang="en-US" baseline="-25000" dirty="0" smtClean="0">
                <a:latin typeface="Palatino"/>
                <a:cs typeface="Palatino"/>
              </a:rPr>
              <a:t>–1 </a:t>
            </a:r>
            <a:r>
              <a:rPr lang="en-US" dirty="0" smtClean="0">
                <a:latin typeface="Palatino"/>
                <a:cs typeface="Palatino"/>
              </a:rPr>
              <a:t>+ </a:t>
            </a:r>
            <a:r>
              <a:rPr lang="en-US" i="1" dirty="0" smtClean="0">
                <a:latin typeface="Palatino"/>
                <a:cs typeface="Palatino"/>
              </a:rPr>
              <a:t>F</a:t>
            </a:r>
            <a:r>
              <a:rPr lang="en-US" i="1" baseline="-25000" dirty="0" smtClean="0">
                <a:latin typeface="Palatino"/>
                <a:cs typeface="Palatino"/>
              </a:rPr>
              <a:t>i</a:t>
            </a:r>
            <a:r>
              <a:rPr lang="en-US" baseline="-25000" dirty="0" smtClean="0">
                <a:latin typeface="Palatino"/>
                <a:cs typeface="Palatino"/>
              </a:rPr>
              <a:t>–2</a:t>
            </a:r>
          </a:p>
        </p:txBody>
      </p:sp>
      <p:sp>
        <p:nvSpPr>
          <p:cNvPr id="4" name="Slide Number Placeholder 3"/>
          <p:cNvSpPr>
            <a:spLocks noGrp="1"/>
          </p:cNvSpPr>
          <p:nvPr>
            <p:ph type="sldNum" sz="quarter" idx="12"/>
          </p:nvPr>
        </p:nvSpPr>
        <p:spPr/>
        <p:txBody>
          <a:bodyPr/>
          <a:lstStyle/>
          <a:p>
            <a:fld id="{8CC98554-76E8-C340-BA36-F66DB672AD21}" type="slidenum">
              <a:rPr lang="en-US" smtClean="0"/>
              <a:t>129</a:t>
            </a:fld>
            <a:endParaRPr lang="en-US"/>
          </a:p>
        </p:txBody>
      </p:sp>
    </p:spTree>
    <p:extLst>
      <p:ext uri="{BB962C8B-B14F-4D97-AF65-F5344CB8AC3E}">
        <p14:creationId xmlns:p14="http://schemas.microsoft.com/office/powerpoint/2010/main" val="15368897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Monoids</a:t>
            </a:r>
            <a:r>
              <a:rPr lang="en-US" dirty="0" smtClean="0"/>
              <a:t>:</a:t>
            </a:r>
            <a:br>
              <a:rPr lang="en-US" dirty="0" smtClean="0"/>
            </a:br>
            <a:r>
              <a:rPr lang="en-US" dirty="0" smtClean="0"/>
              <a:t>When we don’t need inverse…</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A </a:t>
            </a:r>
            <a:r>
              <a:rPr lang="en-US" i="1" dirty="0" err="1" smtClean="0"/>
              <a:t>monoid</a:t>
            </a:r>
            <a:r>
              <a:rPr lang="en-US" i="1" dirty="0" smtClean="0"/>
              <a:t> </a:t>
            </a:r>
            <a:r>
              <a:rPr lang="en-US" dirty="0" smtClean="0"/>
              <a:t>is a set on which the following are defined:</a:t>
            </a:r>
          </a:p>
          <a:p>
            <a:r>
              <a:rPr lang="en-US" dirty="0" smtClean="0"/>
              <a:t>Operations: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endParaRPr lang="en-US" baseline="30000" dirty="0" smtClean="0">
              <a:latin typeface="Palatino"/>
              <a:cs typeface="Palatino"/>
            </a:endParaRPr>
          </a:p>
          <a:p>
            <a:r>
              <a:rPr lang="en-US" dirty="0" smtClean="0"/>
              <a:t>Constant:			</a:t>
            </a:r>
            <a:r>
              <a:rPr lang="en-US" i="1" dirty="0" smtClean="0">
                <a:latin typeface="Palatino"/>
                <a:cs typeface="Palatino"/>
              </a:rPr>
              <a:t>e</a:t>
            </a:r>
            <a:endParaRPr lang="en-US" dirty="0" smtClean="0"/>
          </a:p>
          <a:p>
            <a:pPr marL="0" indent="0">
              <a:buNone/>
            </a:pPr>
            <a:r>
              <a:rPr lang="en-US" dirty="0" smtClean="0"/>
              <a:t/>
            </a:r>
            <a:br>
              <a:rPr lang="en-US" dirty="0" smtClean="0"/>
            </a:br>
            <a:r>
              <a:rPr lang="en-US" dirty="0" smtClean="0"/>
              <a:t>and for which the following axioms hold:</a:t>
            </a:r>
          </a:p>
          <a:p>
            <a:r>
              <a:rPr lang="en-US" dirty="0" smtClean="0">
                <a:cs typeface="Palatino"/>
              </a:rPr>
              <a:t>Associativity</a:t>
            </a:r>
            <a:r>
              <a:rPr lang="en-US" i="1" dirty="0" smtClean="0">
                <a:latin typeface="Palatino"/>
                <a:cs typeface="Palatino"/>
              </a:rPr>
              <a:t>		x</a:t>
            </a:r>
            <a:r>
              <a:rPr lang="en-US" dirty="0" smtClean="0">
                <a:latin typeface="Palatino"/>
                <a:cs typeface="Palatino"/>
              </a:rPr>
              <a:t> ◦ (</a:t>
            </a:r>
            <a:r>
              <a:rPr lang="en-US" i="1" dirty="0" smtClean="0">
                <a:latin typeface="Palatino"/>
                <a:cs typeface="Palatino"/>
              </a:rPr>
              <a:t>y </a:t>
            </a:r>
            <a:r>
              <a:rPr lang="en-US" dirty="0" smtClean="0">
                <a:latin typeface="Palatino"/>
                <a:cs typeface="Palatino"/>
              </a:rPr>
              <a:t>◦ </a:t>
            </a:r>
            <a:r>
              <a:rPr lang="en-US" i="1" dirty="0" smtClean="0">
                <a:latin typeface="Palatino"/>
                <a:cs typeface="Palatino"/>
              </a:rPr>
              <a:t>z)</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r>
              <a:rPr lang="en-US" dirty="0" smtClean="0">
                <a:latin typeface="Palatino"/>
                <a:cs typeface="Palatino"/>
              </a:rPr>
              <a:t>) ◦ </a:t>
            </a:r>
            <a:r>
              <a:rPr lang="en-US" i="1" dirty="0" smtClean="0">
                <a:latin typeface="Palatino"/>
                <a:cs typeface="Palatino"/>
              </a:rPr>
              <a:t>z</a:t>
            </a:r>
          </a:p>
          <a:p>
            <a:r>
              <a:rPr lang="en-US" dirty="0" smtClean="0">
                <a:cs typeface="Palatino"/>
              </a:rPr>
              <a:t>Identity</a:t>
            </a:r>
            <a:r>
              <a:rPr lang="en-US" dirty="0" smtClean="0">
                <a:latin typeface="Palatino"/>
                <a:cs typeface="Palatino"/>
              </a:rPr>
              <a:t>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e </a:t>
            </a:r>
            <a:r>
              <a:rPr lang="en-US" dirty="0" smtClean="0">
                <a:latin typeface="Palatino"/>
                <a:cs typeface="Palatino"/>
              </a:rPr>
              <a:t>= </a:t>
            </a:r>
            <a:r>
              <a:rPr lang="en-US" i="1" dirty="0" smtClean="0">
                <a:latin typeface="Palatino"/>
                <a:cs typeface="Palatino"/>
              </a:rPr>
              <a:t>e</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x</a:t>
            </a:r>
          </a:p>
          <a:p>
            <a:endParaRPr lang="en-US" dirty="0"/>
          </a:p>
        </p:txBody>
      </p:sp>
      <p:sp>
        <p:nvSpPr>
          <p:cNvPr id="2" name="Slide Number Placeholder 1"/>
          <p:cNvSpPr>
            <a:spLocks noGrp="1"/>
          </p:cNvSpPr>
          <p:nvPr>
            <p:ph type="sldNum" sz="quarter" idx="12"/>
          </p:nvPr>
        </p:nvSpPr>
        <p:spPr/>
        <p:txBody>
          <a:bodyPr/>
          <a:lstStyle/>
          <a:p>
            <a:fld id="{8CC98554-76E8-C340-BA36-F66DB672AD21}" type="slidenum">
              <a:rPr lang="en-US" smtClean="0"/>
              <a:t>13</a:t>
            </a:fld>
            <a:endParaRPr lang="en-US"/>
          </a:p>
        </p:txBody>
      </p:sp>
    </p:spTree>
    <p:extLst>
      <p:ext uri="{BB962C8B-B14F-4D97-AF65-F5344CB8AC3E}">
        <p14:creationId xmlns:p14="http://schemas.microsoft.com/office/powerpoint/2010/main" val="2992886696"/>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smtClean="0"/>
              <a:t>Naïve Fibonacci Function</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130</a:t>
            </a:fld>
            <a:endParaRPr lang="en-US" dirty="0"/>
          </a:p>
        </p:txBody>
      </p:sp>
      <p:sp>
        <p:nvSpPr>
          <p:cNvPr id="4" name="Rectangle 3"/>
          <p:cNvSpPr/>
          <p:nvPr/>
        </p:nvSpPr>
        <p:spPr>
          <a:xfrm>
            <a:off x="520700" y="1597780"/>
            <a:ext cx="8369300" cy="2246769"/>
          </a:xfrm>
          <a:prstGeom prst="rect">
            <a:avLst/>
          </a:prstGeom>
        </p:spPr>
        <p:txBody>
          <a:bodyPr wrap="square">
            <a:spAutoFit/>
          </a:bodyPr>
          <a:lstStyle/>
          <a:p>
            <a:r>
              <a:rPr lang="en-US" sz="2400" dirty="0" err="1">
                <a:latin typeface="Lucida Console"/>
                <a:cs typeface="Lucida Console"/>
              </a:rPr>
              <a:t>int</a:t>
            </a:r>
            <a:r>
              <a:rPr lang="en-US" sz="2400" dirty="0">
                <a:latin typeface="Lucida Console"/>
                <a:cs typeface="Lucida Console"/>
              </a:rPr>
              <a:t> fib0(</a:t>
            </a:r>
            <a:r>
              <a:rPr lang="en-US" sz="2400" dirty="0" err="1">
                <a:latin typeface="Lucida Console"/>
                <a:cs typeface="Lucida Console"/>
              </a:rPr>
              <a:t>int</a:t>
            </a:r>
            <a:r>
              <a:rPr lang="en-US" sz="2400" dirty="0">
                <a:latin typeface="Lucida Console"/>
                <a:cs typeface="Lucida Console"/>
              </a:rPr>
              <a:t> n) {</a:t>
            </a:r>
          </a:p>
          <a:p>
            <a:r>
              <a:rPr lang="en-US" sz="2400" dirty="0">
                <a:latin typeface="Lucida Console"/>
                <a:cs typeface="Lucida Console"/>
              </a:rPr>
              <a:t>    if (n == 0) return 0;</a:t>
            </a:r>
          </a:p>
          <a:p>
            <a:r>
              <a:rPr lang="en-US" sz="2400" dirty="0">
                <a:latin typeface="Lucida Console"/>
                <a:cs typeface="Lucida Console"/>
              </a:rPr>
              <a:t>    if (n == 1) return 1;</a:t>
            </a:r>
          </a:p>
          <a:p>
            <a:r>
              <a:rPr lang="en-US" sz="2400" dirty="0">
                <a:latin typeface="Lucida Console"/>
                <a:cs typeface="Lucida Console"/>
              </a:rPr>
              <a:t>    return fib0(n - 1) + fib0(n - 2);</a:t>
            </a:r>
          </a:p>
          <a:p>
            <a:r>
              <a:rPr lang="en-US" sz="2400" dirty="0">
                <a:latin typeface="Lucida Console"/>
                <a:cs typeface="Lucida Console"/>
              </a:rPr>
              <a:t>}</a:t>
            </a:r>
          </a:p>
          <a:p>
            <a:endParaRPr lang="en-US" sz="2000" dirty="0">
              <a:latin typeface="Lucida Console"/>
              <a:cs typeface="Lucida Console"/>
            </a:endParaRPr>
          </a:p>
        </p:txBody>
      </p:sp>
    </p:spTree>
    <p:extLst>
      <p:ext uri="{BB962C8B-B14F-4D97-AF65-F5344CB8AC3E}">
        <p14:creationId xmlns:p14="http://schemas.microsoft.com/office/powerpoint/2010/main" val="1651259026"/>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Wasted Work</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7 additions for this little example</a:t>
            </a:r>
          </a:p>
          <a:p>
            <a:r>
              <a:rPr lang="en-US" i="1" dirty="0" smtClean="0">
                <a:latin typeface="Palatino"/>
                <a:cs typeface="Palatino"/>
              </a:rPr>
              <a:t>F</a:t>
            </a:r>
            <a:r>
              <a:rPr lang="en-US" baseline="-25000" dirty="0" smtClean="0">
                <a:latin typeface="Palatino"/>
                <a:cs typeface="Palatino"/>
              </a:rPr>
              <a:t>1</a:t>
            </a:r>
            <a:r>
              <a:rPr lang="en-US" dirty="0" smtClean="0">
                <a:latin typeface="Palatino"/>
                <a:cs typeface="Palatino"/>
              </a:rPr>
              <a:t> + </a:t>
            </a:r>
            <a:r>
              <a:rPr lang="en-US" i="1" dirty="0" smtClean="0">
                <a:latin typeface="Palatino"/>
                <a:cs typeface="Palatino"/>
              </a:rPr>
              <a:t>F</a:t>
            </a:r>
            <a:r>
              <a:rPr lang="en-US" baseline="-25000" dirty="0" smtClean="0">
                <a:latin typeface="Palatino"/>
                <a:cs typeface="Palatino"/>
              </a:rPr>
              <a:t>0</a:t>
            </a:r>
            <a:r>
              <a:rPr lang="en-US" dirty="0" smtClean="0">
                <a:latin typeface="Palatino"/>
                <a:cs typeface="Palatino"/>
              </a:rPr>
              <a:t> </a:t>
            </a:r>
            <a:r>
              <a:rPr lang="en-US" dirty="0" smtClean="0"/>
              <a:t>is computed 3 times</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131</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99" y="1812031"/>
            <a:ext cx="8108687" cy="1921769"/>
          </a:xfrm>
          <a:prstGeom prst="rect">
            <a:avLst/>
          </a:prstGeom>
        </p:spPr>
      </p:pic>
    </p:spTree>
    <p:extLst>
      <p:ext uri="{BB962C8B-B14F-4D97-AF65-F5344CB8AC3E}">
        <p14:creationId xmlns:p14="http://schemas.microsoft.com/office/powerpoint/2010/main" val="571626180"/>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a:t>Better:  Keep a Running Total</a:t>
            </a:r>
            <a:br>
              <a:rPr lang="en-US" sz="4000" dirty="0"/>
            </a:br>
            <a:r>
              <a:rPr lang="en-US" sz="4000" dirty="0"/>
              <a:t> of Previous Two </a:t>
            </a:r>
            <a:r>
              <a:rPr lang="en-US" sz="4000" dirty="0" smtClean="0"/>
              <a:t>Results – O(</a:t>
            </a:r>
            <a:r>
              <a:rPr lang="en-US" sz="4000" i="1" dirty="0" smtClean="0"/>
              <a:t>n</a:t>
            </a:r>
            <a:r>
              <a:rPr lang="en-US" sz="4000" dirty="0" smtClean="0"/>
              <a:t>)</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132</a:t>
            </a:fld>
            <a:endParaRPr lang="en-US" dirty="0"/>
          </a:p>
        </p:txBody>
      </p:sp>
      <p:sp>
        <p:nvSpPr>
          <p:cNvPr id="4" name="Rectangle 3"/>
          <p:cNvSpPr/>
          <p:nvPr/>
        </p:nvSpPr>
        <p:spPr>
          <a:xfrm>
            <a:off x="520700" y="1597780"/>
            <a:ext cx="8369300" cy="3046988"/>
          </a:xfrm>
          <a:prstGeom prst="rect">
            <a:avLst/>
          </a:prstGeom>
        </p:spPr>
        <p:txBody>
          <a:bodyPr wrap="square">
            <a:spAutoFit/>
          </a:bodyPr>
          <a:lstStyle/>
          <a:p>
            <a:r>
              <a:rPr lang="en-US" sz="2400" dirty="0" err="1">
                <a:latin typeface="Lucida Console"/>
                <a:cs typeface="Lucida Console"/>
              </a:rPr>
              <a:t>int</a:t>
            </a:r>
            <a:r>
              <a:rPr lang="en-US" sz="2400" dirty="0">
                <a:latin typeface="Lucida Console"/>
                <a:cs typeface="Lucida Console"/>
              </a:rPr>
              <a:t> </a:t>
            </a:r>
            <a:r>
              <a:rPr lang="en-US" sz="2400" dirty="0" err="1">
                <a:latin typeface="Lucida Console"/>
                <a:cs typeface="Lucida Console"/>
              </a:rPr>
              <a:t>fibonacci_iterative</a:t>
            </a:r>
            <a:r>
              <a:rPr lang="en-US" sz="2400" dirty="0">
                <a:latin typeface="Lucida Console"/>
                <a:cs typeface="Lucida Console"/>
              </a:rPr>
              <a:t>(</a:t>
            </a:r>
            <a:r>
              <a:rPr lang="en-US" sz="2400" dirty="0" err="1">
                <a:latin typeface="Lucida Console"/>
                <a:cs typeface="Lucida Console"/>
              </a:rPr>
              <a:t>int</a:t>
            </a:r>
            <a:r>
              <a:rPr lang="en-US" sz="2400" dirty="0">
                <a:latin typeface="Lucida Console"/>
                <a:cs typeface="Lucida Console"/>
              </a:rPr>
              <a:t> n) {</a:t>
            </a:r>
          </a:p>
          <a:p>
            <a:r>
              <a:rPr lang="en-US" sz="2400" dirty="0">
                <a:latin typeface="Lucida Console"/>
                <a:cs typeface="Lucida Console"/>
              </a:rPr>
              <a:t>    if (n == 0) return 0;</a:t>
            </a:r>
          </a:p>
          <a:p>
            <a:r>
              <a:rPr lang="en-US" sz="2400" dirty="0">
                <a:latin typeface="Lucida Console"/>
                <a:cs typeface="Lucida Console"/>
              </a:rPr>
              <a:t>    </a:t>
            </a:r>
            <a:r>
              <a:rPr lang="en-US" sz="2400" dirty="0" err="1">
                <a:latin typeface="Lucida Console"/>
                <a:cs typeface="Lucida Console"/>
              </a:rPr>
              <a:t>std</a:t>
            </a:r>
            <a:r>
              <a:rPr lang="en-US" sz="2400" dirty="0">
                <a:latin typeface="Lucida Console"/>
                <a:cs typeface="Lucida Console"/>
              </a:rPr>
              <a:t>::pair&lt;</a:t>
            </a:r>
            <a:r>
              <a:rPr lang="en-US" sz="2400" dirty="0" err="1">
                <a:latin typeface="Lucida Console"/>
                <a:cs typeface="Lucida Console"/>
              </a:rPr>
              <a:t>int</a:t>
            </a:r>
            <a:r>
              <a:rPr lang="en-US" sz="2400" dirty="0">
                <a:latin typeface="Lucida Console"/>
                <a:cs typeface="Lucida Console"/>
              </a:rPr>
              <a:t>, </a:t>
            </a:r>
            <a:r>
              <a:rPr lang="en-US" sz="2400" dirty="0" err="1">
                <a:latin typeface="Lucida Console"/>
                <a:cs typeface="Lucida Console"/>
              </a:rPr>
              <a:t>int</a:t>
            </a:r>
            <a:r>
              <a:rPr lang="en-US" sz="2400" dirty="0">
                <a:latin typeface="Lucida Console"/>
                <a:cs typeface="Lucida Console"/>
              </a:rPr>
              <a:t>&gt; v = {0, 1};</a:t>
            </a:r>
          </a:p>
          <a:p>
            <a:r>
              <a:rPr lang="en-US" sz="2400" dirty="0">
                <a:latin typeface="Lucida Console"/>
                <a:cs typeface="Lucida Console"/>
              </a:rPr>
              <a:t>    for (</a:t>
            </a:r>
            <a:r>
              <a:rPr lang="en-US" sz="2400" dirty="0" err="1">
                <a:latin typeface="Lucida Console"/>
                <a:cs typeface="Lucida Console"/>
              </a:rPr>
              <a:t>int</a:t>
            </a:r>
            <a:r>
              <a:rPr lang="en-US" sz="2400" dirty="0">
                <a:latin typeface="Lucida Console"/>
                <a:cs typeface="Lucida Console"/>
              </a:rPr>
              <a:t> </a:t>
            </a:r>
            <a:r>
              <a:rPr lang="en-US" sz="2400" dirty="0" err="1">
                <a:latin typeface="Lucida Console"/>
                <a:cs typeface="Lucida Console"/>
              </a:rPr>
              <a:t>i</a:t>
            </a:r>
            <a:r>
              <a:rPr lang="en-US" sz="2400" dirty="0">
                <a:latin typeface="Lucida Console"/>
                <a:cs typeface="Lucida Console"/>
              </a:rPr>
              <a:t> = 1; </a:t>
            </a:r>
            <a:r>
              <a:rPr lang="en-US" sz="2400" dirty="0" err="1">
                <a:latin typeface="Lucida Console"/>
                <a:cs typeface="Lucida Console"/>
              </a:rPr>
              <a:t>i</a:t>
            </a:r>
            <a:r>
              <a:rPr lang="en-US" sz="2400" dirty="0">
                <a:latin typeface="Lucida Console"/>
                <a:cs typeface="Lucida Console"/>
              </a:rPr>
              <a:t> &lt; n; ++</a:t>
            </a:r>
            <a:r>
              <a:rPr lang="en-US" sz="2400" dirty="0" err="1">
                <a:latin typeface="Lucida Console"/>
                <a:cs typeface="Lucida Console"/>
              </a:rPr>
              <a:t>i</a:t>
            </a:r>
            <a:r>
              <a:rPr lang="en-US" sz="2400" dirty="0">
                <a:latin typeface="Lucida Console"/>
                <a:cs typeface="Lucida Console"/>
              </a:rPr>
              <a:t>) {</a:t>
            </a:r>
          </a:p>
          <a:p>
            <a:r>
              <a:rPr lang="en-US" sz="2400" dirty="0">
                <a:latin typeface="Lucida Console"/>
                <a:cs typeface="Lucida Console"/>
              </a:rPr>
              <a:t>        v = {</a:t>
            </a:r>
            <a:r>
              <a:rPr lang="en-US" sz="2400" dirty="0" err="1">
                <a:latin typeface="Lucida Console"/>
                <a:cs typeface="Lucida Console"/>
              </a:rPr>
              <a:t>v.second</a:t>
            </a:r>
            <a:r>
              <a:rPr lang="en-US" sz="2400" dirty="0">
                <a:latin typeface="Lucida Console"/>
                <a:cs typeface="Lucida Console"/>
              </a:rPr>
              <a:t>, </a:t>
            </a:r>
            <a:r>
              <a:rPr lang="en-US" sz="2400" dirty="0" err="1">
                <a:latin typeface="Lucida Console"/>
                <a:cs typeface="Lucida Console"/>
              </a:rPr>
              <a:t>v.first</a:t>
            </a:r>
            <a:r>
              <a:rPr lang="en-US" sz="2400" dirty="0">
                <a:latin typeface="Lucida Console"/>
                <a:cs typeface="Lucida Console"/>
              </a:rPr>
              <a:t> + </a:t>
            </a:r>
            <a:r>
              <a:rPr lang="en-US" sz="2400" dirty="0" err="1">
                <a:latin typeface="Lucida Console"/>
                <a:cs typeface="Lucida Console"/>
              </a:rPr>
              <a:t>v.second</a:t>
            </a:r>
            <a:r>
              <a:rPr lang="en-US" sz="2400" dirty="0">
                <a:latin typeface="Lucida Console"/>
                <a:cs typeface="Lucida Console"/>
              </a:rPr>
              <a:t>};</a:t>
            </a:r>
          </a:p>
          <a:p>
            <a:r>
              <a:rPr lang="en-US" sz="2400" dirty="0">
                <a:latin typeface="Lucida Console"/>
                <a:cs typeface="Lucida Console"/>
              </a:rPr>
              <a:t>    }</a:t>
            </a:r>
          </a:p>
          <a:p>
            <a:r>
              <a:rPr lang="en-US" sz="2400" dirty="0">
                <a:latin typeface="Lucida Console"/>
                <a:cs typeface="Lucida Console"/>
              </a:rPr>
              <a:t>    return </a:t>
            </a:r>
            <a:r>
              <a:rPr lang="en-US" sz="2400" dirty="0" err="1">
                <a:latin typeface="Lucida Console"/>
                <a:cs typeface="Lucida Console"/>
              </a:rPr>
              <a:t>v.second</a:t>
            </a:r>
            <a:r>
              <a:rPr lang="en-US" sz="2400" dirty="0">
                <a:latin typeface="Lucida Console"/>
                <a:cs typeface="Lucida Console"/>
              </a:rPr>
              <a:t>;</a:t>
            </a:r>
          </a:p>
          <a:p>
            <a:r>
              <a:rPr lang="en-US" sz="2400" dirty="0">
                <a:latin typeface="Lucida Console"/>
                <a:cs typeface="Lucida Console"/>
              </a:rPr>
              <a:t>}</a:t>
            </a:r>
            <a:endParaRPr lang="en-US" sz="2000" dirty="0">
              <a:latin typeface="Lucida Console"/>
              <a:cs typeface="Lucida Console"/>
            </a:endParaRPr>
          </a:p>
        </p:txBody>
      </p:sp>
    </p:spTree>
    <p:extLst>
      <p:ext uri="{BB962C8B-B14F-4D97-AF65-F5344CB8AC3E}">
        <p14:creationId xmlns:p14="http://schemas.microsoft.com/office/powerpoint/2010/main" val="4007222125"/>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Approach:  Use Matrix</a:t>
            </a:r>
            <a:endParaRPr lang="en-US" dirty="0"/>
          </a:p>
        </p:txBody>
      </p:sp>
      <p:sp>
        <p:nvSpPr>
          <p:cNvPr id="3" name="Content Placeholder 2"/>
          <p:cNvSpPr>
            <a:spLocks noGrp="1"/>
          </p:cNvSpPr>
          <p:nvPr>
            <p:ph idx="1"/>
          </p:nvPr>
        </p:nvSpPr>
        <p:spPr/>
        <p:txBody>
          <a:bodyPr/>
          <a:lstStyle/>
          <a:p>
            <a:r>
              <a:rPr lang="en-US" dirty="0" smtClean="0"/>
              <a:t>This matrix equation goes from one Fibonacci number to the next:</a:t>
            </a:r>
          </a:p>
          <a:p>
            <a:endParaRPr lang="en-US" dirty="0"/>
          </a:p>
          <a:p>
            <a:endParaRPr lang="en-US" dirty="0" smtClean="0"/>
          </a:p>
          <a:p>
            <a:endParaRPr lang="en-US" dirty="0" smtClean="0"/>
          </a:p>
          <a:p>
            <a:r>
              <a:rPr lang="en-US" dirty="0" smtClean="0"/>
              <a:t>So the </a:t>
            </a:r>
            <a:r>
              <a:rPr lang="en-US" i="1" dirty="0" smtClean="0"/>
              <a:t>n</a:t>
            </a:r>
            <a:r>
              <a:rPr lang="en-US" dirty="0" smtClean="0"/>
              <a:t>th Fibonacci number is obtained by :</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133</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2806700"/>
            <a:ext cx="4394200" cy="11049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900" y="5033963"/>
            <a:ext cx="4572000" cy="1219200"/>
          </a:xfrm>
          <a:prstGeom prst="rect">
            <a:avLst/>
          </a:prstGeom>
        </p:spPr>
      </p:pic>
    </p:spTree>
    <p:extLst>
      <p:ext uri="{BB962C8B-B14F-4D97-AF65-F5344CB8AC3E}">
        <p14:creationId xmlns:p14="http://schemas.microsoft.com/office/powerpoint/2010/main" val="1067858908"/>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Fibonacci Computation = </a:t>
            </a:r>
            <a:br>
              <a:rPr lang="en-US" dirty="0" smtClean="0"/>
            </a:br>
            <a:r>
              <a:rPr lang="en-US" dirty="0" smtClean="0"/>
              <a:t>Raising Matrix to Power</a:t>
            </a:r>
            <a:endParaRPr lang="en-US" dirty="0"/>
          </a:p>
        </p:txBody>
      </p:sp>
      <p:sp>
        <p:nvSpPr>
          <p:cNvPr id="3" name="Content Placeholder 2"/>
          <p:cNvSpPr>
            <a:spLocks noGrp="1"/>
          </p:cNvSpPr>
          <p:nvPr>
            <p:ph idx="1"/>
          </p:nvPr>
        </p:nvSpPr>
        <p:spPr/>
        <p:txBody>
          <a:bodyPr/>
          <a:lstStyle/>
          <a:p>
            <a:r>
              <a:rPr lang="en-US" dirty="0" smtClean="0"/>
              <a:t>We already have a generic function to raise something to a power</a:t>
            </a:r>
          </a:p>
          <a:p>
            <a:r>
              <a:rPr lang="en-US" dirty="0" smtClean="0"/>
              <a:t>And it’s O(log </a:t>
            </a:r>
            <a:r>
              <a:rPr lang="en-US" i="1" dirty="0" smtClean="0"/>
              <a:t>n</a:t>
            </a:r>
            <a:r>
              <a:rPr lang="en-US" dirty="0" smtClean="0"/>
              <a:t>)</a:t>
            </a:r>
          </a:p>
        </p:txBody>
      </p:sp>
      <p:sp>
        <p:nvSpPr>
          <p:cNvPr id="4" name="Slide Number Placeholder 3"/>
          <p:cNvSpPr>
            <a:spLocks noGrp="1"/>
          </p:cNvSpPr>
          <p:nvPr>
            <p:ph type="sldNum" sz="quarter" idx="12"/>
          </p:nvPr>
        </p:nvSpPr>
        <p:spPr/>
        <p:txBody>
          <a:bodyPr/>
          <a:lstStyle/>
          <a:p>
            <a:fld id="{8CC98554-76E8-C340-BA36-F66DB672AD21}" type="slidenum">
              <a:rPr lang="en-US" smtClean="0"/>
              <a:t>134</a:t>
            </a:fld>
            <a:endParaRPr lang="en-US"/>
          </a:p>
        </p:txBody>
      </p:sp>
    </p:spTree>
    <p:extLst>
      <p:ext uri="{BB962C8B-B14F-4D97-AF65-F5344CB8AC3E}">
        <p14:creationId xmlns:p14="http://schemas.microsoft.com/office/powerpoint/2010/main" val="1485832091"/>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Matrix-to-Power Methods</a:t>
            </a:r>
            <a:endParaRPr lang="en-US" dirty="0"/>
          </a:p>
        </p:txBody>
      </p:sp>
      <p:sp>
        <p:nvSpPr>
          <p:cNvPr id="3" name="Content Placeholder 2"/>
          <p:cNvSpPr>
            <a:spLocks noGrp="1"/>
          </p:cNvSpPr>
          <p:nvPr>
            <p:ph idx="1"/>
          </p:nvPr>
        </p:nvSpPr>
        <p:spPr>
          <a:xfrm>
            <a:off x="457200" y="1600200"/>
            <a:ext cx="8559800" cy="4525963"/>
          </a:xfrm>
        </p:spPr>
        <p:txBody>
          <a:bodyPr>
            <a:normAutofit fontScale="92500" lnSpcReduction="10000"/>
          </a:bodyPr>
          <a:lstStyle/>
          <a:p>
            <a:r>
              <a:rPr lang="en-US" sz="2800" dirty="0" smtClean="0"/>
              <a:t>A </a:t>
            </a:r>
            <a:r>
              <a:rPr lang="en-US" sz="2800" i="1" dirty="0" smtClean="0"/>
              <a:t>linear recurrence </a:t>
            </a:r>
            <a:r>
              <a:rPr lang="en-US" sz="2800" dirty="0" smtClean="0"/>
              <a:t>function of order </a:t>
            </a:r>
            <a:r>
              <a:rPr lang="en-US" sz="2800" i="1" dirty="0" smtClean="0">
                <a:latin typeface="Palatino"/>
                <a:cs typeface="Palatino"/>
              </a:rPr>
              <a:t>k</a:t>
            </a:r>
            <a:r>
              <a:rPr lang="en-US" sz="2800" dirty="0" smtClean="0"/>
              <a:t> is a function </a:t>
            </a:r>
            <a:r>
              <a:rPr lang="en-US" sz="2800" i="1" dirty="0" smtClean="0">
                <a:latin typeface="Palatino"/>
                <a:cs typeface="Palatino"/>
              </a:rPr>
              <a:t>f</a:t>
            </a:r>
            <a:r>
              <a:rPr lang="en-US" sz="2800" dirty="0" smtClean="0"/>
              <a:t> such that:</a:t>
            </a:r>
          </a:p>
          <a:p>
            <a:endParaRPr lang="en-US" sz="2800" dirty="0"/>
          </a:p>
          <a:p>
            <a:endParaRPr lang="en-US" sz="2800" dirty="0" smtClean="0"/>
          </a:p>
          <a:p>
            <a:endParaRPr lang="en-US" sz="2800" dirty="0"/>
          </a:p>
          <a:p>
            <a:r>
              <a:rPr lang="en-US" sz="2800" dirty="0" smtClean="0"/>
              <a:t>A </a:t>
            </a:r>
            <a:r>
              <a:rPr lang="en-US" sz="2800" i="1" dirty="0" smtClean="0"/>
              <a:t>linear recurrence sequence </a:t>
            </a:r>
            <a:r>
              <a:rPr lang="en-US" sz="2800" dirty="0" smtClean="0"/>
              <a:t>is a sequence generated by a linear recurrence from initial </a:t>
            </a:r>
            <a:r>
              <a:rPr lang="en-US" sz="2800" i="1" dirty="0" smtClean="0">
                <a:latin typeface="Palatino"/>
                <a:cs typeface="Palatino"/>
              </a:rPr>
              <a:t>k</a:t>
            </a:r>
            <a:r>
              <a:rPr lang="en-US" sz="2800" dirty="0" smtClean="0"/>
              <a:t> values.</a:t>
            </a:r>
          </a:p>
          <a:p>
            <a:pPr lvl="1"/>
            <a:r>
              <a:rPr lang="en-US" sz="2400" dirty="0" smtClean="0"/>
              <a:t>The Fibonacci sequence is a linear recurrence sequence of order 2.</a:t>
            </a:r>
          </a:p>
          <a:p>
            <a:r>
              <a:rPr lang="en-US" sz="2800" dirty="0" smtClean="0"/>
              <a:t>Can replace “+” in the original definition of the Fibonacci sequence with an arbitrary linear recurrence function, to compute any linear recurrence.</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135</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50" y="2400301"/>
            <a:ext cx="3917950" cy="1122384"/>
          </a:xfrm>
          <a:prstGeom prst="rect">
            <a:avLst/>
          </a:prstGeom>
        </p:spPr>
      </p:pic>
    </p:spTree>
    <p:extLst>
      <p:ext uri="{BB962C8B-B14F-4D97-AF65-F5344CB8AC3E}">
        <p14:creationId xmlns:p14="http://schemas.microsoft.com/office/powerpoint/2010/main" val="4225032819"/>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Computing Arbitrary Linear Recurrence Sequence Using Power</a:t>
            </a:r>
            <a:endParaRPr lang="en-US" sz="3600"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pPr marL="0" indent="0">
              <a:buNone/>
            </a:pPr>
            <a:r>
              <a:rPr lang="en-US" sz="2400" dirty="0" smtClean="0"/>
              <a:t>The line of 1s just below the diagonal provides the “shifting” behavior, so that each value in the sequence depends on the previous </a:t>
            </a:r>
            <a:r>
              <a:rPr lang="en-US" sz="2400" i="1" dirty="0" smtClean="0">
                <a:latin typeface="Palatino"/>
                <a:cs typeface="Palatino"/>
              </a:rPr>
              <a:t>k</a:t>
            </a:r>
            <a:r>
              <a:rPr lang="en-US" sz="2400" dirty="0" smtClean="0"/>
              <a:t> values.</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136</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1865698"/>
            <a:ext cx="7645400" cy="2189445"/>
          </a:xfrm>
          <a:prstGeom prst="rect">
            <a:avLst/>
          </a:prstGeom>
        </p:spPr>
      </p:pic>
    </p:spTree>
    <p:extLst>
      <p:ext uri="{BB962C8B-B14F-4D97-AF65-F5344CB8AC3E}">
        <p14:creationId xmlns:p14="http://schemas.microsoft.com/office/powerpoint/2010/main" val="4193602976"/>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An algorithm can be generalized by passing in a key operation as an argument, rather than hardcoding it.</a:t>
            </a:r>
          </a:p>
          <a:p>
            <a:r>
              <a:rPr lang="en-US" dirty="0" smtClean="0"/>
              <a:t>An efficient general algorithm can be used to solve a variety of seemingly unrelated problems.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137</a:t>
            </a:fld>
            <a:endParaRPr lang="en-US"/>
          </a:p>
        </p:txBody>
      </p:sp>
    </p:spTree>
    <p:extLst>
      <p:ext uri="{BB962C8B-B14F-4D97-AF65-F5344CB8AC3E}">
        <p14:creationId xmlns:p14="http://schemas.microsoft.com/office/powerpoint/2010/main" val="4202908693"/>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13</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Extending the Notion of Numbers</a:t>
            </a:r>
          </a:p>
          <a:p>
            <a:r>
              <a:rPr lang="en-US" dirty="0" smtClean="0"/>
              <a:t>(Covers material from Sec. 8.1-8.2)</a:t>
            </a:r>
            <a:endParaRPr lang="en-US" dirty="0"/>
          </a:p>
        </p:txBody>
      </p:sp>
    </p:spTree>
    <p:extLst>
      <p:ext uri="{BB962C8B-B14F-4D97-AF65-F5344CB8AC3E}">
        <p14:creationId xmlns:p14="http://schemas.microsoft.com/office/powerpoint/2010/main" val="4258022491"/>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Euclid’s GCD Algorithm, Revisited</a:t>
            </a:r>
            <a:endParaRPr lang="en-US" dirty="0"/>
          </a:p>
        </p:txBody>
      </p:sp>
      <p:sp>
        <p:nvSpPr>
          <p:cNvPr id="3" name="Content Placeholder 2"/>
          <p:cNvSpPr>
            <a:spLocks noGrp="1"/>
          </p:cNvSpPr>
          <p:nvPr>
            <p:ph idx="1"/>
          </p:nvPr>
        </p:nvSpPr>
        <p:spPr/>
        <p:txBody>
          <a:bodyPr/>
          <a:lstStyle/>
          <a:p>
            <a:r>
              <a:rPr lang="en-US" dirty="0" smtClean="0"/>
              <a:t>The original algorithm was for greatest common measure of line segments</a:t>
            </a:r>
          </a:p>
          <a:p>
            <a:r>
              <a:rPr lang="en-US" dirty="0" smtClean="0"/>
              <a:t>We extended it to greatest common divisor for integers</a:t>
            </a:r>
          </a:p>
          <a:p>
            <a:r>
              <a:rPr lang="en-US" dirty="0" smtClean="0"/>
              <a:t>Can it be extended further?</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139</a:t>
            </a:fld>
            <a:endParaRPr lang="en-US"/>
          </a:p>
        </p:txBody>
      </p:sp>
    </p:spTree>
    <p:extLst>
      <p:ext uri="{BB962C8B-B14F-4D97-AF65-F5344CB8AC3E}">
        <p14:creationId xmlns:p14="http://schemas.microsoft.com/office/powerpoint/2010/main" val="16389748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Monoids</a:t>
            </a:r>
            <a:endParaRPr lang="en-US" dirty="0"/>
          </a:p>
        </p:txBody>
      </p:sp>
      <p:sp>
        <p:nvSpPr>
          <p:cNvPr id="3" name="Content Placeholder 2"/>
          <p:cNvSpPr>
            <a:spLocks noGrp="1"/>
          </p:cNvSpPr>
          <p:nvPr>
            <p:ph idx="1"/>
          </p:nvPr>
        </p:nvSpPr>
        <p:spPr/>
        <p:txBody>
          <a:bodyPr/>
          <a:lstStyle/>
          <a:p>
            <a:r>
              <a:rPr lang="en-US" dirty="0" err="1" smtClean="0"/>
              <a:t>Monoid</a:t>
            </a:r>
            <a:r>
              <a:rPr lang="en-US" dirty="0" smtClean="0"/>
              <a:t> of finite strings (free </a:t>
            </a:r>
            <a:r>
              <a:rPr lang="en-US" dirty="0" err="1" smtClean="0"/>
              <a:t>monoid</a:t>
            </a:r>
            <a:r>
              <a:rPr lang="en-US" dirty="0" smtClean="0"/>
              <a:t>)</a:t>
            </a:r>
          </a:p>
          <a:p>
            <a:pPr lvl="1"/>
            <a:r>
              <a:rPr lang="en-US" dirty="0" smtClean="0"/>
              <a:t>Elements:		strings</a:t>
            </a:r>
          </a:p>
          <a:p>
            <a:pPr lvl="1"/>
            <a:r>
              <a:rPr lang="en-US" dirty="0" smtClean="0"/>
              <a:t>Operation:	concatenation</a:t>
            </a:r>
          </a:p>
          <a:p>
            <a:pPr lvl="1"/>
            <a:r>
              <a:rPr lang="en-US" dirty="0" smtClean="0"/>
              <a:t>Identity:		empty string</a:t>
            </a:r>
          </a:p>
          <a:p>
            <a:r>
              <a:rPr lang="en-US" dirty="0" smtClean="0"/>
              <a:t>Multiplicative </a:t>
            </a:r>
            <a:r>
              <a:rPr lang="en-US" dirty="0" err="1" smtClean="0"/>
              <a:t>monoid</a:t>
            </a:r>
            <a:r>
              <a:rPr lang="en-US" dirty="0" smtClean="0"/>
              <a:t> of integers</a:t>
            </a:r>
          </a:p>
          <a:p>
            <a:pPr lvl="1"/>
            <a:r>
              <a:rPr lang="en-US" dirty="0" smtClean="0"/>
              <a:t>Elements:		integers</a:t>
            </a:r>
          </a:p>
          <a:p>
            <a:pPr lvl="1"/>
            <a:r>
              <a:rPr lang="en-US" dirty="0" smtClean="0"/>
              <a:t>Operation:	multiplication</a:t>
            </a:r>
          </a:p>
          <a:p>
            <a:pPr lvl="1"/>
            <a:r>
              <a:rPr lang="en-US" dirty="0" smtClean="0"/>
              <a:t>Identity:		1</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14</a:t>
            </a:fld>
            <a:endParaRPr lang="en-US"/>
          </a:p>
        </p:txBody>
      </p:sp>
    </p:spTree>
    <p:extLst>
      <p:ext uri="{BB962C8B-B14F-4D97-AF65-F5344CB8AC3E}">
        <p14:creationId xmlns:p14="http://schemas.microsoft.com/office/powerpoint/2010/main" val="3888730830"/>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Simon Stevin </a:t>
            </a:r>
            <a:r>
              <a:rPr lang="en-US" sz="4000" dirty="0"/>
              <a:t>(1548 – 1620)</a:t>
            </a:r>
            <a:endParaRPr lang="en-US" dirty="0"/>
          </a:p>
        </p:txBody>
      </p:sp>
      <p:sp>
        <p:nvSpPr>
          <p:cNvPr id="7" name="Content Placeholder 6"/>
          <p:cNvSpPr>
            <a:spLocks noGrp="1"/>
          </p:cNvSpPr>
          <p:nvPr>
            <p:ph sz="half" idx="2"/>
          </p:nvPr>
        </p:nvSpPr>
        <p:spPr>
          <a:xfrm>
            <a:off x="4648200" y="1600200"/>
            <a:ext cx="4406900" cy="4525963"/>
          </a:xfrm>
        </p:spPr>
        <p:txBody>
          <a:bodyPr>
            <a:normAutofit/>
          </a:bodyPr>
          <a:lstStyle/>
          <a:p>
            <a:r>
              <a:rPr lang="en-US" sz="2400" dirty="0" smtClean="0"/>
              <a:t>Introduced decimals in his book </a:t>
            </a:r>
            <a:r>
              <a:rPr lang="en-US" sz="2400" i="1" dirty="0" smtClean="0"/>
              <a:t>De </a:t>
            </a:r>
            <a:r>
              <a:rPr lang="en-US" sz="2400" i="1" dirty="0" err="1" smtClean="0"/>
              <a:t>Thiende</a:t>
            </a:r>
            <a:r>
              <a:rPr lang="en-US" sz="2400" i="1" dirty="0" smtClean="0"/>
              <a:t> </a:t>
            </a:r>
            <a:r>
              <a:rPr lang="en-US" sz="2400" dirty="0" smtClean="0"/>
              <a:t>(“The Tenth”)</a:t>
            </a:r>
          </a:p>
          <a:p>
            <a:r>
              <a:rPr lang="en-US" sz="2400" dirty="0" smtClean="0"/>
              <a:t>Proposed parallelogram of forces in physics</a:t>
            </a:r>
          </a:p>
          <a:p>
            <a:r>
              <a:rPr lang="en-US" sz="2400" dirty="0" smtClean="0"/>
              <a:t>Discovered frequency ratio of adjacent notes in a scale</a:t>
            </a:r>
          </a:p>
          <a:p>
            <a:r>
              <a:rPr lang="en-US" sz="2400" dirty="0" smtClean="0"/>
              <a:t>A Dutch patriot who defended the country by selectively flooding lands with sluices</a:t>
            </a:r>
            <a:endParaRPr lang="en-US" sz="2400" dirty="0"/>
          </a:p>
        </p:txBody>
      </p:sp>
      <p:sp>
        <p:nvSpPr>
          <p:cNvPr id="4" name="Slide Number Placeholder 3"/>
          <p:cNvSpPr>
            <a:spLocks noGrp="1"/>
          </p:cNvSpPr>
          <p:nvPr>
            <p:ph type="sldNum" sz="quarter" idx="12"/>
          </p:nvPr>
        </p:nvSpPr>
        <p:spPr/>
        <p:txBody>
          <a:bodyPr/>
          <a:lstStyle/>
          <a:p>
            <a:fld id="{8CC98554-76E8-C340-BA36-F66DB672AD21}" type="slidenum">
              <a:rPr lang="en-US" smtClean="0"/>
              <a:t>140</a:t>
            </a:fld>
            <a:endParaRPr lang="en-US"/>
          </a:p>
        </p:txBody>
      </p:sp>
      <p:pic>
        <p:nvPicPr>
          <p:cNvPr id="3" name="Picture 2" descr="Simon-stev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1417638"/>
            <a:ext cx="3749040" cy="5120640"/>
          </a:xfrm>
          <a:prstGeom prst="rect">
            <a:avLst/>
          </a:prstGeom>
          <a:ln>
            <a:solidFill>
              <a:schemeClr val="tx1"/>
            </a:solidFill>
          </a:ln>
        </p:spPr>
      </p:pic>
    </p:spTree>
    <p:extLst>
      <p:ext uri="{BB962C8B-B14F-4D97-AF65-F5344CB8AC3E}">
        <p14:creationId xmlns:p14="http://schemas.microsoft.com/office/powerpoint/2010/main" val="3491022239"/>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A04D0C-89BA-0845-9137-904D20B84DDB}" type="slidenum">
              <a:rPr lang="en-US" smtClean="0"/>
              <a:pPr/>
              <a:t>141</a:t>
            </a:fld>
            <a:endParaRPr lang="en-US"/>
          </a:p>
        </p:txBody>
      </p:sp>
      <p:pic>
        <p:nvPicPr>
          <p:cNvPr id="5" name="Picture 4"/>
          <p:cNvPicPr>
            <a:picLocks noChangeAspect="1"/>
          </p:cNvPicPr>
          <p:nvPr/>
        </p:nvPicPr>
        <p:blipFill>
          <a:blip r:embed="rId3"/>
          <a:stretch>
            <a:fillRect/>
          </a:stretch>
        </p:blipFill>
        <p:spPr>
          <a:xfrm>
            <a:off x="520700" y="392430"/>
            <a:ext cx="3820160" cy="5963920"/>
          </a:xfrm>
          <a:prstGeom prst="rect">
            <a:avLst/>
          </a:prstGeom>
        </p:spPr>
      </p:pic>
      <p:sp>
        <p:nvSpPr>
          <p:cNvPr id="2" name="TextBox 1"/>
          <p:cNvSpPr txBox="1"/>
          <p:nvPr/>
        </p:nvSpPr>
        <p:spPr>
          <a:xfrm>
            <a:off x="4719047" y="1003300"/>
            <a:ext cx="4285253" cy="2246769"/>
          </a:xfrm>
          <a:prstGeom prst="rect">
            <a:avLst/>
          </a:prstGeom>
          <a:noFill/>
        </p:spPr>
        <p:txBody>
          <a:bodyPr wrap="square" rtlCol="0">
            <a:spAutoFit/>
          </a:bodyPr>
          <a:lstStyle/>
          <a:p>
            <a:r>
              <a:rPr lang="en-US" sz="2800" dirty="0" smtClean="0"/>
              <a:t>Stevin expanded the notion of numbers from </a:t>
            </a:r>
            <a:br>
              <a:rPr lang="en-US" sz="2800" dirty="0" smtClean="0"/>
            </a:br>
            <a:r>
              <a:rPr lang="en-US" sz="2800" dirty="0" smtClean="0"/>
              <a:t>integers and fractions to </a:t>
            </a:r>
            <a:br>
              <a:rPr lang="en-US" sz="2800" dirty="0" smtClean="0"/>
            </a:br>
            <a:r>
              <a:rPr lang="en-US" sz="2800" dirty="0" smtClean="0"/>
              <a:t>“</a:t>
            </a:r>
            <a:r>
              <a:rPr lang="en-US" sz="2800" i="1" dirty="0" smtClean="0"/>
              <a:t>that which </a:t>
            </a:r>
            <a:r>
              <a:rPr lang="en-US" sz="2800" i="1" dirty="0" err="1" smtClean="0"/>
              <a:t>expresseth</a:t>
            </a:r>
            <a:r>
              <a:rPr lang="en-US" sz="2800" i="1" dirty="0" smtClean="0"/>
              <a:t> the </a:t>
            </a:r>
            <a:r>
              <a:rPr lang="en-US" sz="2800" i="1" dirty="0" err="1" smtClean="0"/>
              <a:t>quantitie</a:t>
            </a:r>
            <a:r>
              <a:rPr lang="en-US" sz="2800" i="1" dirty="0" smtClean="0"/>
              <a:t> of each thing</a:t>
            </a:r>
            <a:r>
              <a:rPr lang="en-US" sz="2800" dirty="0" smtClean="0"/>
              <a:t>”</a:t>
            </a:r>
          </a:p>
        </p:txBody>
      </p:sp>
    </p:spTree>
    <p:extLst>
      <p:ext uri="{BB962C8B-B14F-4D97-AF65-F5344CB8AC3E}">
        <p14:creationId xmlns:p14="http://schemas.microsoft.com/office/powerpoint/2010/main" val="3447387028"/>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Stevin Invented the Number Line</a:t>
            </a:r>
            <a:endParaRPr lang="en-US" dirty="0"/>
          </a:p>
        </p:txBody>
      </p:sp>
      <p:sp>
        <p:nvSpPr>
          <p:cNvPr id="4" name="Content Placeholder 3"/>
          <p:cNvSpPr>
            <a:spLocks noGrp="1"/>
          </p:cNvSpPr>
          <p:nvPr>
            <p:ph idx="1"/>
          </p:nvPr>
        </p:nvSpPr>
        <p:spPr/>
        <p:txBody>
          <a:bodyPr>
            <a:normAutofit/>
          </a:bodyPr>
          <a:lstStyle/>
          <a:p>
            <a:pPr marL="0" indent="0">
              <a:buNone/>
            </a:pPr>
            <a:r>
              <a:rPr lang="en-US" sz="2800" dirty="0" smtClean="0"/>
              <a:t>Any quantity could go on the number line, including:</a:t>
            </a:r>
          </a:p>
          <a:p>
            <a:r>
              <a:rPr lang="en-US" sz="2800" dirty="0"/>
              <a:t>n</a:t>
            </a:r>
            <a:r>
              <a:rPr lang="en-US" sz="2800" dirty="0" smtClean="0"/>
              <a:t>egative numbers</a:t>
            </a:r>
          </a:p>
          <a:p>
            <a:r>
              <a:rPr lang="en-US" sz="2800" dirty="0"/>
              <a:t>i</a:t>
            </a:r>
            <a:r>
              <a:rPr lang="en-US" sz="2800" dirty="0" smtClean="0"/>
              <a:t>rrational numbers</a:t>
            </a:r>
          </a:p>
          <a:p>
            <a:r>
              <a:rPr lang="en-US" sz="2800" dirty="0" smtClean="0"/>
              <a:t>“inexplicable” numbers (perhaps transcendental)</a:t>
            </a:r>
            <a:endParaRPr lang="en-US" sz="2800" dirty="0"/>
          </a:p>
        </p:txBody>
      </p:sp>
      <p:sp>
        <p:nvSpPr>
          <p:cNvPr id="2" name="Slide Number Placeholder 1"/>
          <p:cNvSpPr>
            <a:spLocks noGrp="1"/>
          </p:cNvSpPr>
          <p:nvPr>
            <p:ph type="sldNum" sz="quarter" idx="12"/>
          </p:nvPr>
        </p:nvSpPr>
        <p:spPr/>
        <p:txBody>
          <a:bodyPr/>
          <a:lstStyle/>
          <a:p>
            <a:fld id="{8CC98554-76E8-C340-BA36-F66DB672AD21}" type="slidenum">
              <a:rPr lang="en-US" smtClean="0"/>
              <a:t>142</a:t>
            </a:fld>
            <a:endParaRPr lang="en-US"/>
          </a:p>
        </p:txBody>
      </p:sp>
      <p:grpSp>
        <p:nvGrpSpPr>
          <p:cNvPr id="5" name="Group 4"/>
          <p:cNvGrpSpPr/>
          <p:nvPr/>
        </p:nvGrpSpPr>
        <p:grpSpPr>
          <a:xfrm>
            <a:off x="1295400" y="4212167"/>
            <a:ext cx="6172200" cy="764976"/>
            <a:chOff x="1447800" y="2099846"/>
            <a:chExt cx="6172200" cy="764976"/>
          </a:xfrm>
        </p:grpSpPr>
        <p:cxnSp>
          <p:nvCxnSpPr>
            <p:cNvPr id="6" name="Straight Connector 5"/>
            <p:cNvCxnSpPr/>
            <p:nvPr/>
          </p:nvCxnSpPr>
          <p:spPr>
            <a:xfrm>
              <a:off x="1447800" y="2514600"/>
              <a:ext cx="6172200" cy="0"/>
            </a:xfrm>
            <a:prstGeom prst="line">
              <a:avLst/>
            </a:prstGeom>
            <a:ln w="28575" cmpd="sng">
              <a:headEnd type="none"/>
              <a:tailEnd type="arrow"/>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657600" y="2438400"/>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72000" y="2421467"/>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486400" y="2421467"/>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400800" y="2438400"/>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743200" y="2438400"/>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837267" y="2438400"/>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306733" y="2421467"/>
              <a:ext cx="0" cy="15240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7155903" y="2526268"/>
              <a:ext cx="298780" cy="338554"/>
            </a:xfrm>
            <a:prstGeom prst="rect">
              <a:avLst/>
            </a:prstGeom>
            <a:noFill/>
          </p:spPr>
          <p:txBody>
            <a:bodyPr wrap="none" rtlCol="0">
              <a:spAutoFit/>
            </a:bodyPr>
            <a:lstStyle/>
            <a:p>
              <a:r>
                <a:rPr lang="en-US" sz="1600" dirty="0" smtClean="0">
                  <a:latin typeface="Arial"/>
                  <a:cs typeface="Arial"/>
                </a:rPr>
                <a:t>2</a:t>
              </a:r>
              <a:endParaRPr lang="en-US" sz="1600" dirty="0">
                <a:latin typeface="Arial"/>
                <a:cs typeface="Arial"/>
              </a:endParaRPr>
            </a:p>
          </p:txBody>
        </p:sp>
        <p:sp>
          <p:nvSpPr>
            <p:cNvPr id="15" name="TextBox 14"/>
            <p:cNvSpPr txBox="1"/>
            <p:nvPr/>
          </p:nvSpPr>
          <p:spPr>
            <a:xfrm>
              <a:off x="4343400" y="2526268"/>
              <a:ext cx="469900" cy="338554"/>
            </a:xfrm>
            <a:prstGeom prst="rect">
              <a:avLst/>
            </a:prstGeom>
            <a:noFill/>
          </p:spPr>
          <p:txBody>
            <a:bodyPr wrap="none" rtlCol="0">
              <a:spAutoFit/>
            </a:bodyPr>
            <a:lstStyle/>
            <a:p>
              <a:r>
                <a:rPr lang="en-US" sz="1600" dirty="0" smtClean="0">
                  <a:latin typeface="Arial"/>
                  <a:cs typeface="Arial"/>
                </a:rPr>
                <a:t>0.5</a:t>
              </a:r>
              <a:endParaRPr lang="en-US" sz="1600" dirty="0">
                <a:latin typeface="Arial"/>
                <a:cs typeface="Arial"/>
              </a:endParaRPr>
            </a:p>
          </p:txBody>
        </p:sp>
        <p:sp>
          <p:nvSpPr>
            <p:cNvPr id="16" name="TextBox 15"/>
            <p:cNvSpPr txBox="1"/>
            <p:nvPr/>
          </p:nvSpPr>
          <p:spPr>
            <a:xfrm>
              <a:off x="2438400" y="2526268"/>
              <a:ext cx="538228" cy="338554"/>
            </a:xfrm>
            <a:prstGeom prst="rect">
              <a:avLst/>
            </a:prstGeom>
            <a:noFill/>
          </p:spPr>
          <p:txBody>
            <a:bodyPr wrap="none" rtlCol="0">
              <a:spAutoFit/>
            </a:bodyPr>
            <a:lstStyle/>
            <a:p>
              <a:r>
                <a:rPr lang="en-US" sz="1600" dirty="0" smtClean="0">
                  <a:latin typeface="Arial"/>
                  <a:cs typeface="Arial"/>
                </a:rPr>
                <a:t>-0.5</a:t>
              </a:r>
              <a:endParaRPr lang="en-US" sz="1600" dirty="0">
                <a:latin typeface="Arial"/>
                <a:cs typeface="Arial"/>
              </a:endParaRPr>
            </a:p>
          </p:txBody>
        </p:sp>
        <p:sp>
          <p:nvSpPr>
            <p:cNvPr id="17" name="TextBox 16"/>
            <p:cNvSpPr txBox="1"/>
            <p:nvPr/>
          </p:nvSpPr>
          <p:spPr>
            <a:xfrm>
              <a:off x="3511220" y="2526268"/>
              <a:ext cx="298780" cy="338554"/>
            </a:xfrm>
            <a:prstGeom prst="rect">
              <a:avLst/>
            </a:prstGeom>
            <a:noFill/>
          </p:spPr>
          <p:txBody>
            <a:bodyPr wrap="none" rtlCol="0">
              <a:spAutoFit/>
            </a:bodyPr>
            <a:lstStyle/>
            <a:p>
              <a:r>
                <a:rPr lang="en-US" sz="1600" dirty="0" smtClean="0">
                  <a:latin typeface="Arial"/>
                  <a:cs typeface="Arial"/>
                </a:rPr>
                <a:t>0</a:t>
              </a:r>
              <a:endParaRPr lang="en-US" sz="1600" dirty="0">
                <a:latin typeface="Arial"/>
                <a:cs typeface="Arial"/>
              </a:endParaRPr>
            </a:p>
          </p:txBody>
        </p:sp>
        <p:sp>
          <p:nvSpPr>
            <p:cNvPr id="18" name="TextBox 17"/>
            <p:cNvSpPr txBox="1"/>
            <p:nvPr/>
          </p:nvSpPr>
          <p:spPr>
            <a:xfrm>
              <a:off x="1617134" y="2526268"/>
              <a:ext cx="367108" cy="338554"/>
            </a:xfrm>
            <a:prstGeom prst="rect">
              <a:avLst/>
            </a:prstGeom>
            <a:noFill/>
          </p:spPr>
          <p:txBody>
            <a:bodyPr wrap="none" rtlCol="0">
              <a:spAutoFit/>
            </a:bodyPr>
            <a:lstStyle/>
            <a:p>
              <a:r>
                <a:rPr lang="en-US" sz="1600" dirty="0" smtClean="0">
                  <a:latin typeface="Arial"/>
                  <a:cs typeface="Arial"/>
                </a:rPr>
                <a:t>-1</a:t>
              </a:r>
              <a:endParaRPr lang="en-US" sz="1600" dirty="0">
                <a:latin typeface="Arial"/>
                <a:cs typeface="Arial"/>
              </a:endParaRPr>
            </a:p>
          </p:txBody>
        </p:sp>
        <p:sp>
          <p:nvSpPr>
            <p:cNvPr id="19" name="TextBox 18"/>
            <p:cNvSpPr txBox="1"/>
            <p:nvPr/>
          </p:nvSpPr>
          <p:spPr>
            <a:xfrm>
              <a:off x="5329878" y="2526268"/>
              <a:ext cx="298780" cy="338554"/>
            </a:xfrm>
            <a:prstGeom prst="rect">
              <a:avLst/>
            </a:prstGeom>
            <a:noFill/>
          </p:spPr>
          <p:txBody>
            <a:bodyPr wrap="none" rtlCol="0">
              <a:spAutoFit/>
            </a:bodyPr>
            <a:lstStyle/>
            <a:p>
              <a:r>
                <a:rPr lang="en-US" sz="1600" dirty="0" smtClean="0">
                  <a:latin typeface="Arial"/>
                  <a:cs typeface="Arial"/>
                </a:rPr>
                <a:t>1</a:t>
              </a:r>
              <a:endParaRPr lang="en-US" sz="1600" dirty="0">
                <a:latin typeface="Arial"/>
                <a:cs typeface="Arial"/>
              </a:endParaRPr>
            </a:p>
          </p:txBody>
        </p:sp>
        <p:sp>
          <p:nvSpPr>
            <p:cNvPr id="20" name="TextBox 19"/>
            <p:cNvSpPr txBox="1"/>
            <p:nvPr/>
          </p:nvSpPr>
          <p:spPr>
            <a:xfrm>
              <a:off x="6172200" y="2526268"/>
              <a:ext cx="469900" cy="338554"/>
            </a:xfrm>
            <a:prstGeom prst="rect">
              <a:avLst/>
            </a:prstGeom>
            <a:noFill/>
          </p:spPr>
          <p:txBody>
            <a:bodyPr wrap="none" rtlCol="0">
              <a:spAutoFit/>
            </a:bodyPr>
            <a:lstStyle/>
            <a:p>
              <a:r>
                <a:rPr lang="en-US" sz="1600" dirty="0" smtClean="0">
                  <a:latin typeface="Arial"/>
                  <a:cs typeface="Arial"/>
                </a:rPr>
                <a:t>1.5</a:t>
              </a:r>
              <a:endParaRPr lang="en-US" sz="1600" dirty="0">
                <a:latin typeface="Arial"/>
                <a:cs typeface="Arial"/>
              </a:endParaRPr>
            </a:p>
          </p:txBody>
        </p:sp>
        <p:cxnSp>
          <p:nvCxnSpPr>
            <p:cNvPr id="21" name="Straight Connector 20"/>
            <p:cNvCxnSpPr/>
            <p:nvPr/>
          </p:nvCxnSpPr>
          <p:spPr>
            <a:xfrm>
              <a:off x="6248400" y="2438400"/>
              <a:ext cx="0" cy="15240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p:cNvSpPr/>
            <p:nvPr/>
          </p:nvSpPr>
          <p:spPr>
            <a:xfrm>
              <a:off x="5965164" y="2099846"/>
              <a:ext cx="435636" cy="338554"/>
            </a:xfrm>
            <a:prstGeom prst="rect">
              <a:avLst/>
            </a:prstGeom>
          </p:spPr>
          <p:txBody>
            <a:bodyPr wrap="none">
              <a:spAutoFit/>
            </a:bodyPr>
            <a:lstStyle/>
            <a:p>
              <a:r>
                <a:rPr lang="en-US" sz="1600" dirty="0" smtClean="0">
                  <a:solidFill>
                    <a:prstClr val="black"/>
                  </a:solidFill>
                  <a:latin typeface="AmericanTypewriter"/>
                </a:rPr>
                <a:t>√</a:t>
              </a:r>
              <a:r>
                <a:rPr lang="en-US" sz="1600" dirty="0" smtClean="0">
                  <a:solidFill>
                    <a:prstClr val="black"/>
                  </a:solidFill>
                  <a:latin typeface="Arial"/>
                  <a:cs typeface="Arial"/>
                </a:rPr>
                <a:t>2</a:t>
              </a:r>
              <a:endParaRPr lang="en-US" sz="1600" dirty="0">
                <a:latin typeface="Arial"/>
                <a:cs typeface="Arial"/>
              </a:endParaRPr>
            </a:p>
          </p:txBody>
        </p:sp>
      </p:grpSp>
    </p:spTree>
    <p:extLst>
      <p:ext uri="{BB962C8B-B14F-4D97-AF65-F5344CB8AC3E}">
        <p14:creationId xmlns:p14="http://schemas.microsoft.com/office/powerpoint/2010/main" val="3631275292"/>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a:t>
            </a:r>
            <a:endParaRPr lang="en-US" dirty="0"/>
          </a:p>
        </p:txBody>
      </p:sp>
      <p:sp>
        <p:nvSpPr>
          <p:cNvPr id="3" name="Content Placeholder 2"/>
          <p:cNvSpPr>
            <a:spLocks noGrp="1"/>
          </p:cNvSpPr>
          <p:nvPr>
            <p:ph idx="1"/>
          </p:nvPr>
        </p:nvSpPr>
        <p:spPr/>
        <p:txBody>
          <a:bodyPr>
            <a:normAutofit/>
          </a:bodyPr>
          <a:lstStyle/>
          <a:p>
            <a:r>
              <a:rPr lang="en-US" sz="2800" dirty="0" smtClean="0"/>
              <a:t>Stevin was able to solve previously unsolvable problems, such as computing cube roots.</a:t>
            </a:r>
          </a:p>
          <a:p>
            <a:r>
              <a:rPr lang="en-US" sz="2800" dirty="0" smtClean="0"/>
              <a:t>He realized that results could be computed to whatever level of accuracy was desired.</a:t>
            </a:r>
          </a:p>
          <a:p>
            <a:endParaRPr lang="en-US" sz="2800" dirty="0"/>
          </a:p>
          <a:p>
            <a:r>
              <a:rPr lang="en-US" sz="2800" dirty="0" smtClean="0"/>
              <a:t>But decimal notation can take an infinite number of digits to express a simple value:</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143</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5175250"/>
            <a:ext cx="6400800" cy="722982"/>
          </a:xfrm>
          <a:prstGeom prst="rect">
            <a:avLst/>
          </a:prstGeom>
        </p:spPr>
      </p:pic>
    </p:spTree>
    <p:extLst>
      <p:ext uri="{BB962C8B-B14F-4D97-AF65-F5344CB8AC3E}">
        <p14:creationId xmlns:p14="http://schemas.microsoft.com/office/powerpoint/2010/main" val="2318023058"/>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Stevin’s Next Breakthrough:</a:t>
            </a:r>
            <a:br>
              <a:rPr lang="en-US" dirty="0" smtClean="0"/>
            </a:br>
            <a:r>
              <a:rPr lang="en-US" dirty="0" smtClean="0"/>
              <a:t>Polynomials (</a:t>
            </a:r>
            <a:r>
              <a:rPr lang="en-US" i="1" dirty="0" err="1" smtClean="0"/>
              <a:t>Arithmetique</a:t>
            </a:r>
            <a:r>
              <a:rPr lang="en-US" dirty="0" smtClean="0"/>
              <a:t>, 1585)</a:t>
            </a:r>
            <a:endParaRPr lang="en-US" dirty="0"/>
          </a:p>
        </p:txBody>
      </p:sp>
      <p:sp>
        <p:nvSpPr>
          <p:cNvPr id="3" name="Content Placeholder 2"/>
          <p:cNvSpPr>
            <a:spLocks noGrp="1"/>
          </p:cNvSpPr>
          <p:nvPr>
            <p:ph idx="1"/>
          </p:nvPr>
        </p:nvSpPr>
        <p:spPr>
          <a:xfrm>
            <a:off x="457200" y="1830387"/>
            <a:ext cx="8229600" cy="4525963"/>
          </a:xfrm>
        </p:spPr>
        <p:txBody>
          <a:bodyPr>
            <a:normAutofit/>
          </a:bodyPr>
          <a:lstStyle/>
          <a:p>
            <a:pPr marL="0" indent="0" algn="ctr">
              <a:buNone/>
            </a:pPr>
            <a:r>
              <a:rPr lang="en-US" dirty="0" smtClean="0">
                <a:latin typeface="Palatino"/>
                <a:cs typeface="Palatino"/>
              </a:rPr>
              <a:t>4</a:t>
            </a:r>
            <a:r>
              <a:rPr lang="en-US" i="1" dirty="0" smtClean="0">
                <a:latin typeface="Palatino"/>
                <a:cs typeface="Palatino"/>
              </a:rPr>
              <a:t>x</a:t>
            </a:r>
            <a:r>
              <a:rPr lang="en-US" baseline="30000" dirty="0" smtClean="0">
                <a:latin typeface="Palatino"/>
                <a:cs typeface="Palatino"/>
              </a:rPr>
              <a:t>4</a:t>
            </a:r>
            <a:r>
              <a:rPr lang="en-US" dirty="0" smtClean="0">
                <a:latin typeface="Palatino"/>
                <a:cs typeface="Palatino"/>
              </a:rPr>
              <a:t> + 7</a:t>
            </a:r>
            <a:r>
              <a:rPr lang="en-US" i="1" dirty="0" smtClean="0">
                <a:latin typeface="Palatino"/>
                <a:cs typeface="Palatino"/>
              </a:rPr>
              <a:t>x</a:t>
            </a:r>
            <a:r>
              <a:rPr lang="en-US" baseline="30000" dirty="0" smtClean="0">
                <a:latin typeface="Palatino"/>
                <a:cs typeface="Palatino"/>
              </a:rPr>
              <a:t>3</a:t>
            </a:r>
            <a:r>
              <a:rPr lang="en-US" dirty="0" smtClean="0">
                <a:latin typeface="Palatino"/>
                <a:cs typeface="Palatino"/>
              </a:rPr>
              <a:t> – </a:t>
            </a:r>
            <a:r>
              <a:rPr lang="en-US" i="1" dirty="0" smtClean="0">
                <a:latin typeface="Palatino"/>
                <a:cs typeface="Palatino"/>
              </a:rPr>
              <a:t>x</a:t>
            </a:r>
            <a:r>
              <a:rPr lang="en-US" baseline="30000" dirty="0" smtClean="0">
                <a:latin typeface="Palatino"/>
                <a:cs typeface="Palatino"/>
              </a:rPr>
              <a:t>2</a:t>
            </a:r>
            <a:r>
              <a:rPr lang="en-US" dirty="0" smtClean="0">
                <a:latin typeface="Palatino"/>
                <a:cs typeface="Palatino"/>
              </a:rPr>
              <a:t> + 27</a:t>
            </a:r>
            <a:r>
              <a:rPr lang="en-US" i="1" dirty="0" smtClean="0">
                <a:latin typeface="Palatino"/>
                <a:cs typeface="Palatino"/>
              </a:rPr>
              <a:t>x</a:t>
            </a:r>
            <a:r>
              <a:rPr lang="en-US" dirty="0" smtClean="0">
                <a:latin typeface="Palatino"/>
                <a:cs typeface="Palatino"/>
              </a:rPr>
              <a:t> </a:t>
            </a:r>
            <a:r>
              <a:rPr lang="en-US" dirty="0">
                <a:latin typeface="Palatino"/>
                <a:cs typeface="Palatino"/>
              </a:rPr>
              <a:t>– </a:t>
            </a:r>
            <a:r>
              <a:rPr lang="en-US" dirty="0" smtClean="0">
                <a:latin typeface="Palatino"/>
                <a:cs typeface="Palatino"/>
              </a:rPr>
              <a:t>3</a:t>
            </a:r>
          </a:p>
          <a:p>
            <a:r>
              <a:rPr lang="en-US" dirty="0" smtClean="0"/>
              <a:t>Before Stevin, constructing a polynomial meant executing an algorithm:</a:t>
            </a:r>
          </a:p>
          <a:p>
            <a:pPr lvl="1"/>
            <a:r>
              <a:rPr lang="en-US" dirty="0" smtClean="0"/>
              <a:t>Take a number, raise it to the 4</a:t>
            </a:r>
            <a:r>
              <a:rPr lang="en-US" baseline="30000" dirty="0" smtClean="0"/>
              <a:t>th</a:t>
            </a:r>
            <a:r>
              <a:rPr lang="en-US" dirty="0" smtClean="0"/>
              <a:t> power, multiply it by 4, etc.</a:t>
            </a:r>
          </a:p>
          <a:p>
            <a:r>
              <a:rPr lang="en-US" dirty="0" smtClean="0"/>
              <a:t>Steven realized it’s simply a finite sequence of numbers:</a:t>
            </a:r>
          </a:p>
          <a:p>
            <a:pPr marL="0" indent="0" algn="ctr">
              <a:buNone/>
            </a:pPr>
            <a:r>
              <a:rPr lang="en-US" dirty="0" smtClean="0">
                <a:latin typeface="Palatino"/>
                <a:cs typeface="Palatino"/>
              </a:rPr>
              <a:t>{4, 7, –1, 27, –3}</a:t>
            </a:r>
            <a:endParaRPr lang="en-US" dirty="0">
              <a:latin typeface="Palatino"/>
              <a:cs typeface="Palatino"/>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144</a:t>
            </a:fld>
            <a:endParaRPr lang="en-US"/>
          </a:p>
        </p:txBody>
      </p:sp>
    </p:spTree>
    <p:extLst>
      <p:ext uri="{BB962C8B-B14F-4D97-AF65-F5344CB8AC3E}">
        <p14:creationId xmlns:p14="http://schemas.microsoft.com/office/powerpoint/2010/main" val="4248786154"/>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Horner’s Rule</a:t>
            </a:r>
            <a:endParaRPr lang="en-US" dirty="0"/>
          </a:p>
        </p:txBody>
      </p:sp>
      <p:sp>
        <p:nvSpPr>
          <p:cNvPr id="3" name="Content Placeholder 2"/>
          <p:cNvSpPr>
            <a:spLocks noGrp="1"/>
          </p:cNvSpPr>
          <p:nvPr>
            <p:ph idx="1"/>
          </p:nvPr>
        </p:nvSpPr>
        <p:spPr>
          <a:xfrm>
            <a:off x="457200" y="1600200"/>
            <a:ext cx="8369300" cy="4525963"/>
          </a:xfrm>
        </p:spPr>
        <p:txBody>
          <a:bodyPr/>
          <a:lstStyle/>
          <a:p>
            <a:pPr marL="0" indent="0">
              <a:buNone/>
            </a:pPr>
            <a:r>
              <a:rPr lang="en-US" dirty="0" smtClean="0"/>
              <a:t>Use associativity to ensure that we never have to multiply powers of </a:t>
            </a:r>
            <a:r>
              <a:rPr lang="en-US" i="1" dirty="0" smtClean="0">
                <a:latin typeface="Palatino"/>
                <a:cs typeface="Palatino"/>
              </a:rPr>
              <a:t>x</a:t>
            </a:r>
            <a:r>
              <a:rPr lang="en-US" dirty="0" smtClean="0"/>
              <a:t> higher than 1.</a:t>
            </a:r>
          </a:p>
          <a:p>
            <a:pPr marL="0" indent="0">
              <a:buNone/>
            </a:pPr>
            <a:endParaRPr lang="en-US" dirty="0"/>
          </a:p>
          <a:p>
            <a:pPr marL="0" indent="0">
              <a:buNone/>
            </a:pPr>
            <a:r>
              <a:rPr lang="en-US" sz="2800" dirty="0">
                <a:latin typeface="Palatino"/>
                <a:cs typeface="Palatino"/>
              </a:rPr>
              <a:t>4</a:t>
            </a:r>
            <a:r>
              <a:rPr lang="en-US" sz="2800" i="1" dirty="0">
                <a:latin typeface="Palatino"/>
                <a:cs typeface="Palatino"/>
              </a:rPr>
              <a:t>x</a:t>
            </a:r>
            <a:r>
              <a:rPr lang="en-US" sz="2800" baseline="30000" dirty="0">
                <a:latin typeface="Palatino"/>
                <a:cs typeface="Palatino"/>
              </a:rPr>
              <a:t>4</a:t>
            </a:r>
            <a:r>
              <a:rPr lang="en-US" sz="2800" dirty="0">
                <a:latin typeface="Palatino"/>
                <a:cs typeface="Palatino"/>
              </a:rPr>
              <a:t> + 7</a:t>
            </a:r>
            <a:r>
              <a:rPr lang="en-US" sz="2800" i="1" dirty="0">
                <a:latin typeface="Palatino"/>
                <a:cs typeface="Palatino"/>
              </a:rPr>
              <a:t>x</a:t>
            </a:r>
            <a:r>
              <a:rPr lang="en-US" sz="2800" baseline="30000" dirty="0">
                <a:latin typeface="Palatino"/>
                <a:cs typeface="Palatino"/>
              </a:rPr>
              <a:t>3</a:t>
            </a:r>
            <a:r>
              <a:rPr lang="en-US" sz="2800" dirty="0">
                <a:latin typeface="Palatino"/>
                <a:cs typeface="Palatino"/>
              </a:rPr>
              <a:t> – </a:t>
            </a:r>
            <a:r>
              <a:rPr lang="en-US" sz="2800" i="1" dirty="0">
                <a:latin typeface="Palatino"/>
                <a:cs typeface="Palatino"/>
              </a:rPr>
              <a:t>x</a:t>
            </a:r>
            <a:r>
              <a:rPr lang="en-US" sz="2800" baseline="30000" dirty="0">
                <a:latin typeface="Palatino"/>
                <a:cs typeface="Palatino"/>
              </a:rPr>
              <a:t>2</a:t>
            </a:r>
            <a:r>
              <a:rPr lang="en-US" sz="2800" dirty="0">
                <a:latin typeface="Palatino"/>
                <a:cs typeface="Palatino"/>
              </a:rPr>
              <a:t> + 27</a:t>
            </a:r>
            <a:r>
              <a:rPr lang="en-US" sz="2800" i="1" dirty="0">
                <a:latin typeface="Palatino"/>
                <a:cs typeface="Palatino"/>
              </a:rPr>
              <a:t>x</a:t>
            </a:r>
            <a:r>
              <a:rPr lang="en-US" sz="2800" dirty="0">
                <a:latin typeface="Palatino"/>
                <a:cs typeface="Palatino"/>
              </a:rPr>
              <a:t> – </a:t>
            </a:r>
            <a:r>
              <a:rPr lang="en-US" sz="2800" dirty="0" smtClean="0">
                <a:latin typeface="Palatino"/>
                <a:cs typeface="Palatino"/>
              </a:rPr>
              <a:t>3 = (((4</a:t>
            </a:r>
            <a:r>
              <a:rPr lang="en-US" sz="2800" i="1" dirty="0">
                <a:latin typeface="Palatino"/>
                <a:cs typeface="Palatino"/>
              </a:rPr>
              <a:t>x</a:t>
            </a:r>
            <a:r>
              <a:rPr lang="en-US" sz="2800" dirty="0" smtClean="0">
                <a:latin typeface="Palatino"/>
                <a:cs typeface="Palatino"/>
              </a:rPr>
              <a:t> + 7)</a:t>
            </a:r>
            <a:r>
              <a:rPr lang="en-US" sz="2800" i="1" dirty="0" smtClean="0">
                <a:latin typeface="Palatino"/>
                <a:cs typeface="Palatino"/>
              </a:rPr>
              <a:t>x </a:t>
            </a:r>
            <a:r>
              <a:rPr lang="en-US" sz="2800" dirty="0" smtClean="0">
                <a:latin typeface="Palatino"/>
                <a:cs typeface="Palatino"/>
              </a:rPr>
              <a:t>– 1)</a:t>
            </a:r>
            <a:r>
              <a:rPr lang="en-US" sz="2800" i="1" dirty="0" smtClean="0">
                <a:latin typeface="Palatino"/>
                <a:cs typeface="Palatino"/>
              </a:rPr>
              <a:t>x</a:t>
            </a:r>
            <a:r>
              <a:rPr lang="en-US" sz="2800" dirty="0" smtClean="0">
                <a:latin typeface="Palatino"/>
                <a:cs typeface="Palatino"/>
              </a:rPr>
              <a:t> + 27)</a:t>
            </a:r>
            <a:r>
              <a:rPr lang="en-US" sz="2800" i="1" dirty="0" smtClean="0">
                <a:latin typeface="Palatino"/>
                <a:cs typeface="Palatino"/>
              </a:rPr>
              <a:t>x – </a:t>
            </a:r>
            <a:r>
              <a:rPr lang="en-US" sz="2800" dirty="0" smtClean="0">
                <a:latin typeface="Palatino"/>
                <a:cs typeface="Palatino"/>
              </a:rPr>
              <a:t>3</a:t>
            </a:r>
          </a:p>
          <a:p>
            <a:pPr marL="0" indent="0">
              <a:buNone/>
            </a:pPr>
            <a:endParaRPr lang="en-US" sz="2800" dirty="0">
              <a:latin typeface="Palatino"/>
              <a:cs typeface="Palatino"/>
            </a:endParaRPr>
          </a:p>
          <a:p>
            <a:pPr marL="0" indent="0">
              <a:buNone/>
            </a:pPr>
            <a:r>
              <a:rPr lang="en-US" sz="2800" dirty="0" smtClean="0">
                <a:cs typeface="Palatino"/>
              </a:rPr>
              <a:t>For a polynomial of degree </a:t>
            </a:r>
            <a:r>
              <a:rPr lang="en-US" sz="2800" i="1" dirty="0" smtClean="0">
                <a:latin typeface="Palatino"/>
                <a:cs typeface="Palatino"/>
              </a:rPr>
              <a:t>n</a:t>
            </a:r>
            <a:r>
              <a:rPr lang="en-US" sz="2800" dirty="0" smtClean="0">
                <a:cs typeface="Palatino"/>
              </a:rPr>
              <a:t>, </a:t>
            </a:r>
            <a:br>
              <a:rPr lang="en-US" sz="2800" dirty="0" smtClean="0">
                <a:cs typeface="Palatino"/>
              </a:rPr>
            </a:br>
            <a:r>
              <a:rPr lang="en-US" sz="2800" dirty="0" smtClean="0">
                <a:cs typeface="Palatino"/>
              </a:rPr>
              <a:t>we need </a:t>
            </a:r>
            <a:r>
              <a:rPr lang="en-US" sz="2800" i="1" dirty="0" smtClean="0">
                <a:latin typeface="Palatino"/>
                <a:cs typeface="Palatino"/>
              </a:rPr>
              <a:t>n</a:t>
            </a:r>
            <a:r>
              <a:rPr lang="en-US" sz="2800" dirty="0" smtClean="0">
                <a:cs typeface="Palatino"/>
              </a:rPr>
              <a:t> multiplications and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m</a:t>
            </a:r>
            <a:r>
              <a:rPr lang="en-US" sz="2800" dirty="0" smtClean="0">
                <a:latin typeface="Palatino"/>
                <a:cs typeface="Palatino"/>
              </a:rPr>
              <a:t> </a:t>
            </a:r>
            <a:r>
              <a:rPr lang="en-US" sz="2800" dirty="0" smtClean="0">
                <a:cs typeface="Palatino"/>
              </a:rPr>
              <a:t>additions,</a:t>
            </a:r>
            <a:br>
              <a:rPr lang="en-US" sz="2800" dirty="0" smtClean="0">
                <a:cs typeface="Palatino"/>
              </a:rPr>
            </a:br>
            <a:r>
              <a:rPr lang="en-US" sz="2800" dirty="0" smtClean="0">
                <a:cs typeface="Palatino"/>
              </a:rPr>
              <a:t>where </a:t>
            </a:r>
            <a:r>
              <a:rPr lang="en-US" sz="2800" i="1" dirty="0" smtClean="0">
                <a:latin typeface="Palatino"/>
                <a:cs typeface="Palatino"/>
              </a:rPr>
              <a:t>m</a:t>
            </a:r>
            <a:r>
              <a:rPr lang="en-US" sz="2800" dirty="0" smtClean="0">
                <a:cs typeface="Palatino"/>
              </a:rPr>
              <a:t> is the number of coefficients equal to zero.</a:t>
            </a:r>
            <a:endParaRPr lang="en-US" sz="2800" dirty="0">
              <a:cs typeface="Palatino"/>
            </a:endParaRPr>
          </a:p>
          <a:p>
            <a:pPr marL="0" indent="0">
              <a:buNone/>
            </a:pP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145</a:t>
            </a:fld>
            <a:endParaRPr lang="en-US"/>
          </a:p>
        </p:txBody>
      </p:sp>
    </p:spTree>
    <p:extLst>
      <p:ext uri="{BB962C8B-B14F-4D97-AF65-F5344CB8AC3E}">
        <p14:creationId xmlns:p14="http://schemas.microsoft.com/office/powerpoint/2010/main" val="3188366920"/>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a:t>Polynomial Evaluation Function</a:t>
            </a:r>
            <a:br>
              <a:rPr lang="en-US" sz="4000" dirty="0"/>
            </a:br>
            <a:r>
              <a:rPr lang="en-US" sz="4000" dirty="0"/>
              <a:t>Using Horner’s Rule</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146</a:t>
            </a:fld>
            <a:endParaRPr lang="en-US" dirty="0"/>
          </a:p>
        </p:txBody>
      </p:sp>
      <p:sp>
        <p:nvSpPr>
          <p:cNvPr id="4" name="Rectangle 3"/>
          <p:cNvSpPr/>
          <p:nvPr/>
        </p:nvSpPr>
        <p:spPr>
          <a:xfrm>
            <a:off x="520700" y="1597780"/>
            <a:ext cx="8369300" cy="3785652"/>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InputIterator</a:t>
            </a:r>
            <a:r>
              <a:rPr lang="en-US" sz="2400" dirty="0">
                <a:latin typeface="Lucida Console"/>
                <a:cs typeface="Lucida Console"/>
              </a:rPr>
              <a:t> I, </a:t>
            </a:r>
            <a:r>
              <a:rPr lang="en-US" sz="2400" dirty="0" err="1">
                <a:latin typeface="Lucida Console"/>
                <a:cs typeface="Lucida Console"/>
              </a:rPr>
              <a:t>Semiring</a:t>
            </a:r>
            <a:r>
              <a:rPr lang="en-US" sz="2400" dirty="0">
                <a:latin typeface="Lucida Console"/>
                <a:cs typeface="Lucida Console"/>
              </a:rPr>
              <a:t> R&gt;</a:t>
            </a:r>
          </a:p>
          <a:p>
            <a:r>
              <a:rPr lang="en-US" sz="2400" dirty="0">
                <a:latin typeface="Lucida Console"/>
                <a:cs typeface="Lucida Console"/>
              </a:rPr>
              <a:t>R </a:t>
            </a:r>
            <a:r>
              <a:rPr lang="en-US" sz="2400" dirty="0" err="1">
                <a:latin typeface="Lucida Console"/>
                <a:cs typeface="Lucida Console"/>
              </a:rPr>
              <a:t>polynomial_value</a:t>
            </a:r>
            <a:r>
              <a:rPr lang="en-US" sz="2400" dirty="0">
                <a:latin typeface="Lucida Console"/>
                <a:cs typeface="Lucida Console"/>
              </a:rPr>
              <a:t>(I first, I last, R x) {</a:t>
            </a:r>
          </a:p>
          <a:p>
            <a:r>
              <a:rPr lang="en-US" sz="2400" dirty="0">
                <a:latin typeface="Lucida Console"/>
                <a:cs typeface="Lucida Console"/>
              </a:rPr>
              <a:t>    if (first == last) return R(0);</a:t>
            </a:r>
          </a:p>
          <a:p>
            <a:r>
              <a:rPr lang="en-US" sz="2400" dirty="0">
                <a:latin typeface="Lucida Console"/>
                <a:cs typeface="Lucida Console"/>
              </a:rPr>
              <a:t>    R sum(*first);</a:t>
            </a:r>
          </a:p>
          <a:p>
            <a:r>
              <a:rPr lang="en-US" sz="2400" dirty="0">
                <a:latin typeface="Lucida Console"/>
                <a:cs typeface="Lucida Console"/>
              </a:rPr>
              <a:t>    while (++first != last) {</a:t>
            </a:r>
          </a:p>
          <a:p>
            <a:r>
              <a:rPr lang="en-US" sz="2400" dirty="0">
                <a:latin typeface="Lucida Console"/>
                <a:cs typeface="Lucida Console"/>
              </a:rPr>
              <a:t>        sum *= x;</a:t>
            </a:r>
          </a:p>
          <a:p>
            <a:r>
              <a:rPr lang="en-US" sz="2400" dirty="0">
                <a:latin typeface="Lucida Console"/>
                <a:cs typeface="Lucida Console"/>
              </a:rPr>
              <a:t>        sum += *first;</a:t>
            </a:r>
          </a:p>
          <a:p>
            <a:r>
              <a:rPr lang="en-US" sz="2400" dirty="0">
                <a:latin typeface="Lucida Console"/>
                <a:cs typeface="Lucida Console"/>
              </a:rPr>
              <a:t>    }</a:t>
            </a:r>
          </a:p>
          <a:p>
            <a:r>
              <a:rPr lang="en-US" sz="2400" dirty="0">
                <a:latin typeface="Lucida Console"/>
                <a:cs typeface="Lucida Console"/>
              </a:rPr>
              <a:t>    return sum;</a:t>
            </a:r>
          </a:p>
          <a:p>
            <a:r>
              <a:rPr lang="en-US" sz="2400" dirty="0">
                <a:latin typeface="Lucida Console"/>
                <a:cs typeface="Lucida Console"/>
              </a:rPr>
              <a:t>}</a:t>
            </a:r>
            <a:endParaRPr lang="en-US" sz="2000" dirty="0">
              <a:latin typeface="Lucida Console"/>
              <a:cs typeface="Lucida Console"/>
            </a:endParaRPr>
          </a:p>
        </p:txBody>
      </p:sp>
    </p:spTree>
    <p:extLst>
      <p:ext uri="{BB962C8B-B14F-4D97-AF65-F5344CB8AC3E}">
        <p14:creationId xmlns:p14="http://schemas.microsoft.com/office/powerpoint/2010/main" val="2618768801"/>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Requirements for Variables in Polynomial </a:t>
            </a:r>
            <a:r>
              <a:rPr lang="en-US" sz="4000" dirty="0"/>
              <a:t>Evaluation </a:t>
            </a:r>
            <a:r>
              <a:rPr lang="en-US" sz="4000" dirty="0" smtClean="0"/>
              <a:t>Function</a:t>
            </a:r>
            <a:endParaRPr lang="en-US" sz="4000" b="1" dirty="0">
              <a:latin typeface="Menlo Regular"/>
              <a:cs typeface="Menlo Regular"/>
            </a:endParaRPr>
          </a:p>
        </p:txBody>
      </p:sp>
      <p:sp>
        <p:nvSpPr>
          <p:cNvPr id="3" name="Content Placeholder 2"/>
          <p:cNvSpPr>
            <a:spLocks noGrp="1"/>
          </p:cNvSpPr>
          <p:nvPr>
            <p:ph idx="1"/>
          </p:nvPr>
        </p:nvSpPr>
        <p:spPr/>
        <p:txBody>
          <a:bodyPr>
            <a:normAutofit fontScale="92500"/>
          </a:bodyPr>
          <a:lstStyle/>
          <a:p>
            <a:r>
              <a:rPr lang="en-US" b="1" dirty="0" smtClean="0"/>
              <a:t>R</a:t>
            </a:r>
            <a:r>
              <a:rPr lang="en-US" dirty="0" smtClean="0"/>
              <a:t> is a </a:t>
            </a:r>
            <a:r>
              <a:rPr lang="en-US" dirty="0" err="1" smtClean="0"/>
              <a:t>semiring</a:t>
            </a:r>
            <a:endParaRPr lang="en-US" dirty="0"/>
          </a:p>
          <a:p>
            <a:pPr lvl="1"/>
            <a:r>
              <a:rPr lang="en-US" dirty="0" smtClean="0"/>
              <a:t>the type of variable x in the polynomial</a:t>
            </a:r>
          </a:p>
          <a:p>
            <a:pPr lvl="1"/>
            <a:r>
              <a:rPr lang="en-US" dirty="0"/>
              <a:t>a</a:t>
            </a:r>
            <a:r>
              <a:rPr lang="en-US" dirty="0" smtClean="0"/>
              <a:t> </a:t>
            </a:r>
            <a:r>
              <a:rPr lang="en-US" dirty="0" err="1" smtClean="0"/>
              <a:t>semiring</a:t>
            </a:r>
            <a:r>
              <a:rPr lang="en-US" dirty="0" smtClean="0"/>
              <a:t> is a structure where multiplication distributes over addition</a:t>
            </a:r>
          </a:p>
          <a:p>
            <a:r>
              <a:rPr lang="en-US" b="1" dirty="0" smtClean="0"/>
              <a:t>I</a:t>
            </a:r>
            <a:r>
              <a:rPr lang="en-US" dirty="0" smtClean="0"/>
              <a:t> is an Iterator</a:t>
            </a:r>
          </a:p>
          <a:p>
            <a:pPr lvl="1"/>
            <a:r>
              <a:rPr lang="en-US" dirty="0" smtClean="0"/>
              <a:t>a generalized pointer</a:t>
            </a:r>
          </a:p>
          <a:p>
            <a:pPr lvl="1"/>
            <a:r>
              <a:rPr lang="en-US" dirty="0"/>
              <a:t>w</a:t>
            </a:r>
            <a:r>
              <a:rPr lang="en-US" dirty="0" smtClean="0"/>
              <a:t>e want to iterate over the sequence of coefficients</a:t>
            </a:r>
          </a:p>
          <a:p>
            <a:r>
              <a:rPr lang="en-US" dirty="0" smtClean="0"/>
              <a:t>Value type of Iterator can be an entirely different type, such as a matrix.</a:t>
            </a:r>
            <a:endParaRPr lang="en-US" dirty="0"/>
          </a:p>
        </p:txBody>
      </p:sp>
      <p:sp>
        <p:nvSpPr>
          <p:cNvPr id="5" name="Slide Number Placeholder 4"/>
          <p:cNvSpPr>
            <a:spLocks noGrp="1"/>
          </p:cNvSpPr>
          <p:nvPr>
            <p:ph type="sldNum" sz="quarter" idx="12"/>
          </p:nvPr>
        </p:nvSpPr>
        <p:spPr/>
        <p:txBody>
          <a:bodyPr/>
          <a:lstStyle/>
          <a:p>
            <a:fld id="{4AA04D0C-89BA-0845-9137-904D20B84DDB}" type="slidenum">
              <a:rPr lang="en-US" smtClean="0"/>
              <a:pPr/>
              <a:t>147</a:t>
            </a:fld>
            <a:endParaRPr lang="en-US" dirty="0"/>
          </a:p>
        </p:txBody>
      </p:sp>
    </p:spTree>
    <p:extLst>
      <p:ext uri="{BB962C8B-B14F-4D97-AF65-F5344CB8AC3E}">
        <p14:creationId xmlns:p14="http://schemas.microsoft.com/office/powerpoint/2010/main" val="3746512545"/>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Stevin’s Polynomials and</a:t>
            </a:r>
            <a:br>
              <a:rPr lang="en-US" dirty="0" smtClean="0"/>
            </a:br>
            <a:r>
              <a:rPr lang="en-US" dirty="0" smtClean="0"/>
              <a:t>Arithmetic Operations</a:t>
            </a:r>
            <a:endParaRPr lang="en-US" dirty="0"/>
          </a:p>
        </p:txBody>
      </p:sp>
      <p:sp>
        <p:nvSpPr>
          <p:cNvPr id="3" name="Content Placeholder 2"/>
          <p:cNvSpPr>
            <a:spLocks noGrp="1"/>
          </p:cNvSpPr>
          <p:nvPr>
            <p:ph idx="1"/>
          </p:nvPr>
        </p:nvSpPr>
        <p:spPr/>
        <p:txBody>
          <a:bodyPr>
            <a:normAutofit/>
          </a:bodyPr>
          <a:lstStyle/>
          <a:p>
            <a:r>
              <a:rPr lang="en-US" sz="2800" dirty="0" smtClean="0"/>
              <a:t>Addition and subtraction:</a:t>
            </a:r>
            <a:br>
              <a:rPr lang="en-US" sz="2800" dirty="0" smtClean="0"/>
            </a:br>
            <a:r>
              <a:rPr lang="en-US" sz="2800" dirty="0" smtClean="0"/>
              <a:t>Add or subtract corresponding coefficients.</a:t>
            </a:r>
          </a:p>
          <a:p>
            <a:r>
              <a:rPr lang="en-US" sz="2800" dirty="0" smtClean="0"/>
              <a:t>Multiplication:</a:t>
            </a:r>
            <a:br>
              <a:rPr lang="en-US" sz="2800" dirty="0" smtClean="0"/>
            </a:br>
            <a:r>
              <a:rPr lang="en-US" sz="2800" dirty="0" smtClean="0"/>
              <a:t>Multiply every combination of elements, i.e. if</a:t>
            </a:r>
            <a:br>
              <a:rPr lang="en-US" sz="2800" dirty="0" smtClean="0"/>
            </a:br>
            <a:r>
              <a:rPr lang="en-US" sz="2800" i="1" dirty="0" err="1" smtClean="0">
                <a:latin typeface="Palatino"/>
                <a:cs typeface="Palatino"/>
              </a:rPr>
              <a:t>a</a:t>
            </a:r>
            <a:r>
              <a:rPr lang="en-US" sz="2800" i="1" baseline="-25000" dirty="0" err="1" smtClean="0">
                <a:latin typeface="Palatino"/>
                <a:cs typeface="Palatino"/>
              </a:rPr>
              <a:t>i</a:t>
            </a:r>
            <a:r>
              <a:rPr lang="en-US" sz="2800" dirty="0" smtClean="0"/>
              <a:t> and </a:t>
            </a:r>
            <a:r>
              <a:rPr lang="en-US" sz="2800" i="1" dirty="0" smtClean="0">
                <a:latin typeface="Palatino"/>
                <a:cs typeface="Palatino"/>
              </a:rPr>
              <a:t>b</a:t>
            </a:r>
            <a:r>
              <a:rPr lang="en-US" sz="2800" i="1" baseline="-25000" dirty="0" smtClean="0">
                <a:latin typeface="Palatino"/>
                <a:cs typeface="Palatino"/>
              </a:rPr>
              <a:t>i</a:t>
            </a:r>
            <a:r>
              <a:rPr lang="en-US" sz="2800" dirty="0" smtClean="0"/>
              <a:t> are </a:t>
            </a:r>
            <a:r>
              <a:rPr lang="en-US" sz="2800" i="1" dirty="0" err="1" smtClean="0">
                <a:latin typeface="Palatino"/>
                <a:cs typeface="Palatino"/>
              </a:rPr>
              <a:t>i</a:t>
            </a:r>
            <a:r>
              <a:rPr lang="en-US" sz="2800" dirty="0" err="1" smtClean="0"/>
              <a:t>th</a:t>
            </a:r>
            <a:r>
              <a:rPr lang="en-US" sz="2800" dirty="0" smtClean="0"/>
              <a:t> coefficients of multiplicands and </a:t>
            </a:r>
            <a:r>
              <a:rPr lang="en-US" sz="2800" i="1" dirty="0" smtClean="0">
                <a:latin typeface="Palatino"/>
                <a:cs typeface="Palatino"/>
              </a:rPr>
              <a:t>c</a:t>
            </a:r>
            <a:r>
              <a:rPr lang="en-US" sz="2800" i="1" baseline="-25000" dirty="0" smtClean="0">
                <a:latin typeface="Palatino"/>
                <a:cs typeface="Palatino"/>
              </a:rPr>
              <a:t>i</a:t>
            </a:r>
            <a:r>
              <a:rPr lang="en-US" sz="2800" dirty="0" smtClean="0"/>
              <a:t> is the </a:t>
            </a:r>
            <a:r>
              <a:rPr lang="en-US" sz="2800" i="1" dirty="0" err="1" smtClean="0">
                <a:latin typeface="Palatino"/>
                <a:cs typeface="Palatino"/>
              </a:rPr>
              <a:t>i</a:t>
            </a:r>
            <a:r>
              <a:rPr lang="en-US" sz="2800" dirty="0" err="1" smtClean="0"/>
              <a:t>th</a:t>
            </a:r>
            <a:r>
              <a:rPr lang="en-US" sz="2800" dirty="0" smtClean="0"/>
              <a:t> coefficient of product, then:</a:t>
            </a:r>
          </a:p>
          <a:p>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148</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700" y="4491621"/>
            <a:ext cx="2463800" cy="2204454"/>
          </a:xfrm>
          <a:prstGeom prst="rect">
            <a:avLst/>
          </a:prstGeom>
        </p:spPr>
      </p:pic>
    </p:spTree>
    <p:extLst>
      <p:ext uri="{BB962C8B-B14F-4D97-AF65-F5344CB8AC3E}">
        <p14:creationId xmlns:p14="http://schemas.microsoft.com/office/powerpoint/2010/main" val="1488017073"/>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Polynomials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degree</a:t>
            </a:r>
            <a:r>
              <a:rPr lang="en-US" dirty="0" smtClean="0"/>
              <a:t> of a polynomial </a:t>
            </a:r>
            <a:r>
              <a:rPr lang="en-US" dirty="0" err="1" smtClean="0"/>
              <a:t>deg</a:t>
            </a:r>
            <a:r>
              <a:rPr lang="en-US" dirty="0" smtClean="0"/>
              <a:t>(</a:t>
            </a:r>
            <a:r>
              <a:rPr lang="en-US" i="1" dirty="0" smtClean="0">
                <a:latin typeface="Palatino"/>
                <a:cs typeface="Palatino"/>
              </a:rPr>
              <a:t>p</a:t>
            </a:r>
            <a:r>
              <a:rPr lang="en-US" dirty="0" smtClean="0"/>
              <a:t>) is the index of the highest nonzero coefficient</a:t>
            </a:r>
          </a:p>
          <a:p>
            <a:pPr lvl="1"/>
            <a:r>
              <a:rPr lang="en-US" dirty="0" smtClean="0"/>
              <a:t>Equivalently, the highest power of the variable</a:t>
            </a:r>
          </a:p>
          <a:p>
            <a:pPr lvl="1"/>
            <a:endParaRPr lang="en-US" dirty="0"/>
          </a:p>
          <a:p>
            <a:r>
              <a:rPr lang="en-US" dirty="0" smtClean="0"/>
              <a:t>Examples:</a:t>
            </a:r>
          </a:p>
          <a:p>
            <a:pPr marL="0" indent="0">
              <a:buNone/>
            </a:pPr>
            <a:r>
              <a:rPr lang="en-US" dirty="0"/>
              <a:t>	</a:t>
            </a:r>
            <a:r>
              <a:rPr lang="en-US" dirty="0" smtClean="0"/>
              <a:t>	</a:t>
            </a:r>
            <a:r>
              <a:rPr lang="en-US" dirty="0" err="1" smtClean="0"/>
              <a:t>deg</a:t>
            </a:r>
            <a:r>
              <a:rPr lang="en-US" dirty="0" smtClean="0"/>
              <a:t>(</a:t>
            </a:r>
            <a:r>
              <a:rPr lang="en-US" dirty="0" smtClean="0">
                <a:latin typeface="Palatino"/>
                <a:cs typeface="Palatino"/>
              </a:rPr>
              <a:t>5</a:t>
            </a:r>
            <a:r>
              <a:rPr lang="en-US" dirty="0" smtClean="0"/>
              <a:t>) </a:t>
            </a:r>
            <a:r>
              <a:rPr lang="en-US" dirty="0" smtClean="0">
                <a:latin typeface="Palatino"/>
                <a:cs typeface="Palatino"/>
              </a:rPr>
              <a:t>=</a:t>
            </a:r>
            <a:r>
              <a:rPr lang="en-US" dirty="0" smtClean="0"/>
              <a:t> </a:t>
            </a:r>
            <a:r>
              <a:rPr lang="en-US" dirty="0" smtClean="0">
                <a:latin typeface="Palatino"/>
                <a:cs typeface="Palatino"/>
              </a:rPr>
              <a:t>0</a:t>
            </a:r>
            <a:r>
              <a:rPr lang="en-US" dirty="0" smtClean="0"/>
              <a:t/>
            </a:r>
            <a:br>
              <a:rPr lang="en-US" dirty="0" smtClean="0"/>
            </a:br>
            <a:r>
              <a:rPr lang="en-US" dirty="0" smtClean="0"/>
              <a:t>		</a:t>
            </a:r>
            <a:r>
              <a:rPr lang="en-US" dirty="0" err="1" smtClean="0"/>
              <a:t>deg</a:t>
            </a:r>
            <a:r>
              <a:rPr lang="en-US" dirty="0" smtClean="0"/>
              <a:t>(</a:t>
            </a:r>
            <a:r>
              <a:rPr lang="en-US" i="1" dirty="0" smtClean="0">
                <a:latin typeface="Palatino"/>
                <a:cs typeface="Palatino"/>
              </a:rPr>
              <a:t>x</a:t>
            </a:r>
            <a:r>
              <a:rPr lang="en-US" dirty="0" smtClean="0">
                <a:latin typeface="Palatino"/>
                <a:cs typeface="Palatino"/>
              </a:rPr>
              <a:t> + 3</a:t>
            </a:r>
            <a:r>
              <a:rPr lang="en-US" dirty="0" smtClean="0"/>
              <a:t>) </a:t>
            </a:r>
            <a:r>
              <a:rPr lang="en-US" dirty="0" smtClean="0">
                <a:latin typeface="Palatino"/>
                <a:cs typeface="Palatino"/>
              </a:rPr>
              <a:t>= 1</a:t>
            </a:r>
            <a:r>
              <a:rPr lang="en-US" dirty="0" smtClean="0"/>
              <a:t/>
            </a:r>
            <a:br>
              <a:rPr lang="en-US" dirty="0" smtClean="0"/>
            </a:br>
            <a:r>
              <a:rPr lang="en-US" dirty="0" smtClean="0"/>
              <a:t>		</a:t>
            </a:r>
            <a:r>
              <a:rPr lang="en-US" dirty="0" err="1" smtClean="0"/>
              <a:t>deg</a:t>
            </a:r>
            <a:r>
              <a:rPr lang="en-US" dirty="0" smtClean="0">
                <a:latin typeface="Palatino"/>
                <a:cs typeface="Palatino"/>
              </a:rPr>
              <a:t>(</a:t>
            </a:r>
            <a:r>
              <a:rPr lang="en-US" i="1" dirty="0" smtClean="0">
                <a:latin typeface="Palatino"/>
                <a:cs typeface="Palatino"/>
              </a:rPr>
              <a:t>x</a:t>
            </a:r>
            <a:r>
              <a:rPr lang="en-US" baseline="30000" dirty="0" smtClean="0">
                <a:latin typeface="Palatino"/>
                <a:cs typeface="Palatino"/>
              </a:rPr>
              <a:t>3</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7</a:t>
            </a:r>
            <a:r>
              <a:rPr lang="en-US" dirty="0" smtClean="0"/>
              <a:t>) </a:t>
            </a:r>
            <a:r>
              <a:rPr lang="en-US" dirty="0" smtClean="0">
                <a:latin typeface="Palatino"/>
                <a:cs typeface="Palatino"/>
              </a:rPr>
              <a:t>= 3</a:t>
            </a:r>
            <a:endParaRPr lang="en-US" dirty="0">
              <a:latin typeface="Palatino"/>
              <a:cs typeface="Palatino"/>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149</a:t>
            </a:fld>
            <a:endParaRPr lang="en-US"/>
          </a:p>
        </p:txBody>
      </p:sp>
    </p:spTree>
    <p:extLst>
      <p:ext uri="{BB962C8B-B14F-4D97-AF65-F5344CB8AC3E}">
        <p14:creationId xmlns:p14="http://schemas.microsoft.com/office/powerpoint/2010/main" val="4575294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Semigroups</a:t>
            </a:r>
            <a:r>
              <a:rPr lang="en-US" dirty="0" smtClean="0"/>
              <a:t>:</a:t>
            </a:r>
            <a:br>
              <a:rPr lang="en-US" dirty="0" smtClean="0"/>
            </a:br>
            <a:r>
              <a:rPr lang="en-US" dirty="0" smtClean="0"/>
              <a:t>When we don’t need identity…</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A </a:t>
            </a:r>
            <a:r>
              <a:rPr lang="en-US" i="1" dirty="0" err="1" smtClean="0"/>
              <a:t>semigroup</a:t>
            </a:r>
            <a:r>
              <a:rPr lang="en-US" i="1" dirty="0" smtClean="0"/>
              <a:t> </a:t>
            </a:r>
            <a:r>
              <a:rPr lang="en-US" dirty="0" smtClean="0"/>
              <a:t>is a set on which the following is defined:</a:t>
            </a:r>
          </a:p>
          <a:p>
            <a:r>
              <a:rPr lang="en-US" dirty="0" smtClean="0"/>
              <a:t>Operation: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endParaRPr lang="en-US" baseline="30000" dirty="0" smtClean="0">
              <a:latin typeface="Palatino"/>
              <a:cs typeface="Palatino"/>
            </a:endParaRPr>
          </a:p>
          <a:p>
            <a:pPr marL="0" indent="0">
              <a:buNone/>
            </a:pPr>
            <a:r>
              <a:rPr lang="en-US" dirty="0" smtClean="0"/>
              <a:t/>
            </a:r>
            <a:br>
              <a:rPr lang="en-US" dirty="0" smtClean="0"/>
            </a:br>
            <a:r>
              <a:rPr lang="en-US" dirty="0" smtClean="0"/>
              <a:t>and for which the following axioms hold:</a:t>
            </a:r>
          </a:p>
          <a:p>
            <a:r>
              <a:rPr lang="en-US" dirty="0" smtClean="0">
                <a:cs typeface="Palatino"/>
              </a:rPr>
              <a:t>Associativity</a:t>
            </a:r>
            <a:r>
              <a:rPr lang="en-US" i="1" dirty="0" smtClean="0">
                <a:latin typeface="Palatino"/>
                <a:cs typeface="Palatino"/>
              </a:rPr>
              <a:t>		x</a:t>
            </a:r>
            <a:r>
              <a:rPr lang="en-US" dirty="0" smtClean="0">
                <a:latin typeface="Palatino"/>
                <a:cs typeface="Palatino"/>
              </a:rPr>
              <a:t> ◦ (</a:t>
            </a:r>
            <a:r>
              <a:rPr lang="en-US" i="1" dirty="0" smtClean="0">
                <a:latin typeface="Palatino"/>
                <a:cs typeface="Palatino"/>
              </a:rPr>
              <a:t>y </a:t>
            </a:r>
            <a:r>
              <a:rPr lang="en-US" dirty="0" smtClean="0">
                <a:latin typeface="Palatino"/>
                <a:cs typeface="Palatino"/>
              </a:rPr>
              <a:t>◦ </a:t>
            </a:r>
            <a:r>
              <a:rPr lang="en-US" i="1" dirty="0" smtClean="0">
                <a:latin typeface="Palatino"/>
                <a:cs typeface="Palatino"/>
              </a:rPr>
              <a:t>z)</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r>
              <a:rPr lang="en-US" dirty="0" smtClean="0">
                <a:latin typeface="Palatino"/>
                <a:cs typeface="Palatino"/>
              </a:rPr>
              <a:t>) ◦ </a:t>
            </a:r>
            <a:r>
              <a:rPr lang="en-US" i="1" dirty="0" smtClean="0">
                <a:latin typeface="Palatino"/>
                <a:cs typeface="Palatino"/>
              </a:rPr>
              <a:t>z</a:t>
            </a:r>
          </a:p>
          <a:p>
            <a:pPr marL="0" indent="0">
              <a:buNone/>
            </a:pPr>
            <a:endParaRPr lang="en-US" dirty="0"/>
          </a:p>
        </p:txBody>
      </p:sp>
      <p:sp>
        <p:nvSpPr>
          <p:cNvPr id="2" name="Slide Number Placeholder 1"/>
          <p:cNvSpPr>
            <a:spLocks noGrp="1"/>
          </p:cNvSpPr>
          <p:nvPr>
            <p:ph type="sldNum" sz="quarter" idx="12"/>
          </p:nvPr>
        </p:nvSpPr>
        <p:spPr/>
        <p:txBody>
          <a:bodyPr/>
          <a:lstStyle/>
          <a:p>
            <a:fld id="{8CC98554-76E8-C340-BA36-F66DB672AD21}" type="slidenum">
              <a:rPr lang="en-US" smtClean="0"/>
              <a:t>15</a:t>
            </a:fld>
            <a:endParaRPr lang="en-US"/>
          </a:p>
        </p:txBody>
      </p:sp>
    </p:spTree>
    <p:extLst>
      <p:ext uri="{BB962C8B-B14F-4D97-AF65-F5344CB8AC3E}">
        <p14:creationId xmlns:p14="http://schemas.microsoft.com/office/powerpoint/2010/main" val="424072443"/>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Polynomial Division</a:t>
            </a:r>
            <a:endParaRPr lang="en-US" dirty="0"/>
          </a:p>
        </p:txBody>
      </p:sp>
      <p:sp>
        <p:nvSpPr>
          <p:cNvPr id="3" name="Content Placeholder 2"/>
          <p:cNvSpPr>
            <a:spLocks noGrp="1"/>
          </p:cNvSpPr>
          <p:nvPr>
            <p:ph idx="1"/>
          </p:nvPr>
        </p:nvSpPr>
        <p:spPr/>
        <p:txBody>
          <a:bodyPr/>
          <a:lstStyle/>
          <a:p>
            <a:pPr marL="0" indent="0">
              <a:buNone/>
            </a:pPr>
            <a:r>
              <a:rPr lang="en-US" dirty="0"/>
              <a:t>Polynomial </a:t>
            </a:r>
            <a:r>
              <a:rPr lang="en-US" i="1" dirty="0">
                <a:latin typeface="Palatino"/>
                <a:cs typeface="Palatino"/>
              </a:rPr>
              <a:t>a</a:t>
            </a:r>
            <a:r>
              <a:rPr lang="en-US" dirty="0"/>
              <a:t> is divisible by polynomial </a:t>
            </a:r>
            <a:r>
              <a:rPr lang="en-US" i="1" dirty="0">
                <a:latin typeface="Palatino"/>
                <a:cs typeface="Palatino"/>
              </a:rPr>
              <a:t>b</a:t>
            </a:r>
            <a:r>
              <a:rPr lang="en-US" dirty="0"/>
              <a:t> with remainder if there are polynomials </a:t>
            </a:r>
            <a:r>
              <a:rPr lang="en-US" i="1" dirty="0">
                <a:latin typeface="Palatino"/>
                <a:cs typeface="Palatino"/>
              </a:rPr>
              <a:t>q</a:t>
            </a:r>
            <a:r>
              <a:rPr lang="en-US" dirty="0"/>
              <a:t> and</a:t>
            </a:r>
            <a:r>
              <a:rPr lang="en-US" i="1" dirty="0"/>
              <a:t> </a:t>
            </a:r>
            <a:r>
              <a:rPr lang="en-US" i="1" dirty="0">
                <a:latin typeface="Palatino"/>
                <a:cs typeface="Palatino"/>
              </a:rPr>
              <a:t>r</a:t>
            </a:r>
            <a:r>
              <a:rPr lang="en-US" i="1" dirty="0"/>
              <a:t> </a:t>
            </a:r>
            <a:r>
              <a:rPr lang="en-US" dirty="0"/>
              <a:t>such </a:t>
            </a:r>
            <a:r>
              <a:rPr lang="en-US" dirty="0" smtClean="0"/>
              <a:t>that:</a:t>
            </a:r>
          </a:p>
          <a:p>
            <a:pPr marL="0" indent="0">
              <a:buNone/>
            </a:pPr>
            <a:endParaRPr lang="en-US" dirty="0"/>
          </a:p>
          <a:p>
            <a:pPr marL="0" indent="0">
              <a:buNone/>
            </a:pPr>
            <a:endParaRPr lang="en-US" dirty="0" smtClean="0">
              <a:latin typeface="Palatino"/>
              <a:cs typeface="Palatino"/>
            </a:endParaRPr>
          </a:p>
          <a:p>
            <a:pPr marL="0" indent="0">
              <a:buNone/>
            </a:pPr>
            <a:r>
              <a:rPr lang="en-US" dirty="0">
                <a:cs typeface="Palatino"/>
              </a:rPr>
              <a:t>w</a:t>
            </a:r>
            <a:r>
              <a:rPr lang="en-US" dirty="0" smtClean="0">
                <a:cs typeface="Palatino"/>
              </a:rPr>
              <a:t>here </a:t>
            </a:r>
            <a:r>
              <a:rPr lang="en-US" i="1" dirty="0" smtClean="0">
                <a:latin typeface="Palatino"/>
                <a:cs typeface="Palatino"/>
              </a:rPr>
              <a:t>q</a:t>
            </a:r>
            <a:r>
              <a:rPr lang="en-US" dirty="0" smtClean="0">
                <a:latin typeface="Palatino"/>
                <a:cs typeface="Palatino"/>
              </a:rPr>
              <a:t> </a:t>
            </a:r>
            <a:r>
              <a:rPr lang="en-US" dirty="0" smtClean="0"/>
              <a:t>represents the quotient of </a:t>
            </a:r>
            <a:r>
              <a:rPr lang="en-US" i="1" dirty="0" smtClean="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t>.</a:t>
            </a:r>
          </a:p>
          <a:p>
            <a:pPr marL="0" indent="0" algn="ctr">
              <a:buNone/>
            </a:pPr>
            <a:r>
              <a:rPr lang="en-US" dirty="0"/>
              <a:t>	</a:t>
            </a:r>
          </a:p>
        </p:txBody>
      </p:sp>
      <p:sp>
        <p:nvSpPr>
          <p:cNvPr id="4" name="Slide Number Placeholder 3"/>
          <p:cNvSpPr>
            <a:spLocks noGrp="1"/>
          </p:cNvSpPr>
          <p:nvPr>
            <p:ph type="sldNum" sz="quarter" idx="12"/>
          </p:nvPr>
        </p:nvSpPr>
        <p:spPr/>
        <p:txBody>
          <a:bodyPr/>
          <a:lstStyle/>
          <a:p>
            <a:fld id="{8CC98554-76E8-C340-BA36-F66DB672AD21}" type="slidenum">
              <a:rPr lang="en-US" smtClean="0"/>
              <a:t>150</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0" y="3435351"/>
            <a:ext cx="5753100" cy="454192"/>
          </a:xfrm>
          <a:prstGeom prst="rect">
            <a:avLst/>
          </a:prstGeom>
        </p:spPr>
      </p:pic>
    </p:spTree>
    <p:extLst>
      <p:ext uri="{BB962C8B-B14F-4D97-AF65-F5344CB8AC3E}">
        <p14:creationId xmlns:p14="http://schemas.microsoft.com/office/powerpoint/2010/main" val="1438991326"/>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Polynomial Division Example</a:t>
            </a:r>
            <a:endParaRPr lang="en-US" dirty="0"/>
          </a:p>
        </p:txBody>
      </p:sp>
      <p:sp>
        <p:nvSpPr>
          <p:cNvPr id="3" name="Content Placeholder 2"/>
          <p:cNvSpPr>
            <a:spLocks noGrp="1"/>
          </p:cNvSpPr>
          <p:nvPr>
            <p:ph idx="1"/>
          </p:nvPr>
        </p:nvSpPr>
        <p:spPr/>
        <p:txBody>
          <a:bodyPr/>
          <a:lstStyle/>
          <a:p>
            <a:r>
              <a:rPr lang="en-US" dirty="0" smtClean="0"/>
              <a:t>Procedure is just like traditional long division:</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151</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0" y="2500248"/>
            <a:ext cx="3454400" cy="3498915"/>
          </a:xfrm>
          <a:prstGeom prst="rect">
            <a:avLst/>
          </a:prstGeom>
        </p:spPr>
      </p:pic>
    </p:spTree>
    <p:extLst>
      <p:ext uri="{BB962C8B-B14F-4D97-AF65-F5344CB8AC3E}">
        <p14:creationId xmlns:p14="http://schemas.microsoft.com/office/powerpoint/2010/main" val="844131793"/>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Stevin’s Observation</a:t>
            </a:r>
            <a:endParaRPr lang="en-US" dirty="0"/>
          </a:p>
        </p:txBody>
      </p:sp>
      <p:sp>
        <p:nvSpPr>
          <p:cNvPr id="3" name="Content Placeholder 2"/>
          <p:cNvSpPr>
            <a:spLocks noGrp="1"/>
          </p:cNvSpPr>
          <p:nvPr>
            <p:ph idx="1"/>
          </p:nvPr>
        </p:nvSpPr>
        <p:spPr/>
        <p:txBody>
          <a:bodyPr/>
          <a:lstStyle/>
          <a:p>
            <a:pPr marL="0" indent="0">
              <a:buNone/>
            </a:pPr>
            <a:r>
              <a:rPr lang="en-US" i="1" dirty="0" smtClean="0"/>
              <a:t>An algorithm in one domain can be applied in another similar domain</a:t>
            </a:r>
            <a:r>
              <a:rPr lang="en-US" dirty="0" smtClean="0"/>
              <a:t>.</a:t>
            </a:r>
          </a:p>
          <a:p>
            <a:pPr marL="0" indent="0">
              <a:buNone/>
            </a:pPr>
            <a:endParaRPr lang="en-US" dirty="0" smtClean="0"/>
          </a:p>
          <a:p>
            <a:r>
              <a:rPr lang="en-US" dirty="0" smtClean="0"/>
              <a:t>This is one of the core principles of generic programming.</a:t>
            </a:r>
          </a:p>
          <a:p>
            <a:r>
              <a:rPr lang="en-US" dirty="0" smtClean="0"/>
              <a:t>In particular, Stevin realized that Euclid’s GCD algorithm would work for polynomials.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152</a:t>
            </a:fld>
            <a:endParaRPr lang="en-US"/>
          </a:p>
        </p:txBody>
      </p:sp>
    </p:spTree>
    <p:extLst>
      <p:ext uri="{BB962C8B-B14F-4D97-AF65-F5344CB8AC3E}">
        <p14:creationId xmlns:p14="http://schemas.microsoft.com/office/powerpoint/2010/main" val="904021439"/>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a:t>GCD for Polynomials</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153</a:t>
            </a:fld>
            <a:endParaRPr lang="en-US" dirty="0"/>
          </a:p>
        </p:txBody>
      </p:sp>
      <p:sp>
        <p:nvSpPr>
          <p:cNvPr id="4" name="Rectangle 3"/>
          <p:cNvSpPr/>
          <p:nvPr/>
        </p:nvSpPr>
        <p:spPr>
          <a:xfrm>
            <a:off x="520700" y="1597780"/>
            <a:ext cx="8369300" cy="3046988"/>
          </a:xfrm>
          <a:prstGeom prst="rect">
            <a:avLst/>
          </a:prstGeom>
        </p:spPr>
        <p:txBody>
          <a:bodyPr wrap="square">
            <a:spAutoFit/>
          </a:bodyPr>
          <a:lstStyle/>
          <a:p>
            <a:r>
              <a:rPr lang="en-US" sz="2400" dirty="0">
                <a:latin typeface="Lucida Console"/>
                <a:cs typeface="Lucida Console"/>
              </a:rPr>
              <a:t>p</a:t>
            </a:r>
            <a:r>
              <a:rPr lang="en-US" sz="2400" dirty="0" smtClean="0">
                <a:latin typeface="Lucida Console"/>
                <a:cs typeface="Lucida Console"/>
              </a:rPr>
              <a:t>olynomial&lt;real&gt; </a:t>
            </a:r>
            <a:r>
              <a:rPr lang="en-US" sz="2400" dirty="0" err="1" smtClean="0">
                <a:latin typeface="Lucida Console"/>
                <a:cs typeface="Lucida Console"/>
              </a:rPr>
              <a:t>gcd</a:t>
            </a:r>
            <a:r>
              <a:rPr lang="en-US" sz="2400" dirty="0" smtClean="0">
                <a:latin typeface="Lucida Console"/>
                <a:cs typeface="Lucida Console"/>
              </a:rPr>
              <a:t>(polynomial&lt;real&gt; a,</a:t>
            </a:r>
          </a:p>
          <a:p>
            <a:r>
              <a:rPr lang="en-US" sz="2400" dirty="0">
                <a:latin typeface="Lucida Console"/>
                <a:cs typeface="Lucida Console"/>
              </a:rPr>
              <a:t> </a:t>
            </a:r>
            <a:r>
              <a:rPr lang="en-US" sz="2400" dirty="0" smtClean="0">
                <a:latin typeface="Lucida Console"/>
                <a:cs typeface="Lucida Console"/>
              </a:rPr>
              <a:t>                    polynomial&lt;real&gt; b) {</a:t>
            </a:r>
          </a:p>
          <a:p>
            <a:r>
              <a:rPr lang="en-US" sz="2400" dirty="0">
                <a:latin typeface="Lucida Console"/>
                <a:cs typeface="Lucida Console"/>
              </a:rPr>
              <a:t> </a:t>
            </a:r>
            <a:r>
              <a:rPr lang="en-US" sz="2400" dirty="0" smtClean="0">
                <a:latin typeface="Lucida Console"/>
                <a:cs typeface="Lucida Console"/>
              </a:rPr>
              <a:t>   while (b != polynomial&lt;real&gt;(0)) {</a:t>
            </a:r>
          </a:p>
          <a:p>
            <a:r>
              <a:rPr lang="en-US" sz="2400" dirty="0">
                <a:latin typeface="Lucida Console"/>
                <a:cs typeface="Lucida Console"/>
              </a:rPr>
              <a:t> </a:t>
            </a:r>
            <a:r>
              <a:rPr lang="en-US" sz="2400" dirty="0" smtClean="0">
                <a:latin typeface="Lucida Console"/>
                <a:cs typeface="Lucida Console"/>
              </a:rPr>
              <a:t>       a = remainder(a, b);</a:t>
            </a:r>
          </a:p>
          <a:p>
            <a:r>
              <a:rPr lang="en-US" sz="2400" dirty="0">
                <a:latin typeface="Lucida Console"/>
                <a:cs typeface="Lucida Console"/>
              </a:rPr>
              <a:t> </a:t>
            </a:r>
            <a:r>
              <a:rPr lang="en-US" sz="2400" dirty="0" smtClean="0">
                <a:latin typeface="Lucida Console"/>
                <a:cs typeface="Lucida Console"/>
              </a:rPr>
              <a:t>       </a:t>
            </a:r>
            <a:r>
              <a:rPr lang="en-US" sz="2400" dirty="0" err="1" smtClean="0">
                <a:latin typeface="Lucida Console"/>
                <a:cs typeface="Lucida Console"/>
              </a:rPr>
              <a:t>std</a:t>
            </a:r>
            <a:r>
              <a:rPr lang="en-US" sz="2400" dirty="0" smtClean="0">
                <a:latin typeface="Lucida Console"/>
                <a:cs typeface="Lucida Console"/>
              </a:rPr>
              <a:t>::swap(a, b);</a:t>
            </a:r>
          </a:p>
          <a:p>
            <a:r>
              <a:rPr lang="en-US" sz="2400" dirty="0">
                <a:latin typeface="Lucida Console"/>
                <a:cs typeface="Lucida Console"/>
              </a:rPr>
              <a:t> </a:t>
            </a:r>
            <a:r>
              <a:rPr lang="en-US" sz="2400" dirty="0" smtClean="0">
                <a:latin typeface="Lucida Console"/>
                <a:cs typeface="Lucida Console"/>
              </a:rPr>
              <a:t>   }</a:t>
            </a:r>
          </a:p>
          <a:p>
            <a:r>
              <a:rPr lang="en-US" sz="2400" dirty="0">
                <a:latin typeface="Lucida Console"/>
                <a:cs typeface="Lucida Console"/>
              </a:rPr>
              <a:t> </a:t>
            </a:r>
            <a:r>
              <a:rPr lang="en-US" sz="2400" dirty="0" smtClean="0">
                <a:latin typeface="Lucida Console"/>
                <a:cs typeface="Lucida Console"/>
              </a:rPr>
              <a:t>   return a;</a:t>
            </a:r>
          </a:p>
          <a:p>
            <a:r>
              <a:rPr lang="en-US" sz="2400" dirty="0">
                <a:latin typeface="Lucida Console"/>
                <a:cs typeface="Lucida Console"/>
              </a:rPr>
              <a:t>}</a:t>
            </a:r>
          </a:p>
        </p:txBody>
      </p:sp>
    </p:spTree>
    <p:extLst>
      <p:ext uri="{BB962C8B-B14F-4D97-AF65-F5344CB8AC3E}">
        <p14:creationId xmlns:p14="http://schemas.microsoft.com/office/powerpoint/2010/main" val="2805653677"/>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Know Polynomial GCD Algorithm Works?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Must show it terminates.</a:t>
            </a:r>
          </a:p>
          <a:p>
            <a:pPr marL="914400" lvl="1" indent="-514350"/>
            <a:r>
              <a:rPr lang="en-US" dirty="0" smtClean="0"/>
              <a:t>i.e. computes GCD of polynomial in finite number of steps</a:t>
            </a:r>
          </a:p>
          <a:p>
            <a:pPr marL="914400" lvl="1" indent="-514350"/>
            <a:r>
              <a:rPr lang="en-US" dirty="0" smtClean="0"/>
              <a:t>Since it performs polynomial remainder, we know by definition of degree that</a:t>
            </a:r>
          </a:p>
          <a:p>
            <a:pPr marL="400050" lvl="1" indent="0" algn="ctr">
              <a:buNone/>
            </a:pPr>
            <a:r>
              <a:rPr lang="en-US" dirty="0" err="1">
                <a:latin typeface="Palatino"/>
                <a:cs typeface="Palatino"/>
              </a:rPr>
              <a:t>d</a:t>
            </a:r>
            <a:r>
              <a:rPr lang="en-US" dirty="0" err="1" smtClean="0">
                <a:latin typeface="Palatino"/>
                <a:cs typeface="Palatino"/>
              </a:rPr>
              <a:t>eg</a:t>
            </a:r>
            <a:r>
              <a:rPr lang="en-US" dirty="0" smtClean="0">
                <a:latin typeface="Palatino"/>
                <a:cs typeface="Palatino"/>
              </a:rPr>
              <a:t>(</a:t>
            </a:r>
            <a:r>
              <a:rPr lang="en-US" i="1" dirty="0" smtClean="0">
                <a:latin typeface="Palatino"/>
                <a:cs typeface="Palatino"/>
              </a:rPr>
              <a:t>r</a:t>
            </a:r>
            <a:r>
              <a:rPr lang="en-US" dirty="0" smtClean="0">
                <a:latin typeface="Palatino"/>
                <a:cs typeface="Palatino"/>
              </a:rPr>
              <a:t>) &lt; </a:t>
            </a:r>
            <a:r>
              <a:rPr lang="en-US" dirty="0" err="1" smtClean="0">
                <a:latin typeface="Palatino"/>
                <a:cs typeface="Palatino"/>
              </a:rPr>
              <a:t>deg</a:t>
            </a:r>
            <a:r>
              <a:rPr lang="en-US" dirty="0" smtClean="0">
                <a:latin typeface="Palatino"/>
                <a:cs typeface="Palatino"/>
              </a:rPr>
              <a:t>(</a:t>
            </a:r>
            <a:r>
              <a:rPr lang="en-US" i="1" dirty="0" smtClean="0">
                <a:latin typeface="Palatino"/>
                <a:cs typeface="Palatino"/>
              </a:rPr>
              <a:t>b</a:t>
            </a:r>
            <a:r>
              <a:rPr lang="en-US" dirty="0" smtClean="0">
                <a:latin typeface="Palatino"/>
                <a:cs typeface="Palatino"/>
              </a:rPr>
              <a:t>)</a:t>
            </a:r>
          </a:p>
          <a:p>
            <a:pPr marL="857250" lvl="1" indent="-457200"/>
            <a:r>
              <a:rPr lang="en-US" dirty="0" smtClean="0">
                <a:cs typeface="Palatino"/>
              </a:rPr>
              <a:t>So degree is reduced at every step.  Since degree is a non-negative integer, sequence is finite.</a:t>
            </a:r>
          </a:p>
          <a:p>
            <a:pPr marL="514350" indent="-514350">
              <a:buFont typeface="+mj-lt"/>
              <a:buAutoNum type="arabicPeriod"/>
            </a:pPr>
            <a:r>
              <a:rPr lang="en-US" dirty="0" smtClean="0"/>
              <a:t>Must show it computes desired function.</a:t>
            </a:r>
          </a:p>
          <a:p>
            <a:pPr marL="914400" lvl="1" indent="-514350"/>
            <a:r>
              <a:rPr lang="en-US" dirty="0" smtClean="0"/>
              <a:t>Use same logic from Chapter 4.</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154</a:t>
            </a:fld>
            <a:endParaRPr lang="en-US"/>
          </a:p>
        </p:txBody>
      </p:sp>
    </p:spTree>
    <p:extLst>
      <p:ext uri="{BB962C8B-B14F-4D97-AF65-F5344CB8AC3E}">
        <p14:creationId xmlns:p14="http://schemas.microsoft.com/office/powerpoint/2010/main" val="92728427"/>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Generalizations</a:t>
            </a:r>
            <a:endParaRPr lang="en-US" dirty="0"/>
          </a:p>
        </p:txBody>
      </p:sp>
      <p:sp>
        <p:nvSpPr>
          <p:cNvPr id="3" name="Content Placeholder 2"/>
          <p:cNvSpPr>
            <a:spLocks noGrp="1"/>
          </p:cNvSpPr>
          <p:nvPr>
            <p:ph idx="1"/>
          </p:nvPr>
        </p:nvSpPr>
        <p:spPr/>
        <p:txBody>
          <a:bodyPr/>
          <a:lstStyle/>
          <a:p>
            <a:r>
              <a:rPr lang="en-US" dirty="0" smtClean="0"/>
              <a:t>We’ve extended Euclid’s algorithm from line segments to integers to polynomials to complex numbers.</a:t>
            </a:r>
          </a:p>
          <a:p>
            <a:r>
              <a:rPr lang="en-US" dirty="0" smtClean="0"/>
              <a:t>Can we go further?</a:t>
            </a:r>
          </a:p>
          <a:p>
            <a:pPr lvl="1"/>
            <a:r>
              <a:rPr lang="en-US" dirty="0" smtClean="0"/>
              <a:t>To find out, we need to visit the center of mathematical innovation in the 18</a:t>
            </a:r>
            <a:r>
              <a:rPr lang="en-US" baseline="30000" dirty="0" smtClean="0"/>
              <a:t>th</a:t>
            </a:r>
            <a:r>
              <a:rPr lang="en-US" dirty="0" smtClean="0"/>
              <a:t> and 19</a:t>
            </a:r>
            <a:r>
              <a:rPr lang="en-US" baseline="30000" dirty="0" smtClean="0"/>
              <a:t>th</a:t>
            </a:r>
            <a:r>
              <a:rPr lang="en-US" dirty="0" smtClean="0"/>
              <a:t> centuries…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155</a:t>
            </a:fld>
            <a:endParaRPr lang="en-US"/>
          </a:p>
        </p:txBody>
      </p:sp>
    </p:spTree>
    <p:extLst>
      <p:ext uri="{BB962C8B-B14F-4D97-AF65-F5344CB8AC3E}">
        <p14:creationId xmlns:p14="http://schemas.microsoft.com/office/powerpoint/2010/main" val="1733495875"/>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Golden Age of German Culture</a:t>
            </a:r>
            <a:br>
              <a:rPr lang="en-US" dirty="0" smtClean="0"/>
            </a:br>
            <a:r>
              <a:rPr lang="en-US" dirty="0" smtClean="0"/>
              <a:t>(18</a:t>
            </a:r>
            <a:r>
              <a:rPr lang="en-US" baseline="30000" dirty="0" smtClean="0"/>
              <a:t>th</a:t>
            </a:r>
            <a:r>
              <a:rPr lang="en-US" dirty="0" smtClean="0"/>
              <a:t> and 19</a:t>
            </a:r>
            <a:r>
              <a:rPr lang="en-US" baseline="30000" dirty="0" smtClean="0"/>
              <a:t>th</a:t>
            </a:r>
            <a:r>
              <a:rPr lang="en-US" dirty="0" smtClean="0"/>
              <a:t> centuries)</a:t>
            </a:r>
            <a:endParaRPr lang="en-US" dirty="0"/>
          </a:p>
        </p:txBody>
      </p:sp>
      <p:sp>
        <p:nvSpPr>
          <p:cNvPr id="3" name="Content Placeholder 2"/>
          <p:cNvSpPr>
            <a:spLocks noGrp="1"/>
          </p:cNvSpPr>
          <p:nvPr>
            <p:ph idx="1"/>
          </p:nvPr>
        </p:nvSpPr>
        <p:spPr/>
        <p:txBody>
          <a:bodyPr>
            <a:normAutofit lnSpcReduction="10000"/>
          </a:bodyPr>
          <a:lstStyle/>
          <a:p>
            <a:r>
              <a:rPr lang="en-US" dirty="0"/>
              <a:t>Music</a:t>
            </a:r>
          </a:p>
          <a:p>
            <a:pPr lvl="1"/>
            <a:r>
              <a:rPr lang="en-US" dirty="0"/>
              <a:t>Bach, </a:t>
            </a:r>
            <a:r>
              <a:rPr lang="en-US" dirty="0" err="1"/>
              <a:t>Händel</a:t>
            </a:r>
            <a:r>
              <a:rPr lang="en-US" dirty="0"/>
              <a:t>, Haydn, Mozart, Beethoven, Schubert, Schumann, Brahms, Wagner, Mahler, Richard Strauss </a:t>
            </a:r>
          </a:p>
          <a:p>
            <a:r>
              <a:rPr lang="en-US" dirty="0"/>
              <a:t>Literature</a:t>
            </a:r>
          </a:p>
          <a:p>
            <a:pPr lvl="1"/>
            <a:r>
              <a:rPr lang="en-US" dirty="0"/>
              <a:t>Goethe, Schiller</a:t>
            </a:r>
          </a:p>
          <a:p>
            <a:r>
              <a:rPr lang="en-US" dirty="0"/>
              <a:t>Philosophy</a:t>
            </a:r>
          </a:p>
          <a:p>
            <a:pPr lvl="1"/>
            <a:r>
              <a:rPr lang="en-US" dirty="0"/>
              <a:t>Leibniz, Kant, Hegel, Schopenhauer, Marx, Nietzsche </a:t>
            </a:r>
          </a:p>
        </p:txBody>
      </p:sp>
      <p:sp>
        <p:nvSpPr>
          <p:cNvPr id="4" name="Slide Number Placeholder 3"/>
          <p:cNvSpPr>
            <a:spLocks noGrp="1"/>
          </p:cNvSpPr>
          <p:nvPr>
            <p:ph type="sldNum" sz="quarter" idx="12"/>
          </p:nvPr>
        </p:nvSpPr>
        <p:spPr/>
        <p:txBody>
          <a:bodyPr/>
          <a:lstStyle/>
          <a:p>
            <a:fld id="{8CC98554-76E8-C340-BA36-F66DB672AD21}" type="slidenum">
              <a:rPr lang="en-US" smtClean="0"/>
              <a:t>156</a:t>
            </a:fld>
            <a:endParaRPr lang="en-US"/>
          </a:p>
        </p:txBody>
      </p:sp>
    </p:spTree>
    <p:extLst>
      <p:ext uri="{BB962C8B-B14F-4D97-AF65-F5344CB8AC3E}">
        <p14:creationId xmlns:p14="http://schemas.microsoft.com/office/powerpoint/2010/main" val="469893184"/>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Golden Age of the German Professor</a:t>
            </a:r>
            <a:endParaRPr lang="en-US" dirty="0"/>
          </a:p>
        </p:txBody>
      </p:sp>
      <p:sp>
        <p:nvSpPr>
          <p:cNvPr id="3" name="Content Placeholder 2"/>
          <p:cNvSpPr>
            <a:spLocks noGrp="1"/>
          </p:cNvSpPr>
          <p:nvPr>
            <p:ph idx="1"/>
          </p:nvPr>
        </p:nvSpPr>
        <p:spPr/>
        <p:txBody>
          <a:bodyPr>
            <a:normAutofit lnSpcReduction="10000"/>
          </a:bodyPr>
          <a:lstStyle/>
          <a:p>
            <a:r>
              <a:rPr lang="en-US" dirty="0"/>
              <a:t>Commitment to the truth</a:t>
            </a:r>
          </a:p>
          <a:p>
            <a:r>
              <a:rPr lang="en-US" dirty="0"/>
              <a:t>S</a:t>
            </a:r>
            <a:r>
              <a:rPr lang="en-US" dirty="0" smtClean="0"/>
              <a:t>cientist </a:t>
            </a:r>
            <a:r>
              <a:rPr lang="en-US" dirty="0"/>
              <a:t>as a professional civil servant</a:t>
            </a:r>
          </a:p>
          <a:p>
            <a:r>
              <a:rPr lang="en-US" dirty="0"/>
              <a:t>Collegial </a:t>
            </a:r>
            <a:r>
              <a:rPr lang="en-US" dirty="0" smtClean="0"/>
              <a:t>spirit, helping other colleagues</a:t>
            </a:r>
            <a:endParaRPr lang="en-US" dirty="0"/>
          </a:p>
          <a:p>
            <a:r>
              <a:rPr lang="en-US" dirty="0"/>
              <a:t>Professor-student bond</a:t>
            </a:r>
          </a:p>
          <a:p>
            <a:r>
              <a:rPr lang="en-US" dirty="0"/>
              <a:t>Continuity of research</a:t>
            </a:r>
          </a:p>
          <a:p>
            <a:endParaRPr lang="en-US" dirty="0"/>
          </a:p>
          <a:p>
            <a:pPr marL="0" indent="0">
              <a:buNone/>
            </a:pPr>
            <a:r>
              <a:rPr lang="en-US" i="1" dirty="0" err="1"/>
              <a:t>Wir</a:t>
            </a:r>
            <a:r>
              <a:rPr lang="en-US" i="1" dirty="0"/>
              <a:t> </a:t>
            </a:r>
            <a:r>
              <a:rPr lang="en-US" i="1" dirty="0" err="1"/>
              <a:t>müssen</a:t>
            </a:r>
            <a:r>
              <a:rPr lang="en-US" i="1" dirty="0"/>
              <a:t> </a:t>
            </a:r>
            <a:r>
              <a:rPr lang="en-US" i="1" dirty="0" err="1"/>
              <a:t>wissen</a:t>
            </a:r>
            <a:r>
              <a:rPr lang="en-US" i="1" dirty="0"/>
              <a:t> — </a:t>
            </a:r>
            <a:r>
              <a:rPr lang="en-US" i="1" dirty="0" err="1"/>
              <a:t>wir</a:t>
            </a:r>
            <a:r>
              <a:rPr lang="en-US" i="1" dirty="0"/>
              <a:t> </a:t>
            </a:r>
            <a:r>
              <a:rPr lang="en-US" i="1" dirty="0" err="1"/>
              <a:t>werden</a:t>
            </a:r>
            <a:r>
              <a:rPr lang="en-US" i="1" dirty="0"/>
              <a:t> </a:t>
            </a:r>
            <a:r>
              <a:rPr lang="en-US" i="1" dirty="0" err="1"/>
              <a:t>wissen</a:t>
            </a:r>
            <a:r>
              <a:rPr lang="en-US" i="1" dirty="0"/>
              <a:t>! </a:t>
            </a:r>
          </a:p>
          <a:p>
            <a:pPr marL="0" indent="0">
              <a:buNone/>
            </a:pPr>
            <a:r>
              <a:rPr lang="en-US" dirty="0"/>
              <a:t>            </a:t>
            </a:r>
            <a:r>
              <a:rPr lang="en-US" sz="2400" dirty="0"/>
              <a:t>We must know — we will know!</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157</a:t>
            </a:fld>
            <a:endParaRPr lang="en-US"/>
          </a:p>
        </p:txBody>
      </p:sp>
    </p:spTree>
    <p:extLst>
      <p:ext uri="{BB962C8B-B14F-4D97-AF65-F5344CB8AC3E}">
        <p14:creationId xmlns:p14="http://schemas.microsoft.com/office/powerpoint/2010/main" val="1906746132"/>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Golden Age of</a:t>
            </a:r>
            <a:r>
              <a:rPr lang="en-US" sz="4000" dirty="0"/>
              <a:t> </a:t>
            </a:r>
            <a:r>
              <a:rPr lang="en-US" sz="4000" dirty="0" smtClean="0"/>
              <a:t>the</a:t>
            </a:r>
            <a:br>
              <a:rPr lang="en-US" sz="4000" dirty="0" smtClean="0"/>
            </a:br>
            <a:r>
              <a:rPr lang="en-US" sz="4000" dirty="0" smtClean="0"/>
              <a:t>University of </a:t>
            </a:r>
            <a:r>
              <a:rPr lang="en-US" sz="4000" dirty="0" err="1" smtClean="0"/>
              <a:t>Göttingen</a:t>
            </a:r>
            <a:endParaRPr lang="en-US" sz="4000" dirty="0"/>
          </a:p>
        </p:txBody>
      </p:sp>
      <p:sp>
        <p:nvSpPr>
          <p:cNvPr id="3" name="Content Placeholder 2"/>
          <p:cNvSpPr>
            <a:spLocks noGrp="1"/>
          </p:cNvSpPr>
          <p:nvPr>
            <p:ph sz="half" idx="1"/>
          </p:nvPr>
        </p:nvSpPr>
        <p:spPr/>
        <p:txBody>
          <a:bodyPr/>
          <a:lstStyle/>
          <a:p>
            <a:r>
              <a:rPr lang="en-US" dirty="0" smtClean="0"/>
              <a:t>Mathematics:</a:t>
            </a:r>
          </a:p>
          <a:p>
            <a:pPr lvl="1"/>
            <a:r>
              <a:rPr lang="en-US" dirty="0" smtClean="0"/>
              <a:t>Gauss</a:t>
            </a:r>
          </a:p>
          <a:p>
            <a:pPr lvl="1"/>
            <a:r>
              <a:rPr lang="en-US" dirty="0" smtClean="0"/>
              <a:t>Riemann</a:t>
            </a:r>
          </a:p>
          <a:p>
            <a:pPr lvl="1"/>
            <a:r>
              <a:rPr lang="en-US" dirty="0" err="1" smtClean="0"/>
              <a:t>Dirichlet</a:t>
            </a:r>
            <a:endParaRPr lang="en-US" dirty="0"/>
          </a:p>
          <a:p>
            <a:pPr lvl="1"/>
            <a:r>
              <a:rPr lang="en-US" dirty="0" smtClean="0"/>
              <a:t>Dedekind</a:t>
            </a:r>
          </a:p>
          <a:p>
            <a:pPr lvl="1"/>
            <a:r>
              <a:rPr lang="en-US" dirty="0" smtClean="0"/>
              <a:t>Klein</a:t>
            </a:r>
          </a:p>
          <a:p>
            <a:pPr lvl="1"/>
            <a:r>
              <a:rPr lang="en-US" dirty="0" smtClean="0"/>
              <a:t>Hilbert</a:t>
            </a:r>
          </a:p>
          <a:p>
            <a:pPr lvl="1"/>
            <a:r>
              <a:rPr lang="en-US" dirty="0" err="1" smtClean="0"/>
              <a:t>Minkowski</a:t>
            </a:r>
            <a:endParaRPr lang="en-US" dirty="0"/>
          </a:p>
          <a:p>
            <a:pPr lvl="1"/>
            <a:r>
              <a:rPr lang="en-US" dirty="0" smtClean="0"/>
              <a:t>Courant</a:t>
            </a:r>
          </a:p>
          <a:p>
            <a:pPr lvl="1"/>
            <a:r>
              <a:rPr lang="en-US" dirty="0" err="1" smtClean="0"/>
              <a:t>Noether</a:t>
            </a:r>
            <a:endParaRPr lang="en-US" dirty="0" smtClean="0"/>
          </a:p>
          <a:p>
            <a:endParaRPr lang="en-US" dirty="0"/>
          </a:p>
          <a:p>
            <a:endParaRPr lang="en-US" dirty="0"/>
          </a:p>
        </p:txBody>
      </p:sp>
      <p:sp>
        <p:nvSpPr>
          <p:cNvPr id="5" name="Content Placeholder 4"/>
          <p:cNvSpPr>
            <a:spLocks noGrp="1"/>
          </p:cNvSpPr>
          <p:nvPr>
            <p:ph sz="half" idx="2"/>
          </p:nvPr>
        </p:nvSpPr>
        <p:spPr/>
        <p:txBody>
          <a:bodyPr/>
          <a:lstStyle/>
          <a:p>
            <a:r>
              <a:rPr lang="en-US" dirty="0"/>
              <a:t>Physics:</a:t>
            </a:r>
          </a:p>
          <a:p>
            <a:pPr lvl="1"/>
            <a:r>
              <a:rPr lang="en-US" dirty="0"/>
              <a:t>Max </a:t>
            </a:r>
            <a:r>
              <a:rPr lang="en-US" dirty="0" smtClean="0"/>
              <a:t>Born</a:t>
            </a:r>
            <a:endParaRPr lang="en-US" dirty="0"/>
          </a:p>
          <a:p>
            <a:pPr lvl="1"/>
            <a:r>
              <a:rPr lang="en-US" dirty="0" smtClean="0"/>
              <a:t>Heisenberg</a:t>
            </a:r>
          </a:p>
          <a:p>
            <a:pPr lvl="1"/>
            <a:r>
              <a:rPr lang="en-US" dirty="0" smtClean="0"/>
              <a:t>Oppenheimer </a:t>
            </a:r>
            <a:r>
              <a:rPr lang="en-US" dirty="0"/>
              <a:t>(visited)</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158</a:t>
            </a:fld>
            <a:endParaRPr lang="en-US"/>
          </a:p>
        </p:txBody>
      </p:sp>
    </p:spTree>
    <p:extLst>
      <p:ext uri="{BB962C8B-B14F-4D97-AF65-F5344CB8AC3E}">
        <p14:creationId xmlns:p14="http://schemas.microsoft.com/office/powerpoint/2010/main" val="1622179504"/>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Friedrich Gauss (1777-1855)</a:t>
            </a:r>
            <a:endParaRPr lang="en-US" dirty="0"/>
          </a:p>
        </p:txBody>
      </p:sp>
      <p:sp>
        <p:nvSpPr>
          <p:cNvPr id="4" name="Content Placeholder 3"/>
          <p:cNvSpPr>
            <a:spLocks noGrp="1"/>
          </p:cNvSpPr>
          <p:nvPr>
            <p:ph sz="half" idx="2"/>
          </p:nvPr>
        </p:nvSpPr>
        <p:spPr>
          <a:xfrm>
            <a:off x="4445000" y="1574802"/>
            <a:ext cx="4559300" cy="4525963"/>
          </a:xfrm>
        </p:spPr>
        <p:txBody>
          <a:bodyPr/>
          <a:lstStyle/>
          <a:p>
            <a:r>
              <a:rPr lang="en-US" dirty="0" smtClean="0"/>
              <a:t>Child prodigy</a:t>
            </a:r>
          </a:p>
          <a:p>
            <a:r>
              <a:rPr lang="en-US" dirty="0" smtClean="0"/>
              <a:t>At 24, wrote foundational number theory treatise, </a:t>
            </a:r>
            <a:r>
              <a:rPr lang="en-US" i="1" dirty="0" err="1" smtClean="0"/>
              <a:t>Disquisitiones</a:t>
            </a:r>
            <a:r>
              <a:rPr lang="en-US" i="1" dirty="0" smtClean="0"/>
              <a:t> </a:t>
            </a:r>
            <a:r>
              <a:rPr lang="en-US" i="1" dirty="0" err="1" smtClean="0"/>
              <a:t>Arithmeticae</a:t>
            </a:r>
            <a:endParaRPr lang="en-US" i="1" dirty="0" smtClean="0"/>
          </a:p>
          <a:p>
            <a:r>
              <a:rPr lang="en-US" dirty="0" smtClean="0"/>
              <a:t>Contributions to mathematics, physics, astronomy, and statistics</a:t>
            </a:r>
          </a:p>
          <a:p>
            <a:r>
              <a:rPr lang="en-US" dirty="0" smtClean="0"/>
              <a:t>Known as “Prince of Mathematicians”</a:t>
            </a:r>
            <a:endParaRPr lang="en-US" dirty="0"/>
          </a:p>
        </p:txBody>
      </p:sp>
      <p:sp>
        <p:nvSpPr>
          <p:cNvPr id="5" name="Slide Number Placeholder 4"/>
          <p:cNvSpPr>
            <a:spLocks noGrp="1"/>
          </p:cNvSpPr>
          <p:nvPr>
            <p:ph type="sldNum" sz="quarter" idx="12"/>
          </p:nvPr>
        </p:nvSpPr>
        <p:spPr/>
        <p:txBody>
          <a:bodyPr/>
          <a:lstStyle/>
          <a:p>
            <a:fld id="{8CC98554-76E8-C340-BA36-F66DB672AD21}" type="slidenum">
              <a:rPr lang="en-US" smtClean="0"/>
              <a:t>159</a:t>
            </a:fld>
            <a:endParaRPr lang="en-US"/>
          </a:p>
        </p:txBody>
      </p:sp>
      <p:pic>
        <p:nvPicPr>
          <p:cNvPr id="7" name="Picture 6" descr="Carl_Friedrich_Gau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74802"/>
            <a:ext cx="3744468" cy="4800600"/>
          </a:xfrm>
          <a:prstGeom prst="rect">
            <a:avLst/>
          </a:prstGeom>
        </p:spPr>
      </p:pic>
    </p:spTree>
    <p:extLst>
      <p:ext uri="{BB962C8B-B14F-4D97-AF65-F5344CB8AC3E}">
        <p14:creationId xmlns:p14="http://schemas.microsoft.com/office/powerpoint/2010/main" val="37990594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Semigroups</a:t>
            </a:r>
            <a:endParaRPr lang="en-US" dirty="0"/>
          </a:p>
        </p:txBody>
      </p:sp>
      <p:sp>
        <p:nvSpPr>
          <p:cNvPr id="3" name="Content Placeholder 2"/>
          <p:cNvSpPr>
            <a:spLocks noGrp="1"/>
          </p:cNvSpPr>
          <p:nvPr>
            <p:ph idx="1"/>
          </p:nvPr>
        </p:nvSpPr>
        <p:spPr/>
        <p:txBody>
          <a:bodyPr/>
          <a:lstStyle/>
          <a:p>
            <a:r>
              <a:rPr lang="en-US" dirty="0" smtClean="0"/>
              <a:t>Additive </a:t>
            </a:r>
            <a:r>
              <a:rPr lang="en-US" dirty="0" err="1" smtClean="0"/>
              <a:t>semigroup</a:t>
            </a:r>
            <a:r>
              <a:rPr lang="en-US" dirty="0" smtClean="0"/>
              <a:t> of positive integers</a:t>
            </a:r>
          </a:p>
          <a:p>
            <a:pPr lvl="1"/>
            <a:r>
              <a:rPr lang="en-US" dirty="0" smtClean="0"/>
              <a:t>Elements:		positive integers</a:t>
            </a:r>
          </a:p>
          <a:p>
            <a:pPr lvl="1"/>
            <a:r>
              <a:rPr lang="en-US" dirty="0" smtClean="0"/>
              <a:t>Operation:	addition</a:t>
            </a:r>
          </a:p>
          <a:p>
            <a:r>
              <a:rPr lang="en-US" dirty="0" smtClean="0"/>
              <a:t>Multiplicative </a:t>
            </a:r>
            <a:r>
              <a:rPr lang="en-US" dirty="0" err="1" smtClean="0"/>
              <a:t>semigroup</a:t>
            </a:r>
            <a:r>
              <a:rPr lang="en-US" dirty="0" smtClean="0"/>
              <a:t> of even integers</a:t>
            </a:r>
          </a:p>
          <a:p>
            <a:pPr lvl="1"/>
            <a:r>
              <a:rPr lang="en-US" dirty="0" smtClean="0"/>
              <a:t>Elements:		even integers</a:t>
            </a:r>
          </a:p>
          <a:p>
            <a:pPr lvl="1"/>
            <a:r>
              <a:rPr lang="en-US" dirty="0" smtClean="0"/>
              <a:t>Operation:	multiplication</a:t>
            </a:r>
          </a:p>
        </p:txBody>
      </p:sp>
      <p:sp>
        <p:nvSpPr>
          <p:cNvPr id="4" name="Slide Number Placeholder 3"/>
          <p:cNvSpPr>
            <a:spLocks noGrp="1"/>
          </p:cNvSpPr>
          <p:nvPr>
            <p:ph type="sldNum" sz="quarter" idx="12"/>
          </p:nvPr>
        </p:nvSpPr>
        <p:spPr/>
        <p:txBody>
          <a:bodyPr/>
          <a:lstStyle/>
          <a:p>
            <a:fld id="{8CC98554-76E8-C340-BA36-F66DB672AD21}" type="slidenum">
              <a:rPr lang="en-US" smtClean="0"/>
              <a:t>16</a:t>
            </a:fld>
            <a:endParaRPr lang="en-US"/>
          </a:p>
        </p:txBody>
      </p:sp>
    </p:spTree>
    <p:extLst>
      <p:ext uri="{BB962C8B-B14F-4D97-AF65-F5344CB8AC3E}">
        <p14:creationId xmlns:p14="http://schemas.microsoft.com/office/powerpoint/2010/main" val="2214018036"/>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Complex Numbers</a:t>
            </a:r>
            <a:endParaRPr lang="en-US" dirty="0"/>
          </a:p>
        </p:txBody>
      </p:sp>
      <p:sp>
        <p:nvSpPr>
          <p:cNvPr id="7" name="Content Placeholder 6"/>
          <p:cNvSpPr>
            <a:spLocks noGrp="1"/>
          </p:cNvSpPr>
          <p:nvPr>
            <p:ph idx="1"/>
          </p:nvPr>
        </p:nvSpPr>
        <p:spPr/>
        <p:txBody>
          <a:bodyPr>
            <a:normAutofit/>
          </a:bodyPr>
          <a:lstStyle/>
          <a:p>
            <a:pPr>
              <a:spcAft>
                <a:spcPts val="600"/>
              </a:spcAft>
            </a:pPr>
            <a:r>
              <a:rPr lang="en-US" dirty="0"/>
              <a:t>Imaginary numbers (</a:t>
            </a:r>
            <a:r>
              <a:rPr lang="en-US" i="1" dirty="0">
                <a:latin typeface="Palatino"/>
                <a:cs typeface="Palatino"/>
              </a:rPr>
              <a:t>xi</a:t>
            </a:r>
            <a:r>
              <a:rPr lang="en-US" dirty="0"/>
              <a:t> where </a:t>
            </a:r>
            <a:r>
              <a:rPr lang="en-US" i="1" dirty="0">
                <a:latin typeface="Palatino"/>
                <a:cs typeface="Palatino"/>
              </a:rPr>
              <a:t>i</a:t>
            </a:r>
            <a:r>
              <a:rPr lang="en-US" i="1" baseline="30000" dirty="0">
                <a:latin typeface="Palatino"/>
                <a:cs typeface="Palatino"/>
              </a:rPr>
              <a:t>2 </a:t>
            </a:r>
            <a:r>
              <a:rPr lang="en-US" i="1" dirty="0">
                <a:latin typeface="Palatino"/>
                <a:cs typeface="Palatino"/>
              </a:rPr>
              <a:t>= </a:t>
            </a:r>
            <a:r>
              <a:rPr lang="en-US" dirty="0" smtClean="0">
                <a:latin typeface="Palatino"/>
                <a:cs typeface="Palatino"/>
              </a:rPr>
              <a:t>–1</a:t>
            </a:r>
            <a:r>
              <a:rPr lang="en-US" dirty="0"/>
              <a:t>) </a:t>
            </a:r>
            <a:r>
              <a:rPr lang="en-US" dirty="0" smtClean="0"/>
              <a:t>used </a:t>
            </a:r>
            <a:r>
              <a:rPr lang="en-US" dirty="0"/>
              <a:t>since </a:t>
            </a:r>
            <a:r>
              <a:rPr lang="en-US" dirty="0" smtClean="0"/>
              <a:t>the 16th </a:t>
            </a:r>
            <a:r>
              <a:rPr lang="en-US" dirty="0"/>
              <a:t>century, but never </a:t>
            </a:r>
            <a:r>
              <a:rPr lang="en-US" dirty="0" smtClean="0"/>
              <a:t>understood.</a:t>
            </a:r>
            <a:endParaRPr lang="en-US" dirty="0"/>
          </a:p>
          <a:p>
            <a:pPr>
              <a:spcAft>
                <a:spcPts val="600"/>
              </a:spcAft>
            </a:pPr>
            <a:r>
              <a:rPr lang="en-US" dirty="0"/>
              <a:t>In 1831 Gauss </a:t>
            </a:r>
            <a:r>
              <a:rPr lang="en-US" dirty="0" smtClean="0"/>
              <a:t>realized that numbers of form </a:t>
            </a:r>
            <a:r>
              <a:rPr lang="en-US" i="1" dirty="0" smtClean="0"/>
              <a:t/>
            </a:r>
            <a:br>
              <a:rPr lang="en-US" i="1" dirty="0" smtClean="0"/>
            </a:br>
            <a:r>
              <a:rPr lang="en-US" i="1" dirty="0" smtClean="0"/>
              <a:t> 							</a:t>
            </a:r>
            <a:r>
              <a:rPr lang="en-US" i="1" dirty="0" smtClean="0">
                <a:latin typeface="Palatino"/>
                <a:cs typeface="Palatino"/>
              </a:rPr>
              <a:t>z </a:t>
            </a:r>
            <a:r>
              <a:rPr lang="en-US" i="1" dirty="0">
                <a:latin typeface="Palatino"/>
                <a:cs typeface="Palatino"/>
              </a:rPr>
              <a:t>= </a:t>
            </a:r>
            <a:r>
              <a:rPr lang="en-US" i="1" dirty="0" smtClean="0">
                <a:latin typeface="Palatino"/>
                <a:cs typeface="Palatino"/>
              </a:rPr>
              <a:t>x </a:t>
            </a:r>
            <a:r>
              <a:rPr lang="en-US" i="1" dirty="0">
                <a:latin typeface="Palatino"/>
                <a:cs typeface="Palatino"/>
              </a:rPr>
              <a:t>+ </a:t>
            </a:r>
            <a:r>
              <a:rPr lang="en-US" i="1" dirty="0" err="1" smtClean="0">
                <a:latin typeface="Palatino"/>
                <a:cs typeface="Palatino"/>
              </a:rPr>
              <a:t>yi</a:t>
            </a:r>
            <a:r>
              <a:rPr lang="en-US" i="1" dirty="0" smtClean="0">
                <a:latin typeface="Palatino"/>
                <a:cs typeface="Palatino"/>
              </a:rPr>
              <a:t> </a:t>
            </a:r>
            <a:br>
              <a:rPr lang="en-US" i="1" dirty="0" smtClean="0">
                <a:latin typeface="Palatino"/>
                <a:cs typeface="Palatino"/>
              </a:rPr>
            </a:br>
            <a:r>
              <a:rPr lang="en-US" dirty="0" smtClean="0">
                <a:cs typeface="Palatino"/>
              </a:rPr>
              <a:t>could be viewed </a:t>
            </a:r>
            <a:r>
              <a:rPr lang="en-US" dirty="0" smtClean="0"/>
              <a:t>as </a:t>
            </a:r>
            <a:r>
              <a:rPr lang="en-US" dirty="0"/>
              <a:t>points </a:t>
            </a:r>
            <a:r>
              <a:rPr lang="en-US" dirty="0" smtClean="0">
                <a:latin typeface="Palatino"/>
                <a:cs typeface="Palatino"/>
              </a:rPr>
              <a:t>(</a:t>
            </a:r>
            <a:r>
              <a:rPr lang="en-US" i="1" dirty="0" err="1" smtClean="0">
                <a:latin typeface="Palatino"/>
                <a:cs typeface="Palatino"/>
              </a:rPr>
              <a:t>x,y</a:t>
            </a:r>
            <a:r>
              <a:rPr lang="en-US" dirty="0" smtClean="0">
                <a:latin typeface="Palatino"/>
                <a:cs typeface="Palatino"/>
              </a:rPr>
              <a:t>)</a:t>
            </a:r>
            <a:r>
              <a:rPr lang="en-US" i="1" dirty="0" smtClean="0">
                <a:latin typeface="Palatino"/>
                <a:cs typeface="Palatino"/>
              </a:rPr>
              <a:t> </a:t>
            </a:r>
            <a:r>
              <a:rPr lang="en-US" dirty="0"/>
              <a:t>on Cartesian plane</a:t>
            </a:r>
            <a:r>
              <a:rPr lang="en-US" dirty="0" smtClean="0"/>
              <a:t>.</a:t>
            </a:r>
          </a:p>
          <a:p>
            <a:pPr>
              <a:spcAft>
                <a:spcPts val="600"/>
              </a:spcAft>
            </a:pPr>
            <a:r>
              <a:rPr lang="en-US" dirty="0" smtClean="0"/>
              <a:t>These complex numbers were as valid as any other type of number.</a:t>
            </a:r>
            <a:endParaRPr lang="en-US" dirty="0"/>
          </a:p>
        </p:txBody>
      </p:sp>
      <p:sp>
        <p:nvSpPr>
          <p:cNvPr id="5" name="Slide Number Placeholder 4"/>
          <p:cNvSpPr>
            <a:spLocks noGrp="1"/>
          </p:cNvSpPr>
          <p:nvPr>
            <p:ph type="sldNum" sz="quarter" idx="12"/>
          </p:nvPr>
        </p:nvSpPr>
        <p:spPr/>
        <p:txBody>
          <a:bodyPr/>
          <a:lstStyle/>
          <a:p>
            <a:fld id="{8CC98554-76E8-C340-BA36-F66DB672AD21}" type="slidenum">
              <a:rPr lang="en-US" smtClean="0"/>
              <a:t>160</a:t>
            </a:fld>
            <a:endParaRPr lang="en-US"/>
          </a:p>
        </p:txBody>
      </p:sp>
    </p:spTree>
    <p:extLst>
      <p:ext uri="{BB962C8B-B14F-4D97-AF65-F5344CB8AC3E}">
        <p14:creationId xmlns:p14="http://schemas.microsoft.com/office/powerpoint/2010/main" val="2205036542"/>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Number Definitions</a:t>
            </a:r>
            <a:endParaRPr lang="en-US" dirty="0"/>
          </a:p>
        </p:txBody>
      </p:sp>
      <p:sp>
        <p:nvSpPr>
          <p:cNvPr id="3" name="Content Placeholder 2"/>
          <p:cNvSpPr>
            <a:spLocks noGrp="1"/>
          </p:cNvSpPr>
          <p:nvPr>
            <p:ph idx="1"/>
          </p:nvPr>
        </p:nvSpPr>
        <p:spPr>
          <a:xfrm>
            <a:off x="457200" y="1600200"/>
            <a:ext cx="8229600" cy="4889500"/>
          </a:xfrm>
        </p:spPr>
        <p:txBody>
          <a:bodyPr>
            <a:normAutofit/>
          </a:bodyPr>
          <a:lstStyle/>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t>Absolute value of </a:t>
            </a:r>
            <a:r>
              <a:rPr lang="en-US" sz="2400" i="1" dirty="0" smtClean="0">
                <a:latin typeface="Palatino"/>
                <a:cs typeface="Palatino"/>
              </a:rPr>
              <a:t>z</a:t>
            </a:r>
            <a:r>
              <a:rPr lang="en-US" sz="2400" dirty="0" smtClean="0"/>
              <a:t> is length of vector </a:t>
            </a:r>
            <a:r>
              <a:rPr lang="en-US" sz="2400" i="1" dirty="0" smtClean="0">
                <a:latin typeface="Palatino"/>
                <a:cs typeface="Palatino"/>
              </a:rPr>
              <a:t>z</a:t>
            </a:r>
            <a:r>
              <a:rPr lang="en-US" sz="2400" dirty="0" smtClean="0"/>
              <a:t> on complex plane.</a:t>
            </a:r>
          </a:p>
          <a:p>
            <a:r>
              <a:rPr lang="en-US" sz="2400" dirty="0" smtClean="0"/>
              <a:t>Argument is angle between real axis and vector </a:t>
            </a:r>
            <a:r>
              <a:rPr lang="en-US" sz="2400" i="1" dirty="0" smtClean="0">
                <a:latin typeface="Palatino"/>
                <a:cs typeface="Palatino"/>
              </a:rPr>
              <a:t>z</a:t>
            </a:r>
            <a:r>
              <a:rPr lang="en-US" sz="2400" dirty="0" smtClean="0"/>
              <a:t>.</a:t>
            </a:r>
          </a:p>
          <a:p>
            <a:r>
              <a:rPr lang="en-US" sz="2400" dirty="0" smtClean="0"/>
              <a:t>Example:  </a:t>
            </a:r>
            <a:r>
              <a:rPr lang="en-US" sz="2400" dirty="0" smtClean="0">
                <a:latin typeface="Palatino"/>
                <a:cs typeface="Palatino"/>
              </a:rPr>
              <a:t>|</a:t>
            </a:r>
            <a:r>
              <a:rPr lang="en-US" sz="2400" i="1" dirty="0" err="1" smtClean="0">
                <a:latin typeface="Palatino"/>
                <a:cs typeface="Palatino"/>
              </a:rPr>
              <a:t>i</a:t>
            </a:r>
            <a:r>
              <a:rPr lang="en-US" sz="2400" dirty="0" smtClean="0">
                <a:latin typeface="Palatino"/>
                <a:cs typeface="Palatino"/>
              </a:rPr>
              <a:t>| = 1 </a:t>
            </a:r>
            <a:r>
              <a:rPr lang="en-US" sz="2400" dirty="0" smtClean="0"/>
              <a:t>  and   </a:t>
            </a:r>
            <a:r>
              <a:rPr lang="en-US" sz="2400" dirty="0" err="1" smtClean="0">
                <a:latin typeface="Palatino"/>
                <a:cs typeface="Palatino"/>
              </a:rPr>
              <a:t>arg</a:t>
            </a:r>
            <a:r>
              <a:rPr lang="en-US" sz="2400" dirty="0" smtClean="0">
                <a:latin typeface="Palatino"/>
                <a:cs typeface="Palatino"/>
              </a:rPr>
              <a:t>(</a:t>
            </a:r>
            <a:r>
              <a:rPr lang="en-US" sz="2400" i="1" dirty="0" err="1" smtClean="0">
                <a:latin typeface="Palatino"/>
                <a:cs typeface="Palatino"/>
              </a:rPr>
              <a:t>i</a:t>
            </a:r>
            <a:r>
              <a:rPr lang="en-US" sz="2400" dirty="0" smtClean="0">
                <a:latin typeface="Palatino"/>
                <a:cs typeface="Palatino"/>
              </a:rPr>
              <a:t>) = 90</a:t>
            </a:r>
            <a:r>
              <a:rPr lang="en-US" sz="2400" baseline="30000" dirty="0" smtClean="0">
                <a:latin typeface="Palatino"/>
                <a:cs typeface="Palatino"/>
              </a:rPr>
              <a:t>∘</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161</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00" y="1843429"/>
            <a:ext cx="7683500" cy="2835388"/>
          </a:xfrm>
          <a:prstGeom prst="rect">
            <a:avLst/>
          </a:prstGeom>
        </p:spPr>
      </p:pic>
    </p:spTree>
    <p:extLst>
      <p:ext uri="{BB962C8B-B14F-4D97-AF65-F5344CB8AC3E}">
        <p14:creationId xmlns:p14="http://schemas.microsoft.com/office/powerpoint/2010/main" val="2520564046"/>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for Complex Numbers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a:p>
            <a:endParaRPr lang="en-US" dirty="0" smtClean="0"/>
          </a:p>
          <a:p>
            <a:r>
              <a:rPr lang="en-US" sz="2800" dirty="0" smtClean="0"/>
              <a:t>Multiplication can also be done by adding arguments and multiplying absolute values.</a:t>
            </a:r>
          </a:p>
          <a:p>
            <a:pPr lvl="1"/>
            <a:r>
              <a:rPr lang="en-US" sz="2400" dirty="0" smtClean="0"/>
              <a:t>Example:  To find </a:t>
            </a:r>
            <a:r>
              <a:rPr lang="en-US" sz="2400" dirty="0" smtClean="0">
                <a:latin typeface="Palatino"/>
                <a:cs typeface="Palatino"/>
              </a:rPr>
              <a:t>√</a:t>
            </a:r>
            <a:r>
              <a:rPr lang="en-US" sz="2400" i="1" dirty="0" err="1" smtClean="0">
                <a:latin typeface="Palatino"/>
                <a:cs typeface="Palatino"/>
              </a:rPr>
              <a:t>i</a:t>
            </a:r>
            <a:r>
              <a:rPr lang="en-US" sz="2400" dirty="0" smtClean="0"/>
              <a:t>, we know it will have an absolute value of 1 and an argument of 45</a:t>
            </a:r>
            <a:r>
              <a:rPr lang="en-US" sz="2400" baseline="30000" dirty="0" smtClean="0">
                <a:latin typeface="Palatino"/>
                <a:cs typeface="Palatino"/>
              </a:rPr>
              <a:t>∘</a:t>
            </a:r>
            <a:r>
              <a:rPr lang="en-US" sz="2400" dirty="0" smtClean="0"/>
              <a:t/>
            </a:r>
            <a:br>
              <a:rPr lang="en-US" sz="2400" dirty="0" smtClean="0"/>
            </a:br>
            <a:r>
              <a:rPr lang="en-US" sz="2400" dirty="0" smtClean="0"/>
              <a:t>(since 1 * 1 = 1 and 45 + 45 = 90</a:t>
            </a:r>
            <a:r>
              <a:rPr lang="en-US" sz="2400" baseline="30000" dirty="0" smtClean="0">
                <a:latin typeface="Palatino"/>
                <a:cs typeface="Palatino"/>
              </a:rPr>
              <a:t>∘</a:t>
            </a:r>
            <a:r>
              <a:rPr lang="en-US" sz="2400" dirty="0" smtClean="0">
                <a:cs typeface="Palatino"/>
              </a:rPr>
              <a:t>)</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162</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1771926"/>
            <a:ext cx="7632700" cy="1494277"/>
          </a:xfrm>
          <a:prstGeom prst="rect">
            <a:avLst/>
          </a:prstGeom>
        </p:spPr>
      </p:pic>
    </p:spTree>
    <p:extLst>
      <p:ext uri="{BB962C8B-B14F-4D97-AF65-F5344CB8AC3E}">
        <p14:creationId xmlns:p14="http://schemas.microsoft.com/office/powerpoint/2010/main" val="3025533404"/>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Integers</a:t>
            </a:r>
            <a:endParaRPr lang="en-US" dirty="0"/>
          </a:p>
        </p:txBody>
      </p:sp>
      <p:sp>
        <p:nvSpPr>
          <p:cNvPr id="3" name="Content Placeholder 2"/>
          <p:cNvSpPr>
            <a:spLocks noGrp="1"/>
          </p:cNvSpPr>
          <p:nvPr>
            <p:ph idx="1"/>
          </p:nvPr>
        </p:nvSpPr>
        <p:spPr/>
        <p:txBody>
          <a:bodyPr>
            <a:normAutofit/>
          </a:bodyPr>
          <a:lstStyle/>
          <a:p>
            <a:pPr marL="0" indent="0" algn="ctr">
              <a:buNone/>
            </a:pPr>
            <a:r>
              <a:rPr lang="en-US" i="1" dirty="0" smtClean="0"/>
              <a:t>Complex numbers with integer coefficients</a:t>
            </a:r>
          </a:p>
          <a:p>
            <a:pPr marL="0" indent="0">
              <a:buNone/>
            </a:pPr>
            <a:endParaRPr lang="en-US" sz="2800" dirty="0" smtClean="0"/>
          </a:p>
          <a:p>
            <a:pPr marL="0" indent="0">
              <a:buNone/>
            </a:pPr>
            <a:r>
              <a:rPr lang="en-US" sz="2800" dirty="0" smtClean="0"/>
              <a:t>Interesting properties:</a:t>
            </a:r>
          </a:p>
          <a:p>
            <a:r>
              <a:rPr lang="en-US" sz="2800" dirty="0" smtClean="0"/>
              <a:t>Gaussian integer 2 is not prime, since it is the product of two other Gaussian integers, </a:t>
            </a:r>
            <a:r>
              <a:rPr lang="en-US" sz="2800" dirty="0" smtClean="0">
                <a:latin typeface="Palatino"/>
                <a:cs typeface="Palatino"/>
              </a:rPr>
              <a:t>1+</a:t>
            </a:r>
            <a:r>
              <a:rPr lang="en-US" sz="2800" i="1" dirty="0" smtClean="0">
                <a:latin typeface="Palatino"/>
                <a:cs typeface="Palatino"/>
              </a:rPr>
              <a:t>i</a:t>
            </a:r>
            <a:r>
              <a:rPr lang="en-US" sz="2800" dirty="0" smtClean="0">
                <a:latin typeface="Palatino"/>
                <a:cs typeface="Palatino"/>
              </a:rPr>
              <a:t> </a:t>
            </a:r>
            <a:r>
              <a:rPr lang="en-US" sz="2800" dirty="0" smtClean="0"/>
              <a:t>and </a:t>
            </a:r>
            <a:r>
              <a:rPr lang="en-US" sz="2800" dirty="0" smtClean="0">
                <a:latin typeface="Palatino"/>
                <a:cs typeface="Palatino"/>
              </a:rPr>
              <a:t>1–</a:t>
            </a:r>
            <a:r>
              <a:rPr lang="en-US" sz="2800" i="1" dirty="0" err="1" smtClean="0">
                <a:latin typeface="Palatino"/>
                <a:cs typeface="Palatino"/>
              </a:rPr>
              <a:t>i</a:t>
            </a:r>
            <a:endParaRPr lang="en-US" sz="2800" i="1" dirty="0" smtClean="0">
              <a:latin typeface="Palatino"/>
              <a:cs typeface="Palatino"/>
            </a:endParaRPr>
          </a:p>
          <a:p>
            <a:r>
              <a:rPr lang="en-US" sz="2800" dirty="0" smtClean="0">
                <a:cs typeface="Palatino"/>
              </a:rPr>
              <a:t>We can’t do full division, but we can do division with remainder.</a:t>
            </a:r>
            <a:endParaRPr lang="en-US" sz="2800" dirty="0">
              <a:cs typeface="Palatino"/>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163</a:t>
            </a:fld>
            <a:endParaRPr lang="en-US"/>
          </a:p>
        </p:txBody>
      </p:sp>
    </p:spTree>
    <p:extLst>
      <p:ext uri="{BB962C8B-B14F-4D97-AF65-F5344CB8AC3E}">
        <p14:creationId xmlns:p14="http://schemas.microsoft.com/office/powerpoint/2010/main" val="3909636556"/>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Remainder of </a:t>
            </a:r>
            <a:r>
              <a:rPr lang="en-US" i="1" dirty="0" smtClean="0">
                <a:latin typeface="Palatino"/>
                <a:cs typeface="Palatino"/>
              </a:rPr>
              <a:t>z</a:t>
            </a:r>
            <a:r>
              <a:rPr lang="en-US" baseline="-25000" dirty="0" smtClean="0">
                <a:latin typeface="Palatino"/>
                <a:cs typeface="Palatino"/>
              </a:rPr>
              <a:t>1</a:t>
            </a:r>
            <a:r>
              <a:rPr lang="en-US" dirty="0" smtClean="0"/>
              <a:t> and </a:t>
            </a:r>
            <a:r>
              <a:rPr lang="en-US" i="1" dirty="0" smtClean="0">
                <a:latin typeface="Palatino"/>
                <a:cs typeface="Palatino"/>
              </a:rPr>
              <a:t>z</a:t>
            </a:r>
            <a:r>
              <a:rPr lang="en-US" baseline="-25000" dirty="0" smtClean="0">
                <a:latin typeface="Palatino"/>
                <a:cs typeface="Palatino"/>
              </a:rPr>
              <a:t>2</a:t>
            </a:r>
            <a:endParaRPr lang="en-US" baseline="-25000" dirty="0">
              <a:latin typeface="Palatino"/>
              <a:cs typeface="Palatino"/>
            </a:endParaRPr>
          </a:p>
        </p:txBody>
      </p:sp>
      <p:sp>
        <p:nvSpPr>
          <p:cNvPr id="3" name="Content Placeholder 2"/>
          <p:cNvSpPr>
            <a:spLocks noGrp="1"/>
          </p:cNvSpPr>
          <p:nvPr>
            <p:ph sz="half" idx="1"/>
          </p:nvPr>
        </p:nvSpPr>
        <p:spPr>
          <a:xfrm>
            <a:off x="228600" y="1600200"/>
            <a:ext cx="4775200" cy="4525963"/>
          </a:xfrm>
        </p:spPr>
        <p:txBody>
          <a:bodyPr>
            <a:normAutofit/>
          </a:bodyPr>
          <a:lstStyle/>
          <a:p>
            <a:pPr marL="514350" indent="-514350">
              <a:buFont typeface="+mj-lt"/>
              <a:buAutoNum type="arabicPeriod"/>
            </a:pPr>
            <a:r>
              <a:rPr lang="en-US" dirty="0" smtClean="0"/>
              <a:t>Construct a grid on the complex plane generated by </a:t>
            </a:r>
            <a:r>
              <a:rPr lang="en-US" i="1" dirty="0" smtClean="0">
                <a:latin typeface="Palatino"/>
                <a:cs typeface="Palatino"/>
              </a:rPr>
              <a:t>z</a:t>
            </a:r>
            <a:r>
              <a:rPr lang="en-US" i="1" baseline="-25000" dirty="0" smtClean="0">
                <a:latin typeface="Palatino"/>
                <a:cs typeface="Palatino"/>
              </a:rPr>
              <a:t>2</a:t>
            </a:r>
            <a:r>
              <a:rPr lang="en-US" dirty="0">
                <a:latin typeface="Palatino"/>
                <a:cs typeface="Palatino"/>
              </a:rPr>
              <a:t>, </a:t>
            </a:r>
            <a:r>
              <a:rPr lang="en-US" i="1" dirty="0">
                <a:latin typeface="Palatino"/>
                <a:cs typeface="Palatino"/>
              </a:rPr>
              <a:t>iz</a:t>
            </a:r>
            <a:r>
              <a:rPr lang="en-US" i="1" baseline="-25000" dirty="0">
                <a:latin typeface="Palatino"/>
                <a:cs typeface="Palatino"/>
              </a:rPr>
              <a:t>2</a:t>
            </a:r>
            <a:r>
              <a:rPr lang="en-US" dirty="0">
                <a:latin typeface="Palatino"/>
                <a:cs typeface="Palatino"/>
              </a:rPr>
              <a:t>, -</a:t>
            </a:r>
            <a:r>
              <a:rPr lang="en-US" i="1" dirty="0">
                <a:latin typeface="Palatino"/>
                <a:cs typeface="Palatino"/>
              </a:rPr>
              <a:t>iz</a:t>
            </a:r>
            <a:r>
              <a:rPr lang="en-US" i="1" baseline="-25000" dirty="0">
                <a:latin typeface="Palatino"/>
                <a:cs typeface="Palatino"/>
              </a:rPr>
              <a:t>2</a:t>
            </a:r>
            <a:r>
              <a:rPr lang="en-US" dirty="0">
                <a:latin typeface="Palatino"/>
                <a:cs typeface="Palatino"/>
              </a:rPr>
              <a:t> </a:t>
            </a:r>
            <a:r>
              <a:rPr lang="en-US" dirty="0"/>
              <a:t>and </a:t>
            </a:r>
            <a:r>
              <a:rPr lang="en-US" dirty="0">
                <a:latin typeface="Palatino"/>
                <a:cs typeface="Palatino"/>
              </a:rPr>
              <a:t>–</a:t>
            </a:r>
            <a:r>
              <a:rPr lang="en-US" i="1" dirty="0" smtClean="0">
                <a:latin typeface="Palatino"/>
                <a:cs typeface="Palatino"/>
              </a:rPr>
              <a:t>z</a:t>
            </a:r>
            <a:r>
              <a:rPr lang="en-US" i="1" baseline="-25000" dirty="0" smtClean="0">
                <a:latin typeface="Palatino"/>
                <a:cs typeface="Palatino"/>
              </a:rPr>
              <a:t>2</a:t>
            </a:r>
            <a:endParaRPr lang="en-US" dirty="0" smtClean="0"/>
          </a:p>
          <a:p>
            <a:pPr marL="514350" indent="-514350">
              <a:buFont typeface="+mj-lt"/>
              <a:buAutoNum type="arabicPeriod"/>
            </a:pPr>
            <a:r>
              <a:rPr lang="en-US" dirty="0" smtClean="0">
                <a:cs typeface="Palatino"/>
              </a:rPr>
              <a:t>Find a square in the grid containing </a:t>
            </a:r>
            <a:r>
              <a:rPr lang="en-US" i="1" dirty="0" smtClean="0">
                <a:latin typeface="Palatino"/>
                <a:cs typeface="Palatino"/>
              </a:rPr>
              <a:t>z</a:t>
            </a:r>
            <a:r>
              <a:rPr lang="en-US" baseline="-25000" dirty="0" smtClean="0">
                <a:latin typeface="Palatino"/>
                <a:cs typeface="Palatino"/>
              </a:rPr>
              <a:t>1</a:t>
            </a:r>
            <a:endParaRPr lang="en-US" dirty="0" smtClean="0">
              <a:cs typeface="Palatino"/>
            </a:endParaRPr>
          </a:p>
          <a:p>
            <a:pPr marL="514350" indent="-514350">
              <a:buFont typeface="+mj-lt"/>
              <a:buAutoNum type="arabicPeriod"/>
            </a:pPr>
            <a:r>
              <a:rPr lang="en-US" dirty="0" smtClean="0">
                <a:cs typeface="Palatino"/>
              </a:rPr>
              <a:t>Find a vertex </a:t>
            </a:r>
            <a:r>
              <a:rPr lang="en-US" i="1" dirty="0" smtClean="0">
                <a:latin typeface="Palatino"/>
                <a:cs typeface="Palatino"/>
              </a:rPr>
              <a:t>w</a:t>
            </a:r>
            <a:r>
              <a:rPr lang="en-US" dirty="0" smtClean="0">
                <a:cs typeface="Palatino"/>
              </a:rPr>
              <a:t> of the square closest to </a:t>
            </a:r>
            <a:r>
              <a:rPr lang="en-US" i="1" dirty="0">
                <a:latin typeface="Palatino"/>
                <a:cs typeface="Palatino"/>
              </a:rPr>
              <a:t>z</a:t>
            </a:r>
            <a:r>
              <a:rPr lang="en-US" baseline="-25000" dirty="0">
                <a:latin typeface="Palatino"/>
                <a:cs typeface="Palatino"/>
              </a:rPr>
              <a:t>1</a:t>
            </a:r>
            <a:endParaRPr lang="en-US" dirty="0">
              <a:cs typeface="Palatino"/>
            </a:endParaRPr>
          </a:p>
          <a:p>
            <a:pPr marL="514350" indent="-514350">
              <a:buFont typeface="+mj-lt"/>
              <a:buAutoNum type="arabicPeriod"/>
            </a:pPr>
            <a:r>
              <a:rPr lang="en-US" dirty="0" smtClean="0">
                <a:cs typeface="Palatino"/>
              </a:rPr>
              <a:t> </a:t>
            </a:r>
            <a:r>
              <a:rPr lang="en-US" i="1" dirty="0" smtClean="0">
                <a:latin typeface="Palatino"/>
                <a:cs typeface="Palatino"/>
              </a:rPr>
              <a:t>z</a:t>
            </a:r>
            <a:r>
              <a:rPr lang="en-US" baseline="-25000" dirty="0" smtClean="0">
                <a:latin typeface="Palatino"/>
                <a:cs typeface="Palatino"/>
              </a:rPr>
              <a:t>1 </a:t>
            </a:r>
            <a:r>
              <a:rPr lang="en-US" dirty="0" smtClean="0">
                <a:latin typeface="Palatino"/>
                <a:cs typeface="Palatino"/>
              </a:rPr>
              <a:t>– </a:t>
            </a:r>
            <a:r>
              <a:rPr lang="en-US" i="1" dirty="0" smtClean="0">
                <a:latin typeface="Palatino"/>
                <a:cs typeface="Palatino"/>
              </a:rPr>
              <a:t>w</a:t>
            </a:r>
            <a:r>
              <a:rPr lang="en-US" dirty="0" smtClean="0">
                <a:latin typeface="Palatino"/>
                <a:cs typeface="Palatino"/>
              </a:rPr>
              <a:t> </a:t>
            </a:r>
            <a:r>
              <a:rPr lang="en-US" dirty="0" smtClean="0">
                <a:cs typeface="Palatino"/>
              </a:rPr>
              <a:t>is the remainder.</a:t>
            </a:r>
            <a:endParaRPr lang="en-US" dirty="0">
              <a:cs typeface="Palatino"/>
            </a:endParaRPr>
          </a:p>
        </p:txBody>
      </p:sp>
      <p:pic>
        <p:nvPicPr>
          <p:cNvPr id="6" name="Content Placeholder 5" descr="GaussianIntegerRemainder.pdf"/>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524" t="8138" r="20944" b="8804"/>
          <a:stretch/>
        </p:blipFill>
        <p:spPr>
          <a:xfrm>
            <a:off x="4470400" y="1600200"/>
            <a:ext cx="4365066" cy="4409761"/>
          </a:xfrm>
        </p:spPr>
      </p:pic>
      <p:sp>
        <p:nvSpPr>
          <p:cNvPr id="4" name="Slide Number Placeholder 3"/>
          <p:cNvSpPr>
            <a:spLocks noGrp="1"/>
          </p:cNvSpPr>
          <p:nvPr>
            <p:ph type="sldNum" sz="quarter" idx="12"/>
          </p:nvPr>
        </p:nvSpPr>
        <p:spPr/>
        <p:txBody>
          <a:bodyPr/>
          <a:lstStyle/>
          <a:p>
            <a:fld id="{8CC98554-76E8-C340-BA36-F66DB672AD21}" type="slidenum">
              <a:rPr lang="en-US" smtClean="0"/>
              <a:t>164</a:t>
            </a:fld>
            <a:endParaRPr lang="en-US"/>
          </a:p>
        </p:txBody>
      </p:sp>
    </p:spTree>
    <p:extLst>
      <p:ext uri="{BB962C8B-B14F-4D97-AF65-F5344CB8AC3E}">
        <p14:creationId xmlns:p14="http://schemas.microsoft.com/office/powerpoint/2010/main" val="732624096"/>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8600"/>
            <a:ext cx="8572500" cy="1143000"/>
          </a:xfrm>
        </p:spPr>
        <p:txBody>
          <a:bodyPr>
            <a:noAutofit/>
          </a:bodyPr>
          <a:lstStyle/>
          <a:p>
            <a:r>
              <a:rPr lang="en-US" sz="4000" dirty="0" smtClean="0"/>
              <a:t>GCD for Gaussian Integers</a:t>
            </a:r>
            <a:endParaRPr lang="en-US" sz="4000"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165</a:t>
            </a:fld>
            <a:endParaRPr lang="en-US" dirty="0"/>
          </a:p>
        </p:txBody>
      </p:sp>
      <p:sp>
        <p:nvSpPr>
          <p:cNvPr id="4" name="Rectangle 3"/>
          <p:cNvSpPr/>
          <p:nvPr/>
        </p:nvSpPr>
        <p:spPr>
          <a:xfrm>
            <a:off x="520700" y="1597780"/>
            <a:ext cx="8369300" cy="3046988"/>
          </a:xfrm>
          <a:prstGeom prst="rect">
            <a:avLst/>
          </a:prstGeom>
        </p:spPr>
        <p:txBody>
          <a:bodyPr wrap="square">
            <a:spAutoFit/>
          </a:bodyPr>
          <a:lstStyle/>
          <a:p>
            <a:r>
              <a:rPr lang="en-US" sz="2400" dirty="0" smtClean="0">
                <a:latin typeface="Lucida Console"/>
                <a:cs typeface="Lucida Console"/>
              </a:rPr>
              <a:t>complex&lt;integer&gt; </a:t>
            </a:r>
            <a:r>
              <a:rPr lang="en-US" sz="2400" dirty="0" err="1" smtClean="0">
                <a:latin typeface="Lucida Console"/>
                <a:cs typeface="Lucida Console"/>
              </a:rPr>
              <a:t>gcd</a:t>
            </a:r>
            <a:r>
              <a:rPr lang="en-US" sz="2400" dirty="0" smtClean="0">
                <a:latin typeface="Lucida Console"/>
                <a:cs typeface="Lucida Console"/>
              </a:rPr>
              <a:t>(complex&lt;integer&gt; a,</a:t>
            </a:r>
          </a:p>
          <a:p>
            <a:r>
              <a:rPr lang="en-US" sz="2400" dirty="0">
                <a:latin typeface="Lucida Console"/>
                <a:cs typeface="Lucida Console"/>
              </a:rPr>
              <a:t> </a:t>
            </a:r>
            <a:r>
              <a:rPr lang="en-US" sz="2400" dirty="0" smtClean="0">
                <a:latin typeface="Lucida Console"/>
                <a:cs typeface="Lucida Console"/>
              </a:rPr>
              <a:t>                    complex&lt;integer&gt; b) {</a:t>
            </a:r>
          </a:p>
          <a:p>
            <a:r>
              <a:rPr lang="en-US" sz="2400" dirty="0">
                <a:latin typeface="Lucida Console"/>
                <a:cs typeface="Lucida Console"/>
              </a:rPr>
              <a:t> </a:t>
            </a:r>
            <a:r>
              <a:rPr lang="en-US" sz="2400" dirty="0" smtClean="0">
                <a:latin typeface="Lucida Console"/>
                <a:cs typeface="Lucida Console"/>
              </a:rPr>
              <a:t>   while (b != complex&lt;integer&gt;(0)) {</a:t>
            </a:r>
          </a:p>
          <a:p>
            <a:r>
              <a:rPr lang="en-US" sz="2400" dirty="0">
                <a:latin typeface="Lucida Console"/>
                <a:cs typeface="Lucida Console"/>
              </a:rPr>
              <a:t> </a:t>
            </a:r>
            <a:r>
              <a:rPr lang="en-US" sz="2400" dirty="0" smtClean="0">
                <a:latin typeface="Lucida Console"/>
                <a:cs typeface="Lucida Console"/>
              </a:rPr>
              <a:t>       a = remainder(a, b);</a:t>
            </a:r>
          </a:p>
          <a:p>
            <a:r>
              <a:rPr lang="en-US" sz="2400" dirty="0">
                <a:latin typeface="Lucida Console"/>
                <a:cs typeface="Lucida Console"/>
              </a:rPr>
              <a:t> </a:t>
            </a:r>
            <a:r>
              <a:rPr lang="en-US" sz="2400" dirty="0" smtClean="0">
                <a:latin typeface="Lucida Console"/>
                <a:cs typeface="Lucida Console"/>
              </a:rPr>
              <a:t>       </a:t>
            </a:r>
            <a:r>
              <a:rPr lang="en-US" sz="2400" dirty="0" err="1" smtClean="0">
                <a:latin typeface="Lucida Console"/>
                <a:cs typeface="Lucida Console"/>
              </a:rPr>
              <a:t>std</a:t>
            </a:r>
            <a:r>
              <a:rPr lang="en-US" sz="2400" dirty="0" smtClean="0">
                <a:latin typeface="Lucida Console"/>
                <a:cs typeface="Lucida Console"/>
              </a:rPr>
              <a:t>::swap(a, b);</a:t>
            </a:r>
          </a:p>
          <a:p>
            <a:r>
              <a:rPr lang="en-US" sz="2400" dirty="0">
                <a:latin typeface="Lucida Console"/>
                <a:cs typeface="Lucida Console"/>
              </a:rPr>
              <a:t> </a:t>
            </a:r>
            <a:r>
              <a:rPr lang="en-US" sz="2400" dirty="0" smtClean="0">
                <a:latin typeface="Lucida Console"/>
                <a:cs typeface="Lucida Console"/>
              </a:rPr>
              <a:t>   }</a:t>
            </a:r>
          </a:p>
          <a:p>
            <a:r>
              <a:rPr lang="en-US" sz="2400" dirty="0">
                <a:latin typeface="Lucida Console"/>
                <a:cs typeface="Lucida Console"/>
              </a:rPr>
              <a:t> </a:t>
            </a:r>
            <a:r>
              <a:rPr lang="en-US" sz="2400" dirty="0" smtClean="0">
                <a:latin typeface="Lucida Console"/>
                <a:cs typeface="Lucida Console"/>
              </a:rPr>
              <a:t>   return a;</a:t>
            </a:r>
          </a:p>
          <a:p>
            <a:r>
              <a:rPr lang="en-US" sz="2400" dirty="0">
                <a:latin typeface="Lucida Console"/>
                <a:cs typeface="Lucida Console"/>
              </a:rPr>
              <a:t>}</a:t>
            </a:r>
          </a:p>
        </p:txBody>
      </p:sp>
    </p:spTree>
    <p:extLst>
      <p:ext uri="{BB962C8B-B14F-4D97-AF65-F5344CB8AC3E}">
        <p14:creationId xmlns:p14="http://schemas.microsoft.com/office/powerpoint/2010/main" val="2148519173"/>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Dirichlet’s</a:t>
            </a:r>
            <a:r>
              <a:rPr lang="en-US" dirty="0" smtClean="0"/>
              <a:t> Extensions</a:t>
            </a:r>
            <a:endParaRPr lang="en-US" dirty="0"/>
          </a:p>
        </p:txBody>
      </p:sp>
      <p:sp>
        <p:nvSpPr>
          <p:cNvPr id="3" name="Content Placeholder 2"/>
          <p:cNvSpPr>
            <a:spLocks noGrp="1"/>
          </p:cNvSpPr>
          <p:nvPr>
            <p:ph idx="1"/>
          </p:nvPr>
        </p:nvSpPr>
        <p:spPr/>
        <p:txBody>
          <a:bodyPr>
            <a:normAutofit/>
          </a:bodyPr>
          <a:lstStyle/>
          <a:p>
            <a:r>
              <a:rPr lang="en-US" sz="2800" dirty="0" smtClean="0"/>
              <a:t>Peter Gustav Lejeune-</a:t>
            </a:r>
            <a:r>
              <a:rPr lang="en-US" sz="2800" dirty="0" err="1" smtClean="0"/>
              <a:t>Dirichlet</a:t>
            </a:r>
            <a:r>
              <a:rPr lang="en-US" sz="2800" dirty="0" smtClean="0"/>
              <a:t> (another </a:t>
            </a:r>
            <a:r>
              <a:rPr lang="en-US" sz="2800" dirty="0" err="1" smtClean="0"/>
              <a:t>Göttingen</a:t>
            </a:r>
            <a:r>
              <a:rPr lang="en-US" sz="2800" dirty="0" smtClean="0"/>
              <a:t> professor) realized that Gauss’s complex numbers</a:t>
            </a:r>
            <a:br>
              <a:rPr lang="en-US" sz="2800" dirty="0" smtClean="0"/>
            </a:br>
            <a:r>
              <a:rPr lang="en-US" sz="2800" dirty="0" smtClean="0"/>
              <a:t/>
            </a:r>
            <a:br>
              <a:rPr lang="en-US" sz="2800" dirty="0" smtClean="0"/>
            </a:br>
            <a:r>
              <a:rPr lang="en-US" sz="2800" dirty="0" smtClean="0"/>
              <a:t>were a special case of</a:t>
            </a:r>
          </a:p>
          <a:p>
            <a:endParaRPr lang="en-US" sz="2800" dirty="0" smtClean="0"/>
          </a:p>
          <a:p>
            <a:r>
              <a:rPr lang="en-US" sz="2800" dirty="0" smtClean="0"/>
              <a:t>GCD works when </a:t>
            </a:r>
            <a:r>
              <a:rPr lang="en-US" sz="2800" i="1" dirty="0" smtClean="0">
                <a:latin typeface="Palatino"/>
                <a:cs typeface="Palatino"/>
              </a:rPr>
              <a:t>a</a:t>
            </a:r>
            <a:r>
              <a:rPr lang="en-US" sz="2800" dirty="0" smtClean="0">
                <a:latin typeface="Palatino"/>
                <a:cs typeface="Palatino"/>
              </a:rPr>
              <a:t> = 1</a:t>
            </a:r>
            <a:r>
              <a:rPr lang="en-US" sz="2800" dirty="0" smtClean="0"/>
              <a:t>, but fails when </a:t>
            </a:r>
            <a:r>
              <a:rPr lang="en-US" sz="2800" i="1" dirty="0" smtClean="0">
                <a:latin typeface="Palatino"/>
                <a:cs typeface="Palatino"/>
              </a:rPr>
              <a:t>a</a:t>
            </a:r>
            <a:r>
              <a:rPr lang="en-US" sz="2800" dirty="0" smtClean="0">
                <a:latin typeface="Palatino"/>
                <a:cs typeface="Palatino"/>
              </a:rPr>
              <a:t> = 5</a:t>
            </a:r>
            <a:r>
              <a:rPr lang="en-US" sz="2800" dirty="0" smtClean="0"/>
              <a:t>, since</a:t>
            </a:r>
            <a:br>
              <a:rPr lang="en-US" sz="2800" dirty="0" smtClean="0"/>
            </a:br>
            <a:r>
              <a:rPr lang="en-US" sz="2800" dirty="0" smtClean="0"/>
              <a:t>some numbers no longer have unique factorization, e.g.</a:t>
            </a:r>
          </a:p>
        </p:txBody>
      </p:sp>
      <p:sp>
        <p:nvSpPr>
          <p:cNvPr id="4" name="Slide Number Placeholder 3"/>
          <p:cNvSpPr>
            <a:spLocks noGrp="1"/>
          </p:cNvSpPr>
          <p:nvPr>
            <p:ph type="sldNum" sz="quarter" idx="12"/>
          </p:nvPr>
        </p:nvSpPr>
        <p:spPr/>
        <p:txBody>
          <a:bodyPr/>
          <a:lstStyle/>
          <a:p>
            <a:fld id="{8CC98554-76E8-C340-BA36-F66DB672AD21}" type="slidenum">
              <a:rPr lang="en-US" smtClean="0"/>
              <a:t>166</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151" y="2528015"/>
            <a:ext cx="1438275" cy="352425"/>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151" y="3397250"/>
            <a:ext cx="1419225" cy="352425"/>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500" y="5323721"/>
            <a:ext cx="5543550" cy="400050"/>
          </a:xfrm>
          <a:prstGeom prst="rect">
            <a:avLst/>
          </a:prstGeom>
        </p:spPr>
      </p:pic>
    </p:spTree>
    <p:extLst>
      <p:ext uri="{BB962C8B-B14F-4D97-AF65-F5344CB8AC3E}">
        <p14:creationId xmlns:p14="http://schemas.microsoft.com/office/powerpoint/2010/main" val="828107647"/>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 about Euclid’s GCD Algorithm</a:t>
            </a:r>
            <a:endParaRPr lang="en-US" dirty="0"/>
          </a:p>
        </p:txBody>
      </p:sp>
      <p:sp>
        <p:nvSpPr>
          <p:cNvPr id="3" name="Content Placeholder 2"/>
          <p:cNvSpPr>
            <a:spLocks noGrp="1"/>
          </p:cNvSpPr>
          <p:nvPr>
            <p:ph idx="1"/>
          </p:nvPr>
        </p:nvSpPr>
        <p:spPr/>
        <p:txBody>
          <a:bodyPr/>
          <a:lstStyle/>
          <a:p>
            <a:pPr marL="0" indent="0" algn="ctr">
              <a:buNone/>
            </a:pPr>
            <a:r>
              <a:rPr lang="en-US" i="1" dirty="0" smtClean="0"/>
              <a:t>If Euclid’s algorithm works in a certain domain,</a:t>
            </a:r>
            <a:br>
              <a:rPr lang="en-US" i="1" dirty="0" smtClean="0"/>
            </a:br>
            <a:r>
              <a:rPr lang="en-US" i="1" dirty="0" smtClean="0"/>
              <a:t>then all nonzero elements of the domain</a:t>
            </a:r>
            <a:br>
              <a:rPr lang="en-US" i="1" dirty="0" smtClean="0"/>
            </a:br>
            <a:r>
              <a:rPr lang="en-US" i="1" dirty="0" smtClean="0"/>
              <a:t>have a unique factorization.</a:t>
            </a:r>
          </a:p>
        </p:txBody>
      </p:sp>
      <p:sp>
        <p:nvSpPr>
          <p:cNvPr id="4" name="Slide Number Placeholder 3"/>
          <p:cNvSpPr>
            <a:spLocks noGrp="1"/>
          </p:cNvSpPr>
          <p:nvPr>
            <p:ph type="sldNum" sz="quarter" idx="12"/>
          </p:nvPr>
        </p:nvSpPr>
        <p:spPr/>
        <p:txBody>
          <a:bodyPr/>
          <a:lstStyle/>
          <a:p>
            <a:fld id="{8CC98554-76E8-C340-BA36-F66DB672AD21}" type="slidenum">
              <a:rPr lang="en-US" smtClean="0"/>
              <a:t>167</a:t>
            </a:fld>
            <a:endParaRPr lang="en-US"/>
          </a:p>
        </p:txBody>
      </p:sp>
    </p:spTree>
    <p:extLst>
      <p:ext uri="{BB962C8B-B14F-4D97-AF65-F5344CB8AC3E}">
        <p14:creationId xmlns:p14="http://schemas.microsoft.com/office/powerpoint/2010/main" val="1690507900"/>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Dedekind’s Contributions</a:t>
            </a:r>
            <a:endParaRPr lang="en-US" dirty="0"/>
          </a:p>
        </p:txBody>
      </p:sp>
      <p:sp>
        <p:nvSpPr>
          <p:cNvPr id="3" name="Content Placeholder 2"/>
          <p:cNvSpPr>
            <a:spLocks noGrp="1"/>
          </p:cNvSpPr>
          <p:nvPr>
            <p:ph idx="1"/>
          </p:nvPr>
        </p:nvSpPr>
        <p:spPr/>
        <p:txBody>
          <a:bodyPr>
            <a:normAutofit/>
          </a:bodyPr>
          <a:lstStyle/>
          <a:p>
            <a:pPr>
              <a:spcAft>
                <a:spcPts val="600"/>
              </a:spcAft>
            </a:pPr>
            <a:r>
              <a:rPr lang="en-US" sz="2800" dirty="0" err="1" smtClean="0"/>
              <a:t>Dirichlet’s</a:t>
            </a:r>
            <a:r>
              <a:rPr lang="en-US" sz="2800" dirty="0" smtClean="0"/>
              <a:t> work was written up by his student Richard Dedekind, in a book called </a:t>
            </a:r>
            <a:r>
              <a:rPr lang="en-US" sz="2800" i="1" dirty="0" err="1" smtClean="0"/>
              <a:t>Vorlesungen</a:t>
            </a:r>
            <a:r>
              <a:rPr lang="en-US" sz="2800" i="1" dirty="0" smtClean="0"/>
              <a:t> </a:t>
            </a:r>
            <a:r>
              <a:rPr lang="en-US" sz="2800" i="1" dirty="0" err="1" smtClean="0"/>
              <a:t>über</a:t>
            </a:r>
            <a:r>
              <a:rPr lang="en-US" sz="2800" i="1" dirty="0" smtClean="0"/>
              <a:t> </a:t>
            </a:r>
            <a:r>
              <a:rPr lang="en-US" sz="2800" i="1" dirty="0" err="1" smtClean="0"/>
              <a:t>Zahlentheorie</a:t>
            </a:r>
            <a:r>
              <a:rPr lang="en-US" sz="2800" dirty="0" smtClean="0"/>
              <a:t> (“Lectures on Number Theory”).</a:t>
            </a:r>
          </a:p>
          <a:p>
            <a:pPr>
              <a:spcAft>
                <a:spcPts val="600"/>
              </a:spcAft>
            </a:pPr>
            <a:r>
              <a:rPr lang="en-US" sz="2800" dirty="0" smtClean="0"/>
              <a:t>Dedekind published the book under </a:t>
            </a:r>
            <a:r>
              <a:rPr lang="en-US" sz="2800" dirty="0" err="1" smtClean="0"/>
              <a:t>Dirichlet’s</a:t>
            </a:r>
            <a:r>
              <a:rPr lang="en-US" sz="2800" dirty="0" smtClean="0"/>
              <a:t> name, even though Dedekind added his own results.</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168</a:t>
            </a:fld>
            <a:endParaRPr lang="en-US"/>
          </a:p>
        </p:txBody>
      </p:sp>
    </p:spTree>
    <p:extLst>
      <p:ext uri="{BB962C8B-B14F-4D97-AF65-F5344CB8AC3E}">
        <p14:creationId xmlns:p14="http://schemas.microsoft.com/office/powerpoint/2010/main" val="1452866032"/>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Dedekind’s Generalization</a:t>
            </a:r>
            <a:endParaRPr lang="en-US" dirty="0"/>
          </a:p>
        </p:txBody>
      </p:sp>
      <p:sp>
        <p:nvSpPr>
          <p:cNvPr id="3" name="Content Placeholder 2"/>
          <p:cNvSpPr>
            <a:spLocks noGrp="1"/>
          </p:cNvSpPr>
          <p:nvPr>
            <p:ph idx="1"/>
          </p:nvPr>
        </p:nvSpPr>
        <p:spPr>
          <a:xfrm>
            <a:off x="457200" y="1600200"/>
            <a:ext cx="8483600" cy="4525963"/>
          </a:xfrm>
        </p:spPr>
        <p:txBody>
          <a:bodyPr>
            <a:normAutofit/>
          </a:bodyPr>
          <a:lstStyle/>
          <a:p>
            <a:pPr marL="0" indent="0">
              <a:buNone/>
            </a:pPr>
            <a:r>
              <a:rPr lang="en-US" dirty="0" smtClean="0"/>
              <a:t>Both Gaussian integers and </a:t>
            </a:r>
            <a:r>
              <a:rPr lang="en-US" dirty="0" err="1" smtClean="0"/>
              <a:t>Dirichlet’s</a:t>
            </a:r>
            <a:r>
              <a:rPr lang="en-US" dirty="0" smtClean="0"/>
              <a:t> extensions are special cases of </a:t>
            </a:r>
            <a:r>
              <a:rPr lang="en-US" i="1" dirty="0" smtClean="0"/>
              <a:t>algebraic integers</a:t>
            </a:r>
            <a:r>
              <a:rPr lang="en-US" dirty="0" smtClean="0"/>
              <a:t>:</a:t>
            </a:r>
          </a:p>
          <a:p>
            <a:r>
              <a:rPr lang="en-US" dirty="0" smtClean="0"/>
              <a:t>linear integral combinations of roots of</a:t>
            </a:r>
            <a:br>
              <a:rPr lang="en-US" dirty="0" smtClean="0"/>
            </a:br>
            <a:r>
              <a:rPr lang="en-US" i="1" dirty="0" err="1" smtClean="0"/>
              <a:t>monic</a:t>
            </a:r>
            <a:r>
              <a:rPr lang="en-US" i="1" dirty="0" smtClean="0"/>
              <a:t> polynomials</a:t>
            </a:r>
            <a:endParaRPr lang="en-US" i="1" dirty="0"/>
          </a:p>
        </p:txBody>
      </p:sp>
      <p:sp>
        <p:nvSpPr>
          <p:cNvPr id="4" name="Slide Number Placeholder 3"/>
          <p:cNvSpPr>
            <a:spLocks noGrp="1"/>
          </p:cNvSpPr>
          <p:nvPr>
            <p:ph type="sldNum" sz="quarter" idx="12"/>
          </p:nvPr>
        </p:nvSpPr>
        <p:spPr/>
        <p:txBody>
          <a:bodyPr/>
          <a:lstStyle/>
          <a:p>
            <a:fld id="{8CC98554-76E8-C340-BA36-F66DB672AD21}" type="slidenum">
              <a:rPr lang="en-US" smtClean="0"/>
              <a:t>169</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4340469"/>
            <a:ext cx="6553200" cy="1260231"/>
          </a:xfrm>
          <a:prstGeom prst="rect">
            <a:avLst/>
          </a:prstGeom>
        </p:spPr>
      </p:pic>
    </p:spTree>
    <p:extLst>
      <p:ext uri="{BB962C8B-B14F-4D97-AF65-F5344CB8AC3E}">
        <p14:creationId xmlns:p14="http://schemas.microsoft.com/office/powerpoint/2010/main" val="34398026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Raising </a:t>
            </a:r>
            <a:r>
              <a:rPr lang="en-US" dirty="0" err="1" smtClean="0"/>
              <a:t>Semigroup</a:t>
            </a:r>
            <a:r>
              <a:rPr lang="en-US" dirty="0" smtClean="0"/>
              <a:t> Element to a Power</a:t>
            </a:r>
            <a:endParaRPr lang="en-US" dirty="0"/>
          </a:p>
        </p:txBody>
      </p:sp>
      <p:sp>
        <p:nvSpPr>
          <p:cNvPr id="3" name="Content Placeholder 2"/>
          <p:cNvSpPr>
            <a:spLocks noGrp="1"/>
          </p:cNvSpPr>
          <p:nvPr>
            <p:ph idx="1"/>
          </p:nvPr>
        </p:nvSpPr>
        <p:spPr/>
        <p:txBody>
          <a:bodyPr/>
          <a:lstStyle/>
          <a:p>
            <a:pPr marL="0" indent="0">
              <a:buNone/>
            </a:pPr>
            <a:r>
              <a:rPr lang="en-US" dirty="0" smtClean="0"/>
              <a:t>Formal definition:</a:t>
            </a:r>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087" y="2534285"/>
            <a:ext cx="4061363" cy="1138017"/>
          </a:xfrm>
          <a:prstGeom prst="rect">
            <a:avLst/>
          </a:prstGeom>
        </p:spPr>
      </p:pic>
      <p:sp>
        <p:nvSpPr>
          <p:cNvPr id="4" name="Slide Number Placeholder 3"/>
          <p:cNvSpPr>
            <a:spLocks noGrp="1"/>
          </p:cNvSpPr>
          <p:nvPr>
            <p:ph type="sldNum" sz="quarter" idx="12"/>
          </p:nvPr>
        </p:nvSpPr>
        <p:spPr/>
        <p:txBody>
          <a:bodyPr/>
          <a:lstStyle/>
          <a:p>
            <a:fld id="{8CC98554-76E8-C340-BA36-F66DB672AD21}" type="slidenum">
              <a:rPr lang="en-US" smtClean="0"/>
              <a:t>17</a:t>
            </a:fld>
            <a:endParaRPr lang="en-US"/>
          </a:p>
        </p:txBody>
      </p:sp>
    </p:spTree>
    <p:extLst>
      <p:ext uri="{BB962C8B-B14F-4D97-AF65-F5344CB8AC3E}">
        <p14:creationId xmlns:p14="http://schemas.microsoft.com/office/powerpoint/2010/main" val="2317716034"/>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Consider</a:t>
            </a:r>
            <a:endParaRPr lang="en-US" i="1" dirty="0"/>
          </a:p>
        </p:txBody>
      </p:sp>
      <p:sp>
        <p:nvSpPr>
          <p:cNvPr id="3" name="Content Placeholder 2"/>
          <p:cNvSpPr>
            <a:spLocks noGrp="1"/>
          </p:cNvSpPr>
          <p:nvPr>
            <p:ph idx="1"/>
          </p:nvPr>
        </p:nvSpPr>
        <p:spPr/>
        <p:txBody>
          <a:bodyPr/>
          <a:lstStyle/>
          <a:p>
            <a:pPr marL="0" indent="0">
              <a:spcAft>
                <a:spcPts val="600"/>
              </a:spcAft>
              <a:buNone/>
            </a:pPr>
            <a:endParaRPr lang="en-US" dirty="0" smtClean="0"/>
          </a:p>
          <a:p>
            <a:pPr marL="0" indent="0">
              <a:spcAft>
                <a:spcPts val="600"/>
              </a:spcAft>
              <a:buNone/>
            </a:pPr>
            <a:r>
              <a:rPr lang="en-US" sz="2800" dirty="0" smtClean="0"/>
              <a:t>“…</a:t>
            </a:r>
            <a:r>
              <a:rPr lang="en-US" sz="2800" dirty="0"/>
              <a:t>the whole structure of number theory rests on a single foundation, namely the algorithm for finding the greatest common divisor of two numbers. </a:t>
            </a:r>
          </a:p>
          <a:p>
            <a:pPr marL="0" indent="0">
              <a:spcAft>
                <a:spcPts val="600"/>
              </a:spcAft>
              <a:buNone/>
            </a:pPr>
            <a:r>
              <a:rPr lang="en-US" sz="2800" dirty="0"/>
              <a:t>All the subsequent theorems … are still only simple consequences of the result of this initial investigation</a:t>
            </a:r>
            <a:r>
              <a:rPr lang="en-US" sz="2800" dirty="0" smtClean="0"/>
              <a:t>…”</a:t>
            </a:r>
          </a:p>
          <a:p>
            <a:pPr marL="0" indent="0" algn="r">
              <a:spcAft>
                <a:spcPts val="600"/>
              </a:spcAft>
              <a:buNone/>
            </a:pPr>
            <a:r>
              <a:rPr lang="en-US" sz="2800" dirty="0"/>
              <a:t>–</a:t>
            </a:r>
            <a:r>
              <a:rPr lang="en-US" sz="2800" dirty="0" smtClean="0"/>
              <a:t> Dedekind, </a:t>
            </a:r>
            <a:r>
              <a:rPr lang="en-US" sz="2800" i="1" dirty="0" smtClean="0"/>
              <a:t>Lectures on Number Theory</a:t>
            </a:r>
          </a:p>
          <a:p>
            <a:pPr marL="0" indent="0" algn="r">
              <a:spcAft>
                <a:spcPts val="600"/>
              </a:spcAft>
              <a:buNone/>
            </a:pPr>
            <a:endParaRPr lang="en-US" dirty="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170</a:t>
            </a:fld>
            <a:endParaRPr lang="en-US"/>
          </a:p>
        </p:txBody>
      </p:sp>
    </p:spTree>
    <p:extLst>
      <p:ext uri="{BB962C8B-B14F-4D97-AF65-F5344CB8AC3E}">
        <p14:creationId xmlns:p14="http://schemas.microsoft.com/office/powerpoint/2010/main" val="1830264086"/>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14</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More Algebraic Structures</a:t>
            </a:r>
          </a:p>
          <a:p>
            <a:r>
              <a:rPr lang="en-US" dirty="0" smtClean="0"/>
              <a:t>(Covers material from Sec. 8.3-8.9)</a:t>
            </a:r>
            <a:endParaRPr lang="en-US" dirty="0"/>
          </a:p>
        </p:txBody>
      </p:sp>
    </p:spTree>
    <p:extLst>
      <p:ext uri="{BB962C8B-B14F-4D97-AF65-F5344CB8AC3E}">
        <p14:creationId xmlns:p14="http://schemas.microsoft.com/office/powerpoint/2010/main" val="1285766795"/>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Generalizing Requirements</a:t>
            </a:r>
            <a:br>
              <a:rPr lang="en-US" dirty="0" smtClean="0"/>
            </a:br>
            <a:r>
              <a:rPr lang="en-US" dirty="0" smtClean="0"/>
              <a:t>for Euclid’s Algorithm</a:t>
            </a:r>
            <a:endParaRPr lang="en-US" dirty="0"/>
          </a:p>
        </p:txBody>
      </p:sp>
      <p:sp>
        <p:nvSpPr>
          <p:cNvPr id="3" name="Content Placeholder 2"/>
          <p:cNvSpPr>
            <a:spLocks noGrp="1"/>
          </p:cNvSpPr>
          <p:nvPr>
            <p:ph idx="1"/>
          </p:nvPr>
        </p:nvSpPr>
        <p:spPr/>
        <p:txBody>
          <a:bodyPr/>
          <a:lstStyle/>
          <a:p>
            <a:r>
              <a:rPr lang="en-US" dirty="0" smtClean="0"/>
              <a:t>We keep finding more and more types where  we can use Euclid’s algorithm.</a:t>
            </a:r>
          </a:p>
          <a:p>
            <a:r>
              <a:rPr lang="en-US" dirty="0" smtClean="0"/>
              <a:t>Can we characterize the most general type for which the algorithm still works?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172</a:t>
            </a:fld>
            <a:endParaRPr lang="en-US"/>
          </a:p>
        </p:txBody>
      </p:sp>
    </p:spTree>
    <p:extLst>
      <p:ext uri="{BB962C8B-B14F-4D97-AF65-F5344CB8AC3E}">
        <p14:creationId xmlns:p14="http://schemas.microsoft.com/office/powerpoint/2010/main" val="3402919792"/>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Emmy </a:t>
            </a:r>
            <a:r>
              <a:rPr lang="en-US" dirty="0" err="1" smtClean="0"/>
              <a:t>Noether</a:t>
            </a:r>
            <a:r>
              <a:rPr lang="en-US" dirty="0" smtClean="0"/>
              <a:t> (1882-1935)</a:t>
            </a:r>
            <a:endParaRPr lang="en-US" dirty="0"/>
          </a:p>
        </p:txBody>
      </p:sp>
      <p:sp>
        <p:nvSpPr>
          <p:cNvPr id="7" name="Content Placeholder 6"/>
          <p:cNvSpPr>
            <a:spLocks noGrp="1"/>
          </p:cNvSpPr>
          <p:nvPr>
            <p:ph sz="half" idx="2"/>
          </p:nvPr>
        </p:nvSpPr>
        <p:spPr>
          <a:xfrm>
            <a:off x="4381500" y="1600200"/>
            <a:ext cx="4406900" cy="4525963"/>
          </a:xfrm>
        </p:spPr>
        <p:txBody>
          <a:bodyPr>
            <a:normAutofit/>
          </a:bodyPr>
          <a:lstStyle/>
          <a:p>
            <a:r>
              <a:rPr lang="en-US" sz="2400" dirty="0" smtClean="0"/>
              <a:t>One of the greatest mathematicians of the 20</a:t>
            </a:r>
            <a:r>
              <a:rPr lang="en-US" sz="2400" baseline="30000" dirty="0" smtClean="0"/>
              <a:t>th</a:t>
            </a:r>
            <a:r>
              <a:rPr lang="en-US" sz="2400" dirty="0" smtClean="0"/>
              <a:t> century</a:t>
            </a:r>
          </a:p>
          <a:p>
            <a:r>
              <a:rPr lang="en-US" sz="2400" dirty="0" smtClean="0"/>
              <a:t>A wonderful mentor to many students</a:t>
            </a:r>
          </a:p>
          <a:p>
            <a:r>
              <a:rPr lang="en-US" sz="2400" dirty="0" smtClean="0"/>
              <a:t>Taught courses at </a:t>
            </a:r>
            <a:r>
              <a:rPr lang="en-US" sz="2400" dirty="0" err="1" smtClean="0"/>
              <a:t>Göttingen</a:t>
            </a:r>
            <a:r>
              <a:rPr lang="en-US" sz="2400" dirty="0" smtClean="0"/>
              <a:t>, but originally – since she was a woman – under Hilbert’s name</a:t>
            </a:r>
          </a:p>
          <a:p>
            <a:r>
              <a:rPr lang="en-US" sz="2400" dirty="0" smtClean="0"/>
              <a:t>Fled Nazi Germany, but no major U.S. university hired her</a:t>
            </a:r>
            <a:endParaRPr lang="en-US" sz="2400" dirty="0"/>
          </a:p>
        </p:txBody>
      </p:sp>
      <p:sp>
        <p:nvSpPr>
          <p:cNvPr id="4" name="Slide Number Placeholder 3"/>
          <p:cNvSpPr>
            <a:spLocks noGrp="1"/>
          </p:cNvSpPr>
          <p:nvPr>
            <p:ph type="sldNum" sz="quarter" idx="12"/>
          </p:nvPr>
        </p:nvSpPr>
        <p:spPr/>
        <p:txBody>
          <a:bodyPr/>
          <a:lstStyle/>
          <a:p>
            <a:fld id="{8CC98554-76E8-C340-BA36-F66DB672AD21}" type="slidenum">
              <a:rPr lang="en-US" smtClean="0"/>
              <a:t>173</a:t>
            </a:fld>
            <a:endParaRPr lang="en-US"/>
          </a:p>
        </p:txBody>
      </p:sp>
      <p:pic>
        <p:nvPicPr>
          <p:cNvPr id="3" name="Picture 2" descr="Noether_(petite_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554163"/>
            <a:ext cx="3429000" cy="4572000"/>
          </a:xfrm>
          <a:prstGeom prst="rect">
            <a:avLst/>
          </a:prstGeom>
          <a:ln>
            <a:solidFill>
              <a:schemeClr val="tx1"/>
            </a:solidFill>
          </a:ln>
        </p:spPr>
      </p:pic>
    </p:spTree>
    <p:extLst>
      <p:ext uri="{BB962C8B-B14F-4D97-AF65-F5344CB8AC3E}">
        <p14:creationId xmlns:p14="http://schemas.microsoft.com/office/powerpoint/2010/main" val="4201391172"/>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Noether’s</a:t>
            </a:r>
            <a:r>
              <a:rPr lang="en-US" dirty="0" smtClean="0"/>
              <a:t> Insight</a:t>
            </a:r>
            <a:endParaRPr lang="en-US" dirty="0"/>
          </a:p>
        </p:txBody>
      </p:sp>
      <p:sp>
        <p:nvSpPr>
          <p:cNvPr id="7" name="Content Placeholder 6"/>
          <p:cNvSpPr>
            <a:spLocks noGrp="1"/>
          </p:cNvSpPr>
          <p:nvPr>
            <p:ph idx="1"/>
          </p:nvPr>
        </p:nvSpPr>
        <p:spPr/>
        <p:txBody>
          <a:bodyPr>
            <a:normAutofit lnSpcReduction="10000"/>
          </a:bodyPr>
          <a:lstStyle/>
          <a:p>
            <a:pPr marL="0" indent="0">
              <a:buNone/>
            </a:pPr>
            <a:r>
              <a:rPr lang="en-US" sz="3600" i="1" dirty="0" smtClean="0"/>
              <a:t>It is possible to derive results about certain kinds of mathematical entities without knowing anything about the entities themselves.</a:t>
            </a:r>
          </a:p>
          <a:p>
            <a:pPr marL="0" indent="0">
              <a:buNone/>
            </a:pPr>
            <a:endParaRPr lang="en-US" i="1" dirty="0"/>
          </a:p>
          <a:p>
            <a:pPr marL="0" indent="0">
              <a:buNone/>
            </a:pPr>
            <a:r>
              <a:rPr lang="en-US" sz="3600" dirty="0" err="1" smtClean="0"/>
              <a:t>Noether</a:t>
            </a:r>
            <a:r>
              <a:rPr lang="en-US" sz="3600" dirty="0" smtClean="0"/>
              <a:t> taught mathematicians to always look for the most general setting of any theorem.</a:t>
            </a:r>
          </a:p>
          <a:p>
            <a:pPr marL="0" indent="0">
              <a:buNone/>
            </a:pPr>
            <a:endParaRPr lang="en-US" dirty="0"/>
          </a:p>
        </p:txBody>
      </p:sp>
      <p:sp>
        <p:nvSpPr>
          <p:cNvPr id="5" name="Slide Number Placeholder 4"/>
          <p:cNvSpPr>
            <a:spLocks noGrp="1"/>
          </p:cNvSpPr>
          <p:nvPr>
            <p:ph type="sldNum" sz="quarter" idx="12"/>
          </p:nvPr>
        </p:nvSpPr>
        <p:spPr/>
        <p:txBody>
          <a:bodyPr/>
          <a:lstStyle/>
          <a:p>
            <a:fld id="{8CC98554-76E8-C340-BA36-F66DB672AD21}" type="slidenum">
              <a:rPr lang="en-US" smtClean="0"/>
              <a:t>174</a:t>
            </a:fld>
            <a:endParaRPr lang="en-US"/>
          </a:p>
        </p:txBody>
      </p:sp>
    </p:spTree>
    <p:extLst>
      <p:ext uri="{BB962C8B-B14F-4D97-AF65-F5344CB8AC3E}">
        <p14:creationId xmlns:p14="http://schemas.microsoft.com/office/powerpoint/2010/main" val="3821439868"/>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Noether</a:t>
            </a:r>
            <a:r>
              <a:rPr lang="en-US" dirty="0"/>
              <a:t> </a:t>
            </a:r>
            <a:r>
              <a:rPr lang="en-US" dirty="0" smtClean="0"/>
              <a:t>and Generic Programming</a:t>
            </a:r>
            <a:endParaRPr lang="en-US" dirty="0"/>
          </a:p>
        </p:txBody>
      </p:sp>
      <p:sp>
        <p:nvSpPr>
          <p:cNvPr id="7" name="Content Placeholder 6"/>
          <p:cNvSpPr>
            <a:spLocks noGrp="1"/>
          </p:cNvSpPr>
          <p:nvPr>
            <p:ph idx="1"/>
          </p:nvPr>
        </p:nvSpPr>
        <p:spPr/>
        <p:txBody>
          <a:bodyPr>
            <a:normAutofit/>
          </a:bodyPr>
          <a:lstStyle/>
          <a:p>
            <a:pPr>
              <a:spcAft>
                <a:spcPts val="600"/>
              </a:spcAft>
            </a:pPr>
            <a:r>
              <a:rPr lang="en-US" sz="2800" dirty="0" smtClean="0"/>
              <a:t>In programming terms, </a:t>
            </a:r>
            <a:r>
              <a:rPr lang="en-US" sz="2800" dirty="0" err="1" smtClean="0"/>
              <a:t>Noether’s</a:t>
            </a:r>
            <a:r>
              <a:rPr lang="en-US" sz="2800" dirty="0" smtClean="0"/>
              <a:t> insight says that we can write algorithms and data structures in terms of concepts, without caring what types will be used.</a:t>
            </a:r>
            <a:endParaRPr lang="en-US" sz="2800" dirty="0"/>
          </a:p>
          <a:p>
            <a:pPr>
              <a:spcAft>
                <a:spcPts val="600"/>
              </a:spcAft>
            </a:pPr>
            <a:r>
              <a:rPr lang="en-US" sz="2800" dirty="0" smtClean="0"/>
              <a:t>The generic programming approach is a direct result of her work.</a:t>
            </a:r>
            <a:endParaRPr lang="en-US" sz="2800" dirty="0"/>
          </a:p>
        </p:txBody>
      </p:sp>
      <p:sp>
        <p:nvSpPr>
          <p:cNvPr id="5" name="Slide Number Placeholder 4"/>
          <p:cNvSpPr>
            <a:spLocks noGrp="1"/>
          </p:cNvSpPr>
          <p:nvPr>
            <p:ph type="sldNum" sz="quarter" idx="12"/>
          </p:nvPr>
        </p:nvSpPr>
        <p:spPr/>
        <p:txBody>
          <a:bodyPr/>
          <a:lstStyle/>
          <a:p>
            <a:fld id="{8CC98554-76E8-C340-BA36-F66DB672AD21}" type="slidenum">
              <a:rPr lang="en-US" smtClean="0"/>
              <a:t>175</a:t>
            </a:fld>
            <a:endParaRPr lang="en-US"/>
          </a:p>
        </p:txBody>
      </p:sp>
    </p:spTree>
    <p:extLst>
      <p:ext uri="{BB962C8B-B14F-4D97-AF65-F5344CB8AC3E}">
        <p14:creationId xmlns:p14="http://schemas.microsoft.com/office/powerpoint/2010/main" val="604324091"/>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Modern Algebra</a:t>
            </a:r>
            <a:endParaRPr lang="en-US" i="1" dirty="0"/>
          </a:p>
        </p:txBody>
      </p:sp>
      <p:sp>
        <p:nvSpPr>
          <p:cNvPr id="3" name="Content Placeholder 2"/>
          <p:cNvSpPr>
            <a:spLocks noGrp="1"/>
          </p:cNvSpPr>
          <p:nvPr>
            <p:ph idx="1"/>
          </p:nvPr>
        </p:nvSpPr>
        <p:spPr/>
        <p:txBody>
          <a:bodyPr>
            <a:normAutofit/>
          </a:bodyPr>
          <a:lstStyle/>
          <a:p>
            <a:r>
              <a:rPr lang="en-US" sz="2800" dirty="0" smtClean="0"/>
              <a:t>A book written by </a:t>
            </a:r>
            <a:r>
              <a:rPr lang="en-US" sz="2800" dirty="0" err="1" smtClean="0"/>
              <a:t>Noether’s</a:t>
            </a:r>
            <a:r>
              <a:rPr lang="en-US" sz="2800" dirty="0" smtClean="0"/>
              <a:t> disciple </a:t>
            </a:r>
            <a:r>
              <a:rPr lang="en-US" sz="2800" dirty="0" err="1" smtClean="0"/>
              <a:t>Bartel</a:t>
            </a:r>
            <a:r>
              <a:rPr lang="en-US" sz="2800" dirty="0" smtClean="0"/>
              <a:t> van der </a:t>
            </a:r>
            <a:r>
              <a:rPr lang="en-US" sz="2800" dirty="0" err="1" smtClean="0"/>
              <a:t>Waerden</a:t>
            </a:r>
            <a:r>
              <a:rPr lang="en-US" sz="2800" dirty="0" smtClean="0"/>
              <a:t>, based on (and crediting) her lectures.</a:t>
            </a:r>
          </a:p>
          <a:p>
            <a:r>
              <a:rPr lang="en-US" sz="2800" dirty="0" smtClean="0"/>
              <a:t>Described </a:t>
            </a:r>
            <a:r>
              <a:rPr lang="en-US" sz="2800" dirty="0" err="1" smtClean="0"/>
              <a:t>Noether’s</a:t>
            </a:r>
            <a:r>
              <a:rPr lang="en-US" sz="2800" dirty="0" smtClean="0"/>
              <a:t> abstract approach.</a:t>
            </a:r>
          </a:p>
          <a:p>
            <a:r>
              <a:rPr lang="en-US" sz="2800" dirty="0" smtClean="0"/>
              <a:t>Revolutionized the way modern math is studied and presented.</a:t>
            </a:r>
          </a:p>
        </p:txBody>
      </p:sp>
      <p:sp>
        <p:nvSpPr>
          <p:cNvPr id="4" name="Slide Number Placeholder 3"/>
          <p:cNvSpPr>
            <a:spLocks noGrp="1"/>
          </p:cNvSpPr>
          <p:nvPr>
            <p:ph type="sldNum" sz="quarter" idx="12"/>
          </p:nvPr>
        </p:nvSpPr>
        <p:spPr/>
        <p:txBody>
          <a:bodyPr/>
          <a:lstStyle/>
          <a:p>
            <a:fld id="{8CC98554-76E8-C340-BA36-F66DB672AD21}" type="slidenum">
              <a:rPr lang="en-US" smtClean="0"/>
              <a:t>176</a:t>
            </a:fld>
            <a:endParaRPr lang="en-US"/>
          </a:p>
        </p:txBody>
      </p:sp>
    </p:spTree>
    <p:extLst>
      <p:ext uri="{BB962C8B-B14F-4D97-AF65-F5344CB8AC3E}">
        <p14:creationId xmlns:p14="http://schemas.microsoft.com/office/powerpoint/2010/main" val="2734377355"/>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Rings</a:t>
            </a:r>
            <a:endParaRPr lang="en-US" dirty="0"/>
          </a:p>
        </p:txBody>
      </p:sp>
      <p:sp>
        <p:nvSpPr>
          <p:cNvPr id="3" name="Content Placeholder 2"/>
          <p:cNvSpPr>
            <a:spLocks noGrp="1"/>
          </p:cNvSpPr>
          <p:nvPr>
            <p:ph idx="1"/>
          </p:nvPr>
        </p:nvSpPr>
        <p:spPr>
          <a:xfrm>
            <a:off x="457200" y="1417637"/>
            <a:ext cx="8229600" cy="5303837"/>
          </a:xfrm>
        </p:spPr>
        <p:txBody>
          <a:bodyPr>
            <a:normAutofit fontScale="85000" lnSpcReduction="20000"/>
          </a:bodyPr>
          <a:lstStyle/>
          <a:p>
            <a:pPr marL="0" indent="0">
              <a:buNone/>
            </a:pPr>
            <a:r>
              <a:rPr lang="en-US" dirty="0" smtClean="0"/>
              <a:t>A </a:t>
            </a:r>
            <a:r>
              <a:rPr lang="en-US" i="1" dirty="0" smtClean="0"/>
              <a:t>ring </a:t>
            </a:r>
            <a:r>
              <a:rPr lang="en-US" dirty="0" smtClean="0"/>
              <a:t>is a set on which the following are defined:</a:t>
            </a:r>
          </a:p>
          <a:p>
            <a:r>
              <a:rPr lang="en-US" dirty="0" smtClean="0"/>
              <a:t>Operations: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r>
              <a:rPr lang="en-US" dirty="0" smtClean="0"/>
              <a:t>, </a:t>
            </a:r>
            <a:r>
              <a:rPr lang="en-US" dirty="0"/>
              <a:t>–</a:t>
            </a:r>
            <a:r>
              <a:rPr lang="en-US" i="1" dirty="0" smtClean="0">
                <a:latin typeface="Palatino"/>
                <a:cs typeface="Palatino"/>
              </a:rPr>
              <a:t>x</a:t>
            </a:r>
            <a:r>
              <a:rPr lang="en-US" dirty="0" smtClean="0">
                <a:latin typeface="Palatino"/>
                <a:cs typeface="Palatino"/>
              </a:rPr>
              <a:t>, </a:t>
            </a:r>
            <a:r>
              <a:rPr lang="en-US" i="1" dirty="0" err="1" smtClean="0">
                <a:latin typeface="Palatino"/>
                <a:cs typeface="Palatino"/>
              </a:rPr>
              <a:t>xy</a:t>
            </a:r>
            <a:endParaRPr lang="en-US" baseline="30000" dirty="0" smtClean="0">
              <a:latin typeface="Palatino"/>
              <a:cs typeface="Palatino"/>
            </a:endParaRPr>
          </a:p>
          <a:p>
            <a:r>
              <a:rPr lang="en-US" dirty="0" smtClean="0"/>
              <a:t>Constants:			</a:t>
            </a:r>
            <a:r>
              <a:rPr lang="en-US" dirty="0" smtClean="0">
                <a:latin typeface="Palatino"/>
                <a:cs typeface="Palatino"/>
              </a:rPr>
              <a:t>0</a:t>
            </a:r>
            <a:r>
              <a:rPr lang="en-US" i="1" baseline="-25000" dirty="0" smtClean="0">
                <a:latin typeface="Palatino"/>
                <a:cs typeface="Palatino"/>
              </a:rPr>
              <a:t>R</a:t>
            </a:r>
            <a:r>
              <a:rPr lang="en-US" dirty="0" smtClean="0">
                <a:latin typeface="Palatino"/>
                <a:cs typeface="Palatino"/>
              </a:rPr>
              <a:t>, 1</a:t>
            </a:r>
            <a:r>
              <a:rPr lang="en-US" i="1" baseline="-25000" dirty="0" smtClean="0">
                <a:latin typeface="Palatino"/>
                <a:cs typeface="Palatino"/>
              </a:rPr>
              <a:t>R</a:t>
            </a:r>
            <a:endParaRPr lang="en-US" i="1" baseline="-25000" dirty="0" smtClean="0"/>
          </a:p>
          <a:p>
            <a:pPr marL="0" indent="0">
              <a:buNone/>
            </a:pPr>
            <a:r>
              <a:rPr lang="en-US" dirty="0" smtClean="0"/>
              <a:t/>
            </a:r>
            <a:br>
              <a:rPr lang="en-US" dirty="0" smtClean="0"/>
            </a:br>
            <a:r>
              <a:rPr lang="en-US" dirty="0" smtClean="0"/>
              <a:t>and for which the following axioms hold:</a:t>
            </a:r>
          </a:p>
          <a:p>
            <a:pPr marL="0" indent="0" algn="ctr">
              <a:lnSpc>
                <a:spcPct val="120000"/>
              </a:lnSpc>
              <a:buNone/>
            </a:pPr>
            <a:r>
              <a:rPr lang="en-US" i="1" dirty="0">
                <a:latin typeface="Palatino"/>
                <a:cs typeface="Palatino"/>
              </a:rPr>
              <a:t>x</a:t>
            </a:r>
            <a:r>
              <a:rPr lang="en-US" dirty="0" smtClean="0">
                <a:latin typeface="Palatino"/>
                <a:cs typeface="Palatino"/>
              </a:rPr>
              <a:t> </a:t>
            </a:r>
            <a:r>
              <a:rPr lang="en-US" dirty="0">
                <a:latin typeface="Palatino"/>
                <a:cs typeface="Palatino"/>
              </a:rPr>
              <a:t>+</a:t>
            </a:r>
            <a:r>
              <a:rPr lang="en-US" dirty="0" smtClean="0">
                <a:latin typeface="Palatino"/>
                <a:cs typeface="Palatino"/>
              </a:rPr>
              <a:t> (</a:t>
            </a:r>
            <a:r>
              <a:rPr lang="en-US" i="1" dirty="0" smtClean="0">
                <a:latin typeface="Palatino"/>
                <a:cs typeface="Palatino"/>
              </a:rPr>
              <a:t>y </a:t>
            </a:r>
            <a:r>
              <a:rPr lang="en-US" dirty="0">
                <a:latin typeface="Palatino"/>
                <a:cs typeface="Palatino"/>
              </a:rPr>
              <a:t>+</a:t>
            </a:r>
            <a:r>
              <a:rPr lang="en-US" dirty="0" smtClean="0">
                <a:latin typeface="Palatino"/>
                <a:cs typeface="Palatino"/>
              </a:rPr>
              <a:t> </a:t>
            </a:r>
            <a:r>
              <a:rPr lang="en-US" i="1" dirty="0" smtClean="0">
                <a:latin typeface="Palatino"/>
                <a:cs typeface="Palatino"/>
              </a:rPr>
              <a:t>z)</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r>
              <a:rPr lang="en-US" dirty="0" smtClean="0">
                <a:latin typeface="Palatino"/>
                <a:cs typeface="Palatino"/>
              </a:rPr>
              <a:t>) </a:t>
            </a:r>
            <a:r>
              <a:rPr lang="en-US" dirty="0">
                <a:latin typeface="Palatino"/>
                <a:cs typeface="Palatino"/>
              </a:rPr>
              <a:t>+</a:t>
            </a:r>
            <a:r>
              <a:rPr lang="en-US" dirty="0" smtClean="0">
                <a:latin typeface="Palatino"/>
                <a:cs typeface="Palatino"/>
              </a:rPr>
              <a:t> </a:t>
            </a:r>
            <a:r>
              <a:rPr lang="en-US" i="1" dirty="0" smtClean="0">
                <a:latin typeface="Palatino"/>
                <a:cs typeface="Palatino"/>
              </a:rPr>
              <a:t>z</a:t>
            </a:r>
            <a:br>
              <a:rPr lang="en-US" i="1" dirty="0" smtClean="0">
                <a:latin typeface="Palatino"/>
                <a:cs typeface="Palatino"/>
              </a:rPr>
            </a:br>
            <a:r>
              <a:rPr lang="en-US" i="1" dirty="0" smtClean="0">
                <a:latin typeface="Palatino"/>
                <a:cs typeface="Palatino"/>
              </a:rPr>
              <a:t>x</a:t>
            </a:r>
            <a:r>
              <a:rPr lang="en-US" dirty="0" smtClean="0">
                <a:latin typeface="Palatino"/>
                <a:cs typeface="Palatino"/>
              </a:rPr>
              <a:t> + 0</a:t>
            </a:r>
            <a:r>
              <a:rPr lang="en-US" i="1" dirty="0" smtClean="0">
                <a:latin typeface="Palatino"/>
                <a:cs typeface="Palatino"/>
              </a:rPr>
              <a:t> </a:t>
            </a:r>
            <a:r>
              <a:rPr lang="en-US" dirty="0" smtClean="0">
                <a:latin typeface="Palatino"/>
                <a:cs typeface="Palatino"/>
              </a:rPr>
              <a:t>= 0</a:t>
            </a:r>
            <a:r>
              <a:rPr lang="en-US" i="1" dirty="0" smtClean="0">
                <a:latin typeface="Palatino"/>
                <a:cs typeface="Palatino"/>
              </a:rPr>
              <a:t> + x</a:t>
            </a:r>
            <a:r>
              <a:rPr lang="en-US" dirty="0" smtClean="0">
                <a:latin typeface="Palatino"/>
                <a:cs typeface="Palatino"/>
              </a:rPr>
              <a:t> = </a:t>
            </a:r>
            <a:r>
              <a:rPr lang="en-US" i="1" dirty="0" smtClean="0">
                <a:latin typeface="Palatino"/>
                <a:cs typeface="Palatino"/>
              </a:rPr>
              <a:t>x</a:t>
            </a:r>
            <a:br>
              <a:rPr lang="en-US" i="1" dirty="0" smtClean="0">
                <a:latin typeface="Palatino"/>
                <a:cs typeface="Palatino"/>
              </a:rPr>
            </a:b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a:t>
            </a:r>
            <a:r>
              <a:rPr lang="en-US" dirty="0">
                <a:latin typeface="Palatino"/>
                <a:cs typeface="Palatino"/>
              </a:rPr>
              <a:t>–</a:t>
            </a:r>
            <a:r>
              <a:rPr lang="en-US" i="1" dirty="0" smtClean="0">
                <a:latin typeface="Palatino"/>
                <a:cs typeface="Palatino"/>
              </a:rPr>
              <a:t>x</a:t>
            </a:r>
            <a:r>
              <a:rPr lang="en-US" dirty="0" smtClean="0">
                <a:latin typeface="Palatino"/>
                <a:cs typeface="Palatino"/>
              </a:rPr>
              <a:t> </a:t>
            </a:r>
            <a:r>
              <a:rPr lang="en-US" dirty="0">
                <a:latin typeface="Palatino"/>
                <a:cs typeface="Palatino"/>
              </a:rPr>
              <a:t>+</a:t>
            </a:r>
            <a:r>
              <a:rPr lang="en-US" dirty="0" smtClean="0">
                <a:latin typeface="Palatino"/>
                <a:cs typeface="Palatino"/>
              </a:rPr>
              <a:t> </a:t>
            </a:r>
            <a:r>
              <a:rPr lang="en-US" i="1" dirty="0" smtClean="0">
                <a:latin typeface="Palatino"/>
                <a:cs typeface="Palatino"/>
              </a:rPr>
              <a:t>x</a:t>
            </a:r>
            <a:r>
              <a:rPr lang="en-US" dirty="0" smtClean="0">
                <a:latin typeface="Palatino"/>
                <a:cs typeface="Palatino"/>
              </a:rPr>
              <a:t> = 0</a:t>
            </a:r>
            <a:br>
              <a:rPr lang="en-US" dirty="0" smtClean="0">
                <a:latin typeface="Palatino"/>
                <a:cs typeface="Palatino"/>
              </a:rPr>
            </a:br>
            <a:r>
              <a:rPr lang="en-US" i="1" dirty="0" smtClean="0">
                <a:latin typeface="Palatino"/>
                <a:cs typeface="Palatino"/>
              </a:rPr>
              <a:t>x + y = y + x</a:t>
            </a:r>
            <a:br>
              <a:rPr lang="en-US" i="1" dirty="0" smtClean="0">
                <a:latin typeface="Palatino"/>
                <a:cs typeface="Palatino"/>
              </a:rPr>
            </a:br>
            <a:r>
              <a:rPr lang="en-US" i="1" dirty="0" smtClean="0">
                <a:latin typeface="Palatino"/>
                <a:cs typeface="Palatino"/>
              </a:rPr>
              <a:t>x</a:t>
            </a:r>
            <a:r>
              <a:rPr lang="en-US" dirty="0" smtClean="0">
                <a:latin typeface="Palatino"/>
                <a:cs typeface="Palatino"/>
              </a:rPr>
              <a:t>(</a:t>
            </a:r>
            <a:r>
              <a:rPr lang="en-US" i="1" dirty="0" err="1" smtClean="0">
                <a:latin typeface="Palatino"/>
                <a:cs typeface="Palatino"/>
              </a:rPr>
              <a:t>yz</a:t>
            </a:r>
            <a:r>
              <a:rPr lang="en-US" dirty="0" smtClean="0">
                <a:latin typeface="Palatino"/>
                <a:cs typeface="Palatino"/>
              </a:rPr>
              <a:t>)</a:t>
            </a:r>
            <a:r>
              <a:rPr lang="en-US" i="1" dirty="0" smtClean="0">
                <a:latin typeface="Palatino"/>
                <a:cs typeface="Palatino"/>
              </a:rPr>
              <a:t> =</a:t>
            </a:r>
            <a:r>
              <a:rPr lang="en-US" dirty="0" smtClean="0">
                <a:latin typeface="Palatino"/>
                <a:cs typeface="Palatino"/>
              </a:rPr>
              <a:t> (</a:t>
            </a:r>
            <a:r>
              <a:rPr lang="en-US" i="1" dirty="0" err="1" smtClean="0">
                <a:latin typeface="Palatino"/>
                <a:cs typeface="Palatino"/>
              </a:rPr>
              <a:t>xy</a:t>
            </a:r>
            <a:r>
              <a:rPr lang="en-US" dirty="0" smtClean="0">
                <a:latin typeface="Palatino"/>
                <a:cs typeface="Palatino"/>
              </a:rPr>
              <a:t>)</a:t>
            </a:r>
            <a:r>
              <a:rPr lang="en-US" i="1" dirty="0" smtClean="0">
                <a:latin typeface="Palatino"/>
                <a:cs typeface="Palatino"/>
              </a:rPr>
              <a:t>z</a:t>
            </a:r>
          </a:p>
          <a:p>
            <a:pPr marL="0" indent="0" algn="ctr">
              <a:buNone/>
            </a:pPr>
            <a:r>
              <a:rPr lang="en-US" dirty="0" smtClean="0">
                <a:latin typeface="Palatino"/>
                <a:cs typeface="Palatino"/>
              </a:rPr>
              <a:t>1 ≠ 0</a:t>
            </a:r>
            <a:br>
              <a:rPr lang="en-US" dirty="0" smtClean="0">
                <a:latin typeface="Palatino"/>
                <a:cs typeface="Palatino"/>
              </a:rPr>
            </a:br>
            <a:r>
              <a:rPr lang="en-US" dirty="0" smtClean="0">
                <a:latin typeface="Palatino"/>
                <a:cs typeface="Palatino"/>
              </a:rPr>
              <a:t>1</a:t>
            </a:r>
            <a:r>
              <a:rPr lang="en-US" i="1" dirty="0" smtClean="0">
                <a:latin typeface="Palatino"/>
                <a:cs typeface="Palatino"/>
              </a:rPr>
              <a:t>x = x</a:t>
            </a:r>
            <a:r>
              <a:rPr lang="en-US" dirty="0" smtClean="0">
                <a:latin typeface="Palatino"/>
                <a:cs typeface="Palatino"/>
              </a:rPr>
              <a:t>1</a:t>
            </a:r>
            <a:r>
              <a:rPr lang="en-US" i="1" dirty="0" smtClean="0">
                <a:latin typeface="Palatino"/>
                <a:cs typeface="Palatino"/>
              </a:rPr>
              <a:t> = x 		</a:t>
            </a:r>
            <a:r>
              <a:rPr lang="en-US" dirty="0" smtClean="0">
                <a:latin typeface="Palatino"/>
                <a:cs typeface="Palatino"/>
              </a:rPr>
              <a:t>0</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0 = 0</a:t>
            </a:r>
          </a:p>
          <a:p>
            <a:pPr marL="0" indent="0" algn="ctr">
              <a:buNone/>
            </a:pPr>
            <a:r>
              <a:rPr lang="en-US" i="1" dirty="0" smtClean="0">
                <a:latin typeface="Palatino"/>
                <a:cs typeface="Palatino"/>
              </a:rPr>
              <a:t>x</a:t>
            </a:r>
            <a:r>
              <a:rPr lang="en-US" dirty="0" smtClean="0">
                <a:latin typeface="Palatino"/>
                <a:cs typeface="Palatino"/>
              </a:rPr>
              <a:t>(</a:t>
            </a:r>
            <a:r>
              <a:rPr lang="en-US" i="1" dirty="0" smtClean="0">
                <a:latin typeface="Palatino"/>
                <a:cs typeface="Palatino"/>
              </a:rPr>
              <a:t>y</a:t>
            </a:r>
            <a:r>
              <a:rPr lang="en-US" dirty="0" smtClean="0">
                <a:latin typeface="Palatino"/>
                <a:cs typeface="Palatino"/>
              </a:rPr>
              <a:t> + </a:t>
            </a:r>
            <a:r>
              <a:rPr lang="en-US" i="1" dirty="0" smtClean="0">
                <a:latin typeface="Palatino"/>
                <a:cs typeface="Palatino"/>
              </a:rPr>
              <a:t>z</a:t>
            </a:r>
            <a:r>
              <a:rPr lang="en-US" dirty="0" smtClean="0">
                <a:latin typeface="Palatino"/>
                <a:cs typeface="Palatino"/>
              </a:rPr>
              <a:t>) = </a:t>
            </a:r>
            <a:r>
              <a:rPr lang="en-US" i="1" dirty="0" err="1" smtClean="0">
                <a:latin typeface="Palatino"/>
                <a:cs typeface="Palatino"/>
              </a:rPr>
              <a:t>xy</a:t>
            </a:r>
            <a:r>
              <a:rPr lang="en-US" dirty="0" smtClean="0">
                <a:latin typeface="Palatino"/>
                <a:cs typeface="Palatino"/>
              </a:rPr>
              <a:t> + </a:t>
            </a:r>
            <a:r>
              <a:rPr lang="en-US" i="1" dirty="0" err="1" smtClean="0">
                <a:latin typeface="Palatino"/>
                <a:cs typeface="Palatino"/>
              </a:rPr>
              <a:t>xz</a:t>
            </a:r>
            <a:r>
              <a:rPr lang="en-US" dirty="0" smtClean="0">
                <a:latin typeface="Palatino"/>
                <a:cs typeface="Palatino"/>
              </a:rPr>
              <a:t>		(</a:t>
            </a:r>
            <a:r>
              <a:rPr lang="en-US" i="1" dirty="0" smtClean="0">
                <a:latin typeface="Palatino"/>
                <a:cs typeface="Palatino"/>
              </a:rPr>
              <a:t>y</a:t>
            </a:r>
            <a:r>
              <a:rPr lang="en-US" dirty="0" smtClean="0">
                <a:latin typeface="Palatino"/>
                <a:cs typeface="Palatino"/>
              </a:rPr>
              <a:t> + </a:t>
            </a:r>
            <a:r>
              <a:rPr lang="en-US" i="1" dirty="0" smtClean="0">
                <a:latin typeface="Palatino"/>
                <a:cs typeface="Palatino"/>
              </a:rPr>
              <a:t>z</a:t>
            </a:r>
            <a:r>
              <a:rPr lang="en-US" dirty="0" smtClean="0">
                <a:latin typeface="Palatino"/>
                <a:cs typeface="Palatino"/>
              </a:rPr>
              <a:t>)</a:t>
            </a:r>
            <a:r>
              <a:rPr lang="en-US" i="1" dirty="0" smtClean="0">
                <a:latin typeface="Palatino"/>
                <a:cs typeface="Palatino"/>
              </a:rPr>
              <a:t>x</a:t>
            </a:r>
            <a:r>
              <a:rPr lang="en-US" dirty="0" smtClean="0">
                <a:latin typeface="Palatino"/>
                <a:cs typeface="Palatino"/>
              </a:rPr>
              <a:t> = </a:t>
            </a:r>
            <a:r>
              <a:rPr lang="en-US" i="1" dirty="0" err="1" smtClean="0">
                <a:latin typeface="Palatino"/>
                <a:cs typeface="Palatino"/>
              </a:rPr>
              <a:t>yx</a:t>
            </a:r>
            <a:r>
              <a:rPr lang="en-US" dirty="0" smtClean="0">
                <a:latin typeface="Palatino"/>
                <a:cs typeface="Palatino"/>
              </a:rPr>
              <a:t> + </a:t>
            </a:r>
            <a:r>
              <a:rPr lang="en-US" i="1" dirty="0" err="1" smtClean="0">
                <a:latin typeface="Palatino"/>
                <a:cs typeface="Palatino"/>
              </a:rPr>
              <a:t>zx</a:t>
            </a:r>
            <a:endParaRPr lang="en-US" i="1" dirty="0" smtClean="0"/>
          </a:p>
        </p:txBody>
      </p:sp>
      <p:sp>
        <p:nvSpPr>
          <p:cNvPr id="10" name="Slide Number Placeholder 9"/>
          <p:cNvSpPr>
            <a:spLocks noGrp="1"/>
          </p:cNvSpPr>
          <p:nvPr>
            <p:ph type="sldNum" sz="quarter" idx="12"/>
          </p:nvPr>
        </p:nvSpPr>
        <p:spPr/>
        <p:txBody>
          <a:bodyPr/>
          <a:lstStyle/>
          <a:p>
            <a:fld id="{4AA04D0C-89BA-0845-9137-904D20B84DDB}" type="slidenum">
              <a:rPr lang="en-US" smtClean="0"/>
              <a:pPr/>
              <a:t>177</a:t>
            </a:fld>
            <a:endParaRPr lang="en-US"/>
          </a:p>
        </p:txBody>
      </p:sp>
    </p:spTree>
    <p:extLst>
      <p:ext uri="{BB962C8B-B14F-4D97-AF65-F5344CB8AC3E}">
        <p14:creationId xmlns:p14="http://schemas.microsoft.com/office/powerpoint/2010/main" val="1343793313"/>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Rings Are an Abstraction of Integers</a:t>
            </a:r>
            <a:endParaRPr lang="en-US" dirty="0"/>
          </a:p>
        </p:txBody>
      </p:sp>
      <p:sp>
        <p:nvSpPr>
          <p:cNvPr id="3" name="Content Placeholder 2"/>
          <p:cNvSpPr>
            <a:spLocks noGrp="1"/>
          </p:cNvSpPr>
          <p:nvPr>
            <p:ph idx="1"/>
          </p:nvPr>
        </p:nvSpPr>
        <p:spPr/>
        <p:txBody>
          <a:bodyPr/>
          <a:lstStyle/>
          <a:p>
            <a:pPr marL="0" indent="0">
              <a:buNone/>
            </a:pPr>
            <a:r>
              <a:rPr lang="en-US" dirty="0" smtClean="0"/>
              <a:t>They have operators that </a:t>
            </a:r>
            <a:r>
              <a:rPr lang="en-US" i="1" dirty="0" smtClean="0"/>
              <a:t>act</a:t>
            </a:r>
            <a:r>
              <a:rPr lang="en-US" dirty="0" smtClean="0"/>
              <a:t> like addition and multiplication:</a:t>
            </a:r>
          </a:p>
          <a:p>
            <a:r>
              <a:rPr lang="en-US" dirty="0" smtClean="0"/>
              <a:t>“addition” operator is commutative</a:t>
            </a:r>
          </a:p>
          <a:p>
            <a:r>
              <a:rPr lang="en-US" dirty="0" smtClean="0"/>
              <a:t>“multiplication” distributes over addition</a:t>
            </a:r>
          </a:p>
          <a:p>
            <a:r>
              <a:rPr lang="en-US" dirty="0" smtClean="0"/>
              <a:t>“addition” must have an inverse, but “multiplication” does not</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178</a:t>
            </a:fld>
            <a:endParaRPr lang="en-US"/>
          </a:p>
        </p:txBody>
      </p:sp>
    </p:spTree>
    <p:extLst>
      <p:ext uri="{BB962C8B-B14F-4D97-AF65-F5344CB8AC3E}">
        <p14:creationId xmlns:p14="http://schemas.microsoft.com/office/powerpoint/2010/main" val="112433538"/>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Rings Besides Integers</a:t>
            </a:r>
            <a:endParaRPr lang="en-US" dirty="0"/>
          </a:p>
        </p:txBody>
      </p:sp>
      <p:sp>
        <p:nvSpPr>
          <p:cNvPr id="3" name="Content Placeholder 2"/>
          <p:cNvSpPr>
            <a:spLocks noGrp="1"/>
          </p:cNvSpPr>
          <p:nvPr>
            <p:ph idx="1"/>
          </p:nvPr>
        </p:nvSpPr>
        <p:spPr/>
        <p:txBody>
          <a:bodyPr/>
          <a:lstStyle/>
          <a:p>
            <a:r>
              <a:rPr lang="en-US" i="1" dirty="0" smtClean="0">
                <a:latin typeface="Palatino"/>
                <a:cs typeface="Palatino"/>
              </a:rPr>
              <a:t>n ×</a:t>
            </a:r>
            <a:r>
              <a:rPr lang="en-US" dirty="0" smtClean="0"/>
              <a:t> </a:t>
            </a:r>
            <a:r>
              <a:rPr lang="en-US" i="1" dirty="0">
                <a:latin typeface="Palatino"/>
                <a:cs typeface="Palatino"/>
              </a:rPr>
              <a:t>n </a:t>
            </a:r>
            <a:r>
              <a:rPr lang="en-US" dirty="0" smtClean="0">
                <a:cs typeface="Palatino"/>
              </a:rPr>
              <a:t>matrices with real coefficients</a:t>
            </a:r>
          </a:p>
          <a:p>
            <a:r>
              <a:rPr lang="en-US" dirty="0" smtClean="0">
                <a:cs typeface="Palatino"/>
              </a:rPr>
              <a:t>Gaussian integers</a:t>
            </a:r>
          </a:p>
          <a:p>
            <a:r>
              <a:rPr lang="en-US" dirty="0" smtClean="0">
                <a:cs typeface="Palatino"/>
              </a:rPr>
              <a:t>Polynomials with integer coefficients</a:t>
            </a:r>
          </a:p>
          <a:p>
            <a:r>
              <a:rPr lang="en-US" dirty="0" smtClean="0">
                <a:cs typeface="Palatino"/>
              </a:rPr>
              <a: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179</a:t>
            </a:fld>
            <a:endParaRPr lang="en-US"/>
          </a:p>
        </p:txBody>
      </p:sp>
    </p:spTree>
    <p:extLst>
      <p:ext uri="{BB962C8B-B14F-4D97-AF65-F5344CB8AC3E}">
        <p14:creationId xmlns:p14="http://schemas.microsoft.com/office/powerpoint/2010/main" val="35964999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cs typeface="Palatino"/>
              </a:rPr>
              <a:t>For</a:t>
            </a:r>
            <a:r>
              <a:rPr lang="en-US" dirty="0" smtClean="0">
                <a:latin typeface="Palatino"/>
                <a:cs typeface="Palatino"/>
              </a:rPr>
              <a:t> </a:t>
            </a:r>
            <a:r>
              <a:rPr lang="en-US" i="1" dirty="0" smtClean="0">
                <a:latin typeface="Palatino"/>
                <a:cs typeface="Palatino"/>
              </a:rPr>
              <a:t>n</a:t>
            </a:r>
            <a:r>
              <a:rPr lang="en-US" dirty="0" smtClean="0">
                <a:latin typeface="Palatino"/>
                <a:cs typeface="Palatino"/>
              </a:rPr>
              <a:t> &gt; 2,   </a:t>
            </a:r>
            <a:r>
              <a:rPr lang="en-US" i="1" dirty="0" err="1" smtClean="0">
                <a:latin typeface="Palatino"/>
                <a:cs typeface="Palatino"/>
              </a:rPr>
              <a:t>xx</a:t>
            </a:r>
            <a:r>
              <a:rPr lang="en-US" i="1" baseline="30000" dirty="0" err="1" smtClean="0">
                <a:latin typeface="Palatino"/>
                <a:cs typeface="Palatino"/>
              </a:rPr>
              <a:t>n</a:t>
            </a:r>
            <a:r>
              <a:rPr lang="en-US" baseline="30000" dirty="0" smtClean="0">
                <a:latin typeface="Palatino"/>
                <a:cs typeface="Palatino"/>
              </a:rPr>
              <a:t>–1 </a:t>
            </a:r>
            <a:r>
              <a:rPr lang="en-US" dirty="0" smtClean="0">
                <a:latin typeface="Palatino"/>
                <a:cs typeface="Palatino"/>
              </a:rPr>
              <a:t>= </a:t>
            </a:r>
            <a:r>
              <a:rPr lang="en-US" i="1" dirty="0" err="1" smtClean="0">
                <a:latin typeface="Palatino"/>
                <a:cs typeface="Palatino"/>
              </a:rPr>
              <a:t>x</a:t>
            </a:r>
            <a:r>
              <a:rPr lang="en-US" i="1" baseline="30000" dirty="0" err="1" smtClean="0">
                <a:latin typeface="Palatino"/>
                <a:cs typeface="Palatino"/>
              </a:rPr>
              <a:t>n</a:t>
            </a:r>
            <a:r>
              <a:rPr lang="en-US" baseline="30000" dirty="0" smtClean="0">
                <a:latin typeface="Palatino"/>
                <a:cs typeface="Palatino"/>
              </a:rPr>
              <a:t>–1</a:t>
            </a:r>
            <a:r>
              <a:rPr lang="en-US" i="1" dirty="0" smtClean="0">
                <a:latin typeface="Palatino"/>
                <a:cs typeface="Palatino"/>
              </a:rPr>
              <a:t>x</a:t>
            </a:r>
            <a:endParaRPr lang="en-US" baseline="30000" dirty="0">
              <a:latin typeface="+mn-lt"/>
              <a:cs typeface="Palatino"/>
            </a:endParaRPr>
          </a:p>
        </p:txBody>
      </p:sp>
      <p:sp>
        <p:nvSpPr>
          <p:cNvPr id="3" name="Content Placeholder 2"/>
          <p:cNvSpPr>
            <a:spLocks noGrp="1"/>
          </p:cNvSpPr>
          <p:nvPr>
            <p:ph idx="1"/>
          </p:nvPr>
        </p:nvSpPr>
        <p:spPr/>
        <p:txBody>
          <a:bodyPr>
            <a:normAutofit/>
          </a:bodyPr>
          <a:lstStyle/>
          <a:p>
            <a:r>
              <a:rPr lang="en-US" sz="2800" dirty="0" smtClean="0"/>
              <a:t>Basis: </a:t>
            </a:r>
            <a:r>
              <a:rPr lang="en-US" sz="2800" i="1" dirty="0" smtClean="0">
                <a:latin typeface="Palatino"/>
                <a:cs typeface="Palatino"/>
              </a:rPr>
              <a:t>n</a:t>
            </a:r>
            <a:r>
              <a:rPr lang="en-US" sz="2800" dirty="0" smtClean="0">
                <a:latin typeface="Palatino"/>
                <a:cs typeface="Palatino"/>
              </a:rPr>
              <a:t> = 2</a:t>
            </a:r>
            <a:r>
              <a:rPr lang="en-US" sz="2800" dirty="0" smtClean="0"/>
              <a:t>.  It’s obviously true, because</a:t>
            </a:r>
          </a:p>
          <a:p>
            <a:pPr marL="0" indent="0" algn="ctr">
              <a:buNone/>
            </a:pPr>
            <a:r>
              <a:rPr lang="en-US" sz="2800" i="1" dirty="0" smtClean="0">
                <a:latin typeface="Palatino"/>
                <a:cs typeface="Palatino"/>
              </a:rPr>
              <a:t>xx</a:t>
            </a:r>
            <a:r>
              <a:rPr lang="en-US" sz="2800" baseline="30000" dirty="0" smtClean="0">
                <a:latin typeface="Palatino"/>
                <a:cs typeface="Palatino"/>
              </a:rPr>
              <a:t>1</a:t>
            </a:r>
            <a:r>
              <a:rPr lang="en-US" sz="2800" dirty="0" smtClean="0">
                <a:latin typeface="Palatino"/>
                <a:cs typeface="Palatino"/>
              </a:rPr>
              <a:t> = </a:t>
            </a:r>
            <a:r>
              <a:rPr lang="en-US" sz="2800" i="1" dirty="0" smtClean="0">
                <a:latin typeface="Palatino"/>
                <a:cs typeface="Palatino"/>
              </a:rPr>
              <a:t>xx</a:t>
            </a:r>
            <a:r>
              <a:rPr lang="en-US" sz="2800" dirty="0" smtClean="0">
                <a:latin typeface="Palatino"/>
                <a:cs typeface="Palatino"/>
              </a:rPr>
              <a:t> = </a:t>
            </a:r>
            <a:r>
              <a:rPr lang="en-US" sz="2800" i="1" dirty="0" smtClean="0">
                <a:latin typeface="Palatino"/>
                <a:cs typeface="Palatino"/>
              </a:rPr>
              <a:t>x</a:t>
            </a:r>
            <a:r>
              <a:rPr lang="en-US" sz="2800" baseline="30000" dirty="0" smtClean="0">
                <a:latin typeface="Palatino"/>
                <a:cs typeface="Palatino"/>
              </a:rPr>
              <a:t>1</a:t>
            </a:r>
            <a:r>
              <a:rPr lang="en-US" sz="2800" i="1" dirty="0" smtClean="0">
                <a:latin typeface="Palatino"/>
                <a:cs typeface="Palatino"/>
              </a:rPr>
              <a:t>x</a:t>
            </a:r>
          </a:p>
          <a:p>
            <a:r>
              <a:rPr lang="en-US" sz="2800" dirty="0" smtClean="0">
                <a:cs typeface="Palatino"/>
              </a:rPr>
              <a:t>Induction hypothesis:  Assume true for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k</a:t>
            </a:r>
            <a:r>
              <a:rPr lang="en-US" sz="2800" dirty="0" smtClean="0">
                <a:latin typeface="Palatino"/>
                <a:cs typeface="Palatino"/>
              </a:rPr>
              <a:t> – 1</a:t>
            </a:r>
            <a:r>
              <a:rPr lang="en-US" sz="2800" dirty="0" smtClean="0">
                <a:cs typeface="Palatino"/>
              </a:rPr>
              <a:t>.</a:t>
            </a:r>
          </a:p>
          <a:p>
            <a:pPr marL="0" indent="0" algn="ctr">
              <a:buNone/>
            </a:pPr>
            <a:r>
              <a:rPr lang="en-US" sz="2800" i="1" dirty="0">
                <a:latin typeface="Palatino"/>
                <a:cs typeface="Palatino"/>
              </a:rPr>
              <a:t>x</a:t>
            </a:r>
            <a:r>
              <a:rPr lang="en-US" sz="2800" i="1" dirty="0" smtClean="0">
                <a:latin typeface="Palatino"/>
                <a:cs typeface="Palatino"/>
              </a:rPr>
              <a:t>x</a:t>
            </a:r>
            <a:r>
              <a:rPr lang="en-US" sz="2800" baseline="30000" dirty="0" smtClean="0">
                <a:latin typeface="Palatino"/>
                <a:cs typeface="Palatino"/>
              </a:rPr>
              <a:t>(</a:t>
            </a:r>
            <a:r>
              <a:rPr lang="en-US" sz="2800" i="1" baseline="30000" dirty="0" smtClean="0">
                <a:latin typeface="Palatino"/>
                <a:cs typeface="Palatino"/>
              </a:rPr>
              <a:t>k</a:t>
            </a:r>
            <a:r>
              <a:rPr lang="en-US" sz="2800" baseline="30000" dirty="0">
                <a:latin typeface="Palatino"/>
                <a:cs typeface="Palatino"/>
              </a:rPr>
              <a:t>–</a:t>
            </a:r>
            <a:r>
              <a:rPr lang="en-US" sz="2800" baseline="30000" dirty="0" smtClean="0">
                <a:latin typeface="Palatino"/>
                <a:cs typeface="Palatino"/>
              </a:rPr>
              <a:t>1)–1 </a:t>
            </a:r>
            <a:r>
              <a:rPr lang="en-US" sz="2800" dirty="0" smtClean="0">
                <a:latin typeface="Palatino"/>
                <a:cs typeface="Palatino"/>
              </a:rPr>
              <a:t>= </a:t>
            </a:r>
            <a:r>
              <a:rPr lang="en-US" sz="2800" i="1" dirty="0" err="1" smtClean="0">
                <a:latin typeface="Palatino"/>
                <a:cs typeface="Palatino"/>
              </a:rPr>
              <a:t>xx</a:t>
            </a:r>
            <a:r>
              <a:rPr lang="en-US" sz="2800" i="1" baseline="30000" dirty="0" err="1" smtClean="0">
                <a:latin typeface="Palatino"/>
                <a:cs typeface="Palatino"/>
              </a:rPr>
              <a:t>k</a:t>
            </a:r>
            <a:r>
              <a:rPr lang="en-US" sz="2800" baseline="30000" dirty="0">
                <a:latin typeface="Palatino"/>
                <a:cs typeface="Palatino"/>
              </a:rPr>
              <a:t>–</a:t>
            </a:r>
            <a:r>
              <a:rPr lang="en-US" sz="2800" baseline="30000" dirty="0" smtClean="0">
                <a:latin typeface="Palatino"/>
                <a:cs typeface="Palatino"/>
              </a:rPr>
              <a:t>2 </a:t>
            </a:r>
            <a:r>
              <a:rPr lang="en-US" sz="2800" dirty="0" smtClean="0">
                <a:latin typeface="Palatino"/>
                <a:cs typeface="Palatino"/>
              </a:rPr>
              <a:t>= </a:t>
            </a:r>
            <a:r>
              <a:rPr lang="en-US" sz="2800" i="1" dirty="0" err="1" smtClean="0">
                <a:latin typeface="Palatino"/>
                <a:cs typeface="Palatino"/>
              </a:rPr>
              <a:t>x</a:t>
            </a:r>
            <a:r>
              <a:rPr lang="en-US" sz="2800" i="1" baseline="30000" dirty="0" err="1" smtClean="0">
                <a:latin typeface="Palatino"/>
                <a:cs typeface="Palatino"/>
              </a:rPr>
              <a:t>k</a:t>
            </a:r>
            <a:r>
              <a:rPr lang="en-US" sz="2800" baseline="30000" dirty="0">
                <a:latin typeface="Palatino"/>
                <a:cs typeface="Palatino"/>
              </a:rPr>
              <a:t>–</a:t>
            </a:r>
            <a:r>
              <a:rPr lang="en-US" sz="2800" baseline="30000" dirty="0" smtClean="0">
                <a:latin typeface="Palatino"/>
                <a:cs typeface="Palatino"/>
              </a:rPr>
              <a:t>2</a:t>
            </a:r>
            <a:r>
              <a:rPr lang="en-US" sz="2800" i="1" dirty="0" smtClean="0">
                <a:latin typeface="Palatino"/>
                <a:cs typeface="Palatino"/>
              </a:rPr>
              <a:t>x</a:t>
            </a:r>
            <a:r>
              <a:rPr lang="en-US" sz="2800" baseline="30000" dirty="0" smtClean="0">
                <a:latin typeface="Palatino"/>
                <a:cs typeface="Palatino"/>
              </a:rPr>
              <a:t> </a:t>
            </a:r>
            <a:r>
              <a:rPr lang="en-US" sz="2800" dirty="0" smtClean="0">
                <a:latin typeface="Palatino"/>
                <a:cs typeface="Palatino"/>
              </a:rPr>
              <a:t>= </a:t>
            </a:r>
            <a:r>
              <a:rPr lang="en-US" sz="2800" i="1" dirty="0">
                <a:latin typeface="Palatino"/>
                <a:cs typeface="Palatino"/>
              </a:rPr>
              <a:t>x</a:t>
            </a:r>
            <a:r>
              <a:rPr lang="en-US" sz="2800" baseline="30000" dirty="0" smtClean="0">
                <a:latin typeface="Palatino"/>
                <a:cs typeface="Palatino"/>
              </a:rPr>
              <a:t>(</a:t>
            </a:r>
            <a:r>
              <a:rPr lang="en-US" sz="2800" i="1" baseline="30000" dirty="0" smtClean="0">
                <a:latin typeface="Palatino"/>
                <a:cs typeface="Palatino"/>
              </a:rPr>
              <a:t>k</a:t>
            </a:r>
            <a:r>
              <a:rPr lang="en-US" sz="2800" baseline="30000" dirty="0">
                <a:latin typeface="Palatino"/>
                <a:cs typeface="Palatino"/>
              </a:rPr>
              <a:t>–</a:t>
            </a:r>
            <a:r>
              <a:rPr lang="en-US" sz="2800" baseline="30000" dirty="0" smtClean="0">
                <a:latin typeface="Palatino"/>
                <a:cs typeface="Palatino"/>
              </a:rPr>
              <a:t>1)–1</a:t>
            </a:r>
            <a:r>
              <a:rPr lang="en-US" sz="2800" i="1" dirty="0" smtClean="0">
                <a:latin typeface="Palatino"/>
                <a:cs typeface="Palatino"/>
              </a:rPr>
              <a:t>x</a:t>
            </a:r>
          </a:p>
          <a:p>
            <a:r>
              <a:rPr lang="en-US" sz="2800" dirty="0" smtClean="0">
                <a:cs typeface="Palatino"/>
              </a:rPr>
              <a:t>Derive result for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k</a:t>
            </a:r>
            <a:r>
              <a:rPr lang="en-US" sz="2800" dirty="0" smtClean="0">
                <a:cs typeface="Palatino"/>
              </a:rPr>
              <a:t>:</a:t>
            </a:r>
            <a:endParaRPr lang="en-US" sz="2800" dirty="0">
              <a:cs typeface="Palatino"/>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77" y="4348944"/>
            <a:ext cx="8229600" cy="1842447"/>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18</a:t>
            </a:fld>
            <a:endParaRPr lang="en-US"/>
          </a:p>
        </p:txBody>
      </p:sp>
    </p:spTree>
    <p:extLst>
      <p:ext uri="{BB962C8B-B14F-4D97-AF65-F5344CB8AC3E}">
        <p14:creationId xmlns:p14="http://schemas.microsoft.com/office/powerpoint/2010/main" val="123299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Commutativity</a:t>
            </a:r>
            <a:r>
              <a:rPr lang="en-US" dirty="0" smtClean="0"/>
              <a:t> of Rings</a:t>
            </a:r>
            <a:endParaRPr lang="en-US" dirty="0"/>
          </a:p>
        </p:txBody>
      </p:sp>
      <p:sp>
        <p:nvSpPr>
          <p:cNvPr id="3" name="Content Placeholder 2"/>
          <p:cNvSpPr>
            <a:spLocks noGrp="1"/>
          </p:cNvSpPr>
          <p:nvPr>
            <p:ph idx="1"/>
          </p:nvPr>
        </p:nvSpPr>
        <p:spPr/>
        <p:txBody>
          <a:bodyPr>
            <a:normAutofit/>
          </a:bodyPr>
          <a:lstStyle/>
          <a:p>
            <a:r>
              <a:rPr lang="en-US" sz="2800" dirty="0" smtClean="0"/>
              <a:t>We say that a ring is commutative if</a:t>
            </a:r>
          </a:p>
          <a:p>
            <a:pPr marL="0" indent="0" algn="ctr">
              <a:buNone/>
            </a:pPr>
            <a:r>
              <a:rPr lang="en-US" sz="2800" i="1" dirty="0" err="1" smtClean="0">
                <a:latin typeface="Palatino"/>
                <a:cs typeface="Palatino"/>
              </a:rPr>
              <a:t>xy</a:t>
            </a:r>
            <a:r>
              <a:rPr lang="en-US" sz="2800" i="1" dirty="0" smtClean="0">
                <a:latin typeface="Palatino"/>
                <a:cs typeface="Palatino"/>
              </a:rPr>
              <a:t> = </a:t>
            </a:r>
            <a:r>
              <a:rPr lang="en-US" sz="2800" i="1" dirty="0" err="1" smtClean="0">
                <a:latin typeface="Palatino"/>
                <a:cs typeface="Palatino"/>
              </a:rPr>
              <a:t>yx</a:t>
            </a:r>
            <a:r>
              <a:rPr lang="en-US" sz="2800" i="1" dirty="0" smtClean="0">
                <a:latin typeface="Palatino"/>
                <a:cs typeface="Palatino"/>
              </a:rPr>
              <a:t> </a:t>
            </a:r>
          </a:p>
          <a:p>
            <a:r>
              <a:rPr lang="en-US" sz="2800" dirty="0" err="1" smtClean="0">
                <a:cs typeface="Palatino"/>
              </a:rPr>
              <a:t>Noncommutative</a:t>
            </a:r>
            <a:r>
              <a:rPr lang="en-US" sz="2800" dirty="0" smtClean="0">
                <a:cs typeface="Palatino"/>
              </a:rPr>
              <a:t> rings come from linear algebra</a:t>
            </a:r>
            <a:br>
              <a:rPr lang="en-US" sz="2800" dirty="0" smtClean="0">
                <a:cs typeface="Palatino"/>
              </a:rPr>
            </a:br>
            <a:r>
              <a:rPr lang="en-US" sz="2800" dirty="0" smtClean="0">
                <a:cs typeface="Palatino"/>
              </a:rPr>
              <a:t>(where matrix multiplication does not commute)</a:t>
            </a:r>
          </a:p>
          <a:p>
            <a:r>
              <a:rPr lang="en-US" sz="2800" dirty="0" smtClean="0">
                <a:cs typeface="Palatino"/>
              </a:rPr>
              <a:t>Polynomial rings and rings of algebraic integers do commute</a:t>
            </a:r>
          </a:p>
          <a:p>
            <a:r>
              <a:rPr lang="en-US" sz="2800" dirty="0" smtClean="0">
                <a:cs typeface="Palatino"/>
              </a:rPr>
              <a:t>Two branches of abstract algebra, commutative algebra and </a:t>
            </a:r>
            <a:r>
              <a:rPr lang="en-US" sz="2800" dirty="0" err="1" smtClean="0">
                <a:cs typeface="Palatino"/>
              </a:rPr>
              <a:t>noncommutative</a:t>
            </a:r>
            <a:r>
              <a:rPr lang="en-US" sz="2800" dirty="0" smtClean="0">
                <a:cs typeface="Palatino"/>
              </a:rPr>
              <a:t> algebra, depending on type of ring</a:t>
            </a:r>
          </a:p>
        </p:txBody>
      </p:sp>
      <p:sp>
        <p:nvSpPr>
          <p:cNvPr id="4" name="Slide Number Placeholder 3"/>
          <p:cNvSpPr>
            <a:spLocks noGrp="1"/>
          </p:cNvSpPr>
          <p:nvPr>
            <p:ph type="sldNum" sz="quarter" idx="12"/>
          </p:nvPr>
        </p:nvSpPr>
        <p:spPr/>
        <p:txBody>
          <a:bodyPr/>
          <a:lstStyle/>
          <a:p>
            <a:fld id="{8CC98554-76E8-C340-BA36-F66DB672AD21}" type="slidenum">
              <a:rPr lang="en-US" smtClean="0"/>
              <a:t>180</a:t>
            </a:fld>
            <a:endParaRPr lang="en-US"/>
          </a:p>
        </p:txBody>
      </p:sp>
    </p:spTree>
    <p:extLst>
      <p:ext uri="{BB962C8B-B14F-4D97-AF65-F5344CB8AC3E}">
        <p14:creationId xmlns:p14="http://schemas.microsoft.com/office/powerpoint/2010/main" val="4277827972"/>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Invertibility</a:t>
            </a:r>
            <a:endParaRPr lang="en-US" dirty="0"/>
          </a:p>
        </p:txBody>
      </p:sp>
      <p:sp>
        <p:nvSpPr>
          <p:cNvPr id="3" name="Content Placeholder 2"/>
          <p:cNvSpPr>
            <a:spLocks noGrp="1"/>
          </p:cNvSpPr>
          <p:nvPr>
            <p:ph idx="1"/>
          </p:nvPr>
        </p:nvSpPr>
        <p:spPr>
          <a:xfrm>
            <a:off x="457200" y="1600200"/>
            <a:ext cx="8394700" cy="4525963"/>
          </a:xfrm>
        </p:spPr>
        <p:txBody>
          <a:bodyPr>
            <a:normAutofit lnSpcReduction="10000"/>
          </a:bodyPr>
          <a:lstStyle/>
          <a:p>
            <a:pPr marL="0" indent="0">
              <a:buNone/>
            </a:pPr>
            <a:r>
              <a:rPr lang="en-US" sz="2800" dirty="0" smtClean="0"/>
              <a:t>An element </a:t>
            </a:r>
            <a:r>
              <a:rPr lang="en-US" sz="2800" i="1" dirty="0" smtClean="0">
                <a:latin typeface="Palatino"/>
                <a:cs typeface="Palatino"/>
              </a:rPr>
              <a:t>x</a:t>
            </a:r>
            <a:r>
              <a:rPr lang="en-US" sz="2800" dirty="0" smtClean="0"/>
              <a:t> of a ring is called </a:t>
            </a:r>
            <a:r>
              <a:rPr lang="en-US" sz="2800" i="1" dirty="0" smtClean="0"/>
              <a:t>invertible</a:t>
            </a:r>
            <a:r>
              <a:rPr lang="en-US" sz="2800" dirty="0" smtClean="0"/>
              <a:t> if there is an element </a:t>
            </a:r>
            <a:r>
              <a:rPr lang="en-US" sz="2800" i="1" dirty="0" smtClean="0">
                <a:latin typeface="Palatino"/>
                <a:cs typeface="Palatino"/>
              </a:rPr>
              <a:t>x</a:t>
            </a:r>
            <a:r>
              <a:rPr lang="en-US" sz="2800" baseline="30000" dirty="0" smtClean="0">
                <a:latin typeface="Palatino"/>
                <a:cs typeface="Palatino"/>
              </a:rPr>
              <a:t>–1 </a:t>
            </a:r>
            <a:r>
              <a:rPr lang="en-US" sz="2800" dirty="0" smtClean="0"/>
              <a:t>such that</a:t>
            </a:r>
          </a:p>
          <a:p>
            <a:pPr marL="0" indent="0" algn="ctr">
              <a:buNone/>
            </a:pPr>
            <a:r>
              <a:rPr lang="en-US" sz="2800" i="1" dirty="0" smtClean="0">
                <a:latin typeface="Palatino"/>
                <a:cs typeface="Palatino"/>
              </a:rPr>
              <a:t>xx</a:t>
            </a:r>
            <a:r>
              <a:rPr lang="en-US" sz="2800" baseline="30000" dirty="0" smtClean="0">
                <a:latin typeface="Palatino"/>
                <a:cs typeface="Palatino"/>
              </a:rPr>
              <a:t>–1 </a:t>
            </a:r>
            <a:r>
              <a:rPr lang="en-US" sz="2800" dirty="0" smtClean="0">
                <a:latin typeface="Palatino"/>
                <a:cs typeface="Palatino"/>
              </a:rPr>
              <a:t>= </a:t>
            </a:r>
            <a:r>
              <a:rPr lang="en-US" sz="2800" i="1" dirty="0" smtClean="0">
                <a:latin typeface="Palatino"/>
                <a:cs typeface="Palatino"/>
              </a:rPr>
              <a:t>x</a:t>
            </a:r>
            <a:r>
              <a:rPr lang="en-US" sz="2800" baseline="30000" dirty="0" smtClean="0">
                <a:latin typeface="Palatino"/>
                <a:cs typeface="Palatino"/>
              </a:rPr>
              <a:t>–1</a:t>
            </a:r>
            <a:r>
              <a:rPr lang="en-US" sz="2800" i="1" dirty="0">
                <a:latin typeface="Palatino"/>
                <a:cs typeface="Palatino"/>
              </a:rPr>
              <a:t>x</a:t>
            </a:r>
            <a:r>
              <a:rPr lang="en-US" sz="2800" baseline="30000" dirty="0" smtClean="0">
                <a:latin typeface="Palatino"/>
                <a:cs typeface="Palatino"/>
              </a:rPr>
              <a:t> </a:t>
            </a:r>
            <a:r>
              <a:rPr lang="en-US" sz="2800" dirty="0" smtClean="0">
                <a:latin typeface="Palatino"/>
                <a:cs typeface="Palatino"/>
              </a:rPr>
              <a:t>= 1</a:t>
            </a:r>
          </a:p>
          <a:p>
            <a:pPr marL="0" indent="0">
              <a:buNone/>
            </a:pPr>
            <a:endParaRPr lang="en-US" sz="2800" dirty="0" smtClean="0">
              <a:latin typeface="Palatino"/>
              <a:cs typeface="Palatino"/>
            </a:endParaRPr>
          </a:p>
          <a:p>
            <a:pPr marL="0" indent="0">
              <a:buNone/>
            </a:pPr>
            <a:r>
              <a:rPr lang="en-US" sz="2800" dirty="0" smtClean="0">
                <a:cs typeface="Palatino"/>
              </a:rPr>
              <a:t>An invertible element of a ring is called a </a:t>
            </a:r>
            <a:r>
              <a:rPr lang="en-US" sz="2800" i="1" dirty="0" smtClean="0">
                <a:cs typeface="Palatino"/>
              </a:rPr>
              <a:t>unit</a:t>
            </a:r>
            <a:r>
              <a:rPr lang="en-US" sz="2800" dirty="0" smtClean="0">
                <a:cs typeface="Palatino"/>
              </a:rPr>
              <a:t> of that ring.</a:t>
            </a:r>
            <a:endParaRPr lang="en-US" sz="2800" dirty="0">
              <a:cs typeface="Palatino"/>
            </a:endParaRPr>
          </a:p>
          <a:p>
            <a:pPr marL="0" indent="0">
              <a:buNone/>
            </a:pPr>
            <a:endParaRPr lang="en-US" sz="2800" dirty="0" smtClean="0">
              <a:latin typeface="Palatino"/>
              <a:cs typeface="Palatino"/>
            </a:endParaRPr>
          </a:p>
          <a:p>
            <a:r>
              <a:rPr lang="en-US" sz="2800" dirty="0" smtClean="0">
                <a:cs typeface="Palatino"/>
              </a:rPr>
              <a:t>Every ring contains at least one invertible element (1).</a:t>
            </a:r>
          </a:p>
          <a:p>
            <a:r>
              <a:rPr lang="en-US" sz="2800" dirty="0" smtClean="0">
                <a:cs typeface="Palatino"/>
              </a:rPr>
              <a:t>There may be more than one invertible element.</a:t>
            </a:r>
          </a:p>
          <a:p>
            <a:pPr lvl="1"/>
            <a:r>
              <a:rPr lang="en-US" sz="2400" dirty="0" smtClean="0">
                <a:cs typeface="Palatino"/>
              </a:rPr>
              <a:t>In ring of integers, both 1 and –1 are invertible</a:t>
            </a:r>
            <a:endParaRPr lang="en-US" sz="2400" dirty="0">
              <a:cs typeface="Palatino"/>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181</a:t>
            </a:fld>
            <a:endParaRPr lang="en-US"/>
          </a:p>
        </p:txBody>
      </p:sp>
    </p:spTree>
    <p:extLst>
      <p:ext uri="{BB962C8B-B14F-4D97-AF65-F5344CB8AC3E}">
        <p14:creationId xmlns:p14="http://schemas.microsoft.com/office/powerpoint/2010/main" val="1372615203"/>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Units Are Closed Under Multiplication</a:t>
            </a:r>
            <a:br>
              <a:rPr lang="en-US" dirty="0" smtClean="0"/>
            </a:br>
            <a:r>
              <a:rPr lang="en-US" sz="4000" dirty="0"/>
              <a:t>i.e. a product of units is a </a:t>
            </a:r>
            <a:r>
              <a:rPr lang="en-US" sz="4000" dirty="0" smtClean="0"/>
              <a:t>unit</a:t>
            </a:r>
            <a:endParaRPr lang="en-US" sz="4000" dirty="0"/>
          </a:p>
        </p:txBody>
      </p:sp>
      <p:sp>
        <p:nvSpPr>
          <p:cNvPr id="3" name="Content Placeholder 2"/>
          <p:cNvSpPr>
            <a:spLocks noGrp="1"/>
          </p:cNvSpPr>
          <p:nvPr>
            <p:ph idx="1"/>
          </p:nvPr>
        </p:nvSpPr>
        <p:spPr>
          <a:xfrm>
            <a:off x="457200" y="1600199"/>
            <a:ext cx="8229600" cy="5121275"/>
          </a:xfrm>
        </p:spPr>
        <p:txBody>
          <a:bodyPr>
            <a:normAutofit fontScale="92500" lnSpcReduction="20000"/>
          </a:bodyPr>
          <a:lstStyle/>
          <a:p>
            <a:pPr marL="0" indent="0">
              <a:spcAft>
                <a:spcPts val="600"/>
              </a:spcAft>
              <a:buNone/>
            </a:pPr>
            <a:r>
              <a:rPr lang="en-US" sz="2800" dirty="0" smtClean="0"/>
              <a:t>Proof:  Suppose </a:t>
            </a:r>
            <a:r>
              <a:rPr lang="en-US" sz="2800" i="1" dirty="0">
                <a:latin typeface="Palatino"/>
                <a:cs typeface="Palatino"/>
              </a:rPr>
              <a:t>a</a:t>
            </a:r>
            <a:r>
              <a:rPr lang="en-US" sz="2800" dirty="0" smtClean="0"/>
              <a:t> is a unit and </a:t>
            </a:r>
            <a:r>
              <a:rPr lang="en-US" sz="2800" i="1" dirty="0" smtClean="0">
                <a:latin typeface="Palatino"/>
                <a:cs typeface="Palatino"/>
              </a:rPr>
              <a:t>b</a:t>
            </a:r>
            <a:r>
              <a:rPr lang="en-US" sz="2800" dirty="0" smtClean="0"/>
              <a:t> is a unit.</a:t>
            </a:r>
          </a:p>
          <a:p>
            <a:pPr>
              <a:spcAft>
                <a:spcPts val="600"/>
              </a:spcAft>
            </a:pPr>
            <a:r>
              <a:rPr lang="en-US" sz="2800" dirty="0" smtClean="0"/>
              <a:t>Then (by definition of units) </a:t>
            </a:r>
            <a:r>
              <a:rPr lang="en-US" sz="2800" i="1" dirty="0" err="1" smtClean="0">
                <a:latin typeface="Palatino"/>
                <a:cs typeface="Palatino"/>
              </a:rPr>
              <a:t>aa</a:t>
            </a:r>
            <a:r>
              <a:rPr lang="en-US" sz="2800" baseline="30000" dirty="0" smtClean="0">
                <a:latin typeface="Palatino"/>
                <a:cs typeface="Palatino"/>
              </a:rPr>
              <a:t>–</a:t>
            </a:r>
            <a:r>
              <a:rPr lang="en-US" sz="2800" baseline="30000" dirty="0">
                <a:latin typeface="Palatino"/>
                <a:cs typeface="Palatino"/>
              </a:rPr>
              <a:t>1 </a:t>
            </a:r>
            <a:r>
              <a:rPr lang="en-US" sz="2800" dirty="0">
                <a:latin typeface="Palatino"/>
                <a:cs typeface="Palatino"/>
              </a:rPr>
              <a:t>= </a:t>
            </a:r>
            <a:r>
              <a:rPr lang="en-US" sz="2800" dirty="0" smtClean="0">
                <a:latin typeface="Palatino"/>
                <a:cs typeface="Palatino"/>
              </a:rPr>
              <a:t>1 </a:t>
            </a:r>
            <a:r>
              <a:rPr lang="en-US" sz="2800" dirty="0" smtClean="0">
                <a:cs typeface="Palatino"/>
              </a:rPr>
              <a:t>and</a:t>
            </a:r>
            <a:r>
              <a:rPr lang="en-US" sz="2800" dirty="0" smtClean="0">
                <a:latin typeface="Palatino"/>
                <a:cs typeface="Palatino"/>
              </a:rPr>
              <a:t> </a:t>
            </a:r>
            <a:r>
              <a:rPr lang="en-US" sz="2800" i="1" dirty="0" smtClean="0">
                <a:latin typeface="Palatino"/>
                <a:cs typeface="Palatino"/>
              </a:rPr>
              <a:t>bb</a:t>
            </a:r>
            <a:r>
              <a:rPr lang="en-US" sz="2800" baseline="30000" dirty="0" smtClean="0">
                <a:latin typeface="Palatino"/>
                <a:cs typeface="Palatino"/>
              </a:rPr>
              <a:t>–</a:t>
            </a:r>
            <a:r>
              <a:rPr lang="en-US" sz="2800" baseline="30000" dirty="0">
                <a:latin typeface="Palatino"/>
                <a:cs typeface="Palatino"/>
              </a:rPr>
              <a:t>1 </a:t>
            </a:r>
            <a:r>
              <a:rPr lang="en-US" sz="2800" dirty="0">
                <a:latin typeface="Palatino"/>
                <a:cs typeface="Palatino"/>
              </a:rPr>
              <a:t>= </a:t>
            </a:r>
            <a:r>
              <a:rPr lang="en-US" sz="2800" dirty="0" smtClean="0">
                <a:latin typeface="Palatino"/>
                <a:cs typeface="Palatino"/>
              </a:rPr>
              <a:t>1.</a:t>
            </a:r>
          </a:p>
          <a:p>
            <a:pPr>
              <a:spcAft>
                <a:spcPts val="600"/>
              </a:spcAft>
            </a:pPr>
            <a:r>
              <a:rPr lang="en-US" sz="2800" dirty="0" smtClean="0">
                <a:cs typeface="Palatino"/>
              </a:rPr>
              <a:t>So: </a:t>
            </a:r>
          </a:p>
          <a:p>
            <a:pPr marL="0" indent="0" algn="ctr">
              <a:spcAft>
                <a:spcPts val="600"/>
              </a:spcAft>
              <a:buNone/>
            </a:pPr>
            <a:r>
              <a:rPr lang="en-US" sz="2800" dirty="0" smtClean="0">
                <a:latin typeface="Palatino"/>
                <a:cs typeface="Palatino"/>
              </a:rPr>
              <a:t>1 = </a:t>
            </a:r>
            <a:r>
              <a:rPr lang="en-US" sz="2800" i="1" dirty="0" err="1">
                <a:latin typeface="Palatino"/>
                <a:cs typeface="Palatino"/>
              </a:rPr>
              <a:t>aa</a:t>
            </a:r>
            <a:r>
              <a:rPr lang="en-US" sz="2800" baseline="30000" dirty="0">
                <a:latin typeface="Palatino"/>
                <a:cs typeface="Palatino"/>
              </a:rPr>
              <a:t>–1 </a:t>
            </a:r>
            <a:r>
              <a:rPr lang="en-US" sz="2800" dirty="0" smtClean="0">
                <a:latin typeface="Palatino"/>
                <a:cs typeface="Palatino"/>
              </a:rPr>
              <a:t>= </a:t>
            </a:r>
            <a:r>
              <a:rPr lang="en-US" sz="2800" i="1" dirty="0" smtClean="0">
                <a:latin typeface="Palatino"/>
                <a:cs typeface="Palatino"/>
              </a:rPr>
              <a:t>a</a:t>
            </a:r>
            <a:r>
              <a:rPr lang="en-US" sz="2800" dirty="0" smtClean="0">
                <a:latin typeface="Palatino"/>
                <a:cs typeface="Palatino"/>
              </a:rPr>
              <a:t>⋅1⋅</a:t>
            </a:r>
            <a:r>
              <a:rPr lang="en-US" sz="2800" i="1" dirty="0">
                <a:latin typeface="Palatino"/>
                <a:cs typeface="Palatino"/>
              </a:rPr>
              <a:t>a</a:t>
            </a:r>
            <a:r>
              <a:rPr lang="en-US" sz="2800" baseline="30000" dirty="0">
                <a:latin typeface="Palatino"/>
                <a:cs typeface="Palatino"/>
              </a:rPr>
              <a:t>–</a:t>
            </a:r>
            <a:r>
              <a:rPr lang="en-US" sz="2800" baseline="30000" dirty="0" smtClean="0">
                <a:latin typeface="Palatino"/>
                <a:cs typeface="Palatino"/>
              </a:rPr>
              <a:t>1</a:t>
            </a:r>
            <a:r>
              <a:rPr lang="en-US" sz="2800" i="1" dirty="0">
                <a:latin typeface="Palatino"/>
                <a:cs typeface="Palatino"/>
              </a:rPr>
              <a:t> </a:t>
            </a:r>
            <a:r>
              <a:rPr lang="en-US" sz="2800" i="1" dirty="0" smtClean="0">
                <a:latin typeface="Palatino"/>
                <a:cs typeface="Palatino"/>
              </a:rPr>
              <a:t>= a</a:t>
            </a:r>
            <a:r>
              <a:rPr lang="en-US" sz="2800" dirty="0" smtClean="0">
                <a:latin typeface="Palatino"/>
                <a:cs typeface="Palatino"/>
              </a:rPr>
              <a:t>(</a:t>
            </a:r>
            <a:r>
              <a:rPr lang="en-US" sz="2800" i="1" dirty="0" smtClean="0">
                <a:latin typeface="Palatino"/>
                <a:cs typeface="Palatino"/>
              </a:rPr>
              <a:t>bb</a:t>
            </a:r>
            <a:r>
              <a:rPr lang="en-US" sz="2800" baseline="30000" dirty="0">
                <a:latin typeface="Palatino"/>
                <a:cs typeface="Palatino"/>
              </a:rPr>
              <a:t>–</a:t>
            </a:r>
            <a:r>
              <a:rPr lang="en-US" sz="2800" baseline="30000" dirty="0" smtClean="0">
                <a:latin typeface="Palatino"/>
                <a:cs typeface="Palatino"/>
              </a:rPr>
              <a:t>1</a:t>
            </a:r>
            <a:r>
              <a:rPr lang="en-US" sz="2800" dirty="0" smtClean="0">
                <a:latin typeface="Palatino"/>
                <a:cs typeface="Palatino"/>
              </a:rPr>
              <a:t>)</a:t>
            </a:r>
            <a:r>
              <a:rPr lang="en-US" sz="2800" i="1" dirty="0" smtClean="0">
                <a:latin typeface="Palatino"/>
                <a:cs typeface="Palatino"/>
              </a:rPr>
              <a:t>a</a:t>
            </a:r>
            <a:r>
              <a:rPr lang="en-US" sz="2800" baseline="30000" dirty="0">
                <a:latin typeface="Palatino"/>
                <a:cs typeface="Palatino"/>
              </a:rPr>
              <a:t>–1</a:t>
            </a:r>
            <a:r>
              <a:rPr lang="en-US" sz="2800" i="1" dirty="0">
                <a:latin typeface="Palatino"/>
                <a:cs typeface="Palatino"/>
              </a:rPr>
              <a:t> </a:t>
            </a:r>
            <a:r>
              <a:rPr lang="en-US" sz="2800" i="1" dirty="0" smtClean="0">
                <a:latin typeface="Palatino"/>
                <a:cs typeface="Palatino"/>
              </a:rPr>
              <a:t>= </a:t>
            </a:r>
            <a:r>
              <a:rPr lang="en-US" sz="2800" dirty="0" smtClean="0">
                <a:latin typeface="Palatino"/>
                <a:cs typeface="Palatino"/>
              </a:rPr>
              <a:t>(</a:t>
            </a:r>
            <a:r>
              <a:rPr lang="en-US" sz="2800" i="1" dirty="0" err="1" smtClean="0">
                <a:latin typeface="Palatino"/>
                <a:cs typeface="Palatino"/>
              </a:rPr>
              <a:t>ab</a:t>
            </a:r>
            <a:r>
              <a:rPr lang="en-US" sz="2800" dirty="0" smtClean="0">
                <a:latin typeface="Palatino"/>
                <a:cs typeface="Palatino"/>
              </a:rPr>
              <a:t>)(</a:t>
            </a:r>
            <a:r>
              <a:rPr lang="en-US" sz="2800" i="1" dirty="0">
                <a:latin typeface="Palatino"/>
                <a:cs typeface="Palatino"/>
              </a:rPr>
              <a:t>b</a:t>
            </a:r>
            <a:r>
              <a:rPr lang="en-US" sz="2800" baseline="30000" dirty="0">
                <a:latin typeface="Palatino"/>
                <a:cs typeface="Palatino"/>
              </a:rPr>
              <a:t>–</a:t>
            </a:r>
            <a:r>
              <a:rPr lang="en-US" sz="2800" baseline="30000" dirty="0" smtClean="0">
                <a:latin typeface="Palatino"/>
                <a:cs typeface="Palatino"/>
              </a:rPr>
              <a:t>1</a:t>
            </a:r>
            <a:r>
              <a:rPr lang="en-US" sz="2800" i="1" dirty="0">
                <a:latin typeface="Palatino"/>
                <a:cs typeface="Palatino"/>
              </a:rPr>
              <a:t>a</a:t>
            </a:r>
            <a:r>
              <a:rPr lang="en-US" sz="2800" baseline="30000" dirty="0">
                <a:latin typeface="Palatino"/>
                <a:cs typeface="Palatino"/>
              </a:rPr>
              <a:t>–</a:t>
            </a:r>
            <a:r>
              <a:rPr lang="en-US" sz="2800" baseline="30000" dirty="0" smtClean="0">
                <a:latin typeface="Palatino"/>
                <a:cs typeface="Palatino"/>
              </a:rPr>
              <a:t>1</a:t>
            </a:r>
            <a:r>
              <a:rPr lang="en-US" sz="2800" dirty="0" smtClean="0">
                <a:latin typeface="Palatino"/>
                <a:cs typeface="Palatino"/>
              </a:rPr>
              <a:t>)</a:t>
            </a:r>
            <a:endParaRPr lang="en-US" sz="2800" dirty="0" smtClean="0">
              <a:cs typeface="Palatino"/>
            </a:endParaRPr>
          </a:p>
          <a:p>
            <a:pPr>
              <a:spcAft>
                <a:spcPts val="600"/>
              </a:spcAft>
            </a:pPr>
            <a:r>
              <a:rPr lang="en-US" sz="2800" dirty="0" smtClean="0">
                <a:cs typeface="Palatino"/>
              </a:rPr>
              <a:t>Similarly, </a:t>
            </a:r>
            <a:r>
              <a:rPr lang="en-US" sz="2800" i="1" dirty="0" smtClean="0">
                <a:latin typeface="Palatino"/>
                <a:cs typeface="Palatino"/>
              </a:rPr>
              <a:t>a</a:t>
            </a:r>
            <a:r>
              <a:rPr lang="en-US" sz="2800" baseline="30000" dirty="0">
                <a:latin typeface="Palatino"/>
                <a:cs typeface="Palatino"/>
              </a:rPr>
              <a:t>–</a:t>
            </a:r>
            <a:r>
              <a:rPr lang="en-US" sz="2800" baseline="30000" dirty="0" smtClean="0">
                <a:latin typeface="Palatino"/>
                <a:cs typeface="Palatino"/>
              </a:rPr>
              <a:t>1</a:t>
            </a:r>
            <a:r>
              <a:rPr lang="en-US" sz="2800" i="1" dirty="0" smtClean="0">
                <a:latin typeface="Palatino"/>
                <a:cs typeface="Palatino"/>
              </a:rPr>
              <a:t>a = </a:t>
            </a:r>
            <a:r>
              <a:rPr lang="en-US" sz="2800" dirty="0" smtClean="0">
                <a:latin typeface="Palatino"/>
                <a:cs typeface="Palatino"/>
              </a:rPr>
              <a:t>1 </a:t>
            </a:r>
            <a:r>
              <a:rPr lang="en-US" sz="2800" dirty="0" smtClean="0">
                <a:cs typeface="Palatino"/>
              </a:rPr>
              <a:t>and</a:t>
            </a:r>
            <a:r>
              <a:rPr lang="en-US" sz="2800" i="1" dirty="0" smtClean="0">
                <a:cs typeface="Palatino"/>
              </a:rPr>
              <a:t> </a:t>
            </a:r>
            <a:r>
              <a:rPr lang="en-US" sz="2800" i="1" dirty="0">
                <a:latin typeface="Palatino"/>
                <a:cs typeface="Palatino"/>
              </a:rPr>
              <a:t>b</a:t>
            </a:r>
            <a:r>
              <a:rPr lang="en-US" sz="2800" baseline="30000" dirty="0" smtClean="0">
                <a:latin typeface="Palatino"/>
                <a:cs typeface="Palatino"/>
              </a:rPr>
              <a:t>–1</a:t>
            </a:r>
            <a:r>
              <a:rPr lang="en-US" sz="2800" i="1" dirty="0" smtClean="0">
                <a:latin typeface="Palatino"/>
                <a:cs typeface="Palatino"/>
              </a:rPr>
              <a:t>b </a:t>
            </a:r>
            <a:r>
              <a:rPr lang="en-US" sz="2800" i="1" dirty="0">
                <a:latin typeface="Palatino"/>
                <a:cs typeface="Palatino"/>
              </a:rPr>
              <a:t>= </a:t>
            </a:r>
            <a:r>
              <a:rPr lang="en-US" sz="2800" dirty="0" smtClean="0">
                <a:latin typeface="Palatino"/>
                <a:cs typeface="Palatino"/>
              </a:rPr>
              <a:t>1, </a:t>
            </a:r>
            <a:r>
              <a:rPr lang="en-US" sz="2800" dirty="0" smtClean="0">
                <a:cs typeface="Palatino"/>
              </a:rPr>
              <a:t>so:</a:t>
            </a:r>
          </a:p>
          <a:p>
            <a:pPr marL="0" indent="0" algn="ctr">
              <a:spcAft>
                <a:spcPts val="600"/>
              </a:spcAft>
              <a:buNone/>
            </a:pPr>
            <a:r>
              <a:rPr lang="en-US" sz="2800" dirty="0" smtClean="0">
                <a:latin typeface="Palatino"/>
                <a:cs typeface="Palatino"/>
              </a:rPr>
              <a:t>1 </a:t>
            </a:r>
            <a:r>
              <a:rPr lang="en-US" sz="2800" dirty="0">
                <a:latin typeface="Palatino"/>
                <a:cs typeface="Palatino"/>
              </a:rPr>
              <a:t>= </a:t>
            </a:r>
            <a:r>
              <a:rPr lang="en-US" sz="2800" i="1" dirty="0" smtClean="0">
                <a:latin typeface="Palatino"/>
                <a:cs typeface="Palatino"/>
              </a:rPr>
              <a:t>b</a:t>
            </a:r>
            <a:r>
              <a:rPr lang="en-US" sz="2800" baseline="30000" dirty="0" smtClean="0">
                <a:latin typeface="Palatino"/>
                <a:cs typeface="Palatino"/>
              </a:rPr>
              <a:t>–1</a:t>
            </a:r>
            <a:r>
              <a:rPr lang="en-US" sz="2800" i="1" dirty="0" smtClean="0">
                <a:latin typeface="Palatino"/>
                <a:cs typeface="Palatino"/>
              </a:rPr>
              <a:t>b</a:t>
            </a:r>
            <a:r>
              <a:rPr lang="en-US" sz="2800" baseline="30000" dirty="0" smtClean="0">
                <a:latin typeface="Palatino"/>
                <a:cs typeface="Palatino"/>
              </a:rPr>
              <a:t> </a:t>
            </a:r>
            <a:r>
              <a:rPr lang="en-US" sz="2800" dirty="0">
                <a:latin typeface="Palatino"/>
                <a:cs typeface="Palatino"/>
              </a:rPr>
              <a:t>= </a:t>
            </a:r>
            <a:r>
              <a:rPr lang="en-US" sz="2800" i="1" dirty="0" smtClean="0">
                <a:latin typeface="Palatino"/>
                <a:cs typeface="Palatino"/>
              </a:rPr>
              <a:t>b</a:t>
            </a:r>
            <a:r>
              <a:rPr lang="en-US" sz="2800" baseline="30000" dirty="0" smtClean="0">
                <a:latin typeface="Palatino"/>
                <a:cs typeface="Palatino"/>
              </a:rPr>
              <a:t>–</a:t>
            </a:r>
            <a:r>
              <a:rPr lang="en-US" sz="2800" baseline="30000" dirty="0">
                <a:latin typeface="Palatino"/>
                <a:cs typeface="Palatino"/>
              </a:rPr>
              <a:t>1</a:t>
            </a:r>
            <a:r>
              <a:rPr lang="en-US" sz="2800" i="1" dirty="0">
                <a:latin typeface="Palatino"/>
                <a:cs typeface="Palatino"/>
              </a:rPr>
              <a:t> </a:t>
            </a:r>
            <a:r>
              <a:rPr lang="en-US" sz="2800" dirty="0" smtClean="0">
                <a:latin typeface="Palatino"/>
                <a:cs typeface="Palatino"/>
              </a:rPr>
              <a:t>⋅</a:t>
            </a:r>
            <a:r>
              <a:rPr lang="en-US" sz="2800" dirty="0">
                <a:latin typeface="Palatino"/>
                <a:cs typeface="Palatino"/>
              </a:rPr>
              <a:t>1</a:t>
            </a:r>
            <a:r>
              <a:rPr lang="en-US" sz="2800" dirty="0" smtClean="0">
                <a:latin typeface="Palatino"/>
                <a:cs typeface="Palatino"/>
              </a:rPr>
              <a:t>⋅</a:t>
            </a:r>
            <a:r>
              <a:rPr lang="en-US" sz="2800" i="1" dirty="0">
                <a:latin typeface="Palatino"/>
                <a:cs typeface="Palatino"/>
              </a:rPr>
              <a:t>b</a:t>
            </a:r>
            <a:r>
              <a:rPr lang="en-US" sz="2800" i="1" dirty="0" smtClean="0">
                <a:latin typeface="Palatino"/>
                <a:cs typeface="Palatino"/>
              </a:rPr>
              <a:t> </a:t>
            </a:r>
            <a:r>
              <a:rPr lang="en-US" sz="2800" i="1" dirty="0">
                <a:latin typeface="Palatino"/>
                <a:cs typeface="Palatino"/>
              </a:rPr>
              <a:t>= b</a:t>
            </a:r>
            <a:r>
              <a:rPr lang="en-US" sz="2800" baseline="30000" dirty="0">
                <a:latin typeface="Palatino"/>
                <a:cs typeface="Palatino"/>
              </a:rPr>
              <a:t>–</a:t>
            </a:r>
            <a:r>
              <a:rPr lang="en-US" sz="2800" baseline="30000" dirty="0" smtClean="0">
                <a:latin typeface="Palatino"/>
                <a:cs typeface="Palatino"/>
              </a:rPr>
              <a:t>1</a:t>
            </a:r>
            <a:r>
              <a:rPr lang="en-US" sz="2800" dirty="0" smtClean="0">
                <a:latin typeface="Palatino"/>
                <a:cs typeface="Palatino"/>
              </a:rPr>
              <a:t>(</a:t>
            </a:r>
            <a:r>
              <a:rPr lang="en-US" sz="2800" i="1" dirty="0">
                <a:latin typeface="Palatino"/>
                <a:cs typeface="Palatino"/>
              </a:rPr>
              <a:t>a</a:t>
            </a:r>
            <a:r>
              <a:rPr lang="en-US" sz="2800" baseline="30000" dirty="0" smtClean="0">
                <a:latin typeface="Palatino"/>
                <a:cs typeface="Palatino"/>
              </a:rPr>
              <a:t>–1</a:t>
            </a:r>
            <a:r>
              <a:rPr lang="en-US" sz="2800" i="1" dirty="0" smtClean="0">
                <a:latin typeface="Palatino"/>
                <a:cs typeface="Palatino"/>
              </a:rPr>
              <a:t>a</a:t>
            </a:r>
            <a:r>
              <a:rPr lang="en-US" sz="2800" dirty="0" smtClean="0">
                <a:latin typeface="Palatino"/>
                <a:cs typeface="Palatino"/>
              </a:rPr>
              <a:t>)</a:t>
            </a:r>
            <a:r>
              <a:rPr lang="en-US" sz="2800" i="1" dirty="0">
                <a:latin typeface="Palatino"/>
                <a:cs typeface="Palatino"/>
              </a:rPr>
              <a:t>b</a:t>
            </a:r>
            <a:r>
              <a:rPr lang="en-US" sz="2800" i="1" dirty="0" smtClean="0">
                <a:latin typeface="Palatino"/>
                <a:cs typeface="Palatino"/>
              </a:rPr>
              <a:t> </a:t>
            </a:r>
            <a:r>
              <a:rPr lang="en-US" sz="2800" i="1" dirty="0">
                <a:latin typeface="Palatino"/>
                <a:cs typeface="Palatino"/>
              </a:rPr>
              <a:t>= </a:t>
            </a:r>
            <a:r>
              <a:rPr lang="en-US" sz="2800" dirty="0" smtClean="0">
                <a:latin typeface="Palatino"/>
                <a:cs typeface="Palatino"/>
              </a:rPr>
              <a:t>(</a:t>
            </a:r>
            <a:r>
              <a:rPr lang="en-US" sz="2800" i="1" dirty="0">
                <a:latin typeface="Palatino"/>
                <a:cs typeface="Palatino"/>
              </a:rPr>
              <a:t>b</a:t>
            </a:r>
            <a:r>
              <a:rPr lang="en-US" sz="2800" baseline="30000" dirty="0">
                <a:latin typeface="Palatino"/>
                <a:cs typeface="Palatino"/>
              </a:rPr>
              <a:t>–1</a:t>
            </a:r>
            <a:r>
              <a:rPr lang="en-US" sz="2800" i="1" dirty="0">
                <a:latin typeface="Palatino"/>
                <a:cs typeface="Palatino"/>
              </a:rPr>
              <a:t>a</a:t>
            </a:r>
            <a:r>
              <a:rPr lang="en-US" sz="2800" baseline="30000" dirty="0">
                <a:latin typeface="Palatino"/>
                <a:cs typeface="Palatino"/>
              </a:rPr>
              <a:t>–1</a:t>
            </a:r>
            <a:r>
              <a:rPr lang="en-US" sz="2800" dirty="0" smtClean="0">
                <a:latin typeface="Palatino"/>
                <a:cs typeface="Palatino"/>
              </a:rPr>
              <a:t>)(</a:t>
            </a:r>
            <a:r>
              <a:rPr lang="en-US" sz="2800" i="1" dirty="0" err="1" smtClean="0">
                <a:latin typeface="Palatino"/>
                <a:cs typeface="Palatino"/>
              </a:rPr>
              <a:t>ab</a:t>
            </a:r>
            <a:r>
              <a:rPr lang="en-US" sz="2800" dirty="0" smtClean="0">
                <a:latin typeface="Palatino"/>
                <a:cs typeface="Palatino"/>
              </a:rPr>
              <a:t>)</a:t>
            </a:r>
            <a:endParaRPr lang="en-US" sz="2800" dirty="0" smtClean="0">
              <a:cs typeface="Palatino"/>
            </a:endParaRPr>
          </a:p>
          <a:p>
            <a:pPr>
              <a:spcAft>
                <a:spcPts val="600"/>
              </a:spcAft>
            </a:pPr>
            <a:r>
              <a:rPr lang="en-US" sz="2800" dirty="0" smtClean="0">
                <a:cs typeface="Palatino"/>
              </a:rPr>
              <a:t>We now have a term that, when multiplied by </a:t>
            </a:r>
            <a:r>
              <a:rPr lang="en-US" sz="2800" i="1" dirty="0" err="1" smtClean="0">
                <a:latin typeface="Palatino"/>
                <a:cs typeface="Palatino"/>
              </a:rPr>
              <a:t>ab</a:t>
            </a:r>
            <a:r>
              <a:rPr lang="en-US" sz="2800" dirty="0" smtClean="0">
                <a:cs typeface="Palatino"/>
              </a:rPr>
              <a:t> from either side, gives 1.  </a:t>
            </a:r>
          </a:p>
          <a:p>
            <a:pPr>
              <a:spcAft>
                <a:spcPts val="600"/>
              </a:spcAft>
            </a:pPr>
            <a:r>
              <a:rPr lang="en-US" sz="2800" dirty="0" smtClean="0">
                <a:cs typeface="Palatino"/>
              </a:rPr>
              <a:t>That term is the inverse of </a:t>
            </a:r>
            <a:r>
              <a:rPr lang="en-US" sz="2800" i="1" dirty="0" err="1" smtClean="0">
                <a:latin typeface="Palatino"/>
                <a:cs typeface="Palatino"/>
              </a:rPr>
              <a:t>ab</a:t>
            </a:r>
            <a:r>
              <a:rPr lang="en-US" sz="2800" dirty="0" smtClean="0">
                <a:cs typeface="Palatino"/>
              </a:rPr>
              <a:t>:  </a:t>
            </a:r>
          </a:p>
          <a:p>
            <a:pPr marL="0" indent="0" algn="ctr">
              <a:spcAft>
                <a:spcPts val="600"/>
              </a:spcAft>
              <a:buNone/>
            </a:pPr>
            <a:r>
              <a:rPr lang="en-US" sz="2800" dirty="0" smtClean="0">
                <a:latin typeface="Palatino"/>
                <a:cs typeface="Palatino"/>
              </a:rPr>
              <a:t>(</a:t>
            </a:r>
            <a:r>
              <a:rPr lang="en-US" sz="2800" i="1" dirty="0" err="1">
                <a:latin typeface="Palatino"/>
                <a:cs typeface="Palatino"/>
              </a:rPr>
              <a:t>ab</a:t>
            </a:r>
            <a:r>
              <a:rPr lang="en-US" sz="2800" dirty="0" smtClean="0">
                <a:latin typeface="Palatino"/>
                <a:cs typeface="Palatino"/>
              </a:rPr>
              <a:t>)</a:t>
            </a:r>
            <a:r>
              <a:rPr lang="en-US" sz="2800" baseline="30000" dirty="0" smtClean="0">
                <a:latin typeface="Palatino"/>
                <a:cs typeface="Palatino"/>
              </a:rPr>
              <a:t>–</a:t>
            </a:r>
            <a:r>
              <a:rPr lang="en-US" sz="2800" baseline="30000" dirty="0">
                <a:latin typeface="Palatino"/>
                <a:cs typeface="Palatino"/>
              </a:rPr>
              <a:t>1 </a:t>
            </a:r>
            <a:r>
              <a:rPr lang="en-US" sz="2800" dirty="0" smtClean="0">
                <a:latin typeface="Palatino"/>
                <a:cs typeface="Palatino"/>
              </a:rPr>
              <a:t>= </a:t>
            </a:r>
            <a:r>
              <a:rPr lang="en-US" sz="2800" i="1" dirty="0">
                <a:latin typeface="Palatino"/>
                <a:cs typeface="Palatino"/>
              </a:rPr>
              <a:t>b</a:t>
            </a:r>
            <a:r>
              <a:rPr lang="en-US" sz="2800" baseline="30000" dirty="0">
                <a:latin typeface="Palatino"/>
                <a:cs typeface="Palatino"/>
              </a:rPr>
              <a:t>–1</a:t>
            </a:r>
            <a:r>
              <a:rPr lang="en-US" sz="2800" i="1" dirty="0">
                <a:latin typeface="Palatino"/>
                <a:cs typeface="Palatino"/>
              </a:rPr>
              <a:t>a</a:t>
            </a:r>
            <a:r>
              <a:rPr lang="en-US" sz="2800" baseline="30000" dirty="0">
                <a:latin typeface="Palatino"/>
                <a:cs typeface="Palatino"/>
              </a:rPr>
              <a:t>–</a:t>
            </a:r>
            <a:r>
              <a:rPr lang="en-US" sz="2800" baseline="30000" dirty="0" smtClean="0">
                <a:latin typeface="Palatino"/>
                <a:cs typeface="Palatino"/>
              </a:rPr>
              <a:t>1</a:t>
            </a:r>
            <a:endParaRPr lang="en-US" sz="2800" dirty="0" smtClean="0">
              <a:cs typeface="Palatino"/>
            </a:endParaRPr>
          </a:p>
          <a:p>
            <a:pPr>
              <a:spcAft>
                <a:spcPts val="600"/>
              </a:spcAft>
            </a:pPr>
            <a:r>
              <a:rPr lang="en-US" sz="2800" dirty="0" smtClean="0">
                <a:cs typeface="Palatino"/>
              </a:rPr>
              <a:t>So </a:t>
            </a:r>
            <a:r>
              <a:rPr lang="en-US" sz="2800" i="1" dirty="0" err="1">
                <a:latin typeface="Palatino"/>
                <a:cs typeface="Palatino"/>
              </a:rPr>
              <a:t>ab</a:t>
            </a:r>
            <a:r>
              <a:rPr lang="en-US" sz="2800" dirty="0" smtClean="0">
                <a:cs typeface="Palatino"/>
              </a:rPr>
              <a:t> is a unit.</a:t>
            </a:r>
            <a:endParaRPr lang="en-US" sz="2800" dirty="0">
              <a:cs typeface="Palatino"/>
            </a:endParaRPr>
          </a:p>
          <a:p>
            <a:endParaRPr lang="en-US" sz="2800" dirty="0">
              <a:cs typeface="Palatino"/>
            </a:endParaRPr>
          </a:p>
          <a:p>
            <a:endParaRPr lang="en-US" sz="2800" dirty="0">
              <a:latin typeface="Palatino"/>
              <a:cs typeface="Palatino"/>
            </a:endParaRPr>
          </a:p>
          <a:p>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182</a:t>
            </a:fld>
            <a:endParaRPr lang="en-US"/>
          </a:p>
        </p:txBody>
      </p:sp>
    </p:spTree>
    <p:extLst>
      <p:ext uri="{BB962C8B-B14F-4D97-AF65-F5344CB8AC3E}">
        <p14:creationId xmlns:p14="http://schemas.microsoft.com/office/powerpoint/2010/main" val="1062976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Divisor</a:t>
            </a:r>
            <a:endParaRPr lang="en-US" dirty="0"/>
          </a:p>
        </p:txBody>
      </p:sp>
      <p:sp>
        <p:nvSpPr>
          <p:cNvPr id="3" name="Content Placeholder 2"/>
          <p:cNvSpPr>
            <a:spLocks noGrp="1"/>
          </p:cNvSpPr>
          <p:nvPr>
            <p:ph idx="1"/>
          </p:nvPr>
        </p:nvSpPr>
        <p:spPr/>
        <p:txBody>
          <a:bodyPr/>
          <a:lstStyle/>
          <a:p>
            <a:pPr marL="0" indent="0">
              <a:buNone/>
            </a:pPr>
            <a:r>
              <a:rPr lang="en-US" dirty="0" smtClean="0"/>
              <a:t>An element </a:t>
            </a:r>
            <a:r>
              <a:rPr lang="en-US" i="1" dirty="0" smtClean="0">
                <a:latin typeface="Palatino"/>
                <a:cs typeface="Palatino"/>
              </a:rPr>
              <a:t>x</a:t>
            </a:r>
            <a:r>
              <a:rPr lang="en-US" dirty="0" smtClean="0"/>
              <a:t> of a ring is called a </a:t>
            </a:r>
            <a:r>
              <a:rPr lang="en-US" i="1" dirty="0" smtClean="0"/>
              <a:t>zero divisor </a:t>
            </a:r>
            <a:r>
              <a:rPr lang="en-US" dirty="0" smtClean="0"/>
              <a:t>if:</a:t>
            </a:r>
          </a:p>
          <a:p>
            <a:pPr marL="514350" indent="-514350">
              <a:buFont typeface="+mj-lt"/>
              <a:buAutoNum type="arabicPeriod"/>
            </a:pPr>
            <a:r>
              <a:rPr lang="en-US" dirty="0" smtClean="0">
                <a:cs typeface="Palatino"/>
              </a:rPr>
              <a:t> </a:t>
            </a:r>
            <a:r>
              <a:rPr lang="en-US" i="1" dirty="0" smtClean="0">
                <a:latin typeface="Palatino"/>
                <a:cs typeface="Palatino"/>
              </a:rPr>
              <a:t>x</a:t>
            </a:r>
            <a:r>
              <a:rPr lang="en-US" dirty="0" smtClean="0">
                <a:latin typeface="Palatino"/>
                <a:cs typeface="Palatino"/>
              </a:rPr>
              <a:t> </a:t>
            </a:r>
            <a:r>
              <a:rPr lang="en-US" dirty="0">
                <a:latin typeface="Palatino"/>
                <a:cs typeface="Palatino"/>
              </a:rPr>
              <a:t>≠ </a:t>
            </a:r>
            <a:r>
              <a:rPr lang="en-US" dirty="0" smtClean="0">
                <a:latin typeface="Palatino"/>
                <a:cs typeface="Palatino"/>
              </a:rPr>
              <a:t>0</a:t>
            </a:r>
          </a:p>
          <a:p>
            <a:pPr marL="514350" indent="-514350">
              <a:buFont typeface="+mj-lt"/>
              <a:buAutoNum type="arabicPeriod"/>
            </a:pPr>
            <a:r>
              <a:rPr lang="en-US" dirty="0" smtClean="0">
                <a:cs typeface="Palatino"/>
              </a:rPr>
              <a:t> There exists a </a:t>
            </a:r>
            <a:r>
              <a:rPr lang="en-US" i="1" dirty="0" smtClean="0">
                <a:latin typeface="Palatino"/>
                <a:cs typeface="Palatino"/>
              </a:rPr>
              <a:t>y</a:t>
            </a:r>
            <a:r>
              <a:rPr lang="en-US" dirty="0" smtClean="0">
                <a:latin typeface="Palatino"/>
                <a:cs typeface="Palatino"/>
              </a:rPr>
              <a:t> </a:t>
            </a:r>
            <a:r>
              <a:rPr lang="en-US" dirty="0">
                <a:latin typeface="Palatino"/>
                <a:cs typeface="Palatino"/>
              </a:rPr>
              <a:t>≠ </a:t>
            </a:r>
            <a:r>
              <a:rPr lang="en-US" dirty="0" smtClean="0">
                <a:latin typeface="Palatino"/>
                <a:cs typeface="Palatino"/>
              </a:rPr>
              <a:t>0,  </a:t>
            </a:r>
            <a:r>
              <a:rPr lang="en-US" i="1" dirty="0" err="1" smtClean="0">
                <a:latin typeface="Palatino"/>
                <a:cs typeface="Palatino"/>
              </a:rPr>
              <a:t>xy</a:t>
            </a:r>
            <a:r>
              <a:rPr lang="en-US" dirty="0" smtClean="0">
                <a:latin typeface="Palatino"/>
                <a:cs typeface="Palatino"/>
              </a:rPr>
              <a:t> = 0.</a:t>
            </a:r>
          </a:p>
          <a:p>
            <a:pPr marL="514350" indent="-514350">
              <a:buFont typeface="+mj-lt"/>
              <a:buAutoNum type="arabicPeriod"/>
            </a:pPr>
            <a:endParaRPr lang="en-US" dirty="0">
              <a:latin typeface="Palatino"/>
              <a:cs typeface="Palatino"/>
            </a:endParaRPr>
          </a:p>
          <a:p>
            <a:pPr marL="0" indent="0">
              <a:buNone/>
            </a:pPr>
            <a:r>
              <a:rPr lang="en-US" dirty="0" smtClean="0">
                <a:cs typeface="Palatino"/>
              </a:rPr>
              <a:t>Example:</a:t>
            </a:r>
          </a:p>
          <a:p>
            <a:pPr marL="457200" indent="-457200"/>
            <a:r>
              <a:rPr lang="en-US" dirty="0" smtClean="0">
                <a:cs typeface="Palatino"/>
              </a:rPr>
              <a:t>In the ring of remainders modulo 6,</a:t>
            </a:r>
            <a:br>
              <a:rPr lang="en-US" dirty="0" smtClean="0">
                <a:cs typeface="Palatino"/>
              </a:rPr>
            </a:br>
            <a:r>
              <a:rPr lang="en-US" dirty="0" smtClean="0">
                <a:cs typeface="Palatino"/>
              </a:rPr>
              <a:t>2 and 3 are zero divisors.</a:t>
            </a:r>
            <a:endParaRPr lang="en-US" dirty="0">
              <a:cs typeface="Palatino"/>
            </a:endParaRPr>
          </a:p>
          <a:p>
            <a:pPr marL="514350" indent="-514350">
              <a:buFont typeface="+mj-lt"/>
              <a:buAutoNum type="arabicPeriod"/>
            </a:pPr>
            <a:endParaRPr lang="en-US" dirty="0" smtClean="0">
              <a:cs typeface="Palatino"/>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183</a:t>
            </a:fld>
            <a:endParaRPr lang="en-US"/>
          </a:p>
        </p:txBody>
      </p:sp>
    </p:spTree>
    <p:extLst>
      <p:ext uri="{BB962C8B-B14F-4D97-AF65-F5344CB8AC3E}">
        <p14:creationId xmlns:p14="http://schemas.microsoft.com/office/powerpoint/2010/main" val="2433320812"/>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Domain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commutative ring is called an </a:t>
            </a:r>
            <a:r>
              <a:rPr lang="en-US" i="1" dirty="0" smtClean="0"/>
              <a:t>integral domain </a:t>
            </a:r>
            <a:r>
              <a:rPr lang="en-US" dirty="0" smtClean="0"/>
              <a:t>if it has no zero divisors.</a:t>
            </a:r>
            <a:endParaRPr lang="en-US" dirty="0"/>
          </a:p>
          <a:p>
            <a:pPr marL="0" indent="0">
              <a:buNone/>
            </a:pPr>
            <a:endParaRPr lang="en-US" dirty="0" smtClean="0"/>
          </a:p>
          <a:p>
            <a:pPr marL="0" indent="0">
              <a:buNone/>
            </a:pPr>
            <a:r>
              <a:rPr lang="en-US" sz="2800" dirty="0" smtClean="0"/>
              <a:t>Examples:</a:t>
            </a:r>
          </a:p>
          <a:p>
            <a:r>
              <a:rPr lang="en-US" sz="2800" dirty="0" smtClean="0"/>
              <a:t>Integers</a:t>
            </a:r>
          </a:p>
          <a:p>
            <a:r>
              <a:rPr lang="en-US" sz="2800" dirty="0" smtClean="0"/>
              <a:t>Gaussian integers</a:t>
            </a:r>
          </a:p>
          <a:p>
            <a:r>
              <a:rPr lang="en-US" sz="2800" dirty="0" smtClean="0"/>
              <a:t>Polynomials over integers</a:t>
            </a:r>
          </a:p>
          <a:p>
            <a:r>
              <a:rPr lang="en-US" sz="2800" dirty="0" smtClean="0"/>
              <a:t>Rational functions over integers, such as</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184</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750" y="5245100"/>
            <a:ext cx="769144" cy="647700"/>
          </a:xfrm>
          <a:prstGeom prst="rect">
            <a:avLst/>
          </a:prstGeom>
        </p:spPr>
      </p:pic>
    </p:spTree>
    <p:extLst>
      <p:ext uri="{BB962C8B-B14F-4D97-AF65-F5344CB8AC3E}">
        <p14:creationId xmlns:p14="http://schemas.microsoft.com/office/powerpoint/2010/main" val="91930069"/>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Multiplication and </a:t>
            </a:r>
            <a:r>
              <a:rPr lang="en-US" dirty="0" err="1" smtClean="0"/>
              <a:t>Semirings</a:t>
            </a:r>
            <a:endParaRPr lang="en-US" dirty="0"/>
          </a:p>
        </p:txBody>
      </p:sp>
      <p:sp>
        <p:nvSpPr>
          <p:cNvPr id="3" name="Content Placeholder 2"/>
          <p:cNvSpPr>
            <a:spLocks noGrp="1"/>
          </p:cNvSpPr>
          <p:nvPr>
            <p:ph idx="1"/>
          </p:nvPr>
        </p:nvSpPr>
        <p:spPr/>
        <p:txBody>
          <a:bodyPr/>
          <a:lstStyle/>
          <a:p>
            <a:r>
              <a:rPr lang="en-US" dirty="0" smtClean="0"/>
              <a:t>Earlier we saw how to use our power algorithm with matrix multiplication to create an O(log n) Fibonacci function.</a:t>
            </a:r>
          </a:p>
          <a:p>
            <a:r>
              <a:rPr lang="en-US" dirty="0" smtClean="0"/>
              <a:t>Now we’re going to see how to generalize this idea further.</a:t>
            </a:r>
          </a:p>
          <a:p>
            <a:endParaRPr lang="en-US" dirty="0"/>
          </a:p>
          <a:p>
            <a:endParaRPr lang="en-US" dirty="0" smtClean="0"/>
          </a:p>
          <a:p>
            <a:pPr marL="0" indent="0">
              <a:buNone/>
            </a:pPr>
            <a:r>
              <a:rPr lang="en-US" dirty="0" smtClean="0"/>
              <a:t>First, a quick review of linear algebra…</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185</a:t>
            </a:fld>
            <a:endParaRPr lang="en-US"/>
          </a:p>
        </p:txBody>
      </p:sp>
    </p:spTree>
    <p:extLst>
      <p:ext uri="{BB962C8B-B14F-4D97-AF65-F5344CB8AC3E}">
        <p14:creationId xmlns:p14="http://schemas.microsoft.com/office/powerpoint/2010/main" val="2794701861"/>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Product of Two Vectors</a:t>
            </a:r>
            <a:endParaRPr lang="en-US" dirty="0"/>
          </a:p>
        </p:txBody>
      </p:sp>
      <p:sp>
        <p:nvSpPr>
          <p:cNvPr id="3" name="Content Placeholder 2"/>
          <p:cNvSpPr>
            <a:spLocks noGrp="1"/>
          </p:cNvSpPr>
          <p:nvPr>
            <p:ph idx="1"/>
          </p:nvPr>
        </p:nvSpPr>
        <p:spPr>
          <a:xfrm>
            <a:off x="457200" y="1600200"/>
            <a:ext cx="8470900" cy="4525963"/>
          </a:xfrm>
        </p:spPr>
        <p:txBody>
          <a:bodyPr>
            <a:normAutofit/>
          </a:bodyPr>
          <a:lstStyle/>
          <a:p>
            <a:r>
              <a:rPr lang="en-US" sz="2800" dirty="0"/>
              <a:t>S</a:t>
            </a:r>
            <a:r>
              <a:rPr lang="en-US" sz="2800" dirty="0" smtClean="0"/>
              <a:t>um of the products of all the corresponding elements</a:t>
            </a:r>
          </a:p>
          <a:p>
            <a:r>
              <a:rPr lang="en-US" sz="2800" dirty="0" smtClean="0"/>
              <a:t>Always a scalar (a single number)</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186</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3232150"/>
            <a:ext cx="2311400" cy="1061143"/>
          </a:xfrm>
          <a:prstGeom prst="rect">
            <a:avLst/>
          </a:prstGeom>
        </p:spPr>
      </p:pic>
    </p:spTree>
    <p:extLst>
      <p:ext uri="{BB962C8B-B14F-4D97-AF65-F5344CB8AC3E}">
        <p14:creationId xmlns:p14="http://schemas.microsoft.com/office/powerpoint/2010/main" val="1723360399"/>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Matrix-Vector Product</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sz="2800" dirty="0" smtClean="0"/>
          </a:p>
          <a:p>
            <a:r>
              <a:rPr lang="en-US" sz="2800" dirty="0" smtClean="0"/>
              <a:t>Multiplying an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m</a:t>
            </a:r>
            <a:r>
              <a:rPr lang="en-US" sz="2800" dirty="0" smtClean="0">
                <a:latin typeface="Palatino"/>
                <a:cs typeface="Palatino"/>
              </a:rPr>
              <a:t> </a:t>
            </a:r>
            <a:r>
              <a:rPr lang="en-US" sz="2800" dirty="0" smtClean="0"/>
              <a:t>matrix with an </a:t>
            </a:r>
            <a:r>
              <a:rPr lang="en-US" sz="2800" i="1" dirty="0" smtClean="0">
                <a:latin typeface="Palatino"/>
                <a:cs typeface="Palatino"/>
              </a:rPr>
              <a:t>m</a:t>
            </a:r>
            <a:r>
              <a:rPr lang="en-US" sz="2800" dirty="0" smtClean="0"/>
              <a:t>-length vector results in an </a:t>
            </a:r>
            <a:r>
              <a:rPr lang="en-US" sz="2800" i="1" dirty="0" smtClean="0">
                <a:latin typeface="Palatino"/>
                <a:cs typeface="Palatino"/>
              </a:rPr>
              <a:t>n</a:t>
            </a:r>
            <a:r>
              <a:rPr lang="en-US" sz="2800" dirty="0" smtClean="0"/>
              <a:t>-length vector</a:t>
            </a:r>
          </a:p>
          <a:p>
            <a:r>
              <a:rPr lang="en-US" sz="2800" dirty="0" smtClean="0"/>
              <a:t>The </a:t>
            </a:r>
            <a:r>
              <a:rPr lang="en-US" sz="2800" i="1" dirty="0" err="1" smtClean="0">
                <a:latin typeface="Palatino"/>
                <a:cs typeface="Palatino"/>
              </a:rPr>
              <a:t>i</a:t>
            </a:r>
            <a:r>
              <a:rPr lang="en-US" sz="2800" dirty="0" err="1" smtClean="0"/>
              <a:t>th</a:t>
            </a:r>
            <a:r>
              <a:rPr lang="en-US" sz="2800" dirty="0" smtClean="0"/>
              <a:t> element of the result is the inner product of the </a:t>
            </a:r>
            <a:r>
              <a:rPr lang="en-US" sz="2800" i="1" dirty="0" err="1" smtClean="0">
                <a:latin typeface="Palatino"/>
                <a:cs typeface="Palatino"/>
              </a:rPr>
              <a:t>i</a:t>
            </a:r>
            <a:r>
              <a:rPr lang="en-US" sz="2800" dirty="0" err="1" smtClean="0"/>
              <a:t>th</a:t>
            </a:r>
            <a:r>
              <a:rPr lang="en-US" sz="2800" dirty="0" smtClean="0"/>
              <a:t> row of the matrix with the original vector</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187</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51" y="1962150"/>
            <a:ext cx="2063750" cy="1752632"/>
          </a:xfrm>
          <a:prstGeom prst="rect">
            <a:avLst/>
          </a:prstGeom>
        </p:spPr>
      </p:pic>
    </p:spTree>
    <p:extLst>
      <p:ext uri="{BB962C8B-B14F-4D97-AF65-F5344CB8AC3E}">
        <p14:creationId xmlns:p14="http://schemas.microsoft.com/office/powerpoint/2010/main" val="1163075162"/>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Matrix-Matrix Product</a:t>
            </a:r>
            <a:endParaRPr lang="en-US" dirty="0"/>
          </a:p>
        </p:txBody>
      </p:sp>
      <p:sp>
        <p:nvSpPr>
          <p:cNvPr id="3" name="Content Placeholder 2"/>
          <p:cNvSpPr>
            <a:spLocks noGrp="1"/>
          </p:cNvSpPr>
          <p:nvPr>
            <p:ph idx="1"/>
          </p:nvPr>
        </p:nvSpPr>
        <p:spPr>
          <a:xfrm>
            <a:off x="457200" y="1600200"/>
            <a:ext cx="8229600" cy="4940300"/>
          </a:xfrm>
        </p:spPr>
        <p:txBody>
          <a:bodyPr>
            <a:normAutofit lnSpcReduction="10000"/>
          </a:bodyPr>
          <a:lstStyle/>
          <a:p>
            <a:endParaRPr lang="en-US" sz="2800" dirty="0" smtClean="0"/>
          </a:p>
          <a:p>
            <a:endParaRPr lang="en-US" sz="2800" dirty="0"/>
          </a:p>
          <a:p>
            <a:endParaRPr lang="en-US" sz="2800" dirty="0" smtClean="0"/>
          </a:p>
          <a:p>
            <a:endParaRPr lang="en-US" sz="2800" dirty="0" smtClean="0"/>
          </a:p>
          <a:p>
            <a:r>
              <a:rPr lang="en-US" sz="2800" dirty="0" smtClean="0"/>
              <a:t>In the matrix product AB = C, if A is a </a:t>
            </a:r>
            <a:r>
              <a:rPr lang="en-US" sz="2800" i="1" dirty="0" smtClean="0">
                <a:latin typeface="Palatino"/>
                <a:cs typeface="Palatino"/>
              </a:rPr>
              <a:t>k</a:t>
            </a:r>
            <a:r>
              <a:rPr lang="en-US" sz="2800" dirty="0" smtClean="0">
                <a:latin typeface="Palatino"/>
                <a:cs typeface="Palatino"/>
              </a:rPr>
              <a:t> </a:t>
            </a:r>
            <a:r>
              <a:rPr lang="en-US" sz="2800" dirty="0">
                <a:latin typeface="Palatino"/>
                <a:cs typeface="Palatino"/>
              </a:rPr>
              <a:t>× </a:t>
            </a:r>
            <a:r>
              <a:rPr lang="en-US" sz="2800" i="1" dirty="0">
                <a:latin typeface="Palatino"/>
                <a:cs typeface="Palatino"/>
              </a:rPr>
              <a:t>m</a:t>
            </a:r>
            <a:r>
              <a:rPr lang="en-US" sz="2800" dirty="0">
                <a:latin typeface="Palatino"/>
                <a:cs typeface="Palatino"/>
              </a:rPr>
              <a:t> </a:t>
            </a:r>
            <a:r>
              <a:rPr lang="en-US" sz="2800" dirty="0" smtClean="0">
                <a:cs typeface="Palatino"/>
              </a:rPr>
              <a:t>matrix and B is a </a:t>
            </a:r>
            <a:r>
              <a:rPr lang="en-US" sz="2800" i="1" dirty="0" smtClean="0">
                <a:latin typeface="Palatino"/>
                <a:cs typeface="Palatino"/>
              </a:rPr>
              <a:t>m</a:t>
            </a:r>
            <a:r>
              <a:rPr lang="en-US" sz="2800" dirty="0" smtClean="0">
                <a:latin typeface="Palatino"/>
                <a:cs typeface="Palatino"/>
              </a:rPr>
              <a:t> </a:t>
            </a:r>
            <a:r>
              <a:rPr lang="en-US" sz="2800" dirty="0">
                <a:latin typeface="Palatino"/>
                <a:cs typeface="Palatino"/>
              </a:rPr>
              <a:t>× </a:t>
            </a:r>
            <a:r>
              <a:rPr lang="en-US" sz="2800" i="1" dirty="0" smtClean="0">
                <a:latin typeface="Palatino"/>
                <a:cs typeface="Palatino"/>
              </a:rPr>
              <a:t>n </a:t>
            </a:r>
            <a:r>
              <a:rPr lang="en-US" sz="2800" dirty="0" smtClean="0">
                <a:cs typeface="Palatino"/>
              </a:rPr>
              <a:t>matrix, then C will be a</a:t>
            </a:r>
            <a:r>
              <a:rPr lang="en-US" sz="2800" i="1" dirty="0" smtClean="0">
                <a:latin typeface="Palatino"/>
                <a:cs typeface="Palatino"/>
              </a:rPr>
              <a:t> </a:t>
            </a:r>
            <a:r>
              <a:rPr lang="en-US" sz="2800" i="1" dirty="0">
                <a:latin typeface="Palatino"/>
                <a:cs typeface="Palatino"/>
              </a:rPr>
              <a:t>k</a:t>
            </a:r>
            <a:r>
              <a:rPr lang="en-US" sz="2800" dirty="0">
                <a:latin typeface="Palatino"/>
                <a:cs typeface="Palatino"/>
              </a:rPr>
              <a:t> × </a:t>
            </a:r>
            <a:r>
              <a:rPr lang="en-US" sz="2800" i="1" dirty="0" smtClean="0">
                <a:latin typeface="Palatino"/>
                <a:cs typeface="Palatino"/>
              </a:rPr>
              <a:t>n </a:t>
            </a:r>
            <a:r>
              <a:rPr lang="en-US" sz="2800" dirty="0" smtClean="0">
                <a:cs typeface="Palatino"/>
              </a:rPr>
              <a:t>matrix.</a:t>
            </a:r>
          </a:p>
          <a:p>
            <a:r>
              <a:rPr lang="en-US" sz="2800" dirty="0" smtClean="0">
                <a:cs typeface="Palatino"/>
              </a:rPr>
              <a:t>The element in row</a:t>
            </a:r>
            <a:r>
              <a:rPr lang="en-US" sz="2800" i="1" dirty="0" smtClean="0">
                <a:latin typeface="Palatino"/>
                <a:cs typeface="Palatino"/>
              </a:rPr>
              <a:t> </a:t>
            </a:r>
            <a:r>
              <a:rPr lang="en-US" sz="2800" i="1" dirty="0" err="1" smtClean="0">
                <a:latin typeface="Palatino"/>
                <a:cs typeface="Palatino"/>
              </a:rPr>
              <a:t>i</a:t>
            </a:r>
            <a:r>
              <a:rPr lang="en-US" sz="2800" i="1" dirty="0" smtClean="0">
                <a:latin typeface="Palatino"/>
                <a:cs typeface="Palatino"/>
              </a:rPr>
              <a:t> </a:t>
            </a:r>
            <a:r>
              <a:rPr lang="en-US" sz="2800" dirty="0" smtClean="0">
                <a:cs typeface="Palatino"/>
              </a:rPr>
              <a:t>and column </a:t>
            </a:r>
            <a:r>
              <a:rPr lang="en-US" sz="2800" i="1" dirty="0" smtClean="0">
                <a:latin typeface="Palatino"/>
                <a:cs typeface="Palatino"/>
              </a:rPr>
              <a:t>j</a:t>
            </a:r>
            <a:r>
              <a:rPr lang="en-US" sz="2800" dirty="0" smtClean="0">
                <a:cs typeface="Palatino"/>
              </a:rPr>
              <a:t> of C is the inner product of the </a:t>
            </a:r>
            <a:r>
              <a:rPr lang="en-US" sz="2800" i="1" dirty="0" err="1">
                <a:latin typeface="Palatino"/>
                <a:cs typeface="Palatino"/>
              </a:rPr>
              <a:t>i</a:t>
            </a:r>
            <a:r>
              <a:rPr lang="en-US" sz="2800" dirty="0" err="1" smtClean="0">
                <a:cs typeface="Palatino"/>
              </a:rPr>
              <a:t>th</a:t>
            </a:r>
            <a:r>
              <a:rPr lang="en-US" sz="2800" dirty="0" smtClean="0">
                <a:cs typeface="Palatino"/>
              </a:rPr>
              <a:t> row of A and the </a:t>
            </a:r>
            <a:r>
              <a:rPr lang="en-US" sz="2800" i="1" dirty="0" err="1" smtClean="0">
                <a:latin typeface="Palatino"/>
                <a:cs typeface="Palatino"/>
              </a:rPr>
              <a:t>j</a:t>
            </a:r>
            <a:r>
              <a:rPr lang="en-US" sz="2800" dirty="0" err="1" smtClean="0">
                <a:cs typeface="Palatino"/>
              </a:rPr>
              <a:t>th</a:t>
            </a:r>
            <a:r>
              <a:rPr lang="en-US" sz="2800" dirty="0" smtClean="0">
                <a:cs typeface="Palatino"/>
              </a:rPr>
              <a:t> column of B. </a:t>
            </a:r>
          </a:p>
          <a:p>
            <a:r>
              <a:rPr lang="en-US" sz="2800" dirty="0" smtClean="0">
                <a:cs typeface="Palatino"/>
              </a:rPr>
              <a:t>Matrix multiplication is not commutative</a:t>
            </a:r>
          </a:p>
          <a:p>
            <a:pPr lvl="1"/>
            <a:r>
              <a:rPr lang="en-US" sz="2400" dirty="0">
                <a:cs typeface="Palatino"/>
              </a:rPr>
              <a:t>T</a:t>
            </a:r>
            <a:r>
              <a:rPr lang="en-US" sz="2400" dirty="0" smtClean="0">
                <a:cs typeface="Palatino"/>
              </a:rPr>
              <a:t>here is no guarantee that AB = BA</a:t>
            </a:r>
          </a:p>
          <a:p>
            <a:pPr lvl="1"/>
            <a:r>
              <a:rPr lang="en-US" sz="2400" dirty="0">
                <a:cs typeface="Palatino"/>
              </a:rPr>
              <a:t>O</a:t>
            </a:r>
            <a:r>
              <a:rPr lang="en-US" sz="2400" dirty="0" smtClean="0">
                <a:cs typeface="Palatino"/>
              </a:rPr>
              <a:t>ften only one of the two products is well-defined</a:t>
            </a:r>
            <a:endParaRPr lang="en-US" sz="2400" dirty="0"/>
          </a:p>
        </p:txBody>
      </p:sp>
      <p:sp>
        <p:nvSpPr>
          <p:cNvPr id="4" name="Slide Number Placeholder 3"/>
          <p:cNvSpPr>
            <a:spLocks noGrp="1"/>
          </p:cNvSpPr>
          <p:nvPr>
            <p:ph type="sldNum" sz="quarter" idx="12"/>
          </p:nvPr>
        </p:nvSpPr>
        <p:spPr/>
        <p:txBody>
          <a:bodyPr/>
          <a:lstStyle/>
          <a:p>
            <a:fld id="{8CC98554-76E8-C340-BA36-F66DB672AD21}" type="slidenum">
              <a:rPr lang="en-US" smtClean="0"/>
              <a:t>188</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600200"/>
            <a:ext cx="2438400" cy="1698544"/>
          </a:xfrm>
          <a:prstGeom prst="rect">
            <a:avLst/>
          </a:prstGeom>
        </p:spPr>
      </p:pic>
    </p:spTree>
    <p:extLst>
      <p:ext uri="{BB962C8B-B14F-4D97-AF65-F5344CB8AC3E}">
        <p14:creationId xmlns:p14="http://schemas.microsoft.com/office/powerpoint/2010/main" val="4014333842"/>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Generalizing Matrix Multiplication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Normally think of as product of sums, but really just need two operations that behave a certain way:</a:t>
            </a:r>
          </a:p>
          <a:p>
            <a:pPr marL="342900" lvl="1" indent="-342900">
              <a:buFont typeface="Arial"/>
              <a:buChar char="•"/>
            </a:pPr>
            <a:r>
              <a:rPr lang="en-US" sz="2800" dirty="0" smtClean="0"/>
              <a:t>“plus-like” operation </a:t>
            </a:r>
            <a:r>
              <a:rPr lang="en-US" dirty="0" smtClean="0"/>
              <a:t>⊕</a:t>
            </a:r>
          </a:p>
          <a:p>
            <a:pPr lvl="1"/>
            <a:r>
              <a:rPr lang="en-US" sz="2400" dirty="0" smtClean="0"/>
              <a:t>associative and commutative</a:t>
            </a:r>
          </a:p>
          <a:p>
            <a:pPr marL="342900" lvl="1" indent="-342900">
              <a:buFont typeface="Arial"/>
              <a:buChar char="•"/>
            </a:pPr>
            <a:r>
              <a:rPr lang="en-US" sz="2800" dirty="0" smtClean="0"/>
              <a:t>“times-like” operation </a:t>
            </a:r>
            <a:r>
              <a:rPr lang="en-US" dirty="0" smtClean="0"/>
              <a:t>⊗</a:t>
            </a:r>
            <a:endParaRPr lang="en-US" dirty="0"/>
          </a:p>
          <a:p>
            <a:pPr lvl="1"/>
            <a:r>
              <a:rPr lang="en-US" sz="2400" dirty="0" smtClean="0"/>
              <a:t>associative </a:t>
            </a:r>
          </a:p>
          <a:p>
            <a:pPr lvl="1"/>
            <a:r>
              <a:rPr lang="en-US" sz="2400" dirty="0" smtClean="0"/>
              <a:t>distributes over the first operation:</a:t>
            </a:r>
          </a:p>
        </p:txBody>
      </p:sp>
      <p:sp>
        <p:nvSpPr>
          <p:cNvPr id="4" name="Slide Number Placeholder 3"/>
          <p:cNvSpPr>
            <a:spLocks noGrp="1"/>
          </p:cNvSpPr>
          <p:nvPr>
            <p:ph type="sldNum" sz="quarter" idx="12"/>
          </p:nvPr>
        </p:nvSpPr>
        <p:spPr/>
        <p:txBody>
          <a:bodyPr/>
          <a:lstStyle/>
          <a:p>
            <a:fld id="{8CC98554-76E8-C340-BA36-F66DB672AD21}" type="slidenum">
              <a:rPr lang="en-US" smtClean="0"/>
              <a:t>189</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750" y="4961731"/>
            <a:ext cx="3727450" cy="837526"/>
          </a:xfrm>
          <a:prstGeom prst="rect">
            <a:avLst/>
          </a:prstGeom>
        </p:spPr>
      </p:pic>
    </p:spTree>
    <p:extLst>
      <p:ext uri="{BB962C8B-B14F-4D97-AF65-F5344CB8AC3E}">
        <p14:creationId xmlns:p14="http://schemas.microsoft.com/office/powerpoint/2010/main" val="24577731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8"/>
            <a:ext cx="8229600" cy="1143000"/>
          </a:xfrm>
        </p:spPr>
        <p:txBody>
          <a:bodyPr>
            <a:normAutofit fontScale="90000"/>
          </a:bodyPr>
          <a:lstStyle/>
          <a:p>
            <a:r>
              <a:rPr lang="en-US" dirty="0" err="1" smtClean="0"/>
              <a:t>Commutativity</a:t>
            </a:r>
            <a:r>
              <a:rPr lang="en-US" dirty="0" smtClean="0"/>
              <a:t> of Powers:</a:t>
            </a:r>
            <a:br>
              <a:rPr lang="en-US" dirty="0" smtClean="0"/>
            </a:br>
            <a:r>
              <a:rPr lang="en-US" i="1" dirty="0" err="1" smtClean="0">
                <a:latin typeface="Palatino"/>
                <a:cs typeface="Palatino"/>
              </a:rPr>
              <a:t>x</a:t>
            </a:r>
            <a:r>
              <a:rPr lang="en-US" i="1" baseline="30000" dirty="0" err="1" smtClean="0">
                <a:latin typeface="Palatino"/>
                <a:cs typeface="Palatino"/>
              </a:rPr>
              <a:t>n</a:t>
            </a:r>
            <a:r>
              <a:rPr lang="en-US" i="1" dirty="0" err="1" smtClean="0">
                <a:latin typeface="Palatino"/>
                <a:cs typeface="Palatino"/>
              </a:rPr>
              <a:t>x</a:t>
            </a:r>
            <a:r>
              <a:rPr lang="en-US" i="1" baseline="30000" dirty="0" err="1" smtClean="0">
                <a:latin typeface="Palatino"/>
                <a:cs typeface="Palatino"/>
              </a:rPr>
              <a:t>m</a:t>
            </a:r>
            <a:r>
              <a:rPr lang="en-US" dirty="0" smtClean="0">
                <a:latin typeface="Palatino"/>
                <a:cs typeface="Palatino"/>
              </a:rPr>
              <a:t> = </a:t>
            </a:r>
            <a:r>
              <a:rPr lang="en-US" i="1" dirty="0" err="1" smtClean="0">
                <a:latin typeface="Palatino"/>
                <a:cs typeface="Palatino"/>
              </a:rPr>
              <a:t>x</a:t>
            </a:r>
            <a:r>
              <a:rPr lang="en-US" i="1" baseline="30000" dirty="0" err="1" smtClean="0">
                <a:latin typeface="Palatino"/>
                <a:cs typeface="Palatino"/>
              </a:rPr>
              <a:t>m</a:t>
            </a:r>
            <a:r>
              <a:rPr lang="en-US" i="1" dirty="0" err="1" smtClean="0">
                <a:latin typeface="Palatino"/>
                <a:cs typeface="Palatino"/>
              </a:rPr>
              <a:t>x</a:t>
            </a:r>
            <a:r>
              <a:rPr lang="en-US" i="1" baseline="30000" dirty="0" err="1" smtClean="0">
                <a:latin typeface="Palatino"/>
                <a:cs typeface="Palatino"/>
              </a:rPr>
              <a:t>n</a:t>
            </a:r>
            <a:r>
              <a:rPr lang="en-US" dirty="0" smtClean="0">
                <a:latin typeface="Palatino"/>
                <a:cs typeface="Palatino"/>
              </a:rPr>
              <a:t> = </a:t>
            </a:r>
            <a:r>
              <a:rPr lang="en-US" i="1" dirty="0" err="1" smtClean="0">
                <a:latin typeface="Palatino"/>
                <a:cs typeface="Palatino"/>
              </a:rPr>
              <a:t>x</a:t>
            </a:r>
            <a:r>
              <a:rPr lang="en-US" i="1" baseline="30000" dirty="0" err="1" smtClean="0">
                <a:latin typeface="Palatino"/>
                <a:cs typeface="Palatino"/>
              </a:rPr>
              <a:t>n</a:t>
            </a:r>
            <a:r>
              <a:rPr lang="en-US" baseline="30000" dirty="0" err="1" smtClean="0">
                <a:latin typeface="Palatino"/>
                <a:cs typeface="Palatino"/>
              </a:rPr>
              <a:t>+</a:t>
            </a:r>
            <a:r>
              <a:rPr lang="en-US" i="1" baseline="30000" dirty="0" err="1" smtClean="0">
                <a:latin typeface="Palatino"/>
                <a:cs typeface="Palatino"/>
              </a:rPr>
              <a:t>m</a:t>
            </a:r>
            <a:endParaRPr lang="en-US" i="1" baseline="30000" dirty="0">
              <a:latin typeface="Palatino"/>
              <a:cs typeface="Palatino"/>
            </a:endParaRPr>
          </a:p>
        </p:txBody>
      </p:sp>
      <p:sp>
        <p:nvSpPr>
          <p:cNvPr id="3" name="Content Placeholder 2"/>
          <p:cNvSpPr>
            <a:spLocks noGrp="1"/>
          </p:cNvSpPr>
          <p:nvPr>
            <p:ph idx="1"/>
          </p:nvPr>
        </p:nvSpPr>
        <p:spPr>
          <a:xfrm>
            <a:off x="317499" y="1379538"/>
            <a:ext cx="8549942" cy="5257800"/>
          </a:xfrm>
        </p:spPr>
        <p:txBody>
          <a:bodyPr>
            <a:normAutofit fontScale="92500"/>
          </a:bodyPr>
          <a:lstStyle/>
          <a:p>
            <a:r>
              <a:rPr lang="en-US" sz="2800" dirty="0" smtClean="0"/>
              <a:t>Basis </a:t>
            </a:r>
            <a:r>
              <a:rPr lang="en-US" sz="2800" i="1" dirty="0" smtClean="0">
                <a:latin typeface="Palatino"/>
                <a:cs typeface="Palatino"/>
              </a:rPr>
              <a:t>m</a:t>
            </a:r>
            <a:r>
              <a:rPr lang="en-US" sz="2800" dirty="0" smtClean="0">
                <a:latin typeface="Palatino"/>
                <a:cs typeface="Palatino"/>
              </a:rPr>
              <a:t> = 1</a:t>
            </a:r>
            <a:r>
              <a:rPr lang="en-US" sz="2800" dirty="0" smtClean="0"/>
              <a:t>:</a:t>
            </a:r>
          </a:p>
          <a:p>
            <a:endParaRPr lang="en-US" sz="2800" dirty="0"/>
          </a:p>
          <a:p>
            <a:endParaRPr lang="en-US" sz="2800" dirty="0" smtClean="0"/>
          </a:p>
          <a:p>
            <a:r>
              <a:rPr lang="en-US" sz="2800" dirty="0" smtClean="0"/>
              <a:t>Inductive step.  Assume for </a:t>
            </a:r>
            <a:r>
              <a:rPr lang="en-US" sz="2800" i="1" dirty="0" smtClean="0">
                <a:latin typeface="Palatino"/>
                <a:cs typeface="Palatino"/>
              </a:rPr>
              <a:t>m</a:t>
            </a:r>
            <a:r>
              <a:rPr lang="en-US" sz="2800" dirty="0" smtClean="0">
                <a:latin typeface="Palatino"/>
                <a:cs typeface="Palatino"/>
              </a:rPr>
              <a:t> = </a:t>
            </a:r>
            <a:r>
              <a:rPr lang="en-US" sz="2800" i="1" dirty="0" smtClean="0">
                <a:latin typeface="Palatino"/>
                <a:cs typeface="Palatino"/>
              </a:rPr>
              <a:t>k</a:t>
            </a:r>
            <a:r>
              <a:rPr lang="en-US" sz="2800" dirty="0" smtClean="0"/>
              <a:t>.  Show for </a:t>
            </a:r>
            <a:r>
              <a:rPr lang="en-US" sz="2800" i="1" dirty="0" smtClean="0">
                <a:latin typeface="Palatino"/>
                <a:cs typeface="Palatino"/>
              </a:rPr>
              <a:t>m</a:t>
            </a:r>
            <a:r>
              <a:rPr lang="en-US" sz="2800" dirty="0" smtClean="0">
                <a:latin typeface="Palatino"/>
                <a:cs typeface="Palatino"/>
              </a:rPr>
              <a:t> = </a:t>
            </a:r>
            <a:r>
              <a:rPr lang="en-US" sz="2800" i="1" dirty="0" smtClean="0">
                <a:latin typeface="Palatino"/>
                <a:cs typeface="Palatino"/>
              </a:rPr>
              <a:t>k</a:t>
            </a:r>
            <a:r>
              <a:rPr lang="en-US" sz="2800" dirty="0" smtClean="0">
                <a:latin typeface="Palatino"/>
                <a:cs typeface="Palatino"/>
              </a:rPr>
              <a:t>+1</a:t>
            </a:r>
            <a:r>
              <a:rPr lang="en-US" sz="2800" dirty="0" smtClean="0"/>
              <a:t>:</a:t>
            </a:r>
          </a:p>
          <a:p>
            <a:endParaRPr lang="en-US" sz="2800" dirty="0"/>
          </a:p>
          <a:p>
            <a:endParaRPr lang="en-US" sz="2800" dirty="0" smtClean="0"/>
          </a:p>
          <a:p>
            <a:endParaRPr lang="en-US" sz="2800" dirty="0"/>
          </a:p>
          <a:p>
            <a:endParaRPr lang="en-US" sz="2800" dirty="0" smtClean="0"/>
          </a:p>
          <a:p>
            <a:endParaRPr lang="en-US" sz="2800" dirty="0" smtClean="0"/>
          </a:p>
          <a:p>
            <a:r>
              <a:rPr lang="en-US" sz="2800" dirty="0" smtClean="0"/>
              <a:t>We have shown </a:t>
            </a:r>
            <a:r>
              <a:rPr lang="en-US" sz="2800" i="1" dirty="0" err="1" smtClean="0">
                <a:latin typeface="Palatino"/>
                <a:cs typeface="Palatino"/>
              </a:rPr>
              <a:t>x</a:t>
            </a:r>
            <a:r>
              <a:rPr lang="en-US" sz="2800" i="1" baseline="30000" dirty="0" err="1" smtClean="0">
                <a:latin typeface="Palatino"/>
                <a:cs typeface="Palatino"/>
              </a:rPr>
              <a:t>n</a:t>
            </a:r>
            <a:r>
              <a:rPr lang="en-US" sz="2800" i="1" dirty="0" err="1" smtClean="0">
                <a:latin typeface="Palatino"/>
                <a:cs typeface="Palatino"/>
              </a:rPr>
              <a:t>x</a:t>
            </a:r>
            <a:r>
              <a:rPr lang="en-US" sz="2800" i="1" baseline="30000" dirty="0" err="1" smtClean="0">
                <a:latin typeface="Palatino"/>
                <a:cs typeface="Palatino"/>
              </a:rPr>
              <a:t>m</a:t>
            </a:r>
            <a:r>
              <a:rPr lang="en-US" sz="2800" i="1" baseline="30000" dirty="0" smtClean="0">
                <a:latin typeface="Palatino"/>
                <a:cs typeface="Palatino"/>
              </a:rPr>
              <a:t> </a:t>
            </a:r>
            <a:r>
              <a:rPr lang="en-US" sz="2800" i="1" dirty="0" smtClean="0">
                <a:latin typeface="Palatino"/>
                <a:cs typeface="Palatino"/>
              </a:rPr>
              <a:t>= </a:t>
            </a:r>
            <a:r>
              <a:rPr lang="en-US" sz="2800" i="1" dirty="0" err="1" smtClean="0">
                <a:latin typeface="Palatino"/>
                <a:cs typeface="Palatino"/>
              </a:rPr>
              <a:t>x</a:t>
            </a:r>
            <a:r>
              <a:rPr lang="en-US" sz="2800" i="1" baseline="30000" dirty="0" err="1" smtClean="0">
                <a:latin typeface="Palatino"/>
                <a:cs typeface="Palatino"/>
              </a:rPr>
              <a:t>n</a:t>
            </a:r>
            <a:r>
              <a:rPr lang="en-US" sz="2800" baseline="30000" dirty="0" err="1" smtClean="0">
                <a:latin typeface="Palatino"/>
                <a:cs typeface="Palatino"/>
              </a:rPr>
              <a:t>+</a:t>
            </a:r>
            <a:r>
              <a:rPr lang="en-US" sz="2800" i="1" baseline="30000" dirty="0" err="1" smtClean="0">
                <a:latin typeface="Palatino"/>
                <a:cs typeface="Palatino"/>
              </a:rPr>
              <a:t>m</a:t>
            </a:r>
            <a:r>
              <a:rPr lang="en-US" sz="2800" i="1" dirty="0" smtClean="0">
                <a:latin typeface="Palatino"/>
                <a:cs typeface="Palatino"/>
              </a:rPr>
              <a:t>, </a:t>
            </a:r>
            <a:r>
              <a:rPr lang="en-US" sz="2800" dirty="0" smtClean="0">
                <a:cs typeface="Palatino"/>
              </a:rPr>
              <a:t>so also </a:t>
            </a:r>
            <a:r>
              <a:rPr lang="en-US" sz="2800" i="1" dirty="0" err="1" smtClean="0">
                <a:latin typeface="Palatino"/>
                <a:cs typeface="Palatino"/>
              </a:rPr>
              <a:t>x</a:t>
            </a:r>
            <a:r>
              <a:rPr lang="en-US" sz="2800" i="1" baseline="30000" dirty="0" err="1" smtClean="0">
                <a:latin typeface="Palatino"/>
                <a:cs typeface="Palatino"/>
              </a:rPr>
              <a:t>m</a:t>
            </a:r>
            <a:r>
              <a:rPr lang="en-US" sz="2800" i="1" dirty="0" err="1" smtClean="0">
                <a:latin typeface="Palatino"/>
                <a:cs typeface="Palatino"/>
              </a:rPr>
              <a:t>x</a:t>
            </a:r>
            <a:r>
              <a:rPr lang="en-US" sz="2800" i="1" baseline="30000" dirty="0" err="1" smtClean="0">
                <a:latin typeface="Palatino"/>
                <a:cs typeface="Palatino"/>
              </a:rPr>
              <a:t>n</a:t>
            </a:r>
            <a:r>
              <a:rPr lang="en-US" sz="2800" dirty="0" smtClean="0">
                <a:latin typeface="Palatino"/>
                <a:cs typeface="Palatino"/>
              </a:rPr>
              <a:t> = </a:t>
            </a:r>
            <a:r>
              <a:rPr lang="en-US" sz="2800" i="1" dirty="0" err="1" smtClean="0">
                <a:latin typeface="Palatino"/>
                <a:cs typeface="Palatino"/>
              </a:rPr>
              <a:t>x</a:t>
            </a:r>
            <a:r>
              <a:rPr lang="en-US" sz="2800" i="1" baseline="30000" dirty="0" err="1">
                <a:latin typeface="Palatino"/>
                <a:cs typeface="Palatino"/>
              </a:rPr>
              <a:t>m</a:t>
            </a:r>
            <a:r>
              <a:rPr lang="en-US" sz="2800" baseline="30000" dirty="0" err="1" smtClean="0">
                <a:latin typeface="Palatino"/>
                <a:cs typeface="Palatino"/>
              </a:rPr>
              <a:t>+</a:t>
            </a:r>
            <a:r>
              <a:rPr lang="en-US" sz="2800" i="1" baseline="30000" dirty="0" err="1" smtClean="0">
                <a:latin typeface="Palatino"/>
                <a:cs typeface="Palatino"/>
              </a:rPr>
              <a:t>n</a:t>
            </a:r>
            <a:r>
              <a:rPr lang="en-US" sz="2800" i="1" baseline="30000" dirty="0" smtClean="0">
                <a:latin typeface="Palatino"/>
                <a:cs typeface="Palatino"/>
              </a:rPr>
              <a:t>.</a:t>
            </a:r>
          </a:p>
          <a:p>
            <a:r>
              <a:rPr lang="en-US" sz="2800" dirty="0" smtClean="0">
                <a:cs typeface="Palatino"/>
              </a:rPr>
              <a:t>By </a:t>
            </a:r>
            <a:r>
              <a:rPr lang="en-US" sz="2800" dirty="0" err="1" smtClean="0">
                <a:cs typeface="Palatino"/>
              </a:rPr>
              <a:t>commutativity</a:t>
            </a:r>
            <a:r>
              <a:rPr lang="en-US" sz="2800" dirty="0" smtClean="0">
                <a:cs typeface="Palatino"/>
              </a:rPr>
              <a:t> of addition, </a:t>
            </a:r>
            <a:r>
              <a:rPr lang="en-US" sz="2800" i="1" dirty="0" err="1" smtClean="0">
                <a:latin typeface="Palatino"/>
                <a:cs typeface="Palatino"/>
              </a:rPr>
              <a:t>x</a:t>
            </a:r>
            <a:r>
              <a:rPr lang="en-US" sz="2800" i="1" baseline="30000" dirty="0" err="1" smtClean="0">
                <a:latin typeface="Palatino"/>
                <a:cs typeface="Palatino"/>
              </a:rPr>
              <a:t>n</a:t>
            </a:r>
            <a:r>
              <a:rPr lang="en-US" sz="2800" baseline="30000" dirty="0" err="1" smtClean="0">
                <a:latin typeface="Palatino"/>
                <a:cs typeface="Palatino"/>
              </a:rPr>
              <a:t>+</a:t>
            </a:r>
            <a:r>
              <a:rPr lang="en-US" sz="2800" i="1" baseline="30000" dirty="0" err="1" smtClean="0">
                <a:latin typeface="Palatino"/>
                <a:cs typeface="Palatino"/>
              </a:rPr>
              <a:t>m</a:t>
            </a:r>
            <a:r>
              <a:rPr lang="en-US" sz="2800" i="1" baseline="30000" dirty="0" smtClean="0">
                <a:latin typeface="Palatino"/>
                <a:cs typeface="Palatino"/>
              </a:rPr>
              <a:t> </a:t>
            </a:r>
            <a:r>
              <a:rPr lang="en-US" sz="2800" dirty="0" smtClean="0">
                <a:latin typeface="Palatino"/>
                <a:cs typeface="Palatino"/>
              </a:rPr>
              <a:t>= </a:t>
            </a:r>
            <a:r>
              <a:rPr lang="en-US" sz="2800" i="1" dirty="0" err="1" smtClean="0">
                <a:latin typeface="Palatino"/>
                <a:cs typeface="Palatino"/>
              </a:rPr>
              <a:t>x</a:t>
            </a:r>
            <a:r>
              <a:rPr lang="en-US" sz="2800" i="1" baseline="30000" dirty="0" err="1" smtClean="0">
                <a:latin typeface="Palatino"/>
                <a:cs typeface="Palatino"/>
              </a:rPr>
              <a:t>m</a:t>
            </a:r>
            <a:r>
              <a:rPr lang="en-US" sz="2800" baseline="30000" dirty="0" err="1" smtClean="0">
                <a:latin typeface="Palatino"/>
                <a:cs typeface="Palatino"/>
              </a:rPr>
              <a:t>+</a:t>
            </a:r>
            <a:r>
              <a:rPr lang="en-US" sz="2800" i="1" baseline="30000" dirty="0" err="1" smtClean="0">
                <a:latin typeface="Palatino"/>
                <a:cs typeface="Palatino"/>
              </a:rPr>
              <a:t>n</a:t>
            </a:r>
            <a:r>
              <a:rPr lang="en-US" sz="2800" dirty="0" smtClean="0">
                <a:latin typeface="Palatino"/>
                <a:cs typeface="Palatino"/>
              </a:rPr>
              <a:t>, so </a:t>
            </a:r>
            <a:r>
              <a:rPr lang="en-US" sz="2800" i="1" dirty="0" err="1" smtClean="0">
                <a:latin typeface="Palatino"/>
                <a:cs typeface="Palatino"/>
              </a:rPr>
              <a:t>x</a:t>
            </a:r>
            <a:r>
              <a:rPr lang="en-US" sz="2800" i="1" baseline="30000" dirty="0" err="1" smtClean="0">
                <a:latin typeface="Palatino"/>
                <a:cs typeface="Palatino"/>
              </a:rPr>
              <a:t>n</a:t>
            </a:r>
            <a:r>
              <a:rPr lang="en-US" sz="2800" i="1" dirty="0" err="1" smtClean="0">
                <a:latin typeface="Palatino"/>
                <a:cs typeface="Palatino"/>
              </a:rPr>
              <a:t>x</a:t>
            </a:r>
            <a:r>
              <a:rPr lang="en-US" sz="2800" i="1" baseline="30000" dirty="0" err="1" smtClean="0">
                <a:latin typeface="Palatino"/>
                <a:cs typeface="Palatino"/>
              </a:rPr>
              <a:t>m</a:t>
            </a:r>
            <a:r>
              <a:rPr lang="en-US" sz="2800" i="1" baseline="30000" dirty="0" smtClean="0">
                <a:latin typeface="Palatino"/>
                <a:cs typeface="Palatino"/>
              </a:rPr>
              <a:t> </a:t>
            </a:r>
            <a:r>
              <a:rPr lang="en-US" sz="2800" dirty="0" smtClean="0">
                <a:latin typeface="Palatino"/>
                <a:cs typeface="Palatino"/>
              </a:rPr>
              <a:t>= </a:t>
            </a:r>
            <a:r>
              <a:rPr lang="en-US" sz="2800" i="1" dirty="0" err="1" smtClean="0">
                <a:latin typeface="Palatino"/>
                <a:cs typeface="Palatino"/>
              </a:rPr>
              <a:t>x</a:t>
            </a:r>
            <a:r>
              <a:rPr lang="en-US" sz="2800" i="1" baseline="30000" dirty="0" err="1" smtClean="0">
                <a:latin typeface="Palatino"/>
                <a:cs typeface="Palatino"/>
              </a:rPr>
              <a:t>m</a:t>
            </a:r>
            <a:r>
              <a:rPr lang="en-US" sz="2800" i="1" dirty="0" err="1" smtClean="0">
                <a:latin typeface="Palatino"/>
                <a:cs typeface="Palatino"/>
              </a:rPr>
              <a:t>x</a:t>
            </a:r>
            <a:r>
              <a:rPr lang="en-US" sz="2800" i="1" baseline="30000" dirty="0" err="1" smtClean="0">
                <a:latin typeface="Palatino"/>
                <a:cs typeface="Palatino"/>
              </a:rPr>
              <a:t>n</a:t>
            </a:r>
            <a:r>
              <a:rPr lang="en-US" sz="2800" i="1" baseline="30000" dirty="0" smtClean="0">
                <a:latin typeface="Palatino"/>
                <a:cs typeface="Palatino"/>
              </a:rPr>
              <a:t>.</a:t>
            </a:r>
            <a:endParaRPr lang="en-US" sz="2800" dirty="0" smtClean="0"/>
          </a:p>
          <a:p>
            <a:endParaRPr lang="en-US" sz="2800" dirty="0" smtClean="0"/>
          </a:p>
          <a:p>
            <a:endParaRPr lang="en-US"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328" y="1833309"/>
            <a:ext cx="5732472" cy="730684"/>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08" y="3469842"/>
            <a:ext cx="7722492" cy="2104121"/>
          </a:xfrm>
          <a:prstGeom prst="rect">
            <a:avLst/>
          </a:prstGeom>
        </p:spPr>
      </p:pic>
      <p:sp>
        <p:nvSpPr>
          <p:cNvPr id="4" name="Slide Number Placeholder 3"/>
          <p:cNvSpPr>
            <a:spLocks noGrp="1"/>
          </p:cNvSpPr>
          <p:nvPr>
            <p:ph type="sldNum" sz="quarter" idx="12"/>
          </p:nvPr>
        </p:nvSpPr>
        <p:spPr/>
        <p:txBody>
          <a:bodyPr/>
          <a:lstStyle/>
          <a:p>
            <a:fld id="{8CC98554-76E8-C340-BA36-F66DB672AD21}" type="slidenum">
              <a:rPr lang="en-US" smtClean="0"/>
              <a:t>19</a:t>
            </a:fld>
            <a:endParaRPr lang="en-US"/>
          </a:p>
        </p:txBody>
      </p:sp>
    </p:spTree>
    <p:extLst>
      <p:ext uri="{BB962C8B-B14F-4D97-AF65-F5344CB8AC3E}">
        <p14:creationId xmlns:p14="http://schemas.microsoft.com/office/powerpoint/2010/main" val="1227653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Rings Are More Than We Need</a:t>
            </a:r>
            <a:endParaRPr lang="en-US" dirty="0"/>
          </a:p>
        </p:txBody>
      </p:sp>
      <p:sp>
        <p:nvSpPr>
          <p:cNvPr id="3" name="Content Placeholder 2"/>
          <p:cNvSpPr>
            <a:spLocks noGrp="1"/>
          </p:cNvSpPr>
          <p:nvPr>
            <p:ph idx="1"/>
          </p:nvPr>
        </p:nvSpPr>
        <p:spPr/>
        <p:txBody>
          <a:bodyPr/>
          <a:lstStyle/>
          <a:p>
            <a:r>
              <a:rPr lang="en-US" dirty="0" smtClean="0"/>
              <a:t>Rings satisfy the requirements</a:t>
            </a:r>
          </a:p>
          <a:p>
            <a:pPr lvl="1"/>
            <a:r>
              <a:rPr lang="en-US" dirty="0" smtClean="0"/>
              <a:t>They have plus-like and times-like operators where one distributes over the other</a:t>
            </a:r>
          </a:p>
          <a:p>
            <a:r>
              <a:rPr lang="en-US" dirty="0" smtClean="0"/>
              <a:t>But they also have things we don’t need</a:t>
            </a:r>
          </a:p>
          <a:p>
            <a:pPr lvl="1"/>
            <a:r>
              <a:rPr lang="en-US" dirty="0" smtClean="0"/>
              <a:t>Additive inverse</a:t>
            </a:r>
          </a:p>
        </p:txBody>
      </p:sp>
      <p:sp>
        <p:nvSpPr>
          <p:cNvPr id="4" name="Slide Number Placeholder 3"/>
          <p:cNvSpPr>
            <a:spLocks noGrp="1"/>
          </p:cNvSpPr>
          <p:nvPr>
            <p:ph type="sldNum" sz="quarter" idx="12"/>
          </p:nvPr>
        </p:nvSpPr>
        <p:spPr/>
        <p:txBody>
          <a:bodyPr/>
          <a:lstStyle/>
          <a:p>
            <a:fld id="{8CC98554-76E8-C340-BA36-F66DB672AD21}" type="slidenum">
              <a:rPr lang="en-US" smtClean="0"/>
              <a:t>190</a:t>
            </a:fld>
            <a:endParaRPr lang="en-US"/>
          </a:p>
        </p:txBody>
      </p:sp>
    </p:spTree>
    <p:extLst>
      <p:ext uri="{BB962C8B-B14F-4D97-AF65-F5344CB8AC3E}">
        <p14:creationId xmlns:p14="http://schemas.microsoft.com/office/powerpoint/2010/main" val="3163144006"/>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Semiring</a:t>
            </a:r>
            <a:r>
              <a:rPr lang="en-US" dirty="0" smtClean="0"/>
              <a:t>:</a:t>
            </a:r>
            <a:r>
              <a:rPr lang="en-US" dirty="0"/>
              <a:t> </a:t>
            </a:r>
            <a:r>
              <a:rPr lang="en-US" dirty="0" smtClean="0"/>
              <a:t>A Ring without Minus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buNone/>
            </a:pPr>
            <a:r>
              <a:rPr lang="en-US" dirty="0"/>
              <a:t>A </a:t>
            </a:r>
            <a:r>
              <a:rPr lang="en-US" i="1" dirty="0" err="1" smtClean="0"/>
              <a:t>semiring</a:t>
            </a:r>
            <a:r>
              <a:rPr lang="en-US" i="1" dirty="0" smtClean="0"/>
              <a:t> </a:t>
            </a:r>
            <a:r>
              <a:rPr lang="en-US" dirty="0"/>
              <a:t>is a set on which the following are defined:</a:t>
            </a:r>
          </a:p>
          <a:p>
            <a:r>
              <a:rPr lang="en-US" dirty="0"/>
              <a:t>Operations:		</a:t>
            </a:r>
            <a:r>
              <a:rPr lang="en-US" i="1" dirty="0">
                <a:latin typeface="Palatino"/>
                <a:cs typeface="Palatino"/>
              </a:rPr>
              <a:t>x</a:t>
            </a:r>
            <a:r>
              <a:rPr lang="en-US" dirty="0">
                <a:latin typeface="Palatino"/>
                <a:cs typeface="Palatino"/>
              </a:rPr>
              <a:t> + </a:t>
            </a:r>
            <a:r>
              <a:rPr lang="en-US" i="1" dirty="0">
                <a:latin typeface="Palatino"/>
                <a:cs typeface="Palatino"/>
              </a:rPr>
              <a:t>y</a:t>
            </a:r>
            <a:r>
              <a:rPr lang="en-US" dirty="0" smtClean="0"/>
              <a:t>,</a:t>
            </a:r>
            <a:r>
              <a:rPr lang="en-US" dirty="0" smtClean="0">
                <a:latin typeface="Palatino"/>
                <a:cs typeface="Palatino"/>
              </a:rPr>
              <a:t> </a:t>
            </a:r>
            <a:r>
              <a:rPr lang="en-US" i="1" dirty="0" err="1">
                <a:latin typeface="Palatino"/>
                <a:cs typeface="Palatino"/>
              </a:rPr>
              <a:t>xy</a:t>
            </a:r>
            <a:endParaRPr lang="en-US" baseline="30000" dirty="0">
              <a:latin typeface="Palatino"/>
              <a:cs typeface="Palatino"/>
            </a:endParaRPr>
          </a:p>
          <a:p>
            <a:r>
              <a:rPr lang="en-US" dirty="0"/>
              <a:t>Constants:			</a:t>
            </a:r>
            <a:r>
              <a:rPr lang="en-US" dirty="0">
                <a:latin typeface="Palatino"/>
                <a:cs typeface="Palatino"/>
              </a:rPr>
              <a:t>0</a:t>
            </a:r>
            <a:r>
              <a:rPr lang="en-US" i="1" baseline="-25000" dirty="0">
                <a:latin typeface="Palatino"/>
                <a:cs typeface="Palatino"/>
              </a:rPr>
              <a:t>R</a:t>
            </a:r>
            <a:r>
              <a:rPr lang="en-US" dirty="0">
                <a:latin typeface="Palatino"/>
                <a:cs typeface="Palatino"/>
              </a:rPr>
              <a:t>, 1</a:t>
            </a:r>
            <a:r>
              <a:rPr lang="en-US" i="1" baseline="-25000" dirty="0">
                <a:latin typeface="Palatino"/>
                <a:cs typeface="Palatino"/>
              </a:rPr>
              <a:t>R</a:t>
            </a:r>
            <a:endParaRPr lang="en-US" i="1" baseline="-25000" dirty="0"/>
          </a:p>
          <a:p>
            <a:pPr marL="0" indent="0">
              <a:buNone/>
            </a:pPr>
            <a:r>
              <a:rPr lang="en-US" dirty="0"/>
              <a:t/>
            </a:r>
            <a:br>
              <a:rPr lang="en-US" dirty="0"/>
            </a:br>
            <a:r>
              <a:rPr lang="en-US" dirty="0"/>
              <a:t>and for which the following axioms hold:</a:t>
            </a:r>
          </a:p>
          <a:p>
            <a:pPr marL="0" indent="0" algn="ctr">
              <a:lnSpc>
                <a:spcPct val="120000"/>
              </a:lnSpc>
              <a:buNone/>
            </a:pPr>
            <a:r>
              <a:rPr lang="en-US" i="1" dirty="0">
                <a:latin typeface="Palatino"/>
                <a:cs typeface="Palatino"/>
              </a:rPr>
              <a:t>x</a:t>
            </a:r>
            <a:r>
              <a:rPr lang="en-US" dirty="0">
                <a:latin typeface="Palatino"/>
                <a:cs typeface="Palatino"/>
              </a:rPr>
              <a:t> + (</a:t>
            </a:r>
            <a:r>
              <a:rPr lang="en-US" i="1" dirty="0">
                <a:latin typeface="Palatino"/>
                <a:cs typeface="Palatino"/>
              </a:rPr>
              <a:t>y </a:t>
            </a:r>
            <a:r>
              <a:rPr lang="en-US" dirty="0">
                <a:latin typeface="Palatino"/>
                <a:cs typeface="Palatino"/>
              </a:rPr>
              <a:t>+ </a:t>
            </a:r>
            <a:r>
              <a:rPr lang="en-US" i="1" dirty="0">
                <a:latin typeface="Palatino"/>
                <a:cs typeface="Palatino"/>
              </a:rPr>
              <a:t>z)</a:t>
            </a:r>
            <a:r>
              <a:rPr lang="en-US" dirty="0">
                <a:latin typeface="Palatino"/>
                <a:cs typeface="Palatino"/>
              </a:rPr>
              <a:t> = (</a:t>
            </a:r>
            <a:r>
              <a:rPr lang="en-US" i="1" dirty="0">
                <a:latin typeface="Palatino"/>
                <a:cs typeface="Palatino"/>
              </a:rPr>
              <a:t>x</a:t>
            </a:r>
            <a:r>
              <a:rPr lang="en-US" dirty="0">
                <a:latin typeface="Palatino"/>
                <a:cs typeface="Palatino"/>
              </a:rPr>
              <a:t> + </a:t>
            </a:r>
            <a:r>
              <a:rPr lang="en-US" i="1" dirty="0">
                <a:latin typeface="Palatino"/>
                <a:cs typeface="Palatino"/>
              </a:rPr>
              <a:t>y</a:t>
            </a:r>
            <a:r>
              <a:rPr lang="en-US" dirty="0">
                <a:latin typeface="Palatino"/>
                <a:cs typeface="Palatino"/>
              </a:rPr>
              <a:t>) + </a:t>
            </a:r>
            <a:r>
              <a:rPr lang="en-US" i="1" dirty="0">
                <a:latin typeface="Palatino"/>
                <a:cs typeface="Palatino"/>
              </a:rPr>
              <a:t>z</a:t>
            </a:r>
            <a:br>
              <a:rPr lang="en-US" i="1" dirty="0">
                <a:latin typeface="Palatino"/>
                <a:cs typeface="Palatino"/>
              </a:rPr>
            </a:br>
            <a:r>
              <a:rPr lang="en-US" i="1" dirty="0">
                <a:latin typeface="Palatino"/>
                <a:cs typeface="Palatino"/>
              </a:rPr>
              <a:t>x</a:t>
            </a:r>
            <a:r>
              <a:rPr lang="en-US" dirty="0">
                <a:latin typeface="Palatino"/>
                <a:cs typeface="Palatino"/>
              </a:rPr>
              <a:t> + 0</a:t>
            </a:r>
            <a:r>
              <a:rPr lang="en-US" i="1" dirty="0">
                <a:latin typeface="Palatino"/>
                <a:cs typeface="Palatino"/>
              </a:rPr>
              <a:t> </a:t>
            </a:r>
            <a:r>
              <a:rPr lang="en-US" dirty="0">
                <a:latin typeface="Palatino"/>
                <a:cs typeface="Palatino"/>
              </a:rPr>
              <a:t>= 0</a:t>
            </a:r>
            <a:r>
              <a:rPr lang="en-US" i="1" dirty="0">
                <a:latin typeface="Palatino"/>
                <a:cs typeface="Palatino"/>
              </a:rPr>
              <a:t> + x</a:t>
            </a:r>
            <a:r>
              <a:rPr lang="en-US" dirty="0">
                <a:latin typeface="Palatino"/>
                <a:cs typeface="Palatino"/>
              </a:rPr>
              <a:t> = </a:t>
            </a:r>
            <a:r>
              <a:rPr lang="en-US" i="1" dirty="0">
                <a:latin typeface="Palatino"/>
                <a:cs typeface="Palatino"/>
              </a:rPr>
              <a:t>x</a:t>
            </a:r>
            <a:br>
              <a:rPr lang="en-US" i="1" dirty="0">
                <a:latin typeface="Palatino"/>
                <a:cs typeface="Palatino"/>
              </a:rPr>
            </a:br>
            <a:r>
              <a:rPr lang="en-US" i="1" dirty="0" smtClean="0">
                <a:latin typeface="Palatino"/>
                <a:cs typeface="Palatino"/>
              </a:rPr>
              <a:t>x </a:t>
            </a:r>
            <a:r>
              <a:rPr lang="en-US" i="1" dirty="0">
                <a:latin typeface="Palatino"/>
                <a:cs typeface="Palatino"/>
              </a:rPr>
              <a:t>+ y = y + x</a:t>
            </a:r>
            <a:br>
              <a:rPr lang="en-US" i="1" dirty="0">
                <a:latin typeface="Palatino"/>
                <a:cs typeface="Palatino"/>
              </a:rPr>
            </a:br>
            <a:r>
              <a:rPr lang="en-US" i="1" dirty="0">
                <a:latin typeface="Palatino"/>
                <a:cs typeface="Palatino"/>
              </a:rPr>
              <a:t>x</a:t>
            </a:r>
            <a:r>
              <a:rPr lang="en-US" dirty="0">
                <a:latin typeface="Palatino"/>
                <a:cs typeface="Palatino"/>
              </a:rPr>
              <a:t>(</a:t>
            </a:r>
            <a:r>
              <a:rPr lang="en-US" i="1" dirty="0" err="1">
                <a:latin typeface="Palatino"/>
                <a:cs typeface="Palatino"/>
              </a:rPr>
              <a:t>yz</a:t>
            </a:r>
            <a:r>
              <a:rPr lang="en-US" dirty="0">
                <a:latin typeface="Palatino"/>
                <a:cs typeface="Palatino"/>
              </a:rPr>
              <a:t>)</a:t>
            </a:r>
            <a:r>
              <a:rPr lang="en-US" i="1" dirty="0">
                <a:latin typeface="Palatino"/>
                <a:cs typeface="Palatino"/>
              </a:rPr>
              <a:t> =</a:t>
            </a:r>
            <a:r>
              <a:rPr lang="en-US" dirty="0">
                <a:latin typeface="Palatino"/>
                <a:cs typeface="Palatino"/>
              </a:rPr>
              <a:t> (</a:t>
            </a:r>
            <a:r>
              <a:rPr lang="en-US" i="1" dirty="0" err="1">
                <a:latin typeface="Palatino"/>
                <a:cs typeface="Palatino"/>
              </a:rPr>
              <a:t>xy</a:t>
            </a:r>
            <a:r>
              <a:rPr lang="en-US" dirty="0">
                <a:latin typeface="Palatino"/>
                <a:cs typeface="Palatino"/>
              </a:rPr>
              <a:t>)</a:t>
            </a:r>
            <a:r>
              <a:rPr lang="en-US" i="1" dirty="0">
                <a:latin typeface="Palatino"/>
                <a:cs typeface="Palatino"/>
              </a:rPr>
              <a:t>z</a:t>
            </a:r>
          </a:p>
          <a:p>
            <a:pPr marL="0" indent="0" algn="ctr">
              <a:lnSpc>
                <a:spcPct val="120000"/>
              </a:lnSpc>
              <a:buNone/>
            </a:pPr>
            <a:r>
              <a:rPr lang="en-US" dirty="0">
                <a:latin typeface="Palatino"/>
                <a:cs typeface="Palatino"/>
              </a:rPr>
              <a:t>1 ≠ 0</a:t>
            </a:r>
            <a:br>
              <a:rPr lang="en-US" dirty="0">
                <a:latin typeface="Palatino"/>
                <a:cs typeface="Palatino"/>
              </a:rPr>
            </a:br>
            <a:r>
              <a:rPr lang="en-US" dirty="0">
                <a:latin typeface="Palatino"/>
                <a:cs typeface="Palatino"/>
              </a:rPr>
              <a:t>1</a:t>
            </a:r>
            <a:r>
              <a:rPr lang="en-US" i="1" dirty="0">
                <a:latin typeface="Palatino"/>
                <a:cs typeface="Palatino"/>
              </a:rPr>
              <a:t>x = x</a:t>
            </a:r>
            <a:r>
              <a:rPr lang="en-US" dirty="0">
                <a:latin typeface="Palatino"/>
                <a:cs typeface="Palatino"/>
              </a:rPr>
              <a:t>1</a:t>
            </a:r>
            <a:r>
              <a:rPr lang="en-US" i="1" dirty="0">
                <a:latin typeface="Palatino"/>
                <a:cs typeface="Palatino"/>
              </a:rPr>
              <a:t> = x 		</a:t>
            </a:r>
            <a:r>
              <a:rPr lang="en-US" dirty="0">
                <a:latin typeface="Palatino"/>
                <a:cs typeface="Palatino"/>
              </a:rPr>
              <a:t>0</a:t>
            </a:r>
            <a:r>
              <a:rPr lang="en-US" i="1" dirty="0">
                <a:latin typeface="Palatino"/>
                <a:cs typeface="Palatino"/>
              </a:rPr>
              <a:t>x</a:t>
            </a:r>
            <a:r>
              <a:rPr lang="en-US" dirty="0">
                <a:latin typeface="Palatino"/>
                <a:cs typeface="Palatino"/>
              </a:rPr>
              <a:t> = </a:t>
            </a:r>
            <a:r>
              <a:rPr lang="en-US" i="1" dirty="0">
                <a:latin typeface="Palatino"/>
                <a:cs typeface="Palatino"/>
              </a:rPr>
              <a:t>x</a:t>
            </a:r>
            <a:r>
              <a:rPr lang="en-US" dirty="0">
                <a:latin typeface="Palatino"/>
                <a:cs typeface="Palatino"/>
              </a:rPr>
              <a:t>0 = 0</a:t>
            </a:r>
          </a:p>
          <a:p>
            <a:pPr marL="0" indent="0" algn="ctr">
              <a:buNone/>
            </a:pPr>
            <a:r>
              <a:rPr lang="en-US" i="1" dirty="0">
                <a:latin typeface="Palatino"/>
                <a:cs typeface="Palatino"/>
              </a:rPr>
              <a:t>x</a:t>
            </a:r>
            <a:r>
              <a:rPr lang="en-US" dirty="0">
                <a:latin typeface="Palatino"/>
                <a:cs typeface="Palatino"/>
              </a:rPr>
              <a:t>(</a:t>
            </a:r>
            <a:r>
              <a:rPr lang="en-US" i="1" dirty="0">
                <a:latin typeface="Palatino"/>
                <a:cs typeface="Palatino"/>
              </a:rPr>
              <a:t>y</a:t>
            </a:r>
            <a:r>
              <a:rPr lang="en-US" dirty="0">
                <a:latin typeface="Palatino"/>
                <a:cs typeface="Palatino"/>
              </a:rPr>
              <a:t> + </a:t>
            </a:r>
            <a:r>
              <a:rPr lang="en-US" i="1" dirty="0">
                <a:latin typeface="Palatino"/>
                <a:cs typeface="Palatino"/>
              </a:rPr>
              <a:t>z</a:t>
            </a:r>
            <a:r>
              <a:rPr lang="en-US" dirty="0">
                <a:latin typeface="Palatino"/>
                <a:cs typeface="Palatino"/>
              </a:rPr>
              <a:t>) = </a:t>
            </a:r>
            <a:r>
              <a:rPr lang="en-US" i="1" dirty="0" err="1">
                <a:latin typeface="Palatino"/>
                <a:cs typeface="Palatino"/>
              </a:rPr>
              <a:t>xy</a:t>
            </a:r>
            <a:r>
              <a:rPr lang="en-US" dirty="0">
                <a:latin typeface="Palatino"/>
                <a:cs typeface="Palatino"/>
              </a:rPr>
              <a:t> + </a:t>
            </a:r>
            <a:r>
              <a:rPr lang="en-US" i="1" dirty="0" err="1">
                <a:latin typeface="Palatino"/>
                <a:cs typeface="Palatino"/>
              </a:rPr>
              <a:t>xz</a:t>
            </a:r>
            <a:r>
              <a:rPr lang="en-US" dirty="0">
                <a:latin typeface="Palatino"/>
                <a:cs typeface="Palatino"/>
              </a:rPr>
              <a:t>		(</a:t>
            </a:r>
            <a:r>
              <a:rPr lang="en-US" i="1" dirty="0">
                <a:latin typeface="Palatino"/>
                <a:cs typeface="Palatino"/>
              </a:rPr>
              <a:t>y</a:t>
            </a:r>
            <a:r>
              <a:rPr lang="en-US" dirty="0">
                <a:latin typeface="Palatino"/>
                <a:cs typeface="Palatino"/>
              </a:rPr>
              <a:t> + </a:t>
            </a:r>
            <a:r>
              <a:rPr lang="en-US" i="1" dirty="0">
                <a:latin typeface="Palatino"/>
                <a:cs typeface="Palatino"/>
              </a:rPr>
              <a:t>z</a:t>
            </a:r>
            <a:r>
              <a:rPr lang="en-US" dirty="0">
                <a:latin typeface="Palatino"/>
                <a:cs typeface="Palatino"/>
              </a:rPr>
              <a:t>)</a:t>
            </a:r>
            <a:r>
              <a:rPr lang="en-US" i="1" dirty="0">
                <a:latin typeface="Palatino"/>
                <a:cs typeface="Palatino"/>
              </a:rPr>
              <a:t>x</a:t>
            </a:r>
            <a:r>
              <a:rPr lang="en-US" dirty="0">
                <a:latin typeface="Palatino"/>
                <a:cs typeface="Palatino"/>
              </a:rPr>
              <a:t> = </a:t>
            </a:r>
            <a:r>
              <a:rPr lang="en-US" i="1" dirty="0" err="1">
                <a:latin typeface="Palatino"/>
                <a:cs typeface="Palatino"/>
              </a:rPr>
              <a:t>yx</a:t>
            </a:r>
            <a:r>
              <a:rPr lang="en-US" dirty="0">
                <a:latin typeface="Palatino"/>
                <a:cs typeface="Palatino"/>
              </a:rPr>
              <a:t> + </a:t>
            </a:r>
            <a:r>
              <a:rPr lang="en-US" i="1" dirty="0" err="1">
                <a:latin typeface="Palatino"/>
                <a:cs typeface="Palatino"/>
              </a:rPr>
              <a:t>zx</a:t>
            </a:r>
            <a:endParaRPr lang="en-US" i="1" dirty="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191</a:t>
            </a:fld>
            <a:endParaRPr lang="en-US"/>
          </a:p>
        </p:txBody>
      </p:sp>
    </p:spTree>
    <p:extLst>
      <p:ext uri="{BB962C8B-B14F-4D97-AF65-F5344CB8AC3E}">
        <p14:creationId xmlns:p14="http://schemas.microsoft.com/office/powerpoint/2010/main" val="1627392571"/>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Canonical </a:t>
            </a:r>
            <a:r>
              <a:rPr lang="en-US" dirty="0" err="1" smtClean="0"/>
              <a:t>Semiring</a:t>
            </a:r>
            <a:r>
              <a:rPr lang="en-US" dirty="0" smtClean="0"/>
              <a:t>:  Natural Numbers</a:t>
            </a:r>
            <a:endParaRPr lang="en-US" dirty="0"/>
          </a:p>
        </p:txBody>
      </p:sp>
      <p:sp>
        <p:nvSpPr>
          <p:cNvPr id="3" name="Content Placeholder 2"/>
          <p:cNvSpPr>
            <a:spLocks noGrp="1"/>
          </p:cNvSpPr>
          <p:nvPr>
            <p:ph idx="1"/>
          </p:nvPr>
        </p:nvSpPr>
        <p:spPr>
          <a:xfrm>
            <a:off x="457200" y="1600200"/>
            <a:ext cx="8445500" cy="4525963"/>
          </a:xfrm>
        </p:spPr>
        <p:txBody>
          <a:bodyPr/>
          <a:lstStyle/>
          <a:p>
            <a:r>
              <a:rPr lang="en-US" dirty="0" smtClean="0"/>
              <a:t>Natural numbers do not have additive inverses</a:t>
            </a:r>
          </a:p>
          <a:p>
            <a:r>
              <a:rPr lang="en-US" dirty="0" smtClean="0"/>
              <a:t>Matrix multiplication on matrices with natural number coefficients makes perfect sense</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192</a:t>
            </a:fld>
            <a:endParaRPr lang="en-US"/>
          </a:p>
        </p:txBody>
      </p:sp>
    </p:spTree>
    <p:extLst>
      <p:ext uri="{BB962C8B-B14F-4D97-AF65-F5344CB8AC3E}">
        <p14:creationId xmlns:p14="http://schemas.microsoft.com/office/powerpoint/2010/main" val="3834844382"/>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Graph Problem:</a:t>
            </a:r>
            <a:br>
              <a:rPr lang="en-US" dirty="0" smtClean="0"/>
            </a:br>
            <a:r>
              <a:rPr lang="en-US" dirty="0" smtClean="0"/>
              <a:t>Social Network</a:t>
            </a:r>
            <a:endParaRPr lang="en-US" dirty="0"/>
          </a:p>
        </p:txBody>
      </p:sp>
      <p:sp>
        <p:nvSpPr>
          <p:cNvPr id="3" name="Content Placeholder 2"/>
          <p:cNvSpPr>
            <a:spLocks noGrp="1"/>
          </p:cNvSpPr>
          <p:nvPr>
            <p:ph sz="half" idx="1"/>
          </p:nvPr>
        </p:nvSpPr>
        <p:spPr>
          <a:xfrm>
            <a:off x="215900" y="1930400"/>
            <a:ext cx="4279900" cy="3365500"/>
          </a:xfrm>
        </p:spPr>
        <p:txBody>
          <a:bodyPr>
            <a:normAutofit/>
          </a:bodyPr>
          <a:lstStyle/>
          <a:p>
            <a:r>
              <a:rPr lang="en-US" sz="2800" dirty="0" smtClean="0"/>
              <a:t>If you’re friends with X,</a:t>
            </a:r>
            <a:br>
              <a:rPr lang="en-US" sz="2800" dirty="0" smtClean="0"/>
            </a:br>
            <a:r>
              <a:rPr lang="en-US" sz="2800" dirty="0" smtClean="0"/>
              <a:t>X is friends with you</a:t>
            </a:r>
          </a:p>
          <a:p>
            <a:r>
              <a:rPr lang="en-US" sz="2800" dirty="0" smtClean="0"/>
              <a:t>Mathematically, network is an undirected graph</a:t>
            </a:r>
          </a:p>
          <a:p>
            <a:r>
              <a:rPr lang="en-US" sz="2800" dirty="0" smtClean="0"/>
              <a:t>Represent as a connectivity matrix</a:t>
            </a:r>
          </a:p>
          <a:p>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193</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866900"/>
            <a:ext cx="4231014" cy="3251200"/>
          </a:xfrm>
          <a:prstGeom prst="rect">
            <a:avLst/>
          </a:prstGeom>
        </p:spPr>
      </p:pic>
      <p:sp>
        <p:nvSpPr>
          <p:cNvPr id="8" name="TextBox 7"/>
          <p:cNvSpPr txBox="1"/>
          <p:nvPr/>
        </p:nvSpPr>
        <p:spPr>
          <a:xfrm>
            <a:off x="457200" y="5490369"/>
            <a:ext cx="8024653" cy="1231106"/>
          </a:xfrm>
          <a:prstGeom prst="rect">
            <a:avLst/>
          </a:prstGeom>
          <a:noFill/>
        </p:spPr>
        <p:txBody>
          <a:bodyPr wrap="none" rtlCol="0">
            <a:spAutoFit/>
          </a:bodyPr>
          <a:lstStyle/>
          <a:p>
            <a:r>
              <a:rPr lang="en-US" sz="2800" dirty="0"/>
              <a:t>We’d like to find all the people you’re connected </a:t>
            </a:r>
            <a:r>
              <a:rPr lang="en-US" sz="2800" dirty="0" smtClean="0"/>
              <a:t>with</a:t>
            </a:r>
            <a:br>
              <a:rPr lang="en-US" sz="2800" dirty="0" smtClean="0"/>
            </a:br>
            <a:r>
              <a:rPr lang="en-US" sz="2800" dirty="0" smtClean="0"/>
              <a:t>(</a:t>
            </a:r>
            <a:r>
              <a:rPr lang="en-US" sz="2800" dirty="0"/>
              <a:t>friends, friends of friends, etc.)</a:t>
            </a:r>
          </a:p>
          <a:p>
            <a:endParaRPr lang="en-US" dirty="0"/>
          </a:p>
        </p:txBody>
      </p:sp>
    </p:spTree>
    <p:extLst>
      <p:ext uri="{BB962C8B-B14F-4D97-AF65-F5344CB8AC3E}">
        <p14:creationId xmlns:p14="http://schemas.microsoft.com/office/powerpoint/2010/main" val="2514137063"/>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Solution:  Transitive Closure</a:t>
            </a:r>
            <a:endParaRPr lang="en-US" dirty="0"/>
          </a:p>
        </p:txBody>
      </p:sp>
      <p:sp>
        <p:nvSpPr>
          <p:cNvPr id="7" name="Content Placeholder 6"/>
          <p:cNvSpPr>
            <a:spLocks noGrp="1"/>
          </p:cNvSpPr>
          <p:nvPr>
            <p:ph idx="1"/>
          </p:nvPr>
        </p:nvSpPr>
        <p:spPr>
          <a:xfrm>
            <a:off x="457200" y="1600200"/>
            <a:ext cx="8356600" cy="4965700"/>
          </a:xfrm>
        </p:spPr>
        <p:txBody>
          <a:bodyPr>
            <a:normAutofit/>
          </a:bodyPr>
          <a:lstStyle/>
          <a:p>
            <a:r>
              <a:rPr lang="en-US" sz="2800" dirty="0" smtClean="0"/>
              <a:t>Finding all paths in a graph is called </a:t>
            </a:r>
            <a:r>
              <a:rPr lang="en-US" sz="2800" i="1" dirty="0" smtClean="0"/>
              <a:t>transitive closure</a:t>
            </a:r>
            <a:r>
              <a:rPr lang="en-US" sz="2800" dirty="0" smtClean="0"/>
              <a:t>.</a:t>
            </a:r>
          </a:p>
          <a:p>
            <a:r>
              <a:rPr lang="en-US" sz="2800" dirty="0"/>
              <a:t>U</a:t>
            </a:r>
            <a:r>
              <a:rPr lang="en-US" sz="2800" dirty="0" smtClean="0"/>
              <a:t>se matrix multiplication algorithm, but replace:</a:t>
            </a:r>
          </a:p>
          <a:p>
            <a:pPr lvl="1"/>
            <a:r>
              <a:rPr lang="en-US" dirty="0" smtClean="0"/>
              <a:t>“Plus” operator ⊕ with Boolean OR (⋁)</a:t>
            </a:r>
          </a:p>
          <a:p>
            <a:pPr lvl="1"/>
            <a:r>
              <a:rPr lang="en-US" dirty="0" smtClean="0"/>
              <a:t>“Times” operator ⊗ with Boolean AND (⋀)</a:t>
            </a:r>
            <a:endParaRPr lang="en-US" dirty="0"/>
          </a:p>
          <a:p>
            <a:pPr marL="342900" lvl="1" indent="-342900">
              <a:buFont typeface="Arial"/>
              <a:buChar char="•"/>
            </a:pPr>
            <a:r>
              <a:rPr lang="en-US" dirty="0" smtClean="0"/>
              <a:t>This is a </a:t>
            </a:r>
            <a:r>
              <a:rPr lang="en-US" i="1" dirty="0" smtClean="0"/>
              <a:t>Boolean</a:t>
            </a:r>
            <a:r>
              <a:rPr lang="en-US" dirty="0" smtClean="0"/>
              <a:t> {⋁,</a:t>
            </a:r>
            <a:r>
              <a:rPr lang="en-US" dirty="0"/>
              <a:t> </a:t>
            </a:r>
            <a:r>
              <a:rPr lang="en-US" dirty="0" smtClean="0"/>
              <a:t>⋀}-</a:t>
            </a:r>
            <a:r>
              <a:rPr lang="en-US" i="1" dirty="0" err="1" smtClean="0"/>
              <a:t>semiring</a:t>
            </a:r>
            <a:endParaRPr lang="en-US" i="1" dirty="0" smtClean="0"/>
          </a:p>
          <a:p>
            <a:pPr marL="342900" lvl="1" indent="-342900">
              <a:buFont typeface="Arial"/>
              <a:buChar char="•"/>
            </a:pPr>
            <a:r>
              <a:rPr lang="en-US" dirty="0" smtClean="0"/>
              <a:t>“Multiplying” connectivity matrix with itself gives us friends of your friends</a:t>
            </a:r>
          </a:p>
          <a:p>
            <a:pPr marL="342900" lvl="1" indent="-342900">
              <a:buFont typeface="Arial"/>
              <a:buChar char="•"/>
            </a:pPr>
            <a:r>
              <a:rPr lang="en-US" dirty="0" smtClean="0"/>
              <a:t>Repeating </a:t>
            </a:r>
            <a:r>
              <a:rPr lang="en-US" i="1" dirty="0" smtClean="0">
                <a:latin typeface="Palatino"/>
                <a:cs typeface="Palatino"/>
              </a:rPr>
              <a:t>n</a:t>
            </a:r>
            <a:r>
              <a:rPr lang="en-US" dirty="0" smtClean="0">
                <a:latin typeface="Palatino"/>
                <a:cs typeface="Palatino"/>
              </a:rPr>
              <a:t>–1</a:t>
            </a:r>
            <a:r>
              <a:rPr lang="en-US" dirty="0" smtClean="0"/>
              <a:t> times gives everyone in your network</a:t>
            </a:r>
          </a:p>
          <a:p>
            <a:pPr marL="342900" lvl="1" indent="-342900">
              <a:buFont typeface="Arial"/>
              <a:buChar char="•"/>
            </a:pPr>
            <a:r>
              <a:rPr lang="en-US" dirty="0" smtClean="0"/>
              <a:t>i.e. Raise matrix to </a:t>
            </a:r>
            <a:r>
              <a:rPr lang="en-US" i="1" dirty="0" smtClean="0">
                <a:latin typeface="Palatino"/>
                <a:cs typeface="Palatino"/>
              </a:rPr>
              <a:t>n</a:t>
            </a:r>
            <a:r>
              <a:rPr lang="en-US" dirty="0" smtClean="0">
                <a:latin typeface="Palatino"/>
                <a:cs typeface="Palatino"/>
              </a:rPr>
              <a:t>–1 </a:t>
            </a:r>
            <a:r>
              <a:rPr lang="en-US" dirty="0" smtClean="0"/>
              <a:t>power</a:t>
            </a:r>
            <a:br>
              <a:rPr lang="en-US" dirty="0" smtClean="0"/>
            </a:br>
            <a:r>
              <a:rPr lang="en-US" dirty="0" smtClean="0"/>
              <a:t>USING OUR POWER ALGORITHM!</a:t>
            </a:r>
            <a:endParaRPr lang="en-US" dirty="0"/>
          </a:p>
          <a:p>
            <a:endParaRPr lang="en-US" sz="2800" dirty="0"/>
          </a:p>
        </p:txBody>
      </p:sp>
      <p:sp>
        <p:nvSpPr>
          <p:cNvPr id="5" name="Slide Number Placeholder 4"/>
          <p:cNvSpPr>
            <a:spLocks noGrp="1"/>
          </p:cNvSpPr>
          <p:nvPr>
            <p:ph type="sldNum" sz="quarter" idx="12"/>
          </p:nvPr>
        </p:nvSpPr>
        <p:spPr/>
        <p:txBody>
          <a:bodyPr/>
          <a:lstStyle/>
          <a:p>
            <a:fld id="{8CC98554-76E8-C340-BA36-F66DB672AD21}" type="slidenum">
              <a:rPr lang="en-US" smtClean="0"/>
              <a:t>194</a:t>
            </a:fld>
            <a:endParaRPr lang="en-US"/>
          </a:p>
        </p:txBody>
      </p:sp>
    </p:spTree>
    <p:extLst>
      <p:ext uri="{BB962C8B-B14F-4D97-AF65-F5344CB8AC3E}">
        <p14:creationId xmlns:p14="http://schemas.microsoft.com/office/powerpoint/2010/main" val="4114431799"/>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Shortest Path in a Directed Graph</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r>
              <a:rPr lang="en-US" sz="2800" dirty="0" smtClean="0"/>
              <a:t>What’s the shortest path between any pair of nodes in the graph?</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195</a:t>
            </a:fld>
            <a:endParaRPr lang="en-US"/>
          </a:p>
        </p:txBody>
      </p:sp>
      <p:pic>
        <p:nvPicPr>
          <p:cNvPr id="5" name="Picture 4" descr="DirectedGraph.pdf"/>
          <p:cNvPicPr>
            <a:picLocks noChangeAspect="1"/>
          </p:cNvPicPr>
          <p:nvPr/>
        </p:nvPicPr>
        <p:blipFill rotWithShape="1">
          <a:blip r:embed="rId3">
            <a:extLst>
              <a:ext uri="{28A0092B-C50C-407E-A947-70E740481C1C}">
                <a14:useLocalDpi xmlns:a14="http://schemas.microsoft.com/office/drawing/2010/main" val="0"/>
              </a:ext>
            </a:extLst>
          </a:blip>
          <a:srcRect l="24326" t="15185" r="21440" b="32964"/>
          <a:stretch/>
        </p:blipFill>
        <p:spPr>
          <a:xfrm>
            <a:off x="2146301" y="1417638"/>
            <a:ext cx="4813300" cy="3556000"/>
          </a:xfrm>
          <a:prstGeom prst="rect">
            <a:avLst/>
          </a:prstGeom>
        </p:spPr>
      </p:pic>
    </p:spTree>
    <p:extLst>
      <p:ext uri="{BB962C8B-B14F-4D97-AF65-F5344CB8AC3E}">
        <p14:creationId xmlns:p14="http://schemas.microsoft.com/office/powerpoint/2010/main" val="1193172864"/>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for Shortest Path Problem</a:t>
            </a:r>
            <a:endParaRPr lang="en-US" dirty="0"/>
          </a:p>
        </p:txBody>
      </p:sp>
      <p:sp>
        <p:nvSpPr>
          <p:cNvPr id="3" name="Content Placeholder 2"/>
          <p:cNvSpPr>
            <a:spLocks noGrp="1"/>
          </p:cNvSpPr>
          <p:nvPr>
            <p:ph sz="half" idx="1"/>
          </p:nvPr>
        </p:nvSpPr>
        <p:spPr>
          <a:xfrm>
            <a:off x="215900" y="1930400"/>
            <a:ext cx="4279900" cy="3365500"/>
          </a:xfrm>
        </p:spPr>
        <p:txBody>
          <a:bodyPr>
            <a:normAutofit/>
          </a:bodyPr>
          <a:lstStyle/>
          <a:p>
            <a:r>
              <a:rPr lang="en-US" sz="2800" dirty="0" smtClean="0"/>
              <a:t>Matrix </a:t>
            </a:r>
            <a:r>
              <a:rPr lang="en-US" sz="2800" i="1" dirty="0" err="1" smtClean="0">
                <a:latin typeface="Palatino"/>
                <a:cs typeface="Palatino"/>
              </a:rPr>
              <a:t>a</a:t>
            </a:r>
            <a:r>
              <a:rPr lang="en-US" sz="2800" i="1" baseline="-25000" dirty="0" err="1" smtClean="0">
                <a:latin typeface="Palatino"/>
                <a:cs typeface="Palatino"/>
              </a:rPr>
              <a:t>ij</a:t>
            </a:r>
            <a:r>
              <a:rPr lang="en-US" sz="2800" dirty="0" smtClean="0"/>
              <a:t> shows distance from node </a:t>
            </a:r>
            <a:r>
              <a:rPr lang="en-US" sz="2800" i="1" dirty="0" err="1" smtClean="0">
                <a:latin typeface="Palatino"/>
                <a:cs typeface="Palatino"/>
              </a:rPr>
              <a:t>i</a:t>
            </a:r>
            <a:r>
              <a:rPr lang="en-US" sz="2800" dirty="0" smtClean="0"/>
              <a:t> to node </a:t>
            </a:r>
            <a:r>
              <a:rPr lang="en-US" sz="2800" i="1" dirty="0" smtClean="0">
                <a:latin typeface="Palatino"/>
                <a:cs typeface="Palatino"/>
              </a:rPr>
              <a:t>j</a:t>
            </a:r>
            <a:r>
              <a:rPr lang="en-US" sz="2800" dirty="0" smtClean="0"/>
              <a:t> </a:t>
            </a:r>
          </a:p>
          <a:p>
            <a:r>
              <a:rPr lang="en-US" sz="2800" dirty="0" smtClean="0"/>
              <a:t>If no edge between nodes, distance is infinite</a:t>
            </a:r>
          </a:p>
          <a:p>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196</a:t>
            </a:fld>
            <a:endParaRPr lang="en-US"/>
          </a:p>
        </p:txBody>
      </p:sp>
      <p:sp>
        <p:nvSpPr>
          <p:cNvPr id="8" name="TextBox 7"/>
          <p:cNvSpPr txBox="1"/>
          <p:nvPr/>
        </p:nvSpPr>
        <p:spPr>
          <a:xfrm>
            <a:off x="457200" y="5490369"/>
            <a:ext cx="184666" cy="369332"/>
          </a:xfrm>
          <a:prstGeom prst="rect">
            <a:avLst/>
          </a:prstGeom>
          <a:noFill/>
        </p:spPr>
        <p:txBody>
          <a:bodyPr wrap="none" rtlCol="0">
            <a:spAutoFit/>
          </a:bodyPr>
          <a:lstStyle/>
          <a:p>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91" y="1714500"/>
            <a:ext cx="3992661" cy="3244850"/>
          </a:xfrm>
          <a:prstGeom prst="rect">
            <a:avLst/>
          </a:prstGeom>
        </p:spPr>
      </p:pic>
    </p:spTree>
    <p:extLst>
      <p:ext uri="{BB962C8B-B14F-4D97-AF65-F5344CB8AC3E}">
        <p14:creationId xmlns:p14="http://schemas.microsoft.com/office/powerpoint/2010/main" val="3125009218"/>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Solution:  </a:t>
            </a:r>
            <a:r>
              <a:rPr lang="en-US" i="1" dirty="0" smtClean="0"/>
              <a:t>Tropical</a:t>
            </a:r>
            <a:r>
              <a:rPr lang="en-US" dirty="0" smtClean="0"/>
              <a:t> or {min, +} </a:t>
            </a:r>
            <a:r>
              <a:rPr lang="en-US" dirty="0" err="1" smtClean="0"/>
              <a:t>Semiring</a:t>
            </a:r>
            <a:endParaRPr lang="en-US" dirty="0"/>
          </a:p>
        </p:txBody>
      </p:sp>
      <p:sp>
        <p:nvSpPr>
          <p:cNvPr id="7" name="Content Placeholder 6"/>
          <p:cNvSpPr>
            <a:spLocks noGrp="1"/>
          </p:cNvSpPr>
          <p:nvPr>
            <p:ph idx="1"/>
          </p:nvPr>
        </p:nvSpPr>
        <p:spPr>
          <a:xfrm>
            <a:off x="457200" y="1600200"/>
            <a:ext cx="8356600" cy="4965700"/>
          </a:xfrm>
        </p:spPr>
        <p:txBody>
          <a:bodyPr>
            <a:normAutofit/>
          </a:bodyPr>
          <a:lstStyle/>
          <a:p>
            <a:r>
              <a:rPr lang="en-US" sz="2800" dirty="0" smtClean="0"/>
              <a:t>Use matrix multiplication algorithm, but replace:</a:t>
            </a:r>
          </a:p>
          <a:p>
            <a:pPr lvl="1"/>
            <a:r>
              <a:rPr lang="en-US" dirty="0" smtClean="0"/>
              <a:t>“Plus” operator ⊕ with min</a:t>
            </a:r>
          </a:p>
          <a:p>
            <a:pPr lvl="1"/>
            <a:r>
              <a:rPr lang="en-US" dirty="0" smtClean="0"/>
              <a:t>“Times” operator ⊗ with +</a:t>
            </a:r>
            <a:endParaRPr lang="en-US" dirty="0"/>
          </a:p>
          <a:p>
            <a:pPr marL="342900" lvl="1" indent="-342900">
              <a:buFont typeface="Arial"/>
              <a:buChar char="•"/>
            </a:pPr>
            <a:r>
              <a:rPr lang="en-US" dirty="0" smtClean="0"/>
              <a:t>i.e. the resulting matrix is computed by the formula: </a:t>
            </a:r>
            <a:endParaRPr lang="en-US" i="1" dirty="0" smtClean="0"/>
          </a:p>
          <a:p>
            <a:pPr marL="342900" lvl="1" indent="-342900">
              <a:buFont typeface="Arial"/>
              <a:buChar char="•"/>
            </a:pPr>
            <a:endParaRPr lang="en-US" dirty="0" smtClean="0"/>
          </a:p>
          <a:p>
            <a:pPr marL="342900" lvl="1" indent="-342900">
              <a:buFont typeface="Arial"/>
              <a:buChar char="•"/>
            </a:pPr>
            <a:endParaRPr lang="en-US" dirty="0" smtClean="0"/>
          </a:p>
          <a:p>
            <a:pPr marL="342900" lvl="1" indent="-342900">
              <a:buFont typeface="Arial"/>
              <a:buChar char="•"/>
            </a:pPr>
            <a:r>
              <a:rPr lang="en-US" dirty="0" smtClean="0"/>
              <a:t>Raise matrix to </a:t>
            </a:r>
            <a:r>
              <a:rPr lang="en-US" i="1" dirty="0">
                <a:latin typeface="Palatino"/>
                <a:cs typeface="Palatino"/>
              </a:rPr>
              <a:t>n</a:t>
            </a:r>
            <a:r>
              <a:rPr lang="en-US" dirty="0">
                <a:latin typeface="Palatino"/>
                <a:cs typeface="Palatino"/>
              </a:rPr>
              <a:t>–1 </a:t>
            </a:r>
            <a:r>
              <a:rPr lang="en-US" dirty="0" smtClean="0"/>
              <a:t>power to get shortest path of any length up to </a:t>
            </a:r>
            <a:r>
              <a:rPr lang="en-US" i="1" dirty="0">
                <a:latin typeface="Palatino"/>
                <a:cs typeface="Palatino"/>
              </a:rPr>
              <a:t>n</a:t>
            </a:r>
            <a:r>
              <a:rPr lang="en-US" dirty="0">
                <a:latin typeface="Palatino"/>
                <a:cs typeface="Palatino"/>
              </a:rPr>
              <a:t>–1 </a:t>
            </a:r>
            <a:r>
              <a:rPr lang="en-US" dirty="0" smtClean="0"/>
              <a:t>steps</a:t>
            </a:r>
            <a:br>
              <a:rPr lang="en-US" dirty="0" smtClean="0"/>
            </a:br>
            <a:r>
              <a:rPr lang="en-US" dirty="0" smtClean="0"/>
              <a:t>USING OUR POWER ALGORITHM AGAIN</a:t>
            </a:r>
            <a:endParaRPr lang="en-US" dirty="0"/>
          </a:p>
          <a:p>
            <a:endParaRPr lang="en-US" sz="2800" dirty="0"/>
          </a:p>
        </p:txBody>
      </p:sp>
      <p:sp>
        <p:nvSpPr>
          <p:cNvPr id="5" name="Slide Number Placeholder 4"/>
          <p:cNvSpPr>
            <a:spLocks noGrp="1"/>
          </p:cNvSpPr>
          <p:nvPr>
            <p:ph type="sldNum" sz="quarter" idx="12"/>
          </p:nvPr>
        </p:nvSpPr>
        <p:spPr/>
        <p:txBody>
          <a:bodyPr/>
          <a:lstStyle/>
          <a:p>
            <a:fld id="{8CC98554-76E8-C340-BA36-F66DB672AD21}" type="slidenum">
              <a:rPr lang="en-US" smtClean="0"/>
              <a:t>197</a:t>
            </a:fld>
            <a:endParaRPr lang="en-US"/>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551" y="3797300"/>
            <a:ext cx="2787650" cy="679674"/>
          </a:xfrm>
          <a:prstGeom prst="rect">
            <a:avLst/>
          </a:prstGeom>
        </p:spPr>
      </p:pic>
    </p:spTree>
    <p:extLst>
      <p:ext uri="{BB962C8B-B14F-4D97-AF65-F5344CB8AC3E}">
        <p14:creationId xmlns:p14="http://schemas.microsoft.com/office/powerpoint/2010/main" val="1643642281"/>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Noether</a:t>
            </a:r>
            <a:r>
              <a:rPr lang="en-US" dirty="0" smtClean="0"/>
              <a:t> Answers the Question</a:t>
            </a:r>
            <a:endParaRPr lang="en-US" dirty="0"/>
          </a:p>
        </p:txBody>
      </p:sp>
      <p:sp>
        <p:nvSpPr>
          <p:cNvPr id="3" name="Content Placeholder 2"/>
          <p:cNvSpPr>
            <a:spLocks noGrp="1"/>
          </p:cNvSpPr>
          <p:nvPr>
            <p:ph idx="1"/>
          </p:nvPr>
        </p:nvSpPr>
        <p:spPr/>
        <p:txBody>
          <a:bodyPr/>
          <a:lstStyle/>
          <a:p>
            <a:r>
              <a:rPr lang="en-US" dirty="0" smtClean="0"/>
              <a:t>What are the most general mathematical entities that Euclid’s GCD algorithm works on (the </a:t>
            </a:r>
            <a:r>
              <a:rPr lang="en-US" i="1" dirty="0" smtClean="0"/>
              <a:t>domain</a:t>
            </a:r>
            <a:r>
              <a:rPr lang="en-US" dirty="0" smtClean="0"/>
              <a:t> or </a:t>
            </a:r>
            <a:r>
              <a:rPr lang="en-US" i="1" dirty="0" smtClean="0"/>
              <a:t>setting</a:t>
            </a:r>
            <a:r>
              <a:rPr lang="en-US" dirty="0" smtClean="0"/>
              <a:t> for the algorithm)?</a:t>
            </a:r>
          </a:p>
          <a:p>
            <a:r>
              <a:rPr lang="en-US" dirty="0" smtClean="0"/>
              <a:t>Euclidean Domain (aka Euclidean Ring)</a:t>
            </a:r>
          </a:p>
        </p:txBody>
      </p:sp>
      <p:sp>
        <p:nvSpPr>
          <p:cNvPr id="4" name="Slide Number Placeholder 3"/>
          <p:cNvSpPr>
            <a:spLocks noGrp="1"/>
          </p:cNvSpPr>
          <p:nvPr>
            <p:ph type="sldNum" sz="quarter" idx="12"/>
          </p:nvPr>
        </p:nvSpPr>
        <p:spPr/>
        <p:txBody>
          <a:bodyPr/>
          <a:lstStyle/>
          <a:p>
            <a:fld id="{8CC98554-76E8-C340-BA36-F66DB672AD21}" type="slidenum">
              <a:rPr lang="en-US" smtClean="0"/>
              <a:t>198</a:t>
            </a:fld>
            <a:endParaRPr lang="en-US"/>
          </a:p>
        </p:txBody>
      </p:sp>
    </p:spTree>
    <p:extLst>
      <p:ext uri="{BB962C8B-B14F-4D97-AF65-F5344CB8AC3E}">
        <p14:creationId xmlns:p14="http://schemas.microsoft.com/office/powerpoint/2010/main" val="2195807899"/>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Domain</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latin typeface="Palatino"/>
                <a:cs typeface="Palatino"/>
              </a:rPr>
              <a:t>E</a:t>
            </a:r>
            <a:r>
              <a:rPr lang="en-US" sz="2800" dirty="0" smtClean="0"/>
              <a:t> is a </a:t>
            </a:r>
            <a:r>
              <a:rPr lang="en-US" sz="2800" i="1" dirty="0" smtClean="0"/>
              <a:t>Euclidean domain </a:t>
            </a:r>
            <a:r>
              <a:rPr lang="en-US" sz="2800" dirty="0" smtClean="0"/>
              <a:t>if:</a:t>
            </a:r>
          </a:p>
          <a:p>
            <a:r>
              <a:rPr lang="en-US" sz="2800" i="1" dirty="0" smtClean="0">
                <a:latin typeface="Palatino"/>
                <a:cs typeface="Palatino"/>
              </a:rPr>
              <a:t>E</a:t>
            </a:r>
            <a:r>
              <a:rPr lang="en-US" sz="2800" dirty="0" smtClean="0"/>
              <a:t> is an integral domain</a:t>
            </a:r>
          </a:p>
          <a:p>
            <a:r>
              <a:rPr lang="en-US" sz="2800" i="1" dirty="0" smtClean="0">
                <a:latin typeface="Palatino"/>
                <a:cs typeface="Palatino"/>
              </a:rPr>
              <a:t>E</a:t>
            </a:r>
            <a:r>
              <a:rPr lang="en-US" sz="2800" dirty="0" smtClean="0"/>
              <a:t> has operations quotient and remainder such that</a:t>
            </a:r>
          </a:p>
          <a:p>
            <a:pPr marL="0" indent="0" algn="ctr">
              <a:buNone/>
            </a:pPr>
            <a:r>
              <a:rPr lang="en-US" sz="2800" i="1" dirty="0" smtClean="0">
                <a:latin typeface="Palatino"/>
                <a:cs typeface="Palatino"/>
              </a:rPr>
              <a:t>b</a:t>
            </a:r>
            <a:r>
              <a:rPr lang="en-US" sz="2800" dirty="0" smtClean="0">
                <a:latin typeface="Palatino"/>
                <a:cs typeface="Palatino"/>
              </a:rPr>
              <a:t> ≠ 0    ⟹    </a:t>
            </a:r>
            <a:r>
              <a:rPr lang="en-US" sz="2800" i="1" dirty="0" smtClean="0">
                <a:latin typeface="Palatino"/>
                <a:cs typeface="Palatino"/>
              </a:rPr>
              <a:t>a</a:t>
            </a:r>
            <a:r>
              <a:rPr lang="en-US" sz="2800" dirty="0" smtClean="0">
                <a:latin typeface="Palatino"/>
                <a:cs typeface="Palatino"/>
              </a:rPr>
              <a:t> = quotient(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 remainder(</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a:t>
            </a:r>
          </a:p>
          <a:p>
            <a:r>
              <a:rPr lang="en-US" sz="2800" i="1" dirty="0" smtClean="0">
                <a:latin typeface="Palatino"/>
                <a:cs typeface="Palatino"/>
              </a:rPr>
              <a:t>E</a:t>
            </a:r>
            <a:r>
              <a:rPr lang="en-US" sz="2800" dirty="0" smtClean="0"/>
              <a:t> has non-negative norm</a:t>
            </a:r>
            <a:br>
              <a:rPr lang="en-US" sz="2800" dirty="0" smtClean="0"/>
            </a:br>
            <a:r>
              <a:rPr lang="en-US" sz="2800" dirty="0" smtClean="0"/>
              <a:t>satisfying</a:t>
            </a:r>
          </a:p>
        </p:txBody>
      </p:sp>
      <p:sp>
        <p:nvSpPr>
          <p:cNvPr id="4" name="Slide Number Placeholder 3"/>
          <p:cNvSpPr>
            <a:spLocks noGrp="1"/>
          </p:cNvSpPr>
          <p:nvPr>
            <p:ph type="sldNum" sz="quarter" idx="12"/>
          </p:nvPr>
        </p:nvSpPr>
        <p:spPr/>
        <p:txBody>
          <a:bodyPr/>
          <a:lstStyle/>
          <a:p>
            <a:fld id="{8CC98554-76E8-C340-BA36-F66DB672AD21}" type="slidenum">
              <a:rPr lang="en-US" smtClean="0"/>
              <a:t>199</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650" y="3746500"/>
            <a:ext cx="1859280" cy="36576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100" y="4652963"/>
            <a:ext cx="3789680" cy="1473200"/>
          </a:xfrm>
          <a:prstGeom prst="rect">
            <a:avLst/>
          </a:prstGeom>
        </p:spPr>
      </p:pic>
    </p:spTree>
    <p:extLst>
      <p:ext uri="{BB962C8B-B14F-4D97-AF65-F5344CB8AC3E}">
        <p14:creationId xmlns:p14="http://schemas.microsoft.com/office/powerpoint/2010/main" val="20141724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a:t>
            </a:r>
            <a:r>
              <a:rPr lang="en-US" dirty="0"/>
              <a:t>9</a:t>
            </a:r>
          </a:p>
        </p:txBody>
      </p:sp>
      <p:sp>
        <p:nvSpPr>
          <p:cNvPr id="3" name="Subtitle 2"/>
          <p:cNvSpPr>
            <a:spLocks noGrp="1"/>
          </p:cNvSpPr>
          <p:nvPr>
            <p:ph type="subTitle" idx="1"/>
          </p:nvPr>
        </p:nvSpPr>
        <p:spPr>
          <a:xfrm>
            <a:off x="575884" y="3886200"/>
            <a:ext cx="8047606" cy="1752600"/>
          </a:xfrm>
        </p:spPr>
        <p:txBody>
          <a:bodyPr/>
          <a:lstStyle/>
          <a:p>
            <a:r>
              <a:rPr lang="en-US" dirty="0" smtClean="0"/>
              <a:t>Introduction to Abstract Algebra</a:t>
            </a:r>
          </a:p>
          <a:p>
            <a:r>
              <a:rPr lang="en-US" dirty="0" smtClean="0"/>
              <a:t>(Covers material from Sec. 6.1-6.4)</a:t>
            </a:r>
            <a:endParaRPr lang="en-US" dirty="0"/>
          </a:p>
        </p:txBody>
      </p:sp>
    </p:spTree>
    <p:extLst>
      <p:ext uri="{BB962C8B-B14F-4D97-AF65-F5344CB8AC3E}">
        <p14:creationId xmlns:p14="http://schemas.microsoft.com/office/powerpoint/2010/main" val="12866526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there any algebraic structure</a:t>
            </a:r>
            <a:br>
              <a:rPr lang="en-US" dirty="0" smtClean="0"/>
            </a:br>
            <a:r>
              <a:rPr lang="en-US" dirty="0" smtClean="0"/>
              <a:t>weaker than </a:t>
            </a:r>
            <a:r>
              <a:rPr lang="en-US" dirty="0" err="1" smtClean="0"/>
              <a:t>semigroups</a:t>
            </a:r>
            <a:r>
              <a:rPr lang="en-US" dirty="0" smtClean="0"/>
              <a:t>?</a:t>
            </a:r>
            <a:endParaRPr lang="en-US" dirty="0"/>
          </a:p>
        </p:txBody>
      </p:sp>
      <p:sp>
        <p:nvSpPr>
          <p:cNvPr id="3" name="Content Placeholder 2"/>
          <p:cNvSpPr>
            <a:spLocks noGrp="1"/>
          </p:cNvSpPr>
          <p:nvPr>
            <p:ph idx="1"/>
          </p:nvPr>
        </p:nvSpPr>
        <p:spPr/>
        <p:txBody>
          <a:bodyPr/>
          <a:lstStyle/>
          <a:p>
            <a:r>
              <a:rPr lang="en-US" dirty="0" smtClean="0"/>
              <a:t>The only requirement left to relax is the associativity axiom.</a:t>
            </a:r>
          </a:p>
          <a:p>
            <a:r>
              <a:rPr lang="en-US" dirty="0" smtClean="0"/>
              <a:t>An algebraic structure called </a:t>
            </a:r>
            <a:r>
              <a:rPr lang="en-US" i="1" dirty="0" smtClean="0"/>
              <a:t>magma</a:t>
            </a:r>
            <a:r>
              <a:rPr lang="en-US" dirty="0" smtClean="0"/>
              <a:t> drops this axiom, but it’s not very useful.</a:t>
            </a:r>
          </a:p>
          <a:p>
            <a:pPr lvl="1"/>
            <a:r>
              <a:rPr lang="en-US" dirty="0" smtClean="0"/>
              <a:t>Without axioms, you can’t derive any theorems.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20</a:t>
            </a:fld>
            <a:endParaRPr lang="en-US"/>
          </a:p>
        </p:txBody>
      </p:sp>
    </p:spTree>
    <p:extLst>
      <p:ext uri="{BB962C8B-B14F-4D97-AF65-F5344CB8AC3E}">
        <p14:creationId xmlns:p14="http://schemas.microsoft.com/office/powerpoint/2010/main" val="1994465710"/>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 in Euclidean Domain</a:t>
            </a:r>
            <a:endParaRPr lang="en-US" dirty="0"/>
          </a:p>
        </p:txBody>
      </p:sp>
      <p:sp>
        <p:nvSpPr>
          <p:cNvPr id="3" name="Content Placeholder 2"/>
          <p:cNvSpPr>
            <a:spLocks noGrp="1"/>
          </p:cNvSpPr>
          <p:nvPr>
            <p:ph idx="1"/>
          </p:nvPr>
        </p:nvSpPr>
        <p:spPr>
          <a:xfrm>
            <a:off x="647700" y="1600200"/>
            <a:ext cx="8343900" cy="4525963"/>
          </a:xfrm>
        </p:spPr>
        <p:txBody>
          <a:bodyPr>
            <a:normAutofit/>
          </a:bodyPr>
          <a:lstStyle/>
          <a:p>
            <a:r>
              <a:rPr lang="en-US" sz="2800" dirty="0"/>
              <a:t>“Norm” </a:t>
            </a:r>
            <a:r>
              <a:rPr lang="en-US" sz="2800" dirty="0" smtClean="0"/>
              <a:t>in the definition is </a:t>
            </a:r>
            <a:r>
              <a:rPr lang="en-US" sz="2800" dirty="0"/>
              <a:t>a measure of magnitude, but it’s not the Euclidean norm (length of a vector) </a:t>
            </a:r>
            <a:r>
              <a:rPr lang="en-US" sz="2800" dirty="0" smtClean="0"/>
              <a:t>from </a:t>
            </a:r>
            <a:r>
              <a:rPr lang="en-US" sz="2800" dirty="0"/>
              <a:t>linear algebra</a:t>
            </a:r>
            <a:r>
              <a:rPr lang="en-US" sz="2800" dirty="0" smtClean="0"/>
              <a:t>.</a:t>
            </a:r>
          </a:p>
          <a:p>
            <a:r>
              <a:rPr lang="en-US" sz="2800" dirty="0" smtClean="0"/>
              <a:t>Examples:</a:t>
            </a:r>
          </a:p>
          <a:p>
            <a:pPr lvl="1"/>
            <a:r>
              <a:rPr lang="en-US" dirty="0" smtClean="0"/>
              <a:t>Integers:  Norm is the absolute value</a:t>
            </a:r>
          </a:p>
          <a:p>
            <a:pPr lvl="1"/>
            <a:r>
              <a:rPr lang="en-US" dirty="0" smtClean="0"/>
              <a:t>Polynomials:  Norm is the degree of the polynomial</a:t>
            </a:r>
          </a:p>
          <a:p>
            <a:pPr lvl="1"/>
            <a:r>
              <a:rPr lang="en-US" dirty="0" smtClean="0"/>
              <a:t>Gaussian Integers:  The complex norm</a:t>
            </a:r>
          </a:p>
          <a:p>
            <a:r>
              <a:rPr lang="en-US" sz="2800" dirty="0" smtClean="0"/>
              <a:t>When you compute remainder, norm decreases and eventually goes to zero.</a:t>
            </a:r>
            <a:endParaRPr lang="en-US" sz="2800" dirty="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200</a:t>
            </a:fld>
            <a:endParaRPr lang="en-US"/>
          </a:p>
        </p:txBody>
      </p:sp>
    </p:spTree>
    <p:extLst>
      <p:ext uri="{BB962C8B-B14F-4D97-AF65-F5344CB8AC3E}">
        <p14:creationId xmlns:p14="http://schemas.microsoft.com/office/powerpoint/2010/main" val="3083544392"/>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Most Generic GCD</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201</a:t>
            </a:fld>
            <a:endParaRPr lang="en-US"/>
          </a:p>
        </p:txBody>
      </p:sp>
      <p:sp>
        <p:nvSpPr>
          <p:cNvPr id="4" name="Rectangle 3"/>
          <p:cNvSpPr/>
          <p:nvPr/>
        </p:nvSpPr>
        <p:spPr>
          <a:xfrm>
            <a:off x="457200" y="1597780"/>
            <a:ext cx="8343900" cy="3046988"/>
          </a:xfrm>
          <a:prstGeom prst="rect">
            <a:avLst/>
          </a:prstGeom>
        </p:spPr>
        <p:txBody>
          <a:bodyPr wrap="square">
            <a:spAutoFit/>
          </a:bodyPr>
          <a:lstStyle/>
          <a:p>
            <a:r>
              <a:rPr lang="en-US" sz="2400" dirty="0">
                <a:latin typeface="Lucida Console"/>
                <a:cs typeface="Lucida Console"/>
              </a:rPr>
              <a:t>template </a:t>
            </a:r>
            <a:r>
              <a:rPr lang="en-US" sz="2400" dirty="0" smtClean="0">
                <a:latin typeface="Lucida Console"/>
                <a:cs typeface="Lucida Console"/>
              </a:rPr>
              <a:t>&lt;</a:t>
            </a:r>
            <a:r>
              <a:rPr lang="en-US" sz="2400" dirty="0" err="1" smtClean="0">
                <a:latin typeface="Lucida Console"/>
                <a:cs typeface="Lucida Console"/>
              </a:rPr>
              <a:t>EuclideanDomain</a:t>
            </a:r>
            <a:r>
              <a:rPr lang="en-US" sz="2400" dirty="0" smtClean="0">
                <a:solidFill>
                  <a:srgbClr val="0080FF"/>
                </a:solidFill>
                <a:latin typeface="Lucida Console"/>
                <a:cs typeface="Lucida Console"/>
              </a:rPr>
              <a:t> </a:t>
            </a:r>
            <a:r>
              <a:rPr lang="en-US" sz="2400" dirty="0" smtClean="0">
                <a:latin typeface="Lucida Console"/>
                <a:cs typeface="Lucida Console"/>
              </a:rPr>
              <a:t>E&gt;</a:t>
            </a:r>
            <a:endParaRPr lang="en-US" sz="2400" dirty="0">
              <a:latin typeface="Lucida Console"/>
              <a:cs typeface="Lucida Console"/>
            </a:endParaRPr>
          </a:p>
          <a:p>
            <a:r>
              <a:rPr lang="en-US" sz="2400" dirty="0" smtClean="0">
                <a:latin typeface="Lucida Console"/>
                <a:cs typeface="Lucida Console"/>
              </a:rPr>
              <a:t>E </a:t>
            </a:r>
            <a:r>
              <a:rPr lang="en-US" sz="2400" dirty="0" err="1" smtClean="0">
                <a:latin typeface="Lucida Console"/>
                <a:cs typeface="Lucida Console"/>
              </a:rPr>
              <a:t>gcd</a:t>
            </a:r>
            <a:r>
              <a:rPr lang="en-US" sz="2400" dirty="0" smtClean="0">
                <a:latin typeface="Lucida Console"/>
                <a:cs typeface="Lucida Console"/>
              </a:rPr>
              <a:t>(</a:t>
            </a:r>
            <a:r>
              <a:rPr lang="en-US" sz="2400" dirty="0">
                <a:latin typeface="Lucida Console"/>
                <a:cs typeface="Lucida Console"/>
              </a:rPr>
              <a:t>E</a:t>
            </a:r>
            <a:r>
              <a:rPr lang="en-US" sz="2400" dirty="0" smtClean="0">
                <a:latin typeface="Lucida Console"/>
                <a:cs typeface="Lucida Console"/>
              </a:rPr>
              <a:t> </a:t>
            </a:r>
            <a:r>
              <a:rPr lang="en-US" sz="2400" dirty="0">
                <a:latin typeface="Lucida Console"/>
                <a:cs typeface="Lucida Console"/>
              </a:rPr>
              <a:t>a</a:t>
            </a:r>
            <a:r>
              <a:rPr lang="en-US" sz="2400" dirty="0" smtClean="0">
                <a:latin typeface="Lucida Console"/>
                <a:cs typeface="Lucida Console"/>
              </a:rPr>
              <a:t>, </a:t>
            </a:r>
            <a:r>
              <a:rPr lang="en-US" sz="2400" dirty="0">
                <a:latin typeface="Lucida Console"/>
                <a:cs typeface="Lucida Console"/>
              </a:rPr>
              <a:t>E</a:t>
            </a:r>
            <a:r>
              <a:rPr lang="en-US" sz="2400" dirty="0" smtClean="0">
                <a:latin typeface="Lucida Console"/>
                <a:cs typeface="Lucida Console"/>
              </a:rPr>
              <a:t> b) </a:t>
            </a:r>
            <a:r>
              <a:rPr lang="en-US" sz="2400" dirty="0">
                <a:latin typeface="Lucida Console"/>
                <a:cs typeface="Lucida Console"/>
              </a:rPr>
              <a:t>{</a:t>
            </a:r>
          </a:p>
          <a:p>
            <a:r>
              <a:rPr lang="en-US" sz="2400" dirty="0">
                <a:latin typeface="Lucida Console"/>
                <a:cs typeface="Lucida Console"/>
              </a:rPr>
              <a:t>    while </a:t>
            </a:r>
            <a:r>
              <a:rPr lang="en-US" sz="2400" dirty="0" smtClean="0">
                <a:latin typeface="Lucida Console"/>
                <a:cs typeface="Lucida Console"/>
              </a:rPr>
              <a:t>(b != E(0)) {</a:t>
            </a:r>
          </a:p>
          <a:p>
            <a:r>
              <a:rPr lang="en-US" sz="2400" dirty="0">
                <a:latin typeface="Lucida Console"/>
                <a:cs typeface="Lucida Console"/>
              </a:rPr>
              <a:t> </a:t>
            </a:r>
            <a:r>
              <a:rPr lang="en-US" sz="2400" dirty="0" smtClean="0">
                <a:latin typeface="Lucida Console"/>
                <a:cs typeface="Lucida Console"/>
              </a:rPr>
              <a:t>       a = remainder(a, b);</a:t>
            </a:r>
          </a:p>
          <a:p>
            <a:r>
              <a:rPr lang="en-US" sz="2400" dirty="0" smtClean="0">
                <a:latin typeface="Lucida Console"/>
                <a:cs typeface="Lucida Console"/>
              </a:rPr>
              <a:t>        </a:t>
            </a:r>
            <a:r>
              <a:rPr lang="en-US" sz="2400" dirty="0" err="1" smtClean="0">
                <a:latin typeface="Lucida Console"/>
                <a:cs typeface="Lucida Console"/>
              </a:rPr>
              <a:t>std</a:t>
            </a:r>
            <a:r>
              <a:rPr lang="en-US" sz="2400" dirty="0" smtClean="0">
                <a:latin typeface="Lucida Console"/>
                <a:cs typeface="Lucida Console"/>
              </a:rPr>
              <a:t>::swap(a, b);</a:t>
            </a:r>
            <a:endParaRPr lang="en-US" sz="2400" dirty="0">
              <a:latin typeface="Lucida Console"/>
              <a:cs typeface="Lucida Console"/>
            </a:endParaRPr>
          </a:p>
          <a:p>
            <a:r>
              <a:rPr lang="fi-FI" sz="2400" dirty="0" smtClean="0">
                <a:latin typeface="Lucida Console"/>
                <a:cs typeface="Lucida Console"/>
              </a:rPr>
              <a:t>    }</a:t>
            </a:r>
          </a:p>
          <a:p>
            <a:r>
              <a:rPr lang="fi-FI" sz="2400" dirty="0">
                <a:latin typeface="Lucida Console"/>
                <a:cs typeface="Lucida Console"/>
              </a:rPr>
              <a:t> </a:t>
            </a:r>
            <a:r>
              <a:rPr lang="fi-FI" sz="2400" dirty="0" smtClean="0">
                <a:latin typeface="Lucida Console"/>
                <a:cs typeface="Lucida Console"/>
              </a:rPr>
              <a:t>   </a:t>
            </a:r>
            <a:r>
              <a:rPr lang="fi-FI" sz="2400" dirty="0" err="1" smtClean="0">
                <a:latin typeface="Lucida Console"/>
                <a:cs typeface="Lucida Console"/>
              </a:rPr>
              <a:t>return</a:t>
            </a:r>
            <a:r>
              <a:rPr lang="fi-FI" sz="2400" dirty="0" smtClean="0">
                <a:latin typeface="Lucida Console"/>
                <a:cs typeface="Lucida Console"/>
              </a:rPr>
              <a:t> a;</a:t>
            </a:r>
            <a:endParaRPr lang="fi-FI" sz="2400" dirty="0">
              <a:latin typeface="Lucida Console"/>
              <a:cs typeface="Lucida Console"/>
            </a:endParaRPr>
          </a:p>
          <a:p>
            <a:r>
              <a:rPr lang="fi-FI" sz="2400" dirty="0">
                <a:latin typeface="Lucida Console"/>
                <a:cs typeface="Lucida Console"/>
              </a:rPr>
              <a:t>}</a:t>
            </a:r>
            <a:endParaRPr lang="en-US" sz="2400" dirty="0">
              <a:latin typeface="Lucida Console"/>
              <a:cs typeface="Lucida Console"/>
            </a:endParaRPr>
          </a:p>
        </p:txBody>
      </p:sp>
      <p:sp>
        <p:nvSpPr>
          <p:cNvPr id="3" name="TextBox 2"/>
          <p:cNvSpPr txBox="1"/>
          <p:nvPr/>
        </p:nvSpPr>
        <p:spPr>
          <a:xfrm>
            <a:off x="812800" y="4798992"/>
            <a:ext cx="7599832" cy="1384995"/>
          </a:xfrm>
          <a:prstGeom prst="rect">
            <a:avLst/>
          </a:prstGeom>
          <a:noFill/>
        </p:spPr>
        <p:txBody>
          <a:bodyPr wrap="none" rtlCol="0">
            <a:spAutoFit/>
          </a:bodyPr>
          <a:lstStyle/>
          <a:p>
            <a:r>
              <a:rPr lang="en-US" sz="2800" i="1" dirty="0" smtClean="0"/>
              <a:t>To make something generic, you don’t add</a:t>
            </a:r>
            <a:br>
              <a:rPr lang="en-US" sz="2800" i="1" dirty="0" smtClean="0"/>
            </a:br>
            <a:r>
              <a:rPr lang="en-US" sz="2800" i="1" dirty="0" smtClean="0"/>
              <a:t>extra mechanisms. Rather, you remove constraints</a:t>
            </a:r>
            <a:br>
              <a:rPr lang="en-US" sz="2800" i="1" dirty="0" smtClean="0"/>
            </a:br>
            <a:r>
              <a:rPr lang="en-US" sz="2800" i="1" dirty="0" smtClean="0"/>
              <a:t>and strip down the algorithm to its essentials.</a:t>
            </a:r>
            <a:endParaRPr lang="en-US" sz="2800" i="1" dirty="0"/>
          </a:p>
        </p:txBody>
      </p:sp>
    </p:spTree>
    <p:extLst>
      <p:ext uri="{BB962C8B-B14F-4D97-AF65-F5344CB8AC3E}">
        <p14:creationId xmlns:p14="http://schemas.microsoft.com/office/powerpoint/2010/main" val="1761221256"/>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a:t>
            </a:r>
            <a:endParaRPr lang="en-US" dirty="0"/>
          </a:p>
        </p:txBody>
      </p:sp>
      <p:sp>
        <p:nvSpPr>
          <p:cNvPr id="3" name="Content Placeholder 2"/>
          <p:cNvSpPr>
            <a:spLocks noGrp="1"/>
          </p:cNvSpPr>
          <p:nvPr>
            <p:ph idx="1"/>
          </p:nvPr>
        </p:nvSpPr>
        <p:spPr/>
        <p:txBody>
          <a:bodyPr/>
          <a:lstStyle/>
          <a:p>
            <a:pPr marL="0" indent="0">
              <a:buNone/>
            </a:pPr>
            <a:r>
              <a:rPr lang="en-US" dirty="0" smtClean="0"/>
              <a:t>An integral domain where every nonzero element is invertible is called a </a:t>
            </a:r>
            <a:r>
              <a:rPr lang="en-US" i="1" dirty="0" smtClean="0"/>
              <a:t>field</a:t>
            </a:r>
            <a:r>
              <a:rPr lang="en-US" dirty="0" smtClean="0"/>
              <a:t>.</a:t>
            </a:r>
          </a:p>
          <a:p>
            <a:pPr marL="0" indent="0">
              <a:buNone/>
            </a:pPr>
            <a:endParaRPr lang="en-US" sz="2800" dirty="0"/>
          </a:p>
          <a:p>
            <a:pPr marL="0" indent="0">
              <a:buNone/>
            </a:pPr>
            <a:r>
              <a:rPr lang="en-US" sz="2800" dirty="0" smtClean="0"/>
              <a:t>Rational numbers are the canonical example of fields.  Other examples are:</a:t>
            </a:r>
          </a:p>
          <a:p>
            <a:r>
              <a:rPr lang="en-US" sz="2800" dirty="0" smtClean="0"/>
              <a:t>Real numbers</a:t>
            </a:r>
          </a:p>
          <a:p>
            <a:r>
              <a:rPr lang="en-US" sz="2800" dirty="0" smtClean="0"/>
              <a:t>Prime remainder fields</a:t>
            </a:r>
          </a:p>
          <a:p>
            <a:r>
              <a:rPr lang="en-US" sz="2800" dirty="0" smtClean="0"/>
              <a:t>Complex numbers</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202</a:t>
            </a:fld>
            <a:endParaRPr lang="en-US"/>
          </a:p>
        </p:txBody>
      </p:sp>
    </p:spTree>
    <p:extLst>
      <p:ext uri="{BB962C8B-B14F-4D97-AF65-F5344CB8AC3E}">
        <p14:creationId xmlns:p14="http://schemas.microsoft.com/office/powerpoint/2010/main" val="4016301580"/>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Fields</a:t>
            </a:r>
            <a:endParaRPr lang="en-US" dirty="0"/>
          </a:p>
        </p:txBody>
      </p:sp>
      <p:sp>
        <p:nvSpPr>
          <p:cNvPr id="3" name="Content Placeholder 2"/>
          <p:cNvSpPr>
            <a:spLocks noGrp="1"/>
          </p:cNvSpPr>
          <p:nvPr>
            <p:ph idx="1"/>
          </p:nvPr>
        </p:nvSpPr>
        <p:spPr/>
        <p:txBody>
          <a:bodyPr/>
          <a:lstStyle/>
          <a:p>
            <a:r>
              <a:rPr lang="en-US" dirty="0" smtClean="0"/>
              <a:t>A prime field is a field that does not have a proper subfield.</a:t>
            </a:r>
          </a:p>
          <a:p>
            <a:r>
              <a:rPr lang="en-US" dirty="0" smtClean="0"/>
              <a:t>Every field has one of two kinds of prime subfields, rational numbers Q or prime remainder fields </a:t>
            </a:r>
            <a:r>
              <a:rPr lang="en-US" dirty="0" err="1" smtClean="0"/>
              <a:t>Z</a:t>
            </a:r>
            <a:r>
              <a:rPr lang="en-US" baseline="-25000" dirty="0" err="1"/>
              <a:t>p</a:t>
            </a:r>
            <a:r>
              <a:rPr lang="en-US" dirty="0" smtClean="0"/>
              <a:t>.</a:t>
            </a:r>
          </a:p>
          <a:p>
            <a:r>
              <a:rPr lang="en-US" dirty="0" smtClean="0"/>
              <a:t>The characteristic of a field is p if its prime subfield is </a:t>
            </a:r>
            <a:r>
              <a:rPr lang="en-US" dirty="0" err="1" smtClean="0"/>
              <a:t>Z</a:t>
            </a:r>
            <a:r>
              <a:rPr lang="en-US" baseline="-25000" dirty="0" err="1" smtClean="0"/>
              <a:t>p</a:t>
            </a:r>
            <a:r>
              <a:rPr lang="en-US" dirty="0" smtClean="0"/>
              <a:t> and 0 if its prime subfield is Q.</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203</a:t>
            </a:fld>
            <a:endParaRPr lang="en-US"/>
          </a:p>
        </p:txBody>
      </p:sp>
    </p:spTree>
    <p:extLst>
      <p:ext uri="{BB962C8B-B14F-4D97-AF65-F5344CB8AC3E}">
        <p14:creationId xmlns:p14="http://schemas.microsoft.com/office/powerpoint/2010/main" val="3429021283"/>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Fields</a:t>
            </a:r>
            <a:endParaRPr lang="en-US" dirty="0"/>
          </a:p>
        </p:txBody>
      </p:sp>
      <p:sp>
        <p:nvSpPr>
          <p:cNvPr id="3" name="Content Placeholder 2"/>
          <p:cNvSpPr>
            <a:spLocks noGrp="1"/>
          </p:cNvSpPr>
          <p:nvPr>
            <p:ph idx="1"/>
          </p:nvPr>
        </p:nvSpPr>
        <p:spPr/>
        <p:txBody>
          <a:bodyPr/>
          <a:lstStyle/>
          <a:p>
            <a:r>
              <a:rPr lang="en-US" dirty="0" smtClean="0"/>
              <a:t>Algebraically:  Add an extra element that is the root of a polynomial.</a:t>
            </a:r>
          </a:p>
          <a:p>
            <a:pPr lvl="1"/>
            <a:r>
              <a:rPr lang="en-US" dirty="0"/>
              <a:t>e</a:t>
            </a:r>
            <a:r>
              <a:rPr lang="en-US" dirty="0" smtClean="0"/>
              <a:t>.g. Extend rational numbers with </a:t>
            </a:r>
            <a:r>
              <a:rPr lang="en-US" dirty="0" smtClean="0">
                <a:latin typeface="Palatino"/>
                <a:cs typeface="Palatino"/>
              </a:rPr>
              <a:t>√2 </a:t>
            </a:r>
            <a:br>
              <a:rPr lang="en-US" dirty="0" smtClean="0">
                <a:latin typeface="Palatino"/>
                <a:cs typeface="Palatino"/>
              </a:rPr>
            </a:br>
            <a:r>
              <a:rPr lang="en-US" dirty="0" smtClean="0"/>
              <a:t>(the root of </a:t>
            </a:r>
            <a:r>
              <a:rPr lang="en-US" i="1" dirty="0" smtClean="0">
                <a:latin typeface="Palatino"/>
                <a:cs typeface="Palatino"/>
              </a:rPr>
              <a:t>x</a:t>
            </a:r>
            <a:r>
              <a:rPr lang="en-US" baseline="30000" dirty="0" smtClean="0">
                <a:latin typeface="Palatino"/>
                <a:cs typeface="Palatino"/>
              </a:rPr>
              <a:t>2</a:t>
            </a:r>
            <a:r>
              <a:rPr lang="en-US" dirty="0" smtClean="0">
                <a:latin typeface="Palatino"/>
                <a:cs typeface="Palatino"/>
              </a:rPr>
              <a:t> – 2</a:t>
            </a:r>
            <a:r>
              <a:rPr lang="en-US" dirty="0" smtClean="0"/>
              <a:t>)</a:t>
            </a:r>
          </a:p>
          <a:p>
            <a:r>
              <a:rPr lang="en-US" dirty="0" smtClean="0"/>
              <a:t>Topologically:  “Fill in the holes.”</a:t>
            </a:r>
          </a:p>
          <a:p>
            <a:pPr lvl="1"/>
            <a:r>
              <a:rPr lang="en-US" dirty="0"/>
              <a:t>e</a:t>
            </a:r>
            <a:r>
              <a:rPr lang="en-US" dirty="0" smtClean="0"/>
              <a:t>.g. Rational numbers leave gaps in the number line, but real numbers have no gaps, so the field of real numbers is a topological extension of the field of rational numbers.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204</a:t>
            </a:fld>
            <a:endParaRPr lang="en-US"/>
          </a:p>
        </p:txBody>
      </p:sp>
    </p:spTree>
    <p:extLst>
      <p:ext uri="{BB962C8B-B14F-4D97-AF65-F5344CB8AC3E}">
        <p14:creationId xmlns:p14="http://schemas.microsoft.com/office/powerpoint/2010/main" val="3174257749"/>
      </p:ext>
    </p:extLst>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and Vector Spaces</a:t>
            </a:r>
            <a:endParaRPr lang="en-US" dirty="0"/>
          </a:p>
        </p:txBody>
      </p:sp>
      <p:sp>
        <p:nvSpPr>
          <p:cNvPr id="3" name="Content Placeholder 2"/>
          <p:cNvSpPr>
            <a:spLocks noGrp="1"/>
          </p:cNvSpPr>
          <p:nvPr>
            <p:ph idx="1"/>
          </p:nvPr>
        </p:nvSpPr>
        <p:spPr>
          <a:xfrm>
            <a:off x="457200" y="1600200"/>
            <a:ext cx="8420100" cy="4525963"/>
          </a:xfrm>
        </p:spPr>
        <p:txBody>
          <a:bodyPr>
            <a:normAutofit lnSpcReduction="10000"/>
          </a:bodyPr>
          <a:lstStyle/>
          <a:p>
            <a:r>
              <a:rPr lang="en-US" sz="3000" dirty="0" smtClean="0"/>
              <a:t>Structures defined in terms of more than one set.</a:t>
            </a:r>
          </a:p>
          <a:p>
            <a:r>
              <a:rPr lang="en-US" sz="3000" i="1" dirty="0" smtClean="0"/>
              <a:t>Module</a:t>
            </a:r>
            <a:r>
              <a:rPr lang="en-US" sz="3000" dirty="0" smtClean="0"/>
              <a:t>:</a:t>
            </a:r>
          </a:p>
          <a:p>
            <a:pPr lvl="1"/>
            <a:r>
              <a:rPr lang="en-US" sz="2400" dirty="0" smtClean="0"/>
              <a:t>Primary set:		additive group </a:t>
            </a:r>
            <a:r>
              <a:rPr lang="en-US" sz="2400" i="1" dirty="0" smtClean="0">
                <a:latin typeface="Palatino"/>
                <a:cs typeface="Palatino"/>
              </a:rPr>
              <a:t>G</a:t>
            </a:r>
          </a:p>
          <a:p>
            <a:pPr lvl="1"/>
            <a:r>
              <a:rPr lang="en-US" sz="2400" dirty="0" smtClean="0"/>
              <a:t>Secondary set:	ring of coefficients </a:t>
            </a:r>
            <a:r>
              <a:rPr lang="en-US" sz="2400" i="1" dirty="0" smtClean="0">
                <a:latin typeface="Palatino"/>
                <a:cs typeface="Palatino"/>
              </a:rPr>
              <a:t>R</a:t>
            </a:r>
          </a:p>
          <a:p>
            <a:pPr lvl="1"/>
            <a:r>
              <a:rPr lang="en-US" sz="2400" dirty="0" smtClean="0"/>
              <a:t>Additional operation:     </a:t>
            </a:r>
            <a:r>
              <a:rPr lang="en-US" sz="2400" i="1" dirty="0" smtClean="0">
                <a:latin typeface="Palatino"/>
                <a:cs typeface="Palatino"/>
              </a:rPr>
              <a:t>R</a:t>
            </a:r>
            <a:r>
              <a:rPr lang="en-US" sz="2400" dirty="0" smtClean="0">
                <a:latin typeface="Palatino"/>
                <a:cs typeface="Palatino"/>
              </a:rPr>
              <a:t> × </a:t>
            </a:r>
            <a:r>
              <a:rPr lang="en-US" sz="2400" i="1" dirty="0" smtClean="0">
                <a:latin typeface="Palatino"/>
                <a:cs typeface="Palatino"/>
              </a:rPr>
              <a:t>G</a:t>
            </a:r>
            <a:r>
              <a:rPr lang="en-US" sz="2400" dirty="0" smtClean="0">
                <a:latin typeface="Palatino"/>
                <a:cs typeface="Palatino"/>
              </a:rPr>
              <a:t> ⟶ </a:t>
            </a:r>
            <a:r>
              <a:rPr lang="en-US" sz="2400" i="1" dirty="0" smtClean="0">
                <a:latin typeface="Palatino"/>
                <a:cs typeface="Palatino"/>
              </a:rPr>
              <a:t>G</a:t>
            </a:r>
            <a:r>
              <a:rPr lang="en-US" sz="2400" dirty="0" smtClean="0">
                <a:latin typeface="Palatino"/>
                <a:cs typeface="Palatino"/>
              </a:rPr>
              <a:t>     </a:t>
            </a:r>
            <a:r>
              <a:rPr lang="en-US" sz="2400" dirty="0" smtClean="0"/>
              <a:t>that obeys axioms:</a:t>
            </a:r>
          </a:p>
          <a:p>
            <a:pPr lvl="1"/>
            <a:endParaRPr lang="en-US" sz="2400" dirty="0"/>
          </a:p>
          <a:p>
            <a:pPr lvl="1"/>
            <a:endParaRPr lang="en-US" sz="2400" dirty="0" smtClean="0"/>
          </a:p>
          <a:p>
            <a:pPr lvl="1"/>
            <a:endParaRPr lang="en-US" sz="2400" dirty="0"/>
          </a:p>
          <a:p>
            <a:pPr lvl="1"/>
            <a:endParaRPr lang="en-US" sz="2400" dirty="0" smtClean="0"/>
          </a:p>
          <a:p>
            <a:r>
              <a:rPr lang="en-US" sz="3000" i="1" dirty="0" smtClean="0"/>
              <a:t>Vector Space</a:t>
            </a:r>
            <a:r>
              <a:rPr lang="en-US" sz="3000" dirty="0" smtClean="0"/>
              <a:t>:  A module whose ring is also a field.</a:t>
            </a:r>
            <a:endParaRPr lang="en-US" sz="3000" dirty="0"/>
          </a:p>
        </p:txBody>
      </p:sp>
      <p:sp>
        <p:nvSpPr>
          <p:cNvPr id="4" name="Slide Number Placeholder 3"/>
          <p:cNvSpPr>
            <a:spLocks noGrp="1"/>
          </p:cNvSpPr>
          <p:nvPr>
            <p:ph type="sldNum" sz="quarter" idx="12"/>
          </p:nvPr>
        </p:nvSpPr>
        <p:spPr/>
        <p:txBody>
          <a:bodyPr/>
          <a:lstStyle/>
          <a:p>
            <a:fld id="{8CC98554-76E8-C340-BA36-F66DB672AD21}" type="slidenum">
              <a:rPr lang="en-US" smtClean="0"/>
              <a:t>205</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550" y="4006850"/>
            <a:ext cx="3435350" cy="1172061"/>
          </a:xfrm>
          <a:prstGeom prst="rect">
            <a:avLst/>
          </a:prstGeom>
        </p:spPr>
      </p:pic>
    </p:spTree>
    <p:extLst>
      <p:ext uri="{BB962C8B-B14F-4D97-AF65-F5344CB8AC3E}">
        <p14:creationId xmlns:p14="http://schemas.microsoft.com/office/powerpoint/2010/main" val="4173825081"/>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Recap of Algebraic Structures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206</a:t>
            </a:fld>
            <a:endParaRPr lang="en-US"/>
          </a:p>
        </p:txBody>
      </p:sp>
      <p:pic>
        <p:nvPicPr>
          <p:cNvPr id="5" name="Picture 4" descr="AlgebraicStructures2.pdf"/>
          <p:cNvPicPr>
            <a:picLocks noChangeAspect="1"/>
          </p:cNvPicPr>
          <p:nvPr/>
        </p:nvPicPr>
        <p:blipFill rotWithShape="1">
          <a:blip r:embed="rId2">
            <a:extLst>
              <a:ext uri="{28A0092B-C50C-407E-A947-70E740481C1C}">
                <a14:useLocalDpi xmlns:a14="http://schemas.microsoft.com/office/drawing/2010/main" val="0"/>
              </a:ext>
            </a:extLst>
          </a:blip>
          <a:srcRect l="26187" t="8147" r="27593" b="7315"/>
          <a:stretch/>
        </p:blipFill>
        <p:spPr>
          <a:xfrm>
            <a:off x="2667000" y="1252538"/>
            <a:ext cx="3784600" cy="5348822"/>
          </a:xfrm>
          <a:prstGeom prst="rect">
            <a:avLst/>
          </a:prstGeom>
        </p:spPr>
      </p:pic>
    </p:spTree>
    <p:extLst>
      <p:ext uri="{BB962C8B-B14F-4D97-AF65-F5344CB8AC3E}">
        <p14:creationId xmlns:p14="http://schemas.microsoft.com/office/powerpoint/2010/main" val="3188863430"/>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a:xfrm>
            <a:off x="457200" y="1600200"/>
            <a:ext cx="8331200" cy="4525963"/>
          </a:xfrm>
        </p:spPr>
        <p:txBody>
          <a:bodyPr>
            <a:normAutofit/>
          </a:bodyPr>
          <a:lstStyle/>
          <a:p>
            <a:pPr>
              <a:spcAft>
                <a:spcPts val="600"/>
              </a:spcAft>
            </a:pPr>
            <a:r>
              <a:rPr lang="en-US" sz="2800" dirty="0" smtClean="0"/>
              <a:t>An ancient algorithm for multiplying positive integers provided the tool we need to solve modern practical problems (shortest path, social networks) efficiently.</a:t>
            </a:r>
          </a:p>
          <a:p>
            <a:pPr>
              <a:spcAft>
                <a:spcPts val="600"/>
              </a:spcAft>
            </a:pPr>
            <a:r>
              <a:rPr lang="en-US" sz="2800" dirty="0" smtClean="0"/>
              <a:t>We’ve gone through many levels of generalization to get there:</a:t>
            </a:r>
          </a:p>
          <a:p>
            <a:pPr lvl="1"/>
            <a:r>
              <a:rPr lang="en-US" sz="2400" dirty="0" smtClean="0"/>
              <a:t>We replaced addition with multiplication to get power</a:t>
            </a:r>
          </a:p>
          <a:p>
            <a:pPr lvl="1"/>
            <a:r>
              <a:rPr lang="en-US" sz="2400" dirty="0" smtClean="0"/>
              <a:t>We replaced the hardcoded operation with an argument</a:t>
            </a:r>
          </a:p>
          <a:p>
            <a:pPr lvl="1"/>
            <a:r>
              <a:rPr lang="en-US" sz="2400" dirty="0" smtClean="0"/>
              <a:t>We went from integers to matrices</a:t>
            </a:r>
          </a:p>
          <a:p>
            <a:pPr lvl="1"/>
            <a:r>
              <a:rPr lang="en-US" sz="2400" dirty="0" smtClean="0"/>
              <a:t>We generalized matrix multiplication to new operations</a:t>
            </a:r>
            <a:endParaRPr lang="en-US" sz="2400" dirty="0"/>
          </a:p>
        </p:txBody>
      </p:sp>
      <p:sp>
        <p:nvSpPr>
          <p:cNvPr id="4" name="Slide Number Placeholder 3"/>
          <p:cNvSpPr>
            <a:spLocks noGrp="1"/>
          </p:cNvSpPr>
          <p:nvPr>
            <p:ph type="sldNum" sz="quarter" idx="12"/>
          </p:nvPr>
        </p:nvSpPr>
        <p:spPr/>
        <p:txBody>
          <a:bodyPr/>
          <a:lstStyle/>
          <a:p>
            <a:fld id="{8CC98554-76E8-C340-BA36-F66DB672AD21}" type="slidenum">
              <a:rPr lang="en-US" smtClean="0"/>
              <a:t>207</a:t>
            </a:fld>
            <a:endParaRPr lang="en-US"/>
          </a:p>
        </p:txBody>
      </p:sp>
    </p:spTree>
    <p:extLst>
      <p:ext uri="{BB962C8B-B14F-4D97-AF65-F5344CB8AC3E}">
        <p14:creationId xmlns:p14="http://schemas.microsoft.com/office/powerpoint/2010/main" val="3952711007"/>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15</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Building Blocks:  Proofs, Theorems, and Axioms</a:t>
            </a:r>
          </a:p>
          <a:p>
            <a:r>
              <a:rPr lang="en-US" dirty="0" smtClean="0"/>
              <a:t>(Covers material from Sec. 9.1-9.4)</a:t>
            </a:r>
            <a:endParaRPr lang="en-US" dirty="0"/>
          </a:p>
        </p:txBody>
      </p:sp>
    </p:spTree>
    <p:extLst>
      <p:ext uri="{BB962C8B-B14F-4D97-AF65-F5344CB8AC3E}">
        <p14:creationId xmlns:p14="http://schemas.microsoft.com/office/powerpoint/2010/main" val="623171245"/>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Blocks of</a:t>
            </a:r>
            <a:br>
              <a:rPr lang="en-US" dirty="0" smtClean="0"/>
            </a:br>
            <a:r>
              <a:rPr lang="en-US" dirty="0" smtClean="0"/>
              <a:t>Mathematical Knowledge</a:t>
            </a:r>
            <a:endParaRPr lang="en-US" dirty="0"/>
          </a:p>
        </p:txBody>
      </p:sp>
      <p:sp>
        <p:nvSpPr>
          <p:cNvPr id="3" name="Content Placeholder 2"/>
          <p:cNvSpPr>
            <a:spLocks noGrp="1"/>
          </p:cNvSpPr>
          <p:nvPr>
            <p:ph idx="1"/>
          </p:nvPr>
        </p:nvSpPr>
        <p:spPr/>
        <p:txBody>
          <a:bodyPr/>
          <a:lstStyle/>
          <a:p>
            <a:r>
              <a:rPr lang="en-US" dirty="0" smtClean="0"/>
              <a:t>Proofs</a:t>
            </a:r>
          </a:p>
          <a:p>
            <a:r>
              <a:rPr lang="en-US" dirty="0" smtClean="0"/>
              <a:t>Theorems</a:t>
            </a:r>
          </a:p>
          <a:p>
            <a:r>
              <a:rPr lang="en-US" dirty="0" smtClean="0"/>
              <a:t>Axioms</a:t>
            </a:r>
          </a:p>
          <a:p>
            <a:endParaRPr lang="en-US" dirty="0"/>
          </a:p>
          <a:p>
            <a:pPr marL="0" indent="0">
              <a:buNone/>
            </a:pPr>
            <a:r>
              <a:rPr lang="en-US" dirty="0" smtClean="0"/>
              <a:t>What exactly are they?</a:t>
            </a:r>
          </a:p>
          <a:p>
            <a:pPr marL="0" indent="0">
              <a:buNone/>
            </a:pPr>
            <a:r>
              <a:rPr lang="en-US" dirty="0" smtClean="0"/>
              <a:t>How do we use them?</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209</a:t>
            </a:fld>
            <a:endParaRPr lang="en-US"/>
          </a:p>
        </p:txBody>
      </p:sp>
    </p:spTree>
    <p:extLst>
      <p:ext uri="{BB962C8B-B14F-4D97-AF65-F5344CB8AC3E}">
        <p14:creationId xmlns:p14="http://schemas.microsoft.com/office/powerpoint/2010/main" val="37746534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Algebraic Structures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4" name="Picture 3" descr="AlgebraicStructures1.pdf"/>
          <p:cNvPicPr>
            <a:picLocks noChangeAspect="1"/>
          </p:cNvPicPr>
          <p:nvPr/>
        </p:nvPicPr>
        <p:blipFill rotWithShape="1">
          <a:blip r:embed="rId3">
            <a:extLst>
              <a:ext uri="{28A0092B-C50C-407E-A947-70E740481C1C}">
                <a14:useLocalDpi xmlns:a14="http://schemas.microsoft.com/office/drawing/2010/main" val="0"/>
              </a:ext>
            </a:extLst>
          </a:blip>
          <a:srcRect l="26043" t="8704" r="35463" b="6666"/>
          <a:stretch/>
        </p:blipFill>
        <p:spPr>
          <a:xfrm>
            <a:off x="2921000" y="1521687"/>
            <a:ext cx="2984084" cy="5069613"/>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21</a:t>
            </a:fld>
            <a:endParaRPr lang="en-US"/>
          </a:p>
        </p:txBody>
      </p:sp>
    </p:spTree>
    <p:extLst>
      <p:ext uri="{BB962C8B-B14F-4D97-AF65-F5344CB8AC3E}">
        <p14:creationId xmlns:p14="http://schemas.microsoft.com/office/powerpoint/2010/main" val="903135043"/>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Proofs</a:t>
            </a:r>
            <a:endParaRPr lang="en-US" dirty="0"/>
          </a:p>
        </p:txBody>
      </p:sp>
      <p:sp>
        <p:nvSpPr>
          <p:cNvPr id="3" name="Content Placeholder 2"/>
          <p:cNvSpPr>
            <a:spLocks noGrp="1"/>
          </p:cNvSpPr>
          <p:nvPr>
            <p:ph idx="1"/>
          </p:nvPr>
        </p:nvSpPr>
        <p:spPr/>
        <p:txBody>
          <a:bodyPr/>
          <a:lstStyle/>
          <a:p>
            <a:r>
              <a:rPr lang="en-US" dirty="0" smtClean="0"/>
              <a:t>Mathematical proofs date back at least to ancient Greece</a:t>
            </a:r>
          </a:p>
          <a:p>
            <a:r>
              <a:rPr lang="en-US" dirty="0" smtClean="0"/>
              <a:t>The first proofs were visual</a:t>
            </a:r>
          </a:p>
          <a:p>
            <a:pPr lvl="1"/>
            <a:r>
              <a:rPr lang="en-US" dirty="0" smtClean="0"/>
              <a:t>Diagram as proof</a:t>
            </a:r>
          </a:p>
          <a:p>
            <a:pPr lvl="1"/>
            <a:r>
              <a:rPr lang="en-US" dirty="0" smtClean="0"/>
              <a:t>Look at it to understand it</a:t>
            </a:r>
          </a:p>
          <a:p>
            <a:r>
              <a:rPr lang="en-US" dirty="0"/>
              <a:t>R</a:t>
            </a:r>
            <a:r>
              <a:rPr lang="en-US" dirty="0" smtClean="0"/>
              <a:t>elied on our innate spatial reasoning</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210</a:t>
            </a:fld>
            <a:endParaRPr lang="en-US"/>
          </a:p>
        </p:txBody>
      </p:sp>
    </p:spTree>
    <p:extLst>
      <p:ext uri="{BB962C8B-B14F-4D97-AF65-F5344CB8AC3E}">
        <p14:creationId xmlns:p14="http://schemas.microsoft.com/office/powerpoint/2010/main" val="2943896120"/>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i="1" dirty="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a</a:t>
            </a:r>
          </a:p>
          <a:p>
            <a:pPr marL="0" indent="0" algn="ctr">
              <a:buNone/>
            </a:pPr>
            <a:endParaRPr lang="en-US" i="1" dirty="0">
              <a:latin typeface="Palatino"/>
              <a:cs typeface="Palatino"/>
            </a:endParaRPr>
          </a:p>
        </p:txBody>
      </p:sp>
      <p:sp>
        <p:nvSpPr>
          <p:cNvPr id="2" name="Title 1"/>
          <p:cNvSpPr>
            <a:spLocks noGrp="1"/>
          </p:cNvSpPr>
          <p:nvPr>
            <p:ph type="title"/>
          </p:nvPr>
        </p:nvSpPr>
        <p:spPr/>
        <p:txBody>
          <a:bodyPr/>
          <a:lstStyle/>
          <a:p>
            <a:r>
              <a:rPr lang="en-US" dirty="0" err="1" smtClean="0"/>
              <a:t>Commutativity</a:t>
            </a:r>
            <a:r>
              <a:rPr lang="en-US" dirty="0" smtClean="0"/>
              <a:t> of Addition</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211</a:t>
            </a:fld>
            <a:endParaRPr lang="en-US"/>
          </a:p>
        </p:txBody>
      </p:sp>
      <p:pic>
        <p:nvPicPr>
          <p:cNvPr id="5" name="Picture 4" descr="GeoProofCommAddition.pdf"/>
          <p:cNvPicPr>
            <a:picLocks noChangeAspect="1"/>
          </p:cNvPicPr>
          <p:nvPr/>
        </p:nvPicPr>
        <p:blipFill rotWithShape="1">
          <a:blip r:embed="rId3">
            <a:extLst>
              <a:ext uri="{28A0092B-C50C-407E-A947-70E740481C1C}">
                <a14:useLocalDpi xmlns:a14="http://schemas.microsoft.com/office/drawing/2010/main" val="0"/>
              </a:ext>
            </a:extLst>
          </a:blip>
          <a:srcRect l="11448" t="47592" r="18434" b="36667"/>
          <a:stretch/>
        </p:blipFill>
        <p:spPr>
          <a:xfrm>
            <a:off x="1320799" y="3263900"/>
            <a:ext cx="6223001" cy="1079500"/>
          </a:xfrm>
          <a:prstGeom prst="rect">
            <a:avLst/>
          </a:prstGeom>
        </p:spPr>
      </p:pic>
    </p:spTree>
    <p:extLst>
      <p:ext uri="{BB962C8B-B14F-4D97-AF65-F5344CB8AC3E}">
        <p14:creationId xmlns:p14="http://schemas.microsoft.com/office/powerpoint/2010/main" val="3627938782"/>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Associativity of Addition</a:t>
            </a:r>
            <a:endParaRPr lang="en-US" dirty="0"/>
          </a:p>
        </p:txBody>
      </p:sp>
      <p:sp>
        <p:nvSpPr>
          <p:cNvPr id="3" name="Content Placeholder 2"/>
          <p:cNvSpPr>
            <a:spLocks noGrp="1"/>
          </p:cNvSpPr>
          <p:nvPr>
            <p:ph idx="1"/>
          </p:nvPr>
        </p:nvSpPr>
        <p:spPr/>
        <p:txBody>
          <a:bodyPr/>
          <a:lstStyle/>
          <a:p>
            <a:pPr marL="0" indent="0" algn="ctr">
              <a:buNone/>
            </a:pPr>
            <a:r>
              <a:rPr lang="en-US" dirty="0">
                <a:latin typeface="Palatino"/>
                <a:cs typeface="Palatino"/>
              </a:rPr>
              <a:t>(</a:t>
            </a:r>
            <a:r>
              <a:rPr lang="en-US" i="1" dirty="0" smtClean="0">
                <a:latin typeface="Palatino"/>
                <a:cs typeface="Palatino"/>
              </a:rPr>
              <a:t>a</a:t>
            </a:r>
            <a:r>
              <a:rPr lang="en-US" dirty="0" smtClean="0">
                <a:latin typeface="Palatino"/>
                <a:cs typeface="Palatino"/>
              </a:rPr>
              <a:t> </a:t>
            </a:r>
            <a:r>
              <a:rPr lang="en-US" dirty="0">
                <a:latin typeface="Palatino"/>
                <a:cs typeface="Palatino"/>
              </a:rPr>
              <a:t>+ </a:t>
            </a:r>
            <a:r>
              <a:rPr lang="en-US" i="1" dirty="0" smtClean="0">
                <a:latin typeface="Palatino"/>
                <a:cs typeface="Palatino"/>
              </a:rPr>
              <a:t>b</a:t>
            </a:r>
            <a:r>
              <a:rPr lang="en-US" dirty="0" smtClean="0">
                <a:latin typeface="Palatino"/>
                <a:cs typeface="Palatino"/>
              </a:rPr>
              <a:t>)</a:t>
            </a:r>
            <a:r>
              <a:rPr lang="en-US" i="1" dirty="0" smtClean="0">
                <a:latin typeface="Palatino"/>
                <a:cs typeface="Palatino"/>
              </a:rPr>
              <a:t> + c</a:t>
            </a:r>
            <a:r>
              <a:rPr lang="en-US" dirty="0" smtClean="0">
                <a:latin typeface="Palatino"/>
                <a:cs typeface="Palatino"/>
              </a:rPr>
              <a:t> </a:t>
            </a:r>
            <a:r>
              <a:rPr lang="en-US" dirty="0">
                <a:latin typeface="Palatino"/>
                <a:cs typeface="Palatino"/>
              </a:rPr>
              <a:t>= </a:t>
            </a:r>
            <a:r>
              <a:rPr lang="en-US" i="1" dirty="0" smtClean="0">
                <a:latin typeface="Palatino"/>
                <a:cs typeface="Palatino"/>
              </a:rPr>
              <a:t>a</a:t>
            </a:r>
            <a:r>
              <a:rPr lang="en-US" dirty="0" smtClean="0">
                <a:latin typeface="Palatino"/>
                <a:cs typeface="Palatino"/>
              </a:rPr>
              <a:t> </a:t>
            </a:r>
            <a:r>
              <a:rPr lang="en-US" dirty="0">
                <a:latin typeface="Palatino"/>
                <a:cs typeface="Palatino"/>
              </a:rPr>
              <a:t>+ </a:t>
            </a:r>
            <a:r>
              <a:rPr lang="en-US" dirty="0" smtClean="0">
                <a:latin typeface="Palatino"/>
                <a:cs typeface="Palatino"/>
              </a:rPr>
              <a:t>(</a:t>
            </a:r>
            <a:r>
              <a:rPr lang="en-US" i="1" dirty="0" smtClean="0">
                <a:latin typeface="Palatino"/>
                <a:cs typeface="Palatino"/>
              </a:rPr>
              <a:t>b + c</a:t>
            </a:r>
            <a:r>
              <a:rPr lang="en-US" dirty="0" smtClean="0">
                <a:latin typeface="Palatino"/>
                <a:cs typeface="Palatino"/>
              </a:rPr>
              <a:t>)</a:t>
            </a:r>
          </a:p>
          <a:p>
            <a:pPr marL="0" indent="0" algn="ctr">
              <a:buNone/>
            </a:pPr>
            <a:endParaRPr lang="en-US" i="1" dirty="0">
              <a:latin typeface="Palatino"/>
              <a:cs typeface="Palatino"/>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212</a:t>
            </a:fld>
            <a:endParaRPr lang="en-US"/>
          </a:p>
        </p:txBody>
      </p:sp>
      <p:pic>
        <p:nvPicPr>
          <p:cNvPr id="5" name="Picture 4" descr="GeoProofAssocAddition.pdf"/>
          <p:cNvPicPr>
            <a:picLocks noChangeAspect="1"/>
          </p:cNvPicPr>
          <p:nvPr/>
        </p:nvPicPr>
        <p:blipFill rotWithShape="1">
          <a:blip r:embed="rId3">
            <a:extLst>
              <a:ext uri="{28A0092B-C50C-407E-A947-70E740481C1C}">
                <a14:useLocalDpi xmlns:a14="http://schemas.microsoft.com/office/drawing/2010/main" val="0"/>
              </a:ext>
            </a:extLst>
          </a:blip>
          <a:srcRect l="15168" t="32407" r="19007" b="25000"/>
          <a:stretch/>
        </p:blipFill>
        <p:spPr>
          <a:xfrm>
            <a:off x="1612899" y="2489200"/>
            <a:ext cx="5842001" cy="2921000"/>
          </a:xfrm>
          <a:prstGeom prst="rect">
            <a:avLst/>
          </a:prstGeom>
        </p:spPr>
      </p:pic>
    </p:spTree>
    <p:extLst>
      <p:ext uri="{BB962C8B-B14F-4D97-AF65-F5344CB8AC3E}">
        <p14:creationId xmlns:p14="http://schemas.microsoft.com/office/powerpoint/2010/main" val="3648526919"/>
      </p:ext>
    </p:extLst>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Commutativity</a:t>
            </a:r>
            <a:r>
              <a:rPr lang="en-US" dirty="0" smtClean="0"/>
              <a:t> of Multiplication</a:t>
            </a:r>
            <a:endParaRPr lang="en-US" dirty="0"/>
          </a:p>
        </p:txBody>
      </p:sp>
      <p:sp>
        <p:nvSpPr>
          <p:cNvPr id="3" name="Content Placeholder 2"/>
          <p:cNvSpPr>
            <a:spLocks noGrp="1"/>
          </p:cNvSpPr>
          <p:nvPr>
            <p:ph idx="1"/>
          </p:nvPr>
        </p:nvSpPr>
        <p:spPr/>
        <p:txBody>
          <a:bodyPr/>
          <a:lstStyle/>
          <a:p>
            <a:pPr marL="0" indent="0" algn="ctr">
              <a:buNone/>
            </a:pPr>
            <a:r>
              <a:rPr lang="en-US" i="1" dirty="0" err="1">
                <a:latin typeface="Palatino"/>
                <a:cs typeface="Palatino"/>
              </a:rPr>
              <a:t>a</a:t>
            </a:r>
            <a:r>
              <a:rPr lang="en-US" i="1" dirty="0" err="1" smtClean="0">
                <a:latin typeface="Palatino"/>
                <a:cs typeface="Palatino"/>
              </a:rPr>
              <a:t>b</a:t>
            </a:r>
            <a:r>
              <a:rPr lang="en-US" dirty="0" smtClean="0">
                <a:latin typeface="Palatino"/>
                <a:cs typeface="Palatino"/>
              </a:rPr>
              <a:t> </a:t>
            </a:r>
            <a:r>
              <a:rPr lang="en-US" dirty="0">
                <a:latin typeface="Palatino"/>
                <a:cs typeface="Palatino"/>
              </a:rPr>
              <a:t>= </a:t>
            </a:r>
            <a:r>
              <a:rPr lang="en-US" i="1" dirty="0" err="1" smtClean="0">
                <a:latin typeface="Palatino"/>
                <a:cs typeface="Palatino"/>
              </a:rPr>
              <a:t>ba</a:t>
            </a:r>
            <a:endParaRPr lang="en-US" i="1" dirty="0">
              <a:latin typeface="Palatino"/>
              <a:cs typeface="Palatino"/>
            </a:endParaRP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213</a:t>
            </a:fld>
            <a:endParaRPr lang="en-US"/>
          </a:p>
        </p:txBody>
      </p:sp>
      <p:pic>
        <p:nvPicPr>
          <p:cNvPr id="5" name="Picture 4" descr="GeoProofCommMultiplication.pdf"/>
          <p:cNvPicPr>
            <a:picLocks noChangeAspect="1"/>
          </p:cNvPicPr>
          <p:nvPr/>
        </p:nvPicPr>
        <p:blipFill rotWithShape="1">
          <a:blip r:embed="rId3">
            <a:extLst>
              <a:ext uri="{28A0092B-C50C-407E-A947-70E740481C1C}">
                <a14:useLocalDpi xmlns:a14="http://schemas.microsoft.com/office/drawing/2010/main" val="0"/>
              </a:ext>
            </a:extLst>
          </a:blip>
          <a:srcRect l="12449" t="32963" r="12997" b="27593"/>
          <a:stretch/>
        </p:blipFill>
        <p:spPr>
          <a:xfrm>
            <a:off x="1231901" y="2260600"/>
            <a:ext cx="6616700" cy="2705100"/>
          </a:xfrm>
          <a:prstGeom prst="rect">
            <a:avLst/>
          </a:prstGeom>
        </p:spPr>
      </p:pic>
    </p:spTree>
    <p:extLst>
      <p:ext uri="{BB962C8B-B14F-4D97-AF65-F5344CB8AC3E}">
        <p14:creationId xmlns:p14="http://schemas.microsoft.com/office/powerpoint/2010/main" val="140302300"/>
      </p:ext>
    </p:extLst>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Associativity of Multiplication</a:t>
            </a:r>
            <a:endParaRPr lang="en-US" dirty="0"/>
          </a:p>
        </p:txBody>
      </p:sp>
      <p:sp>
        <p:nvSpPr>
          <p:cNvPr id="3" name="Content Placeholder 2"/>
          <p:cNvSpPr>
            <a:spLocks noGrp="1"/>
          </p:cNvSpPr>
          <p:nvPr>
            <p:ph idx="1"/>
          </p:nvPr>
        </p:nvSpPr>
        <p:spPr/>
        <p:txBody>
          <a:bodyPr/>
          <a:lstStyle/>
          <a:p>
            <a:pPr marL="0" indent="0" algn="ctr">
              <a:buNone/>
            </a:pPr>
            <a:r>
              <a:rPr lang="en-US" dirty="0">
                <a:latin typeface="Palatino"/>
                <a:cs typeface="Palatino"/>
              </a:rPr>
              <a:t>(</a:t>
            </a:r>
            <a:r>
              <a:rPr lang="en-US" i="1" dirty="0" err="1" smtClean="0">
                <a:latin typeface="Palatino"/>
                <a:cs typeface="Palatino"/>
              </a:rPr>
              <a:t>ab</a:t>
            </a:r>
            <a:r>
              <a:rPr lang="en-US" dirty="0" smtClean="0">
                <a:latin typeface="Palatino"/>
                <a:cs typeface="Palatino"/>
              </a:rPr>
              <a:t>)</a:t>
            </a:r>
            <a:r>
              <a:rPr lang="en-US" i="1" dirty="0" smtClean="0">
                <a:latin typeface="Palatino"/>
                <a:cs typeface="Palatino"/>
              </a:rPr>
              <a:t>c</a:t>
            </a:r>
            <a:r>
              <a:rPr lang="en-US" dirty="0" smtClean="0">
                <a:latin typeface="Palatino"/>
                <a:cs typeface="Palatino"/>
              </a:rPr>
              <a:t> </a:t>
            </a:r>
            <a:r>
              <a:rPr lang="en-US" dirty="0">
                <a:latin typeface="Palatino"/>
                <a:cs typeface="Palatino"/>
              </a:rPr>
              <a:t>= </a:t>
            </a:r>
            <a:r>
              <a:rPr lang="en-US" i="1" dirty="0" smtClean="0">
                <a:latin typeface="Palatino"/>
                <a:cs typeface="Palatino"/>
              </a:rPr>
              <a:t>a</a:t>
            </a:r>
            <a:r>
              <a:rPr lang="en-US" dirty="0" smtClean="0">
                <a:latin typeface="Palatino"/>
                <a:cs typeface="Palatino"/>
              </a:rPr>
              <a:t>(</a:t>
            </a:r>
            <a:r>
              <a:rPr lang="en-US" i="1" dirty="0" err="1" smtClean="0">
                <a:latin typeface="Palatino"/>
                <a:cs typeface="Palatino"/>
              </a:rPr>
              <a:t>bc</a:t>
            </a:r>
            <a:r>
              <a:rPr lang="en-US" dirty="0">
                <a:latin typeface="Palatino"/>
                <a:cs typeface="Palatino"/>
              </a:rPr>
              <a:t>)</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214</a:t>
            </a:fld>
            <a:endParaRPr lang="en-US"/>
          </a:p>
        </p:txBody>
      </p:sp>
      <p:pic>
        <p:nvPicPr>
          <p:cNvPr id="5" name="Picture 4" descr="GeoProofAssocMultiplication.pdf"/>
          <p:cNvPicPr>
            <a:picLocks noChangeAspect="1"/>
          </p:cNvPicPr>
          <p:nvPr/>
        </p:nvPicPr>
        <p:blipFill rotWithShape="1">
          <a:blip r:embed="rId3">
            <a:extLst>
              <a:ext uri="{28A0092B-C50C-407E-A947-70E740481C1C}">
                <a14:useLocalDpi xmlns:a14="http://schemas.microsoft.com/office/drawing/2010/main" val="0"/>
              </a:ext>
            </a:extLst>
          </a:blip>
          <a:srcRect l="11162" t="27777" r="8274" b="13889"/>
          <a:stretch/>
        </p:blipFill>
        <p:spPr>
          <a:xfrm>
            <a:off x="838201" y="2482850"/>
            <a:ext cx="7150100" cy="4000500"/>
          </a:xfrm>
          <a:prstGeom prst="rect">
            <a:avLst/>
          </a:prstGeom>
        </p:spPr>
      </p:pic>
    </p:spTree>
    <p:extLst>
      <p:ext uri="{BB962C8B-B14F-4D97-AF65-F5344CB8AC3E}">
        <p14:creationId xmlns:p14="http://schemas.microsoft.com/office/powerpoint/2010/main" val="4081454714"/>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Squaring a Sum</a:t>
            </a:r>
            <a:endParaRPr lang="en-US" dirty="0"/>
          </a:p>
        </p:txBody>
      </p:sp>
      <p:sp>
        <p:nvSpPr>
          <p:cNvPr id="3" name="Content Placeholder 2"/>
          <p:cNvSpPr>
            <a:spLocks noGrp="1"/>
          </p:cNvSpPr>
          <p:nvPr>
            <p:ph idx="1"/>
          </p:nvPr>
        </p:nvSpPr>
        <p:spPr/>
        <p:txBody>
          <a:bodyPr/>
          <a:lstStyle/>
          <a:p>
            <a:pPr marL="0" indent="0" algn="ctr">
              <a:buNone/>
            </a:pPr>
            <a:r>
              <a:rPr lang="en-US" dirty="0" smtClean="0">
                <a:latin typeface="Palatino"/>
                <a:cs typeface="Palatino"/>
              </a:rPr>
              <a:t>(</a:t>
            </a:r>
            <a:r>
              <a:rPr lang="en-US" i="1" dirty="0" smtClean="0">
                <a:latin typeface="Palatino"/>
                <a:cs typeface="Palatino"/>
              </a:rPr>
              <a:t>a</a:t>
            </a:r>
            <a:r>
              <a:rPr lang="en-US" dirty="0" smtClean="0">
                <a:latin typeface="Palatino"/>
                <a:cs typeface="Palatino"/>
              </a:rPr>
              <a:t> </a:t>
            </a:r>
            <a:r>
              <a:rPr lang="en-US" dirty="0">
                <a:latin typeface="Palatino"/>
                <a:cs typeface="Palatino"/>
              </a:rPr>
              <a:t>+ </a:t>
            </a:r>
            <a:r>
              <a:rPr lang="en-US" i="1" dirty="0" smtClean="0">
                <a:latin typeface="Palatino"/>
                <a:cs typeface="Palatino"/>
              </a:rPr>
              <a:t>b</a:t>
            </a:r>
            <a:r>
              <a:rPr lang="en-US" dirty="0" smtClean="0">
                <a:latin typeface="Palatino"/>
                <a:cs typeface="Palatino"/>
              </a:rPr>
              <a:t>)</a:t>
            </a:r>
            <a:r>
              <a:rPr lang="en-US" baseline="30000" dirty="0" smtClean="0">
                <a:latin typeface="Palatino"/>
                <a:cs typeface="Palatino"/>
              </a:rPr>
              <a:t>2</a:t>
            </a:r>
            <a:r>
              <a:rPr lang="en-US" dirty="0" smtClean="0">
                <a:latin typeface="Palatino"/>
                <a:cs typeface="Palatino"/>
              </a:rPr>
              <a:t> </a:t>
            </a:r>
            <a:r>
              <a:rPr lang="en-US" dirty="0">
                <a:latin typeface="Palatino"/>
                <a:cs typeface="Palatino"/>
              </a:rPr>
              <a:t>= </a:t>
            </a:r>
            <a:r>
              <a:rPr lang="en-US" i="1" dirty="0" smtClean="0">
                <a:latin typeface="Palatino"/>
                <a:cs typeface="Palatino"/>
              </a:rPr>
              <a:t>a</a:t>
            </a:r>
            <a:r>
              <a:rPr lang="en-US" baseline="30000" dirty="0" smtClean="0">
                <a:latin typeface="Palatino"/>
                <a:cs typeface="Palatino"/>
              </a:rPr>
              <a:t>2</a:t>
            </a:r>
            <a:r>
              <a:rPr lang="en-US" i="1" dirty="0" smtClean="0">
                <a:latin typeface="Palatino"/>
                <a:cs typeface="Palatino"/>
              </a:rPr>
              <a:t> + </a:t>
            </a:r>
            <a:r>
              <a:rPr lang="en-US" dirty="0" smtClean="0">
                <a:latin typeface="Palatino"/>
                <a:cs typeface="Palatino"/>
              </a:rPr>
              <a:t>2</a:t>
            </a:r>
            <a:r>
              <a:rPr lang="en-US" i="1" dirty="0" smtClean="0">
                <a:latin typeface="Palatino"/>
                <a:cs typeface="Palatino"/>
              </a:rPr>
              <a:t>ab + b</a:t>
            </a:r>
            <a:r>
              <a:rPr lang="en-US" baseline="30000" dirty="0" smtClean="0">
                <a:latin typeface="Palatino"/>
                <a:cs typeface="Palatino"/>
              </a:rPr>
              <a:t>2</a:t>
            </a:r>
          </a:p>
          <a:p>
            <a:pPr marL="0" indent="0" algn="ctr">
              <a:buNone/>
            </a:pPr>
            <a:endParaRPr lang="en-US" baseline="30000" dirty="0">
              <a:latin typeface="Palatino"/>
              <a:cs typeface="Palatino"/>
            </a:endParaRP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215</a:t>
            </a:fld>
            <a:endParaRPr lang="en-US"/>
          </a:p>
        </p:txBody>
      </p:sp>
      <p:pic>
        <p:nvPicPr>
          <p:cNvPr id="5" name="Picture 4" descr="GeoProofSquares.pdf"/>
          <p:cNvPicPr>
            <a:picLocks noChangeAspect="1"/>
          </p:cNvPicPr>
          <p:nvPr/>
        </p:nvPicPr>
        <p:blipFill rotWithShape="1">
          <a:blip r:embed="rId3">
            <a:extLst>
              <a:ext uri="{28A0092B-C50C-407E-A947-70E740481C1C}">
                <a14:useLocalDpi xmlns:a14="http://schemas.microsoft.com/office/drawing/2010/main" val="0"/>
              </a:ext>
            </a:extLst>
          </a:blip>
          <a:srcRect l="23754" t="23333" r="24444" b="10671"/>
          <a:stretch/>
        </p:blipFill>
        <p:spPr>
          <a:xfrm>
            <a:off x="2209799" y="2195512"/>
            <a:ext cx="4597401" cy="4525963"/>
          </a:xfrm>
          <a:prstGeom prst="rect">
            <a:avLst/>
          </a:prstGeom>
        </p:spPr>
      </p:pic>
    </p:spTree>
    <p:extLst>
      <p:ext uri="{BB962C8B-B14F-4D97-AF65-F5344CB8AC3E}">
        <p14:creationId xmlns:p14="http://schemas.microsoft.com/office/powerpoint/2010/main" val="471979547"/>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π</a:t>
            </a:r>
            <a:endParaRPr lang="en-US" dirty="0"/>
          </a:p>
        </p:txBody>
      </p:sp>
      <p:sp>
        <p:nvSpPr>
          <p:cNvPr id="3" name="Content Placeholder 2"/>
          <p:cNvSpPr>
            <a:spLocks noGrp="1"/>
          </p:cNvSpPr>
          <p:nvPr>
            <p:ph sz="half" idx="1"/>
          </p:nvPr>
        </p:nvSpPr>
        <p:spPr/>
        <p:txBody>
          <a:bodyPr>
            <a:normAutofit fontScale="92500" lnSpcReduction="20000"/>
          </a:bodyPr>
          <a:lstStyle/>
          <a:p>
            <a:pPr marL="0" indent="0" algn="ctr">
              <a:buNone/>
            </a:pPr>
            <a:r>
              <a:rPr lang="en-US" i="1" dirty="0" smtClean="0">
                <a:latin typeface="Palatino"/>
                <a:cs typeface="Palatino"/>
              </a:rPr>
              <a:t>π</a:t>
            </a:r>
            <a:r>
              <a:rPr lang="en-US" dirty="0" smtClean="0">
                <a:latin typeface="Palatino"/>
                <a:cs typeface="Palatino"/>
              </a:rPr>
              <a:t> &gt; 3</a:t>
            </a:r>
          </a:p>
          <a:p>
            <a:pPr marL="0" indent="0" algn="ctr">
              <a:buNone/>
            </a:pPr>
            <a:endParaRPr lang="en-US" i="1" dirty="0">
              <a:latin typeface="Palatino"/>
              <a:cs typeface="Palatino"/>
            </a:endParaRPr>
          </a:p>
          <a:p>
            <a:endParaRPr lang="en-US" dirty="0"/>
          </a:p>
        </p:txBody>
      </p:sp>
      <p:sp>
        <p:nvSpPr>
          <p:cNvPr id="6" name="Content Placeholder 5"/>
          <p:cNvSpPr>
            <a:spLocks noGrp="1"/>
          </p:cNvSpPr>
          <p:nvPr>
            <p:ph sz="half" idx="2"/>
          </p:nvPr>
        </p:nvSpPr>
        <p:spPr>
          <a:xfrm>
            <a:off x="4145135" y="1600200"/>
            <a:ext cx="4846465" cy="4525963"/>
          </a:xfrm>
        </p:spPr>
        <p:txBody>
          <a:bodyPr>
            <a:normAutofit fontScale="92500" lnSpcReduction="20000"/>
          </a:bodyPr>
          <a:lstStyle/>
          <a:p>
            <a:r>
              <a:rPr lang="en-US" dirty="0" smtClean="0"/>
              <a:t>Unit hexagon (all sides length 1) inscribed in circle</a:t>
            </a:r>
          </a:p>
          <a:p>
            <a:r>
              <a:rPr lang="en-US" dirty="0" smtClean="0"/>
              <a:t>Triangles are equilateral, so all sides also length 1</a:t>
            </a:r>
          </a:p>
          <a:p>
            <a:r>
              <a:rPr lang="en-US" dirty="0" smtClean="0"/>
              <a:t>So diameter of circle is 2</a:t>
            </a:r>
          </a:p>
          <a:p>
            <a:r>
              <a:rPr lang="en-US" dirty="0" smtClean="0"/>
              <a:t>Perimeter of hexagon is 6</a:t>
            </a:r>
          </a:p>
          <a:p>
            <a:r>
              <a:rPr lang="en-US" dirty="0" smtClean="0"/>
              <a:t>Perimeter of circle obviously greater than of hexagon</a:t>
            </a:r>
          </a:p>
          <a:p>
            <a:r>
              <a:rPr lang="en-US" dirty="0" smtClean="0"/>
              <a:t>So ratio of perimeter of circle to diameter (2) greater than ratio of perimeter of hexagon (6) to diameter (2).</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216</a:t>
            </a:fld>
            <a:endParaRPr lang="en-US"/>
          </a:p>
        </p:txBody>
      </p:sp>
      <p:pic>
        <p:nvPicPr>
          <p:cNvPr id="5" name="Picture 4" descr="GeoProofPi.pdf"/>
          <p:cNvPicPr>
            <a:picLocks noChangeAspect="1"/>
          </p:cNvPicPr>
          <p:nvPr/>
        </p:nvPicPr>
        <p:blipFill rotWithShape="1">
          <a:blip r:embed="rId3">
            <a:extLst>
              <a:ext uri="{28A0092B-C50C-407E-A947-70E740481C1C}">
                <a14:useLocalDpi xmlns:a14="http://schemas.microsoft.com/office/drawing/2010/main" val="0"/>
              </a:ext>
            </a:extLst>
          </a:blip>
          <a:srcRect l="35632" t="40740" r="40185" b="26853"/>
          <a:stretch/>
        </p:blipFill>
        <p:spPr>
          <a:xfrm>
            <a:off x="787400" y="2197100"/>
            <a:ext cx="3357735" cy="3476944"/>
          </a:xfrm>
          <a:prstGeom prst="rect">
            <a:avLst/>
          </a:prstGeom>
        </p:spPr>
      </p:pic>
    </p:spTree>
    <p:extLst>
      <p:ext uri="{BB962C8B-B14F-4D97-AF65-F5344CB8AC3E}">
        <p14:creationId xmlns:p14="http://schemas.microsoft.com/office/powerpoint/2010/main" val="3317037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Limitations of Visual Proofs</a:t>
            </a:r>
            <a:endParaRPr lang="en-US" dirty="0"/>
          </a:p>
        </p:txBody>
      </p:sp>
      <p:sp>
        <p:nvSpPr>
          <p:cNvPr id="7" name="Content Placeholder 6"/>
          <p:cNvSpPr>
            <a:spLocks noGrp="1"/>
          </p:cNvSpPr>
          <p:nvPr>
            <p:ph idx="1"/>
          </p:nvPr>
        </p:nvSpPr>
        <p:spPr/>
        <p:txBody>
          <a:bodyPr/>
          <a:lstStyle/>
          <a:p>
            <a:r>
              <a:rPr lang="en-US" dirty="0" smtClean="0"/>
              <a:t>Not sufficient to prove every type of proposition</a:t>
            </a:r>
          </a:p>
          <a:p>
            <a:r>
              <a:rPr lang="en-US" dirty="0"/>
              <a:t>N</a:t>
            </a:r>
            <a:r>
              <a:rPr lang="en-US" dirty="0" smtClean="0"/>
              <a:t>o longer considered rigorous enough</a:t>
            </a:r>
          </a:p>
          <a:p>
            <a:pPr marL="0" indent="0">
              <a:buNone/>
            </a:pPr>
            <a:endParaRPr lang="en-US" dirty="0" smtClean="0"/>
          </a:p>
          <a:p>
            <a:pPr marL="0" indent="0">
              <a:buNone/>
            </a:pPr>
            <a:r>
              <a:rPr lang="en-US" dirty="0" smtClean="0"/>
              <a:t>Many other proof techniques are available.</a:t>
            </a:r>
            <a:endParaRPr lang="en-US" dirty="0"/>
          </a:p>
        </p:txBody>
      </p:sp>
      <p:sp>
        <p:nvSpPr>
          <p:cNvPr id="5" name="Slide Number Placeholder 4"/>
          <p:cNvSpPr>
            <a:spLocks noGrp="1"/>
          </p:cNvSpPr>
          <p:nvPr>
            <p:ph type="sldNum" sz="quarter" idx="12"/>
          </p:nvPr>
        </p:nvSpPr>
        <p:spPr/>
        <p:txBody>
          <a:bodyPr/>
          <a:lstStyle/>
          <a:p>
            <a:fld id="{8CC98554-76E8-C340-BA36-F66DB672AD21}" type="slidenum">
              <a:rPr lang="en-US" smtClean="0"/>
              <a:t>217</a:t>
            </a:fld>
            <a:endParaRPr lang="en-US"/>
          </a:p>
        </p:txBody>
      </p:sp>
    </p:spTree>
    <p:extLst>
      <p:ext uri="{BB962C8B-B14F-4D97-AF65-F5344CB8AC3E}">
        <p14:creationId xmlns:p14="http://schemas.microsoft.com/office/powerpoint/2010/main" val="1374921491"/>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Proof?</a:t>
            </a:r>
            <a:endParaRPr lang="en-US" dirty="0"/>
          </a:p>
        </p:txBody>
      </p:sp>
      <p:sp>
        <p:nvSpPr>
          <p:cNvPr id="7" name="Content Placeholder 6"/>
          <p:cNvSpPr>
            <a:spLocks noGrp="1"/>
          </p:cNvSpPr>
          <p:nvPr>
            <p:ph idx="1"/>
          </p:nvPr>
        </p:nvSpPr>
        <p:spPr/>
        <p:txBody>
          <a:bodyPr>
            <a:normAutofit fontScale="92500"/>
          </a:bodyPr>
          <a:lstStyle/>
          <a:p>
            <a:pPr marL="0" indent="0">
              <a:buNone/>
            </a:pPr>
            <a:r>
              <a:rPr lang="en-US" dirty="0" smtClean="0"/>
              <a:t>A </a:t>
            </a:r>
            <a:r>
              <a:rPr lang="en-US" i="1" dirty="0" smtClean="0"/>
              <a:t>proof</a:t>
            </a:r>
            <a:r>
              <a:rPr lang="en-US" dirty="0" smtClean="0"/>
              <a:t> of a proposition is:</a:t>
            </a:r>
          </a:p>
          <a:p>
            <a:pPr marL="514350" indent="-514350">
              <a:buFont typeface="+mj-lt"/>
              <a:buAutoNum type="arabicPeriod"/>
            </a:pPr>
            <a:r>
              <a:rPr lang="en-US" dirty="0" smtClean="0"/>
              <a:t>An argument</a:t>
            </a:r>
          </a:p>
          <a:p>
            <a:pPr marL="514350" indent="-514350">
              <a:buFont typeface="+mj-lt"/>
              <a:buAutoNum type="arabicPeriod"/>
            </a:pPr>
            <a:r>
              <a:rPr lang="en-US" dirty="0" smtClean="0"/>
              <a:t>Accepted by the mathematical community</a:t>
            </a:r>
          </a:p>
          <a:p>
            <a:pPr marL="514350" indent="-514350">
              <a:buFont typeface="+mj-lt"/>
              <a:buAutoNum type="arabicPeriod"/>
            </a:pPr>
            <a:r>
              <a:rPr lang="en-US" dirty="0" smtClean="0"/>
              <a:t>To establish the proposition as valid.</a:t>
            </a:r>
          </a:p>
          <a:p>
            <a:endParaRPr lang="en-US" dirty="0"/>
          </a:p>
          <a:p>
            <a:pPr marL="0" indent="0">
              <a:buNone/>
            </a:pPr>
            <a:r>
              <a:rPr lang="en-US" sz="3000" dirty="0" smtClean="0"/>
              <a:t>Observation:  #2 above is often overlooked.</a:t>
            </a:r>
          </a:p>
          <a:p>
            <a:r>
              <a:rPr lang="en-US" sz="3000" dirty="0" smtClean="0"/>
              <a:t>What’s considered a valid proof changes over time</a:t>
            </a:r>
          </a:p>
          <a:p>
            <a:r>
              <a:rPr lang="en-US" sz="3000" dirty="0" smtClean="0"/>
              <a:t>Proof is fundamentally a social process </a:t>
            </a:r>
            <a:endParaRPr lang="en-US" sz="3000" dirty="0"/>
          </a:p>
        </p:txBody>
      </p:sp>
      <p:sp>
        <p:nvSpPr>
          <p:cNvPr id="5" name="Slide Number Placeholder 4"/>
          <p:cNvSpPr>
            <a:spLocks noGrp="1"/>
          </p:cNvSpPr>
          <p:nvPr>
            <p:ph type="sldNum" sz="quarter" idx="12"/>
          </p:nvPr>
        </p:nvSpPr>
        <p:spPr/>
        <p:txBody>
          <a:bodyPr/>
          <a:lstStyle/>
          <a:p>
            <a:fld id="{8CC98554-76E8-C340-BA36-F66DB672AD21}" type="slidenum">
              <a:rPr lang="en-US" smtClean="0"/>
              <a:t>218</a:t>
            </a:fld>
            <a:endParaRPr lang="en-US"/>
          </a:p>
        </p:txBody>
      </p:sp>
    </p:spTree>
    <p:extLst>
      <p:ext uri="{BB962C8B-B14F-4D97-AF65-F5344CB8AC3E}">
        <p14:creationId xmlns:p14="http://schemas.microsoft.com/office/powerpoint/2010/main" val="431924651"/>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i="1" dirty="0" smtClean="0"/>
              <a:t>theorem</a:t>
            </a:r>
            <a:r>
              <a:rPr lang="en-US" dirty="0" smtClean="0"/>
              <a:t> is a proposition derivable from other propositions.</a:t>
            </a:r>
          </a:p>
          <a:p>
            <a:pPr marL="0" indent="0">
              <a:buNone/>
            </a:pPr>
            <a:endParaRPr lang="en-US" dirty="0"/>
          </a:p>
          <a:p>
            <a:pPr marL="0" indent="0">
              <a:buNone/>
            </a:pPr>
            <a:r>
              <a:rPr lang="en-US" dirty="0"/>
              <a:t>I</a:t>
            </a:r>
            <a:r>
              <a:rPr lang="en-US" dirty="0" smtClean="0"/>
              <a:t>dea of a theorem invented by the founder of Western philosophy, Thales of Miletus.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219</a:t>
            </a:fld>
            <a:endParaRPr lang="en-US"/>
          </a:p>
        </p:txBody>
      </p:sp>
    </p:spTree>
    <p:extLst>
      <p:ext uri="{BB962C8B-B14F-4D97-AF65-F5344CB8AC3E}">
        <p14:creationId xmlns:p14="http://schemas.microsoft.com/office/powerpoint/2010/main" val="28435396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groups are </a:t>
            </a:r>
            <a:r>
              <a:rPr lang="en-US" i="1" dirty="0" smtClean="0"/>
              <a:t>transformation groups</a:t>
            </a:r>
            <a:endParaRPr lang="en-US" i="1" dirty="0"/>
          </a:p>
        </p:txBody>
      </p:sp>
      <p:sp>
        <p:nvSpPr>
          <p:cNvPr id="3" name="Content Placeholder 2"/>
          <p:cNvSpPr>
            <a:spLocks noGrp="1"/>
          </p:cNvSpPr>
          <p:nvPr>
            <p:ph idx="1"/>
          </p:nvPr>
        </p:nvSpPr>
        <p:spPr>
          <a:xfrm>
            <a:off x="457200" y="1600200"/>
            <a:ext cx="8403958" cy="4525963"/>
          </a:xfrm>
        </p:spPr>
        <p:txBody>
          <a:bodyPr>
            <a:normAutofit lnSpcReduction="10000"/>
          </a:bodyPr>
          <a:lstStyle/>
          <a:p>
            <a:r>
              <a:rPr lang="en-US" dirty="0" smtClean="0"/>
              <a:t>Every element </a:t>
            </a:r>
            <a:r>
              <a:rPr lang="en-US" i="1" dirty="0" smtClean="0">
                <a:latin typeface="Palatino"/>
                <a:cs typeface="Palatino"/>
              </a:rPr>
              <a:t>a</a:t>
            </a:r>
            <a:r>
              <a:rPr lang="en-US" dirty="0" smtClean="0"/>
              <a:t> of the group </a:t>
            </a:r>
            <a:r>
              <a:rPr lang="en-US" i="1" dirty="0" smtClean="0">
                <a:latin typeface="Palatino"/>
                <a:cs typeface="Palatino"/>
              </a:rPr>
              <a:t>G</a:t>
            </a:r>
            <a:r>
              <a:rPr lang="en-US" dirty="0" smtClean="0"/>
              <a:t> defines a transformation of </a:t>
            </a:r>
            <a:r>
              <a:rPr lang="en-US" i="1" dirty="0" smtClean="0">
                <a:latin typeface="Palatino"/>
                <a:cs typeface="Palatino"/>
              </a:rPr>
              <a:t>G</a:t>
            </a:r>
            <a:r>
              <a:rPr lang="en-US" dirty="0" smtClean="0"/>
              <a:t> onto itself:</a:t>
            </a:r>
          </a:p>
          <a:p>
            <a:pPr marL="0" indent="0" algn="ctr">
              <a:buNone/>
            </a:pPr>
            <a:r>
              <a:rPr lang="en-US" i="1" dirty="0" smtClean="0">
                <a:latin typeface="Palatino"/>
                <a:cs typeface="Palatino"/>
              </a:rPr>
              <a:t>x ⟶ ax</a:t>
            </a:r>
          </a:p>
          <a:p>
            <a:pPr marL="457200" lvl="1" indent="0">
              <a:buNone/>
            </a:pPr>
            <a:r>
              <a:rPr lang="en-US" dirty="0" smtClean="0"/>
              <a:t>For example, with the additive group of integers,</a:t>
            </a:r>
            <a:br>
              <a:rPr lang="en-US" dirty="0" smtClean="0"/>
            </a:br>
            <a:r>
              <a:rPr lang="en-US" dirty="0" smtClean="0"/>
              <a:t>if </a:t>
            </a:r>
            <a:r>
              <a:rPr lang="en-US" i="1" dirty="0" smtClean="0">
                <a:latin typeface="Palatino"/>
                <a:cs typeface="Palatino"/>
              </a:rPr>
              <a:t>a</a:t>
            </a:r>
            <a:r>
              <a:rPr lang="en-US" dirty="0" smtClean="0">
                <a:latin typeface="Palatino"/>
                <a:cs typeface="Palatino"/>
              </a:rPr>
              <a:t> = 5</a:t>
            </a:r>
            <a:r>
              <a:rPr lang="en-US" dirty="0" smtClean="0"/>
              <a:t>, then this acts as a “</a:t>
            </a:r>
            <a:r>
              <a:rPr lang="en-US" dirty="0" smtClean="0">
                <a:latin typeface="Palatino"/>
                <a:cs typeface="Palatino"/>
              </a:rPr>
              <a:t>+5</a:t>
            </a:r>
            <a:r>
              <a:rPr lang="en-US" dirty="0" smtClean="0"/>
              <a:t>” operation, transforming each element </a:t>
            </a:r>
            <a:r>
              <a:rPr lang="en-US" i="1" dirty="0" smtClean="0">
                <a:latin typeface="Palatino"/>
                <a:cs typeface="Palatino"/>
              </a:rPr>
              <a:t>x</a:t>
            </a:r>
            <a:r>
              <a:rPr lang="en-US" dirty="0" smtClean="0"/>
              <a:t> to </a:t>
            </a:r>
            <a:r>
              <a:rPr lang="en-US" i="1" dirty="0" smtClean="0">
                <a:latin typeface="Palatino"/>
                <a:cs typeface="Palatino"/>
              </a:rPr>
              <a:t>x</a:t>
            </a:r>
            <a:r>
              <a:rPr lang="en-US" dirty="0" smtClean="0">
                <a:latin typeface="Palatino"/>
                <a:cs typeface="Palatino"/>
              </a:rPr>
              <a:t> + 5</a:t>
            </a:r>
            <a:r>
              <a:rPr lang="en-US" dirty="0" smtClean="0"/>
              <a:t>.</a:t>
            </a:r>
          </a:p>
          <a:p>
            <a:r>
              <a:rPr lang="en-US" dirty="0" smtClean="0"/>
              <a:t>The transformations are one-to-one because of the </a:t>
            </a:r>
            <a:r>
              <a:rPr lang="en-US" dirty="0" err="1" smtClean="0"/>
              <a:t>invertibility</a:t>
            </a:r>
            <a:r>
              <a:rPr lang="en-US" dirty="0" smtClean="0"/>
              <a:t> axiom </a:t>
            </a:r>
          </a:p>
          <a:p>
            <a:pPr marL="0" indent="0" algn="ctr">
              <a:buNone/>
            </a:pPr>
            <a:r>
              <a:rPr lang="en-US" i="1" dirty="0" smtClean="0">
                <a:latin typeface="Palatino"/>
                <a:cs typeface="Palatino"/>
              </a:rPr>
              <a:t>a</a:t>
            </a:r>
            <a:r>
              <a:rPr lang="en-US" baseline="30000" dirty="0">
                <a:latin typeface="Palatino"/>
                <a:cs typeface="Palatino"/>
              </a:rPr>
              <a:t>–</a:t>
            </a:r>
            <a:r>
              <a:rPr lang="en-US" baseline="30000" dirty="0" smtClean="0">
                <a:latin typeface="Palatino"/>
                <a:cs typeface="Palatino"/>
              </a:rPr>
              <a:t>1</a:t>
            </a:r>
            <a:r>
              <a:rPr lang="en-US" dirty="0" smtClean="0">
                <a:latin typeface="Palatino"/>
                <a:cs typeface="Palatino"/>
              </a:rPr>
              <a:t>(</a:t>
            </a:r>
            <a:r>
              <a:rPr lang="en-US" i="1" dirty="0" smtClean="0">
                <a:latin typeface="Palatino"/>
                <a:cs typeface="Palatino"/>
              </a:rPr>
              <a:t>ax</a:t>
            </a:r>
            <a:r>
              <a:rPr lang="en-US" dirty="0" smtClean="0">
                <a:latin typeface="Palatino"/>
                <a:cs typeface="Palatino"/>
              </a:rPr>
              <a:t>) </a:t>
            </a:r>
            <a:r>
              <a:rPr lang="en-US" i="1" dirty="0" smtClean="0">
                <a:latin typeface="Palatino"/>
                <a:cs typeface="Palatino"/>
              </a:rPr>
              <a:t>⟶ x</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22</a:t>
            </a:fld>
            <a:endParaRPr lang="en-US"/>
          </a:p>
        </p:txBody>
      </p:sp>
    </p:spTree>
    <p:extLst>
      <p:ext uri="{BB962C8B-B14F-4D97-AF65-F5344CB8AC3E}">
        <p14:creationId xmlns:p14="http://schemas.microsoft.com/office/powerpoint/2010/main" val="4099820149"/>
      </p:ext>
    </p:extLst>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Thales of Miletus</a:t>
            </a:r>
            <a:br>
              <a:rPr lang="en-US" dirty="0" smtClean="0"/>
            </a:br>
            <a:r>
              <a:rPr lang="en-US" dirty="0" smtClean="0"/>
              <a:t>(flourished early 6</a:t>
            </a:r>
            <a:r>
              <a:rPr lang="en-US" baseline="30000" dirty="0" smtClean="0"/>
              <a:t>th</a:t>
            </a:r>
            <a:r>
              <a:rPr lang="en-US" dirty="0" smtClean="0"/>
              <a:t> century BC)</a:t>
            </a:r>
            <a:endParaRPr lang="en-US" dirty="0"/>
          </a:p>
        </p:txBody>
      </p:sp>
      <p:sp>
        <p:nvSpPr>
          <p:cNvPr id="6" name="Content Placeholder 5"/>
          <p:cNvSpPr>
            <a:spLocks noGrp="1"/>
          </p:cNvSpPr>
          <p:nvPr>
            <p:ph sz="half" idx="2"/>
          </p:nvPr>
        </p:nvSpPr>
        <p:spPr>
          <a:xfrm>
            <a:off x="4648200" y="1600200"/>
            <a:ext cx="4356100" cy="4525963"/>
          </a:xfrm>
        </p:spPr>
        <p:txBody>
          <a:bodyPr>
            <a:normAutofit fontScale="92500" lnSpcReduction="10000"/>
          </a:bodyPr>
          <a:lstStyle/>
          <a:p>
            <a:pPr>
              <a:spcAft>
                <a:spcPts val="600"/>
              </a:spcAft>
            </a:pPr>
            <a:r>
              <a:rPr lang="en-US" dirty="0" smtClean="0"/>
              <a:t>Founder of what ancient Greeks called philosophy,</a:t>
            </a:r>
            <a:br>
              <a:rPr lang="en-US" dirty="0" smtClean="0"/>
            </a:br>
            <a:r>
              <a:rPr lang="en-US" dirty="0" smtClean="0"/>
              <a:t>but we call science</a:t>
            </a:r>
          </a:p>
          <a:p>
            <a:pPr>
              <a:spcAft>
                <a:spcPts val="600"/>
              </a:spcAft>
            </a:pPr>
            <a:r>
              <a:rPr lang="en-US" dirty="0" smtClean="0"/>
              <a:t>Looked for natural explanations of reality</a:t>
            </a:r>
          </a:p>
          <a:p>
            <a:pPr>
              <a:spcAft>
                <a:spcPts val="600"/>
              </a:spcAft>
            </a:pPr>
            <a:r>
              <a:rPr lang="en-US" dirty="0" smtClean="0"/>
              <a:t>Collected mathematical knowledge</a:t>
            </a:r>
          </a:p>
          <a:p>
            <a:pPr>
              <a:spcAft>
                <a:spcPts val="600"/>
              </a:spcAft>
            </a:pPr>
            <a:r>
              <a:rPr lang="en-US" dirty="0" smtClean="0"/>
              <a:t>Predicted solar eclipse, and weather patterns (making money in process)</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220</a:t>
            </a:fld>
            <a:endParaRPr lang="en-US"/>
          </a:p>
        </p:txBody>
      </p:sp>
      <p:pic>
        <p:nvPicPr>
          <p:cNvPr id="5" name="Picture 4" descr="Thales_of_Milet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676400"/>
            <a:ext cx="3143250" cy="4786313"/>
          </a:xfrm>
          <a:prstGeom prst="rect">
            <a:avLst/>
          </a:prstGeom>
          <a:ln>
            <a:solidFill>
              <a:schemeClr val="tx1"/>
            </a:solidFill>
          </a:ln>
        </p:spPr>
      </p:pic>
    </p:spTree>
    <p:extLst>
      <p:ext uri="{BB962C8B-B14F-4D97-AF65-F5344CB8AC3E}">
        <p14:creationId xmlns:p14="http://schemas.microsoft.com/office/powerpoint/2010/main" val="1378665383"/>
      </p:ext>
    </p:extLst>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Thales’ Theorem</a:t>
            </a:r>
            <a:endParaRPr lang="en-US" dirty="0"/>
          </a:p>
        </p:txBody>
      </p:sp>
      <p:sp>
        <p:nvSpPr>
          <p:cNvPr id="7" name="Content Placeholder 6"/>
          <p:cNvSpPr>
            <a:spLocks noGrp="1"/>
          </p:cNvSpPr>
          <p:nvPr>
            <p:ph idx="1"/>
          </p:nvPr>
        </p:nvSpPr>
        <p:spPr/>
        <p:txBody>
          <a:bodyPr>
            <a:normAutofit/>
          </a:bodyPr>
          <a:lstStyle/>
          <a:p>
            <a:pPr marL="0" indent="0">
              <a:buNone/>
            </a:pPr>
            <a:r>
              <a:rPr lang="en-US" sz="2800" i="1" dirty="0" smtClean="0"/>
              <a:t>For any triangle ABC formed by connecting the two ends of a circle’s diameter (AC) with any other point B on the circle, </a:t>
            </a:r>
            <a:r>
              <a:rPr lang="en-US" sz="2400" i="1" dirty="0" smtClean="0"/>
              <a:t>∠</a:t>
            </a:r>
            <a:r>
              <a:rPr lang="en-US" sz="2800" i="1" dirty="0" smtClean="0"/>
              <a:t>ABC </a:t>
            </a:r>
            <a:r>
              <a:rPr lang="en-US" sz="2800" dirty="0" smtClean="0"/>
              <a:t>= 90</a:t>
            </a:r>
            <a:r>
              <a:rPr lang="en-US" sz="2800" baseline="30000" dirty="0" smtClean="0"/>
              <a:t>∘</a:t>
            </a:r>
          </a:p>
          <a:p>
            <a:pPr marL="0" indent="0">
              <a:buNone/>
            </a:pPr>
            <a:endParaRPr lang="en-US" sz="2800" baseline="30000" dirty="0"/>
          </a:p>
        </p:txBody>
      </p:sp>
      <p:sp>
        <p:nvSpPr>
          <p:cNvPr id="5" name="Slide Number Placeholder 4"/>
          <p:cNvSpPr>
            <a:spLocks noGrp="1"/>
          </p:cNvSpPr>
          <p:nvPr>
            <p:ph type="sldNum" sz="quarter" idx="12"/>
          </p:nvPr>
        </p:nvSpPr>
        <p:spPr/>
        <p:txBody>
          <a:bodyPr/>
          <a:lstStyle/>
          <a:p>
            <a:fld id="{8CC98554-76E8-C340-BA36-F66DB672AD21}" type="slidenum">
              <a:rPr lang="en-US" smtClean="0"/>
              <a:t>221</a:t>
            </a:fld>
            <a:endParaRPr lang="en-US"/>
          </a:p>
        </p:txBody>
      </p:sp>
      <p:pic>
        <p:nvPicPr>
          <p:cNvPr id="8" name="Picture 7" descr="ThalesThm.pdf"/>
          <p:cNvPicPr>
            <a:picLocks noChangeAspect="1"/>
          </p:cNvPicPr>
          <p:nvPr/>
        </p:nvPicPr>
        <p:blipFill rotWithShape="1">
          <a:blip r:embed="rId2">
            <a:extLst>
              <a:ext uri="{28A0092B-C50C-407E-A947-70E740481C1C}">
                <a14:useLocalDpi xmlns:a14="http://schemas.microsoft.com/office/drawing/2010/main" val="0"/>
              </a:ext>
            </a:extLst>
          </a:blip>
          <a:srcRect l="23468" t="20672" r="27593" b="18888"/>
          <a:stretch/>
        </p:blipFill>
        <p:spPr>
          <a:xfrm>
            <a:off x="2946401" y="3043238"/>
            <a:ext cx="3695699" cy="3526853"/>
          </a:xfrm>
          <a:prstGeom prst="rect">
            <a:avLst/>
          </a:prstGeom>
        </p:spPr>
      </p:pic>
    </p:spTree>
    <p:extLst>
      <p:ext uri="{BB962C8B-B14F-4D97-AF65-F5344CB8AC3E}">
        <p14:creationId xmlns:p14="http://schemas.microsoft.com/office/powerpoint/2010/main" val="231875288"/>
      </p:ext>
    </p:extLst>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Thales’ Theorem (1)</a:t>
            </a:r>
            <a:endParaRPr lang="en-US" dirty="0"/>
          </a:p>
        </p:txBody>
      </p:sp>
      <p:pic>
        <p:nvPicPr>
          <p:cNvPr id="7" name="Content Placeholder 6" descr="ThalesProof.pdf"/>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3764" t="19362" r="26798" b="20028"/>
          <a:stretch/>
        </p:blipFill>
        <p:spPr>
          <a:xfrm>
            <a:off x="0" y="1778000"/>
            <a:ext cx="4115503" cy="3898899"/>
          </a:xfrm>
        </p:spPr>
      </p:pic>
      <p:sp>
        <p:nvSpPr>
          <p:cNvPr id="6" name="Content Placeholder 5"/>
          <p:cNvSpPr>
            <a:spLocks noGrp="1"/>
          </p:cNvSpPr>
          <p:nvPr>
            <p:ph sz="half" idx="2"/>
          </p:nvPr>
        </p:nvSpPr>
        <p:spPr>
          <a:xfrm>
            <a:off x="4038600" y="1600200"/>
            <a:ext cx="5029200" cy="4525963"/>
          </a:xfrm>
        </p:spPr>
        <p:txBody>
          <a:bodyPr/>
          <a:lstStyle/>
          <a:p>
            <a:r>
              <a:rPr lang="en-US" dirty="0" smtClean="0"/>
              <a:t>Since </a:t>
            </a:r>
            <a:r>
              <a:rPr lang="en-US" i="1" dirty="0" smtClean="0"/>
              <a:t>DA</a:t>
            </a:r>
            <a:r>
              <a:rPr lang="en-US" dirty="0" smtClean="0"/>
              <a:t> and </a:t>
            </a:r>
            <a:r>
              <a:rPr lang="en-US" i="1" dirty="0" smtClean="0"/>
              <a:t>DB</a:t>
            </a:r>
            <a:r>
              <a:rPr lang="en-US" dirty="0" smtClean="0"/>
              <a:t> are both radii, they are equal and triangle </a:t>
            </a:r>
            <a:r>
              <a:rPr lang="en-US" i="1" dirty="0" smtClean="0"/>
              <a:t>ADB</a:t>
            </a:r>
            <a:r>
              <a:rPr lang="en-US" dirty="0" smtClean="0"/>
              <a:t> is </a:t>
            </a:r>
            <a:r>
              <a:rPr lang="en-US" dirty="0" err="1" smtClean="0"/>
              <a:t>isoceles</a:t>
            </a:r>
            <a:endParaRPr lang="en-US" dirty="0" smtClean="0"/>
          </a:p>
          <a:p>
            <a:r>
              <a:rPr lang="en-US" dirty="0" smtClean="0"/>
              <a:t>The same is true for </a:t>
            </a:r>
            <a:r>
              <a:rPr lang="en-US" i="1" dirty="0" smtClean="0"/>
              <a:t>DB</a:t>
            </a:r>
            <a:r>
              <a:rPr lang="en-US" dirty="0" smtClean="0"/>
              <a:t>, </a:t>
            </a:r>
            <a:r>
              <a:rPr lang="en-US" i="1" dirty="0" smtClean="0"/>
              <a:t>DC</a:t>
            </a:r>
            <a:r>
              <a:rPr lang="en-US" dirty="0" smtClean="0"/>
              <a:t>, and triangle </a:t>
            </a:r>
            <a:r>
              <a:rPr lang="en-US" i="1" dirty="0" smtClean="0"/>
              <a:t>BDC</a:t>
            </a:r>
            <a:r>
              <a:rPr lang="en-US" dirty="0" smtClean="0"/>
              <a:t>.  Therefore</a:t>
            </a:r>
          </a:p>
          <a:p>
            <a:pPr marL="0" indent="0" algn="ctr">
              <a:buNone/>
            </a:pPr>
            <a:r>
              <a:rPr lang="en-US" sz="2400" dirty="0" smtClean="0"/>
              <a:t>∠</a:t>
            </a:r>
            <a:r>
              <a:rPr lang="en-US" i="1" dirty="0" smtClean="0"/>
              <a:t>DAB </a:t>
            </a:r>
            <a:r>
              <a:rPr lang="en-US" dirty="0" smtClean="0"/>
              <a:t>=</a:t>
            </a:r>
            <a:r>
              <a:rPr lang="en-US" i="1" dirty="0" smtClean="0"/>
              <a:t> </a:t>
            </a:r>
            <a:r>
              <a:rPr lang="en-US" sz="2400" dirty="0" smtClean="0"/>
              <a:t>∠</a:t>
            </a:r>
            <a:r>
              <a:rPr lang="en-US" i="1" dirty="0" smtClean="0"/>
              <a:t>DBA</a:t>
            </a:r>
            <a:br>
              <a:rPr lang="en-US" i="1" dirty="0" smtClean="0"/>
            </a:br>
            <a:r>
              <a:rPr lang="en-US" sz="2400" dirty="0" smtClean="0"/>
              <a:t>∠</a:t>
            </a:r>
            <a:r>
              <a:rPr lang="en-US" i="1" dirty="0" smtClean="0"/>
              <a:t>DCB </a:t>
            </a:r>
            <a:r>
              <a:rPr lang="en-US" dirty="0" smtClean="0"/>
              <a:t>= </a:t>
            </a:r>
            <a:r>
              <a:rPr lang="en-US" sz="2400" dirty="0" smtClean="0"/>
              <a:t>∠</a:t>
            </a:r>
            <a:r>
              <a:rPr lang="en-US" i="1" dirty="0" smtClean="0"/>
              <a:t>DBC</a:t>
            </a:r>
          </a:p>
          <a:p>
            <a:pPr marL="0" indent="0" algn="ctr">
              <a:buNone/>
            </a:pPr>
            <a:r>
              <a:rPr lang="en-US" sz="2400" dirty="0" smtClean="0"/>
              <a:t>∠</a:t>
            </a:r>
            <a:r>
              <a:rPr lang="en-US" i="1" dirty="0" smtClean="0"/>
              <a:t>DAB </a:t>
            </a:r>
            <a:r>
              <a:rPr lang="en-US" dirty="0" smtClean="0"/>
              <a:t>+ </a:t>
            </a:r>
            <a:r>
              <a:rPr lang="en-US" sz="2400" dirty="0" smtClean="0"/>
              <a:t>∠</a:t>
            </a:r>
            <a:r>
              <a:rPr lang="en-US" i="1" dirty="0" smtClean="0"/>
              <a:t>DCB </a:t>
            </a:r>
            <a:r>
              <a:rPr lang="en-US" dirty="0" smtClean="0"/>
              <a:t>= </a:t>
            </a:r>
            <a:r>
              <a:rPr lang="en-US" sz="2400" dirty="0" smtClean="0"/>
              <a:t>∠</a:t>
            </a:r>
            <a:r>
              <a:rPr lang="en-US" i="1" dirty="0" smtClean="0"/>
              <a:t>DBA </a:t>
            </a:r>
            <a:r>
              <a:rPr lang="en-US" dirty="0" smtClean="0"/>
              <a:t>+</a:t>
            </a:r>
            <a:r>
              <a:rPr lang="en-US" i="1" dirty="0" smtClean="0"/>
              <a:t> </a:t>
            </a:r>
            <a:r>
              <a:rPr lang="en-US" sz="2400" dirty="0" smtClean="0"/>
              <a:t>∠</a:t>
            </a:r>
            <a:r>
              <a:rPr lang="en-US" i="1" dirty="0" smtClean="0"/>
              <a:t>DBC</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222</a:t>
            </a:fld>
            <a:endParaRPr lang="en-US"/>
          </a:p>
        </p:txBody>
      </p:sp>
    </p:spTree>
    <p:extLst>
      <p:ext uri="{BB962C8B-B14F-4D97-AF65-F5344CB8AC3E}">
        <p14:creationId xmlns:p14="http://schemas.microsoft.com/office/powerpoint/2010/main" val="2740505438"/>
      </p:ext>
    </p:extLst>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Thales’ Theorem (2)</a:t>
            </a:r>
            <a:endParaRPr lang="en-US" dirty="0"/>
          </a:p>
        </p:txBody>
      </p:sp>
      <p:pic>
        <p:nvPicPr>
          <p:cNvPr id="7" name="Content Placeholder 6" descr="ThalesProof.pdf"/>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3764" t="19362" r="26798" b="20028"/>
          <a:stretch/>
        </p:blipFill>
        <p:spPr>
          <a:xfrm>
            <a:off x="0" y="2822576"/>
            <a:ext cx="4115503" cy="3898899"/>
          </a:xfrm>
        </p:spPr>
      </p:pic>
      <p:sp>
        <p:nvSpPr>
          <p:cNvPr id="6" name="Content Placeholder 5"/>
          <p:cNvSpPr>
            <a:spLocks noGrp="1"/>
          </p:cNvSpPr>
          <p:nvPr>
            <p:ph sz="half" idx="2"/>
          </p:nvPr>
        </p:nvSpPr>
        <p:spPr>
          <a:xfrm>
            <a:off x="2794000" y="1600200"/>
            <a:ext cx="6350000" cy="4525963"/>
          </a:xfrm>
        </p:spPr>
        <p:txBody>
          <a:bodyPr/>
          <a:lstStyle/>
          <a:p>
            <a:r>
              <a:rPr lang="en-US" dirty="0" smtClean="0"/>
              <a:t>Angles of triangle sum to 180</a:t>
            </a:r>
            <a:r>
              <a:rPr lang="en-US" baseline="30000" dirty="0" smtClean="0"/>
              <a:t>∘</a:t>
            </a:r>
            <a:r>
              <a:rPr lang="en-US" dirty="0" smtClean="0"/>
              <a:t> and </a:t>
            </a:r>
            <a:r>
              <a:rPr lang="en-US" sz="2400" dirty="0" smtClean="0"/>
              <a:t>∠</a:t>
            </a:r>
            <a:r>
              <a:rPr lang="en-US" i="1" dirty="0" smtClean="0"/>
              <a:t>CBA</a:t>
            </a:r>
            <a:r>
              <a:rPr lang="en-US" dirty="0" smtClean="0"/>
              <a:t> =</a:t>
            </a:r>
            <a:r>
              <a:rPr lang="en-US" sz="2400" dirty="0" smtClean="0"/>
              <a:t>∠</a:t>
            </a:r>
            <a:r>
              <a:rPr lang="en-US" i="1" dirty="0" smtClean="0"/>
              <a:t>DBA</a:t>
            </a:r>
            <a:r>
              <a:rPr lang="en-US" dirty="0" smtClean="0"/>
              <a:t> +</a:t>
            </a:r>
            <a:r>
              <a:rPr lang="en-US" sz="2400" dirty="0" smtClean="0"/>
              <a:t>∠</a:t>
            </a:r>
            <a:r>
              <a:rPr lang="en-US" i="1" dirty="0" smtClean="0"/>
              <a:t>DBC</a:t>
            </a:r>
            <a:r>
              <a:rPr lang="en-US" dirty="0" smtClean="0"/>
              <a:t>, so</a:t>
            </a:r>
          </a:p>
          <a:p>
            <a:pPr marL="0" indent="0" algn="ctr">
              <a:buNone/>
            </a:pPr>
            <a:r>
              <a:rPr lang="en-US" sz="2400" dirty="0" smtClean="0"/>
              <a:t>∠</a:t>
            </a:r>
            <a:r>
              <a:rPr lang="en-US" i="1" dirty="0" smtClean="0"/>
              <a:t>DAB </a:t>
            </a:r>
            <a:r>
              <a:rPr lang="en-US" dirty="0" smtClean="0"/>
              <a:t>+ </a:t>
            </a:r>
            <a:r>
              <a:rPr lang="en-US" sz="2400" dirty="0" smtClean="0"/>
              <a:t>∠</a:t>
            </a:r>
            <a:r>
              <a:rPr lang="en-US" i="1" dirty="0" smtClean="0"/>
              <a:t>DCB </a:t>
            </a:r>
            <a:r>
              <a:rPr lang="en-US" dirty="0" smtClean="0"/>
              <a:t>+ </a:t>
            </a:r>
            <a:r>
              <a:rPr lang="en-US" sz="2400" dirty="0" smtClean="0"/>
              <a:t>∠</a:t>
            </a:r>
            <a:r>
              <a:rPr lang="en-US" i="1" dirty="0" smtClean="0"/>
              <a:t>DBA </a:t>
            </a:r>
            <a:r>
              <a:rPr lang="en-US" dirty="0" smtClean="0"/>
              <a:t>+</a:t>
            </a:r>
            <a:r>
              <a:rPr lang="en-US" i="1" dirty="0" smtClean="0"/>
              <a:t> </a:t>
            </a:r>
            <a:r>
              <a:rPr lang="en-US" sz="2400" dirty="0" smtClean="0"/>
              <a:t>∠</a:t>
            </a:r>
            <a:r>
              <a:rPr lang="en-US" i="1" dirty="0" smtClean="0"/>
              <a:t>DBC </a:t>
            </a:r>
            <a:r>
              <a:rPr lang="en-US" dirty="0" smtClean="0"/>
              <a:t>= 180</a:t>
            </a:r>
            <a:r>
              <a:rPr lang="en-US" baseline="30000" dirty="0"/>
              <a: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223</a:t>
            </a:fld>
            <a:endParaRPr lang="en-US"/>
          </a:p>
        </p:txBody>
      </p:sp>
    </p:spTree>
    <p:extLst>
      <p:ext uri="{BB962C8B-B14F-4D97-AF65-F5344CB8AC3E}">
        <p14:creationId xmlns:p14="http://schemas.microsoft.com/office/powerpoint/2010/main" val="3023867099"/>
      </p:ext>
    </p:extLst>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Thales’ Theorem (3)</a:t>
            </a:r>
            <a:endParaRPr lang="en-US" dirty="0"/>
          </a:p>
        </p:txBody>
      </p:sp>
      <p:pic>
        <p:nvPicPr>
          <p:cNvPr id="7" name="Content Placeholder 6" descr="ThalesProof.pdf"/>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3764" t="19362" r="26798" b="20028"/>
          <a:stretch/>
        </p:blipFill>
        <p:spPr>
          <a:xfrm>
            <a:off x="127000" y="2959101"/>
            <a:ext cx="4115503" cy="3898899"/>
          </a:xfrm>
        </p:spPr>
      </p:pic>
      <p:sp>
        <p:nvSpPr>
          <p:cNvPr id="6" name="Content Placeholder 5"/>
          <p:cNvSpPr>
            <a:spLocks noGrp="1"/>
          </p:cNvSpPr>
          <p:nvPr>
            <p:ph sz="half" idx="2"/>
          </p:nvPr>
        </p:nvSpPr>
        <p:spPr>
          <a:xfrm>
            <a:off x="787400" y="1600201"/>
            <a:ext cx="8356600" cy="584199"/>
          </a:xfrm>
        </p:spPr>
        <p:txBody>
          <a:bodyPr/>
          <a:lstStyle/>
          <a:p>
            <a:r>
              <a:rPr lang="en-US" dirty="0" smtClean="0"/>
              <a:t>Substitute using our previous equality:</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224</a:t>
            </a:fld>
            <a:endParaRPr lang="en-US"/>
          </a:p>
        </p:txBody>
      </p:sp>
      <p:sp>
        <p:nvSpPr>
          <p:cNvPr id="5" name="TextBox 4"/>
          <p:cNvSpPr txBox="1"/>
          <p:nvPr/>
        </p:nvSpPr>
        <p:spPr>
          <a:xfrm>
            <a:off x="2513488" y="2222502"/>
            <a:ext cx="6274912" cy="2954655"/>
          </a:xfrm>
          <a:prstGeom prst="rect">
            <a:avLst/>
          </a:prstGeom>
          <a:noFill/>
        </p:spPr>
        <p:txBody>
          <a:bodyPr wrap="square" rtlCol="0">
            <a:spAutoFit/>
          </a:bodyPr>
          <a:lstStyle/>
          <a:p>
            <a:pPr algn="r"/>
            <a:r>
              <a:rPr lang="en-US" sz="2400" dirty="0"/>
              <a:t>∠</a:t>
            </a:r>
            <a:r>
              <a:rPr lang="en-US" sz="2800" i="1" dirty="0"/>
              <a:t>DAB </a:t>
            </a:r>
            <a:r>
              <a:rPr lang="en-US" sz="2800" dirty="0"/>
              <a:t>+ </a:t>
            </a:r>
            <a:r>
              <a:rPr lang="en-US" sz="2400" dirty="0"/>
              <a:t>∠</a:t>
            </a:r>
            <a:r>
              <a:rPr lang="en-US" sz="2800" i="1" dirty="0"/>
              <a:t>DCB </a:t>
            </a:r>
            <a:r>
              <a:rPr lang="en-US" sz="2800" dirty="0"/>
              <a:t>+ </a:t>
            </a:r>
            <a:r>
              <a:rPr lang="en-US" sz="2400" dirty="0"/>
              <a:t>∠</a:t>
            </a:r>
            <a:r>
              <a:rPr lang="en-US" sz="2800" i="1" dirty="0"/>
              <a:t>DBA </a:t>
            </a:r>
            <a:r>
              <a:rPr lang="en-US" sz="2800" dirty="0"/>
              <a:t>+</a:t>
            </a:r>
            <a:r>
              <a:rPr lang="en-US" sz="2800" i="1" dirty="0"/>
              <a:t> </a:t>
            </a:r>
            <a:r>
              <a:rPr lang="en-US" sz="2400" dirty="0"/>
              <a:t>∠</a:t>
            </a:r>
            <a:r>
              <a:rPr lang="en-US" sz="2800" i="1" dirty="0" smtClean="0"/>
              <a:t>DBC </a:t>
            </a:r>
            <a:r>
              <a:rPr lang="en-US" sz="2800" dirty="0" smtClean="0"/>
              <a:t>= 180</a:t>
            </a:r>
            <a:r>
              <a:rPr lang="en-US" sz="2800" baseline="30000" dirty="0" smtClean="0"/>
              <a:t>∘</a:t>
            </a:r>
            <a:br>
              <a:rPr lang="en-US" sz="2800" baseline="30000" dirty="0" smtClean="0"/>
            </a:br>
            <a:r>
              <a:rPr lang="en-US" sz="2800" dirty="0" smtClean="0"/>
              <a:t>(</a:t>
            </a:r>
            <a:r>
              <a:rPr lang="en-US" sz="2400" dirty="0" smtClean="0"/>
              <a:t>∠</a:t>
            </a:r>
            <a:r>
              <a:rPr lang="en-US" sz="2800" i="1" dirty="0" smtClean="0"/>
              <a:t>DBA </a:t>
            </a:r>
            <a:r>
              <a:rPr lang="en-US" sz="2800" dirty="0" smtClean="0"/>
              <a:t>+ </a:t>
            </a:r>
            <a:r>
              <a:rPr lang="en-US" sz="2400" dirty="0" smtClean="0"/>
              <a:t>∠</a:t>
            </a:r>
            <a:r>
              <a:rPr lang="en-US" sz="2800" i="1" dirty="0" smtClean="0"/>
              <a:t>DBC</a:t>
            </a:r>
            <a:r>
              <a:rPr lang="en-US" sz="2800" dirty="0" smtClean="0"/>
              <a:t>) + </a:t>
            </a:r>
            <a:r>
              <a:rPr lang="en-US" sz="2800" dirty="0"/>
              <a:t>(</a:t>
            </a:r>
            <a:r>
              <a:rPr lang="en-US" sz="2400" dirty="0"/>
              <a:t>∠</a:t>
            </a:r>
            <a:r>
              <a:rPr lang="en-US" sz="2800" i="1" dirty="0"/>
              <a:t>DBA </a:t>
            </a:r>
            <a:r>
              <a:rPr lang="en-US" sz="2800" dirty="0"/>
              <a:t>+ </a:t>
            </a:r>
            <a:r>
              <a:rPr lang="en-US" sz="2400" dirty="0"/>
              <a:t>∠</a:t>
            </a:r>
            <a:r>
              <a:rPr lang="en-US" sz="2800" i="1" dirty="0"/>
              <a:t>DBC</a:t>
            </a:r>
            <a:r>
              <a:rPr lang="en-US" sz="2800" dirty="0"/>
              <a:t>) </a:t>
            </a:r>
            <a:r>
              <a:rPr lang="en-US" sz="2800" dirty="0" smtClean="0"/>
              <a:t>= </a:t>
            </a:r>
            <a:r>
              <a:rPr lang="en-US" sz="2800" dirty="0"/>
              <a:t>180</a:t>
            </a:r>
            <a:r>
              <a:rPr lang="en-US" sz="2800" baseline="30000" dirty="0" smtClean="0"/>
              <a:t>∘</a:t>
            </a:r>
            <a:r>
              <a:rPr lang="en-US" sz="2800" dirty="0" smtClean="0"/>
              <a:t/>
            </a:r>
            <a:br>
              <a:rPr lang="en-US" sz="2800" dirty="0" smtClean="0"/>
            </a:br>
            <a:r>
              <a:rPr lang="en-US" sz="2800" dirty="0" smtClean="0"/>
              <a:t>2 </a:t>
            </a:r>
            <a:r>
              <a:rPr lang="en-US" sz="2800" b="1" dirty="0" smtClean="0"/>
              <a:t>⋅</a:t>
            </a:r>
            <a:r>
              <a:rPr lang="en-US" sz="2800" dirty="0" smtClean="0"/>
              <a:t> </a:t>
            </a:r>
            <a:r>
              <a:rPr lang="en-US" sz="2800" dirty="0"/>
              <a:t>(</a:t>
            </a:r>
            <a:r>
              <a:rPr lang="en-US" sz="2400" dirty="0"/>
              <a:t>∠</a:t>
            </a:r>
            <a:r>
              <a:rPr lang="en-US" sz="2800" i="1" dirty="0"/>
              <a:t>DBA </a:t>
            </a:r>
            <a:r>
              <a:rPr lang="en-US" sz="2800" dirty="0"/>
              <a:t>+ </a:t>
            </a:r>
            <a:r>
              <a:rPr lang="en-US" sz="2400" dirty="0"/>
              <a:t>∠</a:t>
            </a:r>
            <a:r>
              <a:rPr lang="en-US" sz="2800" i="1" dirty="0"/>
              <a:t>DBC</a:t>
            </a:r>
            <a:r>
              <a:rPr lang="en-US" sz="2800" dirty="0"/>
              <a:t>) </a:t>
            </a:r>
            <a:r>
              <a:rPr lang="en-US" sz="2800" dirty="0" smtClean="0"/>
              <a:t> = </a:t>
            </a:r>
            <a:r>
              <a:rPr lang="en-US" sz="2800" dirty="0"/>
              <a:t>180</a:t>
            </a:r>
            <a:r>
              <a:rPr lang="en-US" sz="2800" baseline="30000" dirty="0" smtClean="0"/>
              <a:t>∘</a:t>
            </a:r>
            <a:r>
              <a:rPr lang="en-US" sz="2800" dirty="0" smtClean="0"/>
              <a:t/>
            </a:r>
            <a:br>
              <a:rPr lang="en-US" sz="2800" dirty="0" smtClean="0"/>
            </a:br>
            <a:r>
              <a:rPr lang="en-US" sz="2400" dirty="0" smtClean="0"/>
              <a:t>∠</a:t>
            </a:r>
            <a:r>
              <a:rPr lang="en-US" sz="2800" i="1" dirty="0"/>
              <a:t>DBA </a:t>
            </a:r>
            <a:r>
              <a:rPr lang="en-US" sz="2800" dirty="0"/>
              <a:t>+ </a:t>
            </a:r>
            <a:r>
              <a:rPr lang="en-US" sz="2400" dirty="0"/>
              <a:t>∠</a:t>
            </a:r>
            <a:r>
              <a:rPr lang="en-US" sz="2800" i="1" dirty="0" smtClean="0"/>
              <a:t>DBC</a:t>
            </a:r>
            <a:r>
              <a:rPr lang="en-US" sz="2800" dirty="0" smtClean="0"/>
              <a:t>  </a:t>
            </a:r>
            <a:r>
              <a:rPr lang="en-US" sz="2800" dirty="0"/>
              <a:t>= </a:t>
            </a:r>
            <a:r>
              <a:rPr lang="en-US" sz="2800" dirty="0" smtClean="0"/>
              <a:t>  90</a:t>
            </a:r>
            <a:r>
              <a:rPr lang="en-US" sz="2800" baseline="30000" dirty="0"/>
              <a:t>∘</a:t>
            </a:r>
            <a:r>
              <a:rPr lang="en-US" sz="2800" dirty="0"/>
              <a:t/>
            </a:r>
            <a:br>
              <a:rPr lang="en-US" sz="2800" dirty="0"/>
            </a:br>
            <a:r>
              <a:rPr lang="en-US" sz="2400" dirty="0" smtClean="0"/>
              <a:t>∠</a:t>
            </a:r>
            <a:r>
              <a:rPr lang="en-US" sz="2800" i="1" dirty="0" smtClean="0"/>
              <a:t>CBA</a:t>
            </a:r>
            <a:r>
              <a:rPr lang="en-US" sz="2800" dirty="0" smtClean="0"/>
              <a:t>  </a:t>
            </a:r>
            <a:r>
              <a:rPr lang="en-US" sz="2800" dirty="0"/>
              <a:t>=   90</a:t>
            </a:r>
            <a:r>
              <a:rPr lang="en-US" sz="2800" baseline="30000" dirty="0"/>
              <a:t>∘</a:t>
            </a:r>
            <a:r>
              <a:rPr lang="en-US" sz="2800" dirty="0"/>
              <a:t/>
            </a:r>
            <a:br>
              <a:rPr lang="en-US" sz="2800" dirty="0"/>
            </a:br>
            <a:r>
              <a:rPr lang="en-US" sz="2800" dirty="0" smtClean="0"/>
              <a:t>  </a:t>
            </a:r>
            <a:endParaRPr lang="en-US" sz="2800" baseline="30000" dirty="0"/>
          </a:p>
          <a:p>
            <a:endParaRPr lang="en-US" dirty="0"/>
          </a:p>
        </p:txBody>
      </p:sp>
    </p:spTree>
    <p:extLst>
      <p:ext uri="{BB962C8B-B14F-4D97-AF65-F5344CB8AC3E}">
        <p14:creationId xmlns:p14="http://schemas.microsoft.com/office/powerpoint/2010/main" val="806022033"/>
      </p:ext>
    </p:extLst>
  </p:cSld>
  <p:clrMapOvr>
    <a:masterClrMapping/>
  </p:clrMapOvr>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Importance of Thales’ Discovery</a:t>
            </a:r>
            <a:endParaRPr lang="en-US" dirty="0"/>
          </a:p>
        </p:txBody>
      </p:sp>
      <p:sp>
        <p:nvSpPr>
          <p:cNvPr id="7" name="Content Placeholder 6"/>
          <p:cNvSpPr>
            <a:spLocks noGrp="1"/>
          </p:cNvSpPr>
          <p:nvPr>
            <p:ph idx="1"/>
          </p:nvPr>
        </p:nvSpPr>
        <p:spPr/>
        <p:txBody>
          <a:bodyPr/>
          <a:lstStyle/>
          <a:p>
            <a:r>
              <a:rPr lang="en-US" dirty="0" smtClean="0"/>
              <a:t>He saw that if you have one piece of knowledge, you can use it to find another.</a:t>
            </a:r>
          </a:p>
          <a:p>
            <a:r>
              <a:rPr lang="en-US" dirty="0" smtClean="0"/>
              <a:t>Theorems are essential to abstraction, since the value of a theorem is that it applies to</a:t>
            </a:r>
            <a:br>
              <a:rPr lang="en-US" dirty="0" smtClean="0"/>
            </a:br>
            <a:r>
              <a:rPr lang="en-US" i="1" dirty="0" smtClean="0"/>
              <a:t>all</a:t>
            </a:r>
            <a:r>
              <a:rPr lang="en-US" dirty="0" smtClean="0"/>
              <a:t> entities that have certain properties.</a:t>
            </a:r>
            <a:endParaRPr lang="en-US" dirty="0"/>
          </a:p>
        </p:txBody>
      </p:sp>
      <p:sp>
        <p:nvSpPr>
          <p:cNvPr id="5" name="Slide Number Placeholder 4"/>
          <p:cNvSpPr>
            <a:spLocks noGrp="1"/>
          </p:cNvSpPr>
          <p:nvPr>
            <p:ph type="sldNum" sz="quarter" idx="12"/>
          </p:nvPr>
        </p:nvSpPr>
        <p:spPr/>
        <p:txBody>
          <a:bodyPr/>
          <a:lstStyle/>
          <a:p>
            <a:fld id="{8CC98554-76E8-C340-BA36-F66DB672AD21}" type="slidenum">
              <a:rPr lang="en-US" smtClean="0"/>
              <a:t>225</a:t>
            </a:fld>
            <a:endParaRPr lang="en-US"/>
          </a:p>
        </p:txBody>
      </p:sp>
    </p:spTree>
    <p:extLst>
      <p:ext uri="{BB962C8B-B14F-4D97-AF65-F5344CB8AC3E}">
        <p14:creationId xmlns:p14="http://schemas.microsoft.com/office/powerpoint/2010/main" val="3594212437"/>
      </p:ext>
    </p:extLst>
  </p:cSld>
  <p:clrMapOvr>
    <a:masterClrMapping/>
  </p:clrMapOvr>
  <p:timing>
    <p:tnLst>
      <p:par>
        <p:cTn xmlns:p14="http://schemas.microsoft.com/office/powerpoint/2010/mai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Axioms</a:t>
            </a:r>
            <a:endParaRPr lang="en-US" dirty="0"/>
          </a:p>
        </p:txBody>
      </p:sp>
      <p:sp>
        <p:nvSpPr>
          <p:cNvPr id="3" name="Content Placeholder 2"/>
          <p:cNvSpPr>
            <a:spLocks noGrp="1"/>
          </p:cNvSpPr>
          <p:nvPr>
            <p:ph idx="1"/>
          </p:nvPr>
        </p:nvSpPr>
        <p:spPr/>
        <p:txBody>
          <a:bodyPr/>
          <a:lstStyle/>
          <a:p>
            <a:r>
              <a:rPr lang="en-US" dirty="0" smtClean="0"/>
              <a:t>Proofs and theorems are essential tools for building up mathematical knowledge</a:t>
            </a:r>
          </a:p>
          <a:p>
            <a:r>
              <a:rPr lang="en-US" dirty="0" smtClean="0"/>
              <a:t>But we need a set of starting assumptions as a foundation</a:t>
            </a:r>
          </a:p>
          <a:p>
            <a:r>
              <a:rPr lang="en-US" i="1" dirty="0" smtClean="0"/>
              <a:t>Axioms</a:t>
            </a:r>
            <a:r>
              <a:rPr lang="en-US" dirty="0" smtClean="0"/>
              <a:t> are </a:t>
            </a:r>
            <a:r>
              <a:rPr lang="en-US" dirty="0" err="1"/>
              <a:t>unprovable</a:t>
            </a:r>
            <a:r>
              <a:rPr lang="en-US" dirty="0"/>
              <a:t> assumptions on which the rest of the system is built.</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226</a:t>
            </a:fld>
            <a:endParaRPr lang="en-US"/>
          </a:p>
        </p:txBody>
      </p:sp>
    </p:spTree>
    <p:extLst>
      <p:ext uri="{BB962C8B-B14F-4D97-AF65-F5344CB8AC3E}">
        <p14:creationId xmlns:p14="http://schemas.microsoft.com/office/powerpoint/2010/main" val="552865787"/>
      </p:ext>
    </p:extLst>
  </p:cSld>
  <p:clrMapOvr>
    <a:masterClrMapping/>
  </p:clrMapOvr>
  <p:timing>
    <p:tnLst>
      <p:par>
        <p:cTn xmlns:p14="http://schemas.microsoft.com/office/powerpoint/2010/mai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Axiomatic Method</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smtClean="0"/>
              <a:t>axiomatic method </a:t>
            </a:r>
            <a:r>
              <a:rPr lang="en-US" dirty="0" smtClean="0"/>
              <a:t>is the process of constructing an entire mathematical system starting from a few formal principles.</a:t>
            </a:r>
          </a:p>
          <a:p>
            <a:r>
              <a:rPr lang="en-US" dirty="0" smtClean="0"/>
              <a:t>Euclid’s </a:t>
            </a:r>
            <a:r>
              <a:rPr lang="en-US" i="1" dirty="0" smtClean="0"/>
              <a:t>Elements</a:t>
            </a:r>
            <a:r>
              <a:rPr lang="en-US" dirty="0" smtClean="0"/>
              <a:t> was the first example of the axiomatic method.  His called his basic principles:</a:t>
            </a:r>
          </a:p>
          <a:p>
            <a:pPr lvl="1"/>
            <a:r>
              <a:rPr lang="en-US" dirty="0" smtClean="0"/>
              <a:t>Definitions</a:t>
            </a:r>
          </a:p>
          <a:p>
            <a:pPr lvl="1"/>
            <a:r>
              <a:rPr lang="en-US" dirty="0" smtClean="0"/>
              <a:t>Postulates</a:t>
            </a:r>
          </a:p>
          <a:p>
            <a:pPr lvl="1"/>
            <a:r>
              <a:rPr lang="en-US" dirty="0" smtClean="0"/>
              <a:t>Common Notions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227</a:t>
            </a:fld>
            <a:endParaRPr lang="en-US"/>
          </a:p>
        </p:txBody>
      </p:sp>
    </p:spTree>
    <p:extLst>
      <p:ext uri="{BB962C8B-B14F-4D97-AF65-F5344CB8AC3E}">
        <p14:creationId xmlns:p14="http://schemas.microsoft.com/office/powerpoint/2010/main" val="987550423"/>
      </p:ext>
    </p:extLst>
  </p:cSld>
  <p:clrMapOvr>
    <a:masterClrMapping/>
  </p:clrMapOvr>
  <p:timing>
    <p:tnLst>
      <p:par>
        <p:cTn xmlns:p14="http://schemas.microsoft.com/office/powerpoint/2010/mai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Euclid’s 23 Definitions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A point is that which has no parts.</a:t>
            </a:r>
          </a:p>
          <a:p>
            <a:pPr marL="514350" indent="-514350">
              <a:buAutoNum type="arabicPeriod"/>
            </a:pPr>
            <a:r>
              <a:rPr lang="en-US" sz="2800" dirty="0" smtClean="0"/>
              <a:t>A line is a </a:t>
            </a:r>
            <a:r>
              <a:rPr lang="en-US" sz="2800" dirty="0" err="1" smtClean="0"/>
              <a:t>breadthless</a:t>
            </a:r>
            <a:r>
              <a:rPr lang="en-US" sz="2800" dirty="0" smtClean="0"/>
              <a:t> length.</a:t>
            </a:r>
          </a:p>
          <a:p>
            <a:pPr marL="0" indent="0" algn="ctr">
              <a:buNone/>
            </a:pPr>
            <a:r>
              <a:rPr lang="en-US" sz="2800" dirty="0" smtClean="0"/>
              <a:t>. . .</a:t>
            </a:r>
          </a:p>
          <a:p>
            <a:pPr marL="0" indent="0">
              <a:buNone/>
            </a:pPr>
            <a:r>
              <a:rPr lang="en-US" sz="2800" dirty="0" smtClean="0"/>
              <a:t>23. Parallel straight lines are straight lines which, being 	 in the same plane and being produced indefinitely 	 in both directions, do not meet one another in 	 	 either directions.</a:t>
            </a:r>
          </a:p>
        </p:txBody>
      </p:sp>
      <p:sp>
        <p:nvSpPr>
          <p:cNvPr id="4" name="Slide Number Placeholder 3"/>
          <p:cNvSpPr>
            <a:spLocks noGrp="1"/>
          </p:cNvSpPr>
          <p:nvPr>
            <p:ph type="sldNum" sz="quarter" idx="12"/>
          </p:nvPr>
        </p:nvSpPr>
        <p:spPr/>
        <p:txBody>
          <a:bodyPr/>
          <a:lstStyle/>
          <a:p>
            <a:fld id="{8CC98554-76E8-C340-BA36-F66DB672AD21}" type="slidenum">
              <a:rPr lang="en-US" smtClean="0"/>
              <a:t>228</a:t>
            </a:fld>
            <a:endParaRPr lang="en-US"/>
          </a:p>
        </p:txBody>
      </p:sp>
    </p:spTree>
    <p:extLst>
      <p:ext uri="{BB962C8B-B14F-4D97-AF65-F5344CB8AC3E}">
        <p14:creationId xmlns:p14="http://schemas.microsoft.com/office/powerpoint/2010/main" val="3310435347"/>
      </p:ext>
    </p:extLst>
  </p:cSld>
  <p:clrMapOvr>
    <a:masterClrMapping/>
  </p:clrMapOvr>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Euclid’s Common Notions</a:t>
            </a:r>
            <a:endParaRPr lang="en-US" dirty="0"/>
          </a:p>
        </p:txBody>
      </p:sp>
      <p:sp>
        <p:nvSpPr>
          <p:cNvPr id="3" name="Content Placeholder 2"/>
          <p:cNvSpPr>
            <a:spLocks noGrp="1"/>
          </p:cNvSpPr>
          <p:nvPr>
            <p:ph idx="1"/>
          </p:nvPr>
        </p:nvSpPr>
        <p:spPr/>
        <p:txBody>
          <a:bodyPr>
            <a:normAutofit/>
          </a:bodyPr>
          <a:lstStyle/>
          <a:p>
            <a:pPr marL="514350" indent="-514350">
              <a:spcAft>
                <a:spcPts val="600"/>
              </a:spcAft>
              <a:buFont typeface="+mj-lt"/>
              <a:buAutoNum type="arabicPeriod"/>
            </a:pPr>
            <a:r>
              <a:rPr lang="en-US" sz="2800" dirty="0"/>
              <a:t>Things which are equal to the same thing are also equal to one another.</a:t>
            </a:r>
          </a:p>
          <a:p>
            <a:pPr marL="514350" indent="-514350">
              <a:spcAft>
                <a:spcPts val="600"/>
              </a:spcAft>
              <a:buFont typeface="+mj-lt"/>
              <a:buAutoNum type="arabicPeriod"/>
            </a:pPr>
            <a:r>
              <a:rPr lang="en-US" sz="2800" dirty="0"/>
              <a:t>If equals be added to equals, the whole are equal.</a:t>
            </a:r>
          </a:p>
          <a:p>
            <a:pPr marL="514350" indent="-514350">
              <a:spcAft>
                <a:spcPts val="600"/>
              </a:spcAft>
              <a:buFont typeface="+mj-lt"/>
              <a:buAutoNum type="arabicPeriod"/>
            </a:pPr>
            <a:r>
              <a:rPr lang="en-US" sz="2800" dirty="0"/>
              <a:t>If equals be subtracted from equals, the remainders are equal.</a:t>
            </a:r>
          </a:p>
          <a:p>
            <a:pPr marL="514350" indent="-514350">
              <a:spcAft>
                <a:spcPts val="600"/>
              </a:spcAft>
              <a:buFont typeface="+mj-lt"/>
              <a:buAutoNum type="arabicPeriod"/>
            </a:pPr>
            <a:r>
              <a:rPr lang="en-US" sz="2800" dirty="0"/>
              <a:t>Things which coincide with one another are equal to one another.</a:t>
            </a:r>
          </a:p>
          <a:p>
            <a:pPr marL="514350" indent="-514350">
              <a:spcAft>
                <a:spcPts val="600"/>
              </a:spcAft>
              <a:buFont typeface="+mj-lt"/>
              <a:buAutoNum type="arabicPeriod"/>
            </a:pPr>
            <a:r>
              <a:rPr lang="en-US" sz="2800" dirty="0"/>
              <a:t>The whole is greater than the part. </a:t>
            </a:r>
          </a:p>
        </p:txBody>
      </p:sp>
      <p:sp>
        <p:nvSpPr>
          <p:cNvPr id="4" name="Slide Number Placeholder 3"/>
          <p:cNvSpPr>
            <a:spLocks noGrp="1"/>
          </p:cNvSpPr>
          <p:nvPr>
            <p:ph type="sldNum" sz="quarter" idx="12"/>
          </p:nvPr>
        </p:nvSpPr>
        <p:spPr/>
        <p:txBody>
          <a:bodyPr/>
          <a:lstStyle/>
          <a:p>
            <a:fld id="{8CC98554-76E8-C340-BA36-F66DB672AD21}" type="slidenum">
              <a:rPr lang="en-US" smtClean="0"/>
              <a:t>229</a:t>
            </a:fld>
            <a:endParaRPr lang="en-US"/>
          </a:p>
        </p:txBody>
      </p:sp>
    </p:spTree>
    <p:extLst>
      <p:ext uri="{BB962C8B-B14F-4D97-AF65-F5344CB8AC3E}">
        <p14:creationId xmlns:p14="http://schemas.microsoft.com/office/powerpoint/2010/main" val="42169686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group transformation is a</a:t>
            </a:r>
            <a:br>
              <a:rPr lang="en-US" dirty="0" smtClean="0"/>
            </a:br>
            <a:r>
              <a:rPr lang="en-US" dirty="0" smtClean="0"/>
              <a:t>one-to-one correspondence</a:t>
            </a:r>
            <a:endParaRPr lang="en-US" dirty="0"/>
          </a:p>
        </p:txBody>
      </p:sp>
      <p:sp>
        <p:nvSpPr>
          <p:cNvPr id="3" name="Content Placeholder 2"/>
          <p:cNvSpPr>
            <a:spLocks noGrp="1"/>
          </p:cNvSpPr>
          <p:nvPr>
            <p:ph idx="1"/>
          </p:nvPr>
        </p:nvSpPr>
        <p:spPr/>
        <p:txBody>
          <a:bodyPr/>
          <a:lstStyle/>
          <a:p>
            <a:endParaRPr lang="en-US" baseline="0" dirty="0" smtClean="0"/>
          </a:p>
          <a:p>
            <a:pPr marL="0" indent="0">
              <a:buNone/>
            </a:pPr>
            <a:r>
              <a:rPr lang="en-US" baseline="0" dirty="0" smtClean="0"/>
              <a:t>Equivalently:</a:t>
            </a:r>
          </a:p>
          <a:p>
            <a:r>
              <a:rPr lang="en-US" dirty="0"/>
              <a:t>F</a:t>
            </a:r>
            <a:r>
              <a:rPr lang="en-US" baseline="0" dirty="0" smtClean="0"/>
              <a:t>or any finite set </a:t>
            </a:r>
            <a:r>
              <a:rPr lang="en-US" i="1" baseline="0" dirty="0" smtClean="0"/>
              <a:t>S</a:t>
            </a:r>
            <a:r>
              <a:rPr lang="en-US" baseline="0" dirty="0" smtClean="0"/>
              <a:t> of elements of group </a:t>
            </a:r>
            <a:r>
              <a:rPr lang="en-US" i="1" baseline="0" dirty="0" smtClean="0"/>
              <a:t>G</a:t>
            </a:r>
            <a:r>
              <a:rPr lang="en-US" dirty="0"/>
              <a:t/>
            </a:r>
            <a:br>
              <a:rPr lang="en-US" dirty="0"/>
            </a:br>
            <a:r>
              <a:rPr lang="en-US" baseline="0" dirty="0" smtClean="0"/>
              <a:t>and any element </a:t>
            </a:r>
            <a:r>
              <a:rPr lang="en-US" i="1" baseline="0" dirty="0" smtClean="0"/>
              <a:t>a</a:t>
            </a:r>
            <a:r>
              <a:rPr lang="en-US" baseline="0" dirty="0" smtClean="0"/>
              <a:t> of </a:t>
            </a:r>
            <a:r>
              <a:rPr lang="en-US" i="1" baseline="0" dirty="0" smtClean="0"/>
              <a:t>G</a:t>
            </a:r>
            <a:r>
              <a:rPr lang="en-US" baseline="0" dirty="0" smtClean="0"/>
              <a:t>, a set of elements </a:t>
            </a:r>
            <a:r>
              <a:rPr lang="en-US" i="1" baseline="0" dirty="0" err="1" smtClean="0"/>
              <a:t>aS</a:t>
            </a:r>
            <a:r>
              <a:rPr lang="en-US" baseline="0" dirty="0" smtClean="0"/>
              <a:t> has the same number of elements as </a:t>
            </a:r>
            <a:r>
              <a:rPr lang="en-US" i="1" baseline="0" dirty="0" smtClean="0"/>
              <a:t>S</a:t>
            </a:r>
            <a:r>
              <a:rPr lang="en-US" baseline="0"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23</a:t>
            </a:fld>
            <a:endParaRPr lang="en-US"/>
          </a:p>
        </p:txBody>
      </p:sp>
    </p:spTree>
    <p:extLst>
      <p:ext uri="{BB962C8B-B14F-4D97-AF65-F5344CB8AC3E}">
        <p14:creationId xmlns:p14="http://schemas.microsoft.com/office/powerpoint/2010/main" val="1578552299"/>
      </p:ext>
    </p:extLst>
  </p:cSld>
  <p:clrMapOvr>
    <a:masterClrMapping/>
  </p:clrMapOvr>
  <p:timing>
    <p:tnLst>
      <p:par>
        <p:cTn xmlns:p14="http://schemas.microsoft.com/office/powerpoint/2010/mai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Modern Restatement of Common Notions</a:t>
            </a:r>
            <a:endParaRPr lang="en-US" sz="3600" dirty="0"/>
          </a:p>
        </p:txBody>
      </p:sp>
      <p:sp>
        <p:nvSpPr>
          <p:cNvPr id="3" name="Content Placeholder 2"/>
          <p:cNvSpPr>
            <a:spLocks noGrp="1"/>
          </p:cNvSpPr>
          <p:nvPr>
            <p:ph idx="1"/>
          </p:nvPr>
        </p:nvSpPr>
        <p:spPr>
          <a:xfrm>
            <a:off x="457200" y="1600200"/>
            <a:ext cx="8229600" cy="4965700"/>
          </a:xfrm>
        </p:spPr>
        <p:txBody>
          <a:bodyPr>
            <a:normAutofit lnSpcReduction="10000"/>
          </a:bodyPr>
          <a:lstStyle/>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r>
              <a:rPr lang="en-US" sz="3000" dirty="0" smtClean="0"/>
              <a:t>Observations:</a:t>
            </a:r>
          </a:p>
          <a:p>
            <a:r>
              <a:rPr lang="en-US" sz="3000" dirty="0" smtClean="0"/>
              <a:t>Not limited to geometry</a:t>
            </a:r>
          </a:p>
          <a:p>
            <a:r>
              <a:rPr lang="en-US" sz="3000" dirty="0" smtClean="0"/>
              <a:t>Some are essential to programming</a:t>
            </a:r>
          </a:p>
          <a:p>
            <a:endParaRPr lang="en-US" dirty="0"/>
          </a:p>
          <a:p>
            <a:endParaRPr lang="en-US" dirty="0" smtClean="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230</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100" y="1600200"/>
            <a:ext cx="5156200" cy="2809240"/>
          </a:xfrm>
          <a:prstGeom prst="rect">
            <a:avLst/>
          </a:prstGeom>
        </p:spPr>
      </p:pic>
    </p:spTree>
    <p:extLst>
      <p:ext uri="{BB962C8B-B14F-4D97-AF65-F5344CB8AC3E}">
        <p14:creationId xmlns:p14="http://schemas.microsoft.com/office/powerpoint/2010/main" val="2955626325"/>
      </p:ext>
    </p:extLst>
  </p:cSld>
  <p:clrMapOvr>
    <a:masterClrMapping/>
  </p:clrMapOvr>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Euclid’s Postulates</a:t>
            </a:r>
            <a:endParaRPr lang="en-US" dirty="0"/>
          </a:p>
        </p:txBody>
      </p:sp>
      <p:sp>
        <p:nvSpPr>
          <p:cNvPr id="3" name="Content Placeholder 2"/>
          <p:cNvSpPr>
            <a:spLocks noGrp="1"/>
          </p:cNvSpPr>
          <p:nvPr>
            <p:ph idx="1"/>
          </p:nvPr>
        </p:nvSpPr>
        <p:spPr>
          <a:xfrm>
            <a:off x="457200" y="1600200"/>
            <a:ext cx="8534400" cy="4525963"/>
          </a:xfrm>
        </p:spPr>
        <p:txBody>
          <a:bodyPr>
            <a:noAutofit/>
          </a:bodyPr>
          <a:lstStyle/>
          <a:p>
            <a:pPr marL="514350" indent="-514350">
              <a:spcAft>
                <a:spcPts val="600"/>
              </a:spcAft>
              <a:buFont typeface="+mj-lt"/>
              <a:buAutoNum type="arabicPeriod"/>
            </a:pPr>
            <a:r>
              <a:rPr lang="en-US" sz="2400" dirty="0">
                <a:cs typeface="Arial"/>
              </a:rPr>
              <a:t>To draw a straight line from any point to any point.</a:t>
            </a:r>
          </a:p>
          <a:p>
            <a:pPr marL="514350" indent="-514350">
              <a:spcAft>
                <a:spcPts val="600"/>
              </a:spcAft>
              <a:buFont typeface="+mj-lt"/>
              <a:buAutoNum type="arabicPeriod"/>
            </a:pPr>
            <a:r>
              <a:rPr lang="en-US" sz="2400" dirty="0"/>
              <a:t>To produce a finite straight line continuously in a straight line.</a:t>
            </a:r>
          </a:p>
          <a:p>
            <a:pPr marL="514350" indent="-514350">
              <a:spcAft>
                <a:spcPts val="600"/>
              </a:spcAft>
              <a:buFont typeface="+mj-lt"/>
              <a:buAutoNum type="arabicPeriod"/>
            </a:pPr>
            <a:r>
              <a:rPr lang="en-US" sz="2400" dirty="0"/>
              <a:t>To describe a circle with any </a:t>
            </a:r>
            <a:r>
              <a:rPr lang="en-US" sz="2400" dirty="0" smtClean="0"/>
              <a:t>center </a:t>
            </a:r>
            <a:r>
              <a:rPr lang="en-US" sz="2400" dirty="0"/>
              <a:t>and distance.</a:t>
            </a:r>
          </a:p>
          <a:p>
            <a:pPr marL="514350" indent="-514350">
              <a:spcAft>
                <a:spcPts val="600"/>
              </a:spcAft>
              <a:buFont typeface="+mj-lt"/>
              <a:buAutoNum type="arabicPeriod"/>
            </a:pPr>
            <a:r>
              <a:rPr lang="en-US" sz="2400" dirty="0"/>
              <a:t>That all right angles are equal to one another.</a:t>
            </a:r>
          </a:p>
          <a:p>
            <a:pPr marL="514350" indent="-514350">
              <a:spcAft>
                <a:spcPts val="600"/>
              </a:spcAft>
              <a:buFont typeface="+mj-lt"/>
              <a:buAutoNum type="arabicPeriod"/>
            </a:pPr>
            <a:r>
              <a:rPr lang="en-US" sz="2400" dirty="0"/>
              <a:t>That, if a straight line falling on two straight lines make the interior angles on the same side less than two right angles</a:t>
            </a:r>
            <a:r>
              <a:rPr lang="en-US" sz="2400" dirty="0" smtClean="0"/>
              <a:t>,</a:t>
            </a:r>
            <a:br>
              <a:rPr lang="en-US" sz="2400" dirty="0" smtClean="0"/>
            </a:br>
            <a:r>
              <a:rPr lang="en-US" sz="2400" dirty="0" smtClean="0"/>
              <a:t>the </a:t>
            </a:r>
            <a:r>
              <a:rPr lang="en-US" sz="2400" dirty="0"/>
              <a:t>two straight lines, if produced indefinitely, meet on that side on which are the angles less than the two right angles.</a:t>
            </a:r>
            <a:endParaRPr lang="en-US" sz="2400" dirty="0">
              <a:cs typeface="Arial"/>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231</a:t>
            </a:fld>
            <a:endParaRPr lang="en-US"/>
          </a:p>
        </p:txBody>
      </p:sp>
    </p:spTree>
    <p:extLst>
      <p:ext uri="{BB962C8B-B14F-4D97-AF65-F5344CB8AC3E}">
        <p14:creationId xmlns:p14="http://schemas.microsoft.com/office/powerpoint/2010/main" val="3068748792"/>
      </p:ext>
    </p:extLst>
  </p:cSld>
  <p:clrMapOvr>
    <a:masterClrMapping/>
  </p:clrMapOvr>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Euclid’s Fifth Postulate</a:t>
            </a:r>
            <a:br>
              <a:rPr lang="en-US" dirty="0" smtClean="0"/>
            </a:br>
            <a:r>
              <a:rPr lang="en-US" dirty="0" smtClean="0"/>
              <a:t>(aka Parallel Postulate)</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a:t>if a straight line falling on two straight lines make the interior angles on the same side less than two right angles,</a:t>
            </a:r>
            <a:br>
              <a:rPr lang="en-US" sz="2400" i="1" dirty="0"/>
            </a:br>
            <a:r>
              <a:rPr lang="en-US" sz="2400" i="1" dirty="0"/>
              <a:t>the two straight lines, if produced indefinitely, meet on that side on which are the angles less than the two right angles.</a:t>
            </a:r>
            <a:endParaRPr lang="en-US" sz="2400" i="1" dirty="0">
              <a:cs typeface="Arial"/>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8CC98554-76E8-C340-BA36-F66DB672AD21}" type="slidenum">
              <a:rPr lang="en-US" smtClean="0"/>
              <a:t>232</a:t>
            </a:fld>
            <a:endParaRPr lang="en-US"/>
          </a:p>
        </p:txBody>
      </p:sp>
      <p:pic>
        <p:nvPicPr>
          <p:cNvPr id="5" name="Picture 4" descr="EuclidFifthPostulate.pdf"/>
          <p:cNvPicPr>
            <a:picLocks noChangeAspect="1"/>
          </p:cNvPicPr>
          <p:nvPr/>
        </p:nvPicPr>
        <p:blipFill rotWithShape="1">
          <a:blip r:embed="rId2">
            <a:extLst>
              <a:ext uri="{28A0092B-C50C-407E-A947-70E740481C1C}">
                <a14:useLocalDpi xmlns:a14="http://schemas.microsoft.com/office/drawing/2010/main" val="0"/>
              </a:ext>
            </a:extLst>
          </a:blip>
          <a:srcRect l="13881" t="20671" r="22155" b="26111"/>
          <a:stretch/>
        </p:blipFill>
        <p:spPr>
          <a:xfrm>
            <a:off x="1803400" y="3135313"/>
            <a:ext cx="5676900" cy="3649662"/>
          </a:xfrm>
          <a:prstGeom prst="rect">
            <a:avLst/>
          </a:prstGeom>
        </p:spPr>
      </p:pic>
    </p:spTree>
    <p:extLst>
      <p:ext uri="{BB962C8B-B14F-4D97-AF65-F5344CB8AC3E}">
        <p14:creationId xmlns:p14="http://schemas.microsoft.com/office/powerpoint/2010/main" val="1080872906"/>
      </p:ext>
    </p:extLst>
  </p:cSld>
  <p:clrMapOvr>
    <a:masterClrMapping/>
  </p:clrMapOvr>
  <p:timing>
    <p:tnLst>
      <p:par>
        <p:cTn xmlns:p14="http://schemas.microsoft.com/office/powerpoint/2010/mai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Euclid’s Fifth Postulate:</a:t>
            </a:r>
            <a:br>
              <a:rPr lang="en-US" dirty="0" smtClean="0"/>
            </a:br>
            <a:r>
              <a:rPr lang="en-US" dirty="0" smtClean="0"/>
              <a:t>Mathematically Equivalent Variations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spcAft>
                <a:spcPts val="600"/>
              </a:spcAft>
            </a:pPr>
            <a:r>
              <a:rPr lang="en-US" sz="2800" dirty="0" err="1" smtClean="0"/>
              <a:t>Playfair’s</a:t>
            </a:r>
            <a:r>
              <a:rPr lang="en-US" sz="2800" dirty="0" smtClean="0"/>
              <a:t> Axiom (1795):</a:t>
            </a:r>
            <a:br>
              <a:rPr lang="en-US" sz="2800" dirty="0" smtClean="0"/>
            </a:br>
            <a:r>
              <a:rPr lang="en-US" sz="2800" dirty="0" smtClean="0"/>
              <a:t>Given </a:t>
            </a:r>
            <a:r>
              <a:rPr lang="en-US" sz="2800" dirty="0"/>
              <a:t>a line and a point not on it, at most one parallel to the given line can be drawn through the point.</a:t>
            </a:r>
          </a:p>
          <a:p>
            <a:pPr>
              <a:spcAft>
                <a:spcPts val="600"/>
              </a:spcAft>
            </a:pPr>
            <a:r>
              <a:rPr lang="en-US" sz="2800" dirty="0" smtClean="0"/>
              <a:t>There </a:t>
            </a:r>
            <a:r>
              <a:rPr lang="en-US" sz="2800" dirty="0"/>
              <a:t>exists a triangle whose angles add up to 180°.</a:t>
            </a:r>
          </a:p>
          <a:p>
            <a:pPr>
              <a:spcAft>
                <a:spcPts val="600"/>
              </a:spcAft>
            </a:pPr>
            <a:r>
              <a:rPr lang="en-US" sz="2800" dirty="0"/>
              <a:t>There exist two similar triangles that are not congruent.</a:t>
            </a:r>
          </a:p>
        </p:txBody>
      </p:sp>
      <p:sp>
        <p:nvSpPr>
          <p:cNvPr id="4" name="Slide Number Placeholder 3"/>
          <p:cNvSpPr>
            <a:spLocks noGrp="1"/>
          </p:cNvSpPr>
          <p:nvPr>
            <p:ph type="sldNum" sz="quarter" idx="12"/>
          </p:nvPr>
        </p:nvSpPr>
        <p:spPr/>
        <p:txBody>
          <a:bodyPr/>
          <a:lstStyle/>
          <a:p>
            <a:fld id="{8CC98554-76E8-C340-BA36-F66DB672AD21}" type="slidenum">
              <a:rPr lang="en-US" smtClean="0"/>
              <a:t>233</a:t>
            </a:fld>
            <a:endParaRPr lang="en-US"/>
          </a:p>
        </p:txBody>
      </p:sp>
    </p:spTree>
    <p:extLst>
      <p:ext uri="{BB962C8B-B14F-4D97-AF65-F5344CB8AC3E}">
        <p14:creationId xmlns:p14="http://schemas.microsoft.com/office/powerpoint/2010/main" val="518292757"/>
      </p:ext>
    </p:extLst>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Euclid’s Fifth Postulate</a:t>
            </a:r>
            <a:br>
              <a:rPr lang="en-US" dirty="0" smtClean="0"/>
            </a:br>
            <a:r>
              <a:rPr lang="en-US" dirty="0" smtClean="0"/>
              <a:t>Can it be proved from the others?</a:t>
            </a:r>
            <a:endParaRPr lang="en-US" dirty="0"/>
          </a:p>
        </p:txBody>
      </p:sp>
      <p:sp>
        <p:nvSpPr>
          <p:cNvPr id="3" name="Content Placeholder 2"/>
          <p:cNvSpPr>
            <a:spLocks noGrp="1"/>
          </p:cNvSpPr>
          <p:nvPr>
            <p:ph idx="1"/>
          </p:nvPr>
        </p:nvSpPr>
        <p:spPr>
          <a:xfrm>
            <a:off x="457200" y="1600200"/>
            <a:ext cx="8521700" cy="5257800"/>
          </a:xfrm>
        </p:spPr>
        <p:txBody>
          <a:bodyPr>
            <a:normAutofit/>
          </a:bodyPr>
          <a:lstStyle/>
          <a:p>
            <a:pPr marL="0" indent="0">
              <a:buNone/>
            </a:pPr>
            <a:r>
              <a:rPr lang="en-US" sz="2800" dirty="0" smtClean="0"/>
              <a:t>Some notable attempts:</a:t>
            </a:r>
          </a:p>
          <a:p>
            <a:r>
              <a:rPr lang="en-US" sz="2800" dirty="0" smtClean="0"/>
              <a:t>Ptolemy (90-168)</a:t>
            </a:r>
          </a:p>
          <a:p>
            <a:r>
              <a:rPr lang="en-US" sz="2800" dirty="0" smtClean="0"/>
              <a:t>Omar Khayyam (1050-1153)</a:t>
            </a:r>
          </a:p>
          <a:p>
            <a:r>
              <a:rPr lang="en-US" sz="2800" dirty="0" smtClean="0"/>
              <a:t>Giovanni </a:t>
            </a:r>
            <a:r>
              <a:rPr lang="en-US" sz="2800" dirty="0" err="1" smtClean="0"/>
              <a:t>Girolamo</a:t>
            </a:r>
            <a:r>
              <a:rPr lang="en-US" sz="2800" dirty="0" smtClean="0"/>
              <a:t> </a:t>
            </a:r>
            <a:r>
              <a:rPr lang="en-US" sz="2800" dirty="0" err="1" smtClean="0"/>
              <a:t>Saccheri</a:t>
            </a:r>
            <a:r>
              <a:rPr lang="en-US" sz="2800" dirty="0" smtClean="0"/>
              <a:t> (1667-1733)</a:t>
            </a:r>
          </a:p>
          <a:p>
            <a:pPr lvl="1"/>
            <a:r>
              <a:rPr lang="en-US" sz="2400" dirty="0" smtClean="0"/>
              <a:t>In </a:t>
            </a:r>
            <a:r>
              <a:rPr lang="en-US" sz="2400" i="1" dirty="0" err="1" smtClean="0"/>
              <a:t>Euclidus</a:t>
            </a:r>
            <a:r>
              <a:rPr lang="en-US" sz="2400" i="1" dirty="0" smtClean="0"/>
              <a:t> </a:t>
            </a:r>
            <a:r>
              <a:rPr lang="en-US" sz="2400" i="1" dirty="0" err="1" smtClean="0"/>
              <a:t>Vindicatus</a:t>
            </a:r>
            <a:r>
              <a:rPr lang="en-US" sz="2400" i="1" dirty="0" smtClean="0"/>
              <a:t> </a:t>
            </a:r>
            <a:r>
              <a:rPr lang="en-US" sz="2400" dirty="0" smtClean="0"/>
              <a:t>(“Euclid Vindicated”), constructed geometrical system based on assumption that postulate is false, then said consequences were so bizarre that postulate must be true.</a:t>
            </a:r>
            <a:endParaRPr lang="en-US" sz="2400" dirty="0"/>
          </a:p>
        </p:txBody>
      </p:sp>
      <p:sp>
        <p:nvSpPr>
          <p:cNvPr id="4" name="Slide Number Placeholder 3"/>
          <p:cNvSpPr>
            <a:spLocks noGrp="1"/>
          </p:cNvSpPr>
          <p:nvPr>
            <p:ph type="sldNum" sz="quarter" idx="12"/>
          </p:nvPr>
        </p:nvSpPr>
        <p:spPr/>
        <p:txBody>
          <a:bodyPr/>
          <a:lstStyle/>
          <a:p>
            <a:fld id="{8CC98554-76E8-C340-BA36-F66DB672AD21}" type="slidenum">
              <a:rPr lang="en-US" smtClean="0"/>
              <a:t>234</a:t>
            </a:fld>
            <a:endParaRPr lang="en-US"/>
          </a:p>
        </p:txBody>
      </p:sp>
    </p:spTree>
    <p:extLst>
      <p:ext uri="{BB962C8B-B14F-4D97-AF65-F5344CB8AC3E}">
        <p14:creationId xmlns:p14="http://schemas.microsoft.com/office/powerpoint/2010/main" val="851455739"/>
      </p:ext>
    </p:extLst>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Non-Euclidean Geometry</a:t>
            </a:r>
            <a:endParaRPr lang="en-US" dirty="0"/>
          </a:p>
        </p:txBody>
      </p:sp>
      <p:sp>
        <p:nvSpPr>
          <p:cNvPr id="3" name="Content Placeholder 2"/>
          <p:cNvSpPr>
            <a:spLocks noGrp="1"/>
          </p:cNvSpPr>
          <p:nvPr>
            <p:ph idx="1"/>
          </p:nvPr>
        </p:nvSpPr>
        <p:spPr/>
        <p:txBody>
          <a:bodyPr>
            <a:normAutofit/>
          </a:bodyPr>
          <a:lstStyle/>
          <a:p>
            <a:pPr marL="0" indent="0">
              <a:spcAft>
                <a:spcPts val="600"/>
              </a:spcAft>
              <a:buNone/>
            </a:pPr>
            <a:r>
              <a:rPr lang="en-US" sz="2800" dirty="0" smtClean="0"/>
              <a:t>In 1824, Nikolai </a:t>
            </a:r>
            <a:r>
              <a:rPr lang="en-US" sz="2800" dirty="0" err="1" smtClean="0"/>
              <a:t>Lobachevsky</a:t>
            </a:r>
            <a:r>
              <a:rPr lang="en-US" sz="2800" dirty="0" smtClean="0"/>
              <a:t> realized that the parallel postulate was just one possible assumption.</a:t>
            </a:r>
          </a:p>
          <a:p>
            <a:pPr>
              <a:spcAft>
                <a:spcPts val="600"/>
              </a:spcAft>
            </a:pPr>
            <a:r>
              <a:rPr lang="en-US" sz="2800" dirty="0" smtClean="0"/>
              <a:t>Instead of saying “there is at most one line through</a:t>
            </a:r>
            <a:br>
              <a:rPr lang="en-US" sz="2800" dirty="0" smtClean="0"/>
            </a:br>
            <a:r>
              <a:rPr lang="en-US" sz="2800" dirty="0" smtClean="0"/>
              <a:t>a point parallel to a given line,” he explored the assumption that “there are many lines…”</a:t>
            </a:r>
          </a:p>
          <a:p>
            <a:pPr>
              <a:spcAft>
                <a:spcPts val="600"/>
              </a:spcAft>
            </a:pPr>
            <a:r>
              <a:rPr lang="en-US" sz="2800" dirty="0" smtClean="0"/>
              <a:t>Unlike </a:t>
            </a:r>
            <a:r>
              <a:rPr lang="en-US" sz="2800" dirty="0" err="1" smtClean="0"/>
              <a:t>Saccheri</a:t>
            </a:r>
            <a:r>
              <a:rPr lang="en-US" sz="2800" dirty="0" smtClean="0"/>
              <a:t>, </a:t>
            </a:r>
            <a:r>
              <a:rPr lang="en-US" sz="2800" dirty="0" err="1" smtClean="0"/>
              <a:t>Lobachevsky</a:t>
            </a:r>
            <a:r>
              <a:rPr lang="en-US" sz="2800" dirty="0" smtClean="0"/>
              <a:t> realized that resulting system was as consistent as Euclid’s</a:t>
            </a:r>
          </a:p>
          <a:p>
            <a:pPr>
              <a:spcAft>
                <a:spcPts val="600"/>
              </a:spcAft>
            </a:pPr>
            <a:r>
              <a:rPr lang="en-US" sz="2800" dirty="0" smtClean="0"/>
              <a:t>Invented </a:t>
            </a:r>
            <a:r>
              <a:rPr lang="en-US" sz="2800" i="1" dirty="0" smtClean="0"/>
              <a:t>hyperbolic</a:t>
            </a:r>
            <a:r>
              <a:rPr lang="en-US" sz="2800" dirty="0" smtClean="0"/>
              <a:t> geometry</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235</a:t>
            </a:fld>
            <a:endParaRPr lang="en-US"/>
          </a:p>
        </p:txBody>
      </p:sp>
    </p:spTree>
    <p:extLst>
      <p:ext uri="{BB962C8B-B14F-4D97-AF65-F5344CB8AC3E}">
        <p14:creationId xmlns:p14="http://schemas.microsoft.com/office/powerpoint/2010/main" val="2398775911"/>
      </p:ext>
    </p:extLst>
  </p:cSld>
  <p:clrMapOvr>
    <a:masterClrMapping/>
  </p:clrMapOvr>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of Hyperbolic Geometry</a:t>
            </a:r>
            <a:endParaRPr lang="en-US" dirty="0"/>
          </a:p>
        </p:txBody>
      </p:sp>
      <p:sp>
        <p:nvSpPr>
          <p:cNvPr id="3" name="Content Placeholder 2"/>
          <p:cNvSpPr>
            <a:spLocks noGrp="1"/>
          </p:cNvSpPr>
          <p:nvPr>
            <p:ph idx="1"/>
          </p:nvPr>
        </p:nvSpPr>
        <p:spPr/>
        <p:txBody>
          <a:bodyPr/>
          <a:lstStyle/>
          <a:p>
            <a:r>
              <a:rPr lang="en-US" dirty="0" smtClean="0"/>
              <a:t>There are no similar triangles except congruent ones</a:t>
            </a:r>
          </a:p>
          <a:p>
            <a:r>
              <a:rPr lang="en-US" dirty="0" smtClean="0"/>
              <a:t>Space is curved in a “concave” way</a:t>
            </a:r>
          </a:p>
          <a:p>
            <a:pPr lvl="1"/>
            <a:r>
              <a:rPr lang="en-US" dirty="0" smtClean="0"/>
              <a:t>Sum of angles of triangles don’t sum to 180</a:t>
            </a:r>
            <a:r>
              <a:rPr lang="en-US" baseline="30000" dirty="0" smtClean="0"/>
              <a:t>∘</a:t>
            </a:r>
            <a:endParaRPr lang="en-US" dirty="0" smtClean="0"/>
          </a:p>
          <a:p>
            <a:pPr lvl="1"/>
            <a:r>
              <a:rPr lang="en-US" dirty="0" smtClean="0"/>
              <a:t>The bigger the triangles, the smaller the angles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236</a:t>
            </a:fld>
            <a:endParaRPr lang="en-US"/>
          </a:p>
        </p:txBody>
      </p:sp>
    </p:spTree>
    <p:extLst>
      <p:ext uri="{BB962C8B-B14F-4D97-AF65-F5344CB8AC3E}">
        <p14:creationId xmlns:p14="http://schemas.microsoft.com/office/powerpoint/2010/main" val="2755940321"/>
      </p:ext>
    </p:extLst>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to </a:t>
            </a:r>
            <a:r>
              <a:rPr lang="en-US" dirty="0" err="1" smtClean="0"/>
              <a:t>Lobachevsky</a:t>
            </a:r>
            <a:endParaRPr lang="en-US" dirty="0"/>
          </a:p>
        </p:txBody>
      </p:sp>
      <p:sp>
        <p:nvSpPr>
          <p:cNvPr id="3" name="Content Placeholder 2"/>
          <p:cNvSpPr>
            <a:spLocks noGrp="1"/>
          </p:cNvSpPr>
          <p:nvPr>
            <p:ph idx="1"/>
          </p:nvPr>
        </p:nvSpPr>
        <p:spPr/>
        <p:txBody>
          <a:bodyPr/>
          <a:lstStyle/>
          <a:p>
            <a:r>
              <a:rPr lang="en-US" dirty="0" smtClean="0"/>
              <a:t>Results initially dismissed by Russian mathematical community</a:t>
            </a:r>
          </a:p>
          <a:p>
            <a:r>
              <a:rPr lang="en-US" dirty="0" smtClean="0"/>
              <a:t>Eventually recognized by Gauss as valid</a:t>
            </a:r>
          </a:p>
          <a:p>
            <a:r>
              <a:rPr lang="en-US" dirty="0" smtClean="0"/>
              <a:t>After many years, an accepted part of mathematics</a:t>
            </a:r>
          </a:p>
          <a:p>
            <a:r>
              <a:rPr lang="en-US" dirty="0" smtClean="0"/>
              <a:t>Today, considered a monumental discovery</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237</a:t>
            </a:fld>
            <a:endParaRPr lang="en-US"/>
          </a:p>
        </p:txBody>
      </p:sp>
    </p:spTree>
    <p:extLst>
      <p:ext uri="{BB962C8B-B14F-4D97-AF65-F5344CB8AC3E}">
        <p14:creationId xmlns:p14="http://schemas.microsoft.com/office/powerpoint/2010/main" val="2268387683"/>
      </p:ext>
    </p:extLst>
  </p:cSld>
  <p:clrMapOvr>
    <a:masterClrMapping/>
  </p:clrMapOvr>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Nikolai </a:t>
            </a:r>
            <a:r>
              <a:rPr lang="en-US" dirty="0" err="1" smtClean="0"/>
              <a:t>Ivanovich</a:t>
            </a:r>
            <a:r>
              <a:rPr lang="en-US" dirty="0" smtClean="0"/>
              <a:t> </a:t>
            </a:r>
            <a:r>
              <a:rPr lang="en-US" dirty="0" err="1" smtClean="0"/>
              <a:t>Lobachevsky</a:t>
            </a:r>
            <a:r>
              <a:rPr lang="en-US" dirty="0" smtClean="0"/>
              <a:t> (1792-1856)</a:t>
            </a:r>
            <a:endParaRPr lang="en-US" dirty="0"/>
          </a:p>
        </p:txBody>
      </p:sp>
      <p:sp>
        <p:nvSpPr>
          <p:cNvPr id="6" name="Content Placeholder 5"/>
          <p:cNvSpPr>
            <a:spLocks noGrp="1"/>
          </p:cNvSpPr>
          <p:nvPr>
            <p:ph sz="half" idx="2"/>
          </p:nvPr>
        </p:nvSpPr>
        <p:spPr>
          <a:xfrm>
            <a:off x="4648200" y="1600200"/>
            <a:ext cx="4292600" cy="4525963"/>
          </a:xfrm>
        </p:spPr>
        <p:txBody>
          <a:bodyPr/>
          <a:lstStyle/>
          <a:p>
            <a:r>
              <a:rPr lang="en-US" dirty="0" smtClean="0"/>
              <a:t>From minor province, went to minor university</a:t>
            </a:r>
          </a:p>
          <a:p>
            <a:r>
              <a:rPr lang="en-US" dirty="0" smtClean="0"/>
              <a:t>Revolutionized geometry</a:t>
            </a:r>
          </a:p>
          <a:p>
            <a:r>
              <a:rPr lang="en-US" dirty="0"/>
              <a:t>Elected to </a:t>
            </a:r>
            <a:r>
              <a:rPr lang="en-US" dirty="0" err="1"/>
              <a:t>Göttingen</a:t>
            </a:r>
            <a:r>
              <a:rPr lang="en-US" dirty="0"/>
              <a:t> Academy of Sciences </a:t>
            </a:r>
            <a:endParaRPr lang="en-US" dirty="0" smtClean="0"/>
          </a:p>
          <a:p>
            <a:r>
              <a:rPr lang="en-US" dirty="0" smtClean="0"/>
              <a:t>Died blind and impoverished</a:t>
            </a:r>
          </a:p>
          <a:p>
            <a:r>
              <a:rPr lang="en-US" dirty="0" smtClean="0"/>
              <a:t>First great Russian mathematician</a:t>
            </a:r>
          </a:p>
        </p:txBody>
      </p:sp>
      <p:sp>
        <p:nvSpPr>
          <p:cNvPr id="4" name="Slide Number Placeholder 3"/>
          <p:cNvSpPr>
            <a:spLocks noGrp="1"/>
          </p:cNvSpPr>
          <p:nvPr>
            <p:ph type="sldNum" sz="quarter" idx="12"/>
          </p:nvPr>
        </p:nvSpPr>
        <p:spPr/>
        <p:txBody>
          <a:bodyPr/>
          <a:lstStyle/>
          <a:p>
            <a:fld id="{8CC98554-76E8-C340-BA36-F66DB672AD21}" type="slidenum">
              <a:rPr lang="en-US" smtClean="0"/>
              <a:t>238</a:t>
            </a:fld>
            <a:endParaRPr lang="en-US"/>
          </a:p>
        </p:txBody>
      </p:sp>
      <p:pic>
        <p:nvPicPr>
          <p:cNvPr id="5" name="Picture 4" descr="450px-Lobachevsk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714500"/>
            <a:ext cx="3429000" cy="4572000"/>
          </a:xfrm>
          <a:prstGeom prst="rect">
            <a:avLst/>
          </a:prstGeom>
          <a:ln>
            <a:solidFill>
              <a:schemeClr val="tx1"/>
            </a:solidFill>
          </a:ln>
        </p:spPr>
      </p:pic>
    </p:spTree>
    <p:extLst>
      <p:ext uri="{BB962C8B-B14F-4D97-AF65-F5344CB8AC3E}">
        <p14:creationId xmlns:p14="http://schemas.microsoft.com/office/powerpoint/2010/main" val="2141418852"/>
      </p:ext>
    </p:extLst>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Parallel Discovery</a:t>
            </a:r>
            <a:endParaRPr lang="en-US" dirty="0"/>
          </a:p>
        </p:txBody>
      </p:sp>
      <p:sp>
        <p:nvSpPr>
          <p:cNvPr id="7" name="Content Placeholder 6"/>
          <p:cNvSpPr>
            <a:spLocks noGrp="1"/>
          </p:cNvSpPr>
          <p:nvPr>
            <p:ph idx="1"/>
          </p:nvPr>
        </p:nvSpPr>
        <p:spPr/>
        <p:txBody>
          <a:bodyPr>
            <a:normAutofit/>
          </a:bodyPr>
          <a:lstStyle/>
          <a:p>
            <a:r>
              <a:rPr lang="en-US" sz="2800" dirty="0" smtClean="0"/>
              <a:t>Hungarian mathematician </a:t>
            </a:r>
            <a:r>
              <a:rPr lang="en-US" sz="2800" dirty="0" err="1" smtClean="0"/>
              <a:t>János</a:t>
            </a:r>
            <a:r>
              <a:rPr lang="en-US" sz="2800" dirty="0" smtClean="0"/>
              <a:t> </a:t>
            </a:r>
            <a:r>
              <a:rPr lang="en-US" sz="2800" dirty="0" err="1" smtClean="0"/>
              <a:t>Bolyai</a:t>
            </a:r>
            <a:r>
              <a:rPr lang="en-US" sz="2800" dirty="0" smtClean="0"/>
              <a:t> discovered non-Euclidean geometry at almost the same time.</a:t>
            </a:r>
          </a:p>
          <a:p>
            <a:r>
              <a:rPr lang="en-US" sz="2800" dirty="0" err="1" smtClean="0"/>
              <a:t>Bolyai’s</a:t>
            </a:r>
            <a:r>
              <a:rPr lang="en-US" sz="2800" dirty="0" smtClean="0"/>
              <a:t> father sent his son’s work to Gauss, whom he knew.  Gauss dismissed it as nothing he hadn’t already thought of.</a:t>
            </a:r>
          </a:p>
          <a:p>
            <a:r>
              <a:rPr lang="en-US" sz="2800" dirty="0" smtClean="0"/>
              <a:t>Crushed by the response, </a:t>
            </a:r>
            <a:r>
              <a:rPr lang="en-US" sz="2800" dirty="0" err="1" smtClean="0"/>
              <a:t>Bolyai</a:t>
            </a:r>
            <a:r>
              <a:rPr lang="en-US" sz="2800" dirty="0" smtClean="0"/>
              <a:t> became mentally unstable and believed Gauss stole his ideas and published them as </a:t>
            </a:r>
            <a:r>
              <a:rPr lang="en-US" sz="2800" dirty="0" err="1" smtClean="0"/>
              <a:t>Lobachevsky</a:t>
            </a:r>
            <a:r>
              <a:rPr lang="en-US" sz="2800" dirty="0" smtClean="0"/>
              <a:t>.</a:t>
            </a:r>
            <a:endParaRPr lang="en-US" sz="2800" dirty="0"/>
          </a:p>
        </p:txBody>
      </p:sp>
      <p:sp>
        <p:nvSpPr>
          <p:cNvPr id="5" name="Slide Number Placeholder 4"/>
          <p:cNvSpPr>
            <a:spLocks noGrp="1"/>
          </p:cNvSpPr>
          <p:nvPr>
            <p:ph type="sldNum" sz="quarter" idx="12"/>
          </p:nvPr>
        </p:nvSpPr>
        <p:spPr/>
        <p:txBody>
          <a:bodyPr/>
          <a:lstStyle/>
          <a:p>
            <a:fld id="{8CC98554-76E8-C340-BA36-F66DB672AD21}" type="slidenum">
              <a:rPr lang="en-US" smtClean="0"/>
              <a:t>239</a:t>
            </a:fld>
            <a:endParaRPr lang="en-US"/>
          </a:p>
        </p:txBody>
      </p:sp>
    </p:spTree>
    <p:extLst>
      <p:ext uri="{BB962C8B-B14F-4D97-AF65-F5344CB8AC3E}">
        <p14:creationId xmlns:p14="http://schemas.microsoft.com/office/powerpoint/2010/main" val="9852455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group transformation is a</a:t>
            </a:r>
            <a:br>
              <a:rPr lang="en-US" dirty="0" smtClean="0"/>
            </a:br>
            <a:r>
              <a:rPr lang="en-US" dirty="0" smtClean="0"/>
              <a:t>one-to-one correspondence -- Proof</a:t>
            </a:r>
            <a:endParaRPr lang="en-US" dirty="0"/>
          </a:p>
        </p:txBody>
      </p:sp>
      <p:sp>
        <p:nvSpPr>
          <p:cNvPr id="3" name="Content Placeholder 2"/>
          <p:cNvSpPr>
            <a:spLocks noGrp="1"/>
          </p:cNvSpPr>
          <p:nvPr>
            <p:ph idx="1"/>
          </p:nvPr>
        </p:nvSpPr>
        <p:spPr>
          <a:xfrm>
            <a:off x="457200" y="1600200"/>
            <a:ext cx="8506146" cy="5257800"/>
          </a:xfrm>
        </p:spPr>
        <p:txBody>
          <a:bodyPr>
            <a:normAutofit fontScale="92500"/>
          </a:bodyPr>
          <a:lstStyle/>
          <a:p>
            <a:r>
              <a:rPr lang="en-US" sz="2800" dirty="0" smtClean="0"/>
              <a:t>If </a:t>
            </a:r>
            <a:r>
              <a:rPr lang="en-US" sz="2800" i="1" dirty="0" smtClean="0">
                <a:latin typeface="Palatino"/>
                <a:cs typeface="Palatino"/>
              </a:rPr>
              <a:t>S</a:t>
            </a:r>
            <a:r>
              <a:rPr lang="en-US" sz="2800" dirty="0" smtClean="0">
                <a:latin typeface="Palatino"/>
                <a:cs typeface="Palatino"/>
              </a:rPr>
              <a:t> = {</a:t>
            </a:r>
            <a:r>
              <a:rPr lang="en-US" sz="2800" i="1" dirty="0" smtClean="0">
                <a:latin typeface="Palatino"/>
                <a:cs typeface="Palatino"/>
              </a:rPr>
              <a:t>s</a:t>
            </a:r>
            <a:r>
              <a:rPr lang="en-US" sz="2800" baseline="-25000" dirty="0" smtClean="0">
                <a:latin typeface="Palatino"/>
                <a:cs typeface="Palatino"/>
              </a:rPr>
              <a:t>1</a:t>
            </a:r>
            <a:r>
              <a:rPr lang="en-US" sz="2800" dirty="0" smtClean="0">
                <a:latin typeface="Palatino"/>
                <a:cs typeface="Palatino"/>
              </a:rPr>
              <a:t>, …, </a:t>
            </a:r>
            <a:r>
              <a:rPr lang="en-US" sz="2800" i="1" dirty="0" err="1" smtClean="0">
                <a:latin typeface="Palatino"/>
                <a:cs typeface="Palatino"/>
              </a:rPr>
              <a:t>s</a:t>
            </a:r>
            <a:r>
              <a:rPr lang="en-US" sz="2800" i="1" baseline="-25000" dirty="0" err="1" smtClean="0">
                <a:latin typeface="Palatino"/>
                <a:cs typeface="Palatino"/>
              </a:rPr>
              <a:t>n</a:t>
            </a:r>
            <a:r>
              <a:rPr lang="en-US" sz="2800" dirty="0" smtClean="0">
                <a:latin typeface="Palatino"/>
                <a:cs typeface="Palatino"/>
              </a:rPr>
              <a:t>}</a:t>
            </a:r>
            <a:r>
              <a:rPr lang="en-US" sz="2800" dirty="0" smtClean="0"/>
              <a:t> then </a:t>
            </a:r>
            <a:r>
              <a:rPr lang="en-US" sz="2800" i="1" dirty="0" err="1" smtClean="0">
                <a:latin typeface="Palatino"/>
                <a:cs typeface="Palatino"/>
              </a:rPr>
              <a:t>aS</a:t>
            </a:r>
            <a:r>
              <a:rPr lang="en-US" sz="2800" dirty="0" smtClean="0">
                <a:latin typeface="Palatino"/>
                <a:cs typeface="Palatino"/>
              </a:rPr>
              <a:t> = {</a:t>
            </a:r>
            <a:r>
              <a:rPr lang="en-US" sz="2800" i="1" dirty="0" smtClean="0">
                <a:latin typeface="Palatino"/>
                <a:cs typeface="Palatino"/>
              </a:rPr>
              <a:t>as</a:t>
            </a:r>
            <a:r>
              <a:rPr lang="en-US" sz="2800" baseline="-25000" dirty="0" smtClean="0">
                <a:latin typeface="Palatino"/>
                <a:cs typeface="Palatino"/>
              </a:rPr>
              <a:t>1</a:t>
            </a:r>
            <a:r>
              <a:rPr lang="en-US" sz="2800" dirty="0" smtClean="0">
                <a:latin typeface="Palatino"/>
                <a:cs typeface="Palatino"/>
              </a:rPr>
              <a:t>,…,</a:t>
            </a:r>
            <a:r>
              <a:rPr lang="en-US" sz="2800" i="1" dirty="0" err="1" smtClean="0">
                <a:latin typeface="Palatino"/>
                <a:cs typeface="Palatino"/>
              </a:rPr>
              <a:t>as</a:t>
            </a:r>
            <a:r>
              <a:rPr lang="en-US" sz="2800" i="1" baseline="-25000" dirty="0" err="1" smtClean="0">
                <a:latin typeface="Palatino"/>
                <a:cs typeface="Palatino"/>
              </a:rPr>
              <a:t>n</a:t>
            </a:r>
            <a:r>
              <a:rPr lang="en-US" sz="2800" dirty="0" smtClean="0">
                <a:latin typeface="Palatino"/>
                <a:cs typeface="Palatino"/>
              </a:rPr>
              <a:t>}.</a:t>
            </a:r>
          </a:p>
          <a:p>
            <a:r>
              <a:rPr lang="en-US" sz="2800" baseline="0" dirty="0" smtClean="0">
                <a:cs typeface="Palatino"/>
              </a:rPr>
              <a:t>Suppose two</a:t>
            </a:r>
            <a:r>
              <a:rPr lang="en-US" sz="2800" dirty="0" smtClean="0">
                <a:cs typeface="Palatino"/>
              </a:rPr>
              <a:t> elements of </a:t>
            </a:r>
            <a:r>
              <a:rPr lang="en-US" sz="2800" dirty="0" err="1" smtClean="0">
                <a:cs typeface="Palatino"/>
              </a:rPr>
              <a:t>aS</a:t>
            </a:r>
            <a:r>
              <a:rPr lang="en-US" sz="2800" dirty="0" smtClean="0">
                <a:cs typeface="Palatino"/>
              </a:rPr>
              <a:t> were the same:  </a:t>
            </a:r>
            <a:r>
              <a:rPr lang="en-US" sz="2800" i="1" dirty="0" err="1" smtClean="0">
                <a:latin typeface="Palatino"/>
                <a:cs typeface="Palatino"/>
              </a:rPr>
              <a:t>as</a:t>
            </a:r>
            <a:r>
              <a:rPr lang="en-US" sz="2800" i="1" baseline="-25000" dirty="0" err="1" smtClean="0">
                <a:latin typeface="Palatino"/>
                <a:cs typeface="Palatino"/>
              </a:rPr>
              <a:t>i</a:t>
            </a:r>
            <a:r>
              <a:rPr lang="en-US" sz="2800" dirty="0" smtClean="0">
                <a:latin typeface="Palatino"/>
                <a:cs typeface="Palatino"/>
              </a:rPr>
              <a:t> = </a:t>
            </a:r>
            <a:r>
              <a:rPr lang="en-US" sz="2800" i="1" dirty="0" err="1" smtClean="0">
                <a:latin typeface="Palatino"/>
                <a:cs typeface="Palatino"/>
              </a:rPr>
              <a:t>as</a:t>
            </a:r>
            <a:r>
              <a:rPr lang="en-US" sz="2800" i="1" baseline="-25000" dirty="0" err="1" smtClean="0">
                <a:latin typeface="Palatino"/>
                <a:cs typeface="Palatino"/>
              </a:rPr>
              <a:t>j</a:t>
            </a:r>
            <a:r>
              <a:rPr lang="en-US" sz="2800" dirty="0" smtClean="0">
                <a:cs typeface="Palatino"/>
              </a:rPr>
              <a:t>.  Then</a:t>
            </a:r>
          </a:p>
          <a:p>
            <a:pPr marL="0" indent="0">
              <a:buNone/>
            </a:pPr>
            <a:endParaRPr lang="en-US" sz="2800" baseline="0" dirty="0">
              <a:cs typeface="Palatino"/>
            </a:endParaRPr>
          </a:p>
          <a:p>
            <a:pPr marL="0" indent="0">
              <a:buNone/>
            </a:pPr>
            <a:endParaRPr lang="en-US" sz="2800" dirty="0" smtClean="0">
              <a:cs typeface="Palatino"/>
            </a:endParaRPr>
          </a:p>
          <a:p>
            <a:pPr marL="0" indent="0">
              <a:buNone/>
            </a:pPr>
            <a:endParaRPr lang="en-US" sz="2800" baseline="0" dirty="0">
              <a:cs typeface="Palatino"/>
            </a:endParaRPr>
          </a:p>
          <a:p>
            <a:pPr marL="0" indent="0">
              <a:buNone/>
            </a:pPr>
            <a:endParaRPr lang="en-US" sz="2800" dirty="0" smtClean="0">
              <a:cs typeface="Palatino"/>
            </a:endParaRPr>
          </a:p>
          <a:p>
            <a:r>
              <a:rPr lang="en-US" sz="2800" dirty="0" smtClean="0">
                <a:cs typeface="Palatino"/>
              </a:rPr>
              <a:t>So if results of transformation </a:t>
            </a:r>
            <a:r>
              <a:rPr lang="en-US" sz="2800" i="1" dirty="0" smtClean="0">
                <a:latin typeface="Palatino"/>
                <a:cs typeface="Palatino"/>
              </a:rPr>
              <a:t>as</a:t>
            </a:r>
            <a:r>
              <a:rPr lang="en-US" sz="2800" i="1" baseline="-25000" dirty="0" smtClean="0">
                <a:latin typeface="Palatino"/>
                <a:cs typeface="Palatino"/>
              </a:rPr>
              <a:t>k</a:t>
            </a:r>
            <a:r>
              <a:rPr lang="en-US" sz="2800" dirty="0" smtClean="0">
                <a:cs typeface="Palatino"/>
              </a:rPr>
              <a:t> are equal, </a:t>
            </a:r>
            <a:r>
              <a:rPr lang="en-US" sz="2800" dirty="0" err="1" smtClean="0">
                <a:cs typeface="Palatino"/>
              </a:rPr>
              <a:t>inupts</a:t>
            </a:r>
            <a:r>
              <a:rPr lang="en-US" sz="2800" dirty="0" smtClean="0">
                <a:cs typeface="Palatino"/>
              </a:rPr>
              <a:t> </a:t>
            </a:r>
            <a:r>
              <a:rPr lang="en-US" sz="2800" i="1" dirty="0" err="1" smtClean="0">
                <a:latin typeface="Palatino"/>
                <a:cs typeface="Palatino"/>
              </a:rPr>
              <a:t>s</a:t>
            </a:r>
            <a:r>
              <a:rPr lang="en-US" sz="2800" i="1" baseline="-25000" dirty="0" err="1" smtClean="0">
                <a:latin typeface="Palatino"/>
                <a:cs typeface="Palatino"/>
              </a:rPr>
              <a:t>k</a:t>
            </a:r>
            <a:r>
              <a:rPr lang="en-US" sz="2800" dirty="0" smtClean="0">
                <a:cs typeface="Palatino"/>
              </a:rPr>
              <a:t> are equal.  Equivalently, if inputs not equal, results not equal. </a:t>
            </a:r>
          </a:p>
          <a:p>
            <a:r>
              <a:rPr lang="en-US" sz="2800" dirty="0" smtClean="0">
                <a:cs typeface="Palatino"/>
              </a:rPr>
              <a:t>Since we started with </a:t>
            </a:r>
            <a:r>
              <a:rPr lang="en-US" sz="2800" i="1" dirty="0" smtClean="0">
                <a:latin typeface="Palatino"/>
                <a:cs typeface="Palatino"/>
              </a:rPr>
              <a:t>n</a:t>
            </a:r>
            <a:r>
              <a:rPr lang="en-US" sz="2800" dirty="0" smtClean="0">
                <a:cs typeface="Palatino"/>
              </a:rPr>
              <a:t> distinct arguments, we have </a:t>
            </a:r>
            <a:r>
              <a:rPr lang="en-US" sz="2800" i="1" dirty="0" smtClean="0">
                <a:latin typeface="Palatino"/>
                <a:cs typeface="Palatino"/>
              </a:rPr>
              <a:t>n</a:t>
            </a:r>
            <a:r>
              <a:rPr lang="en-US" sz="2800" dirty="0" smtClean="0">
                <a:cs typeface="Palatino"/>
              </a:rPr>
              <a:t> distinct results.  So </a:t>
            </a:r>
            <a:r>
              <a:rPr lang="en-US" sz="2800" dirty="0" smtClean="0">
                <a:latin typeface="Palatino"/>
                <a:cs typeface="Palatino"/>
              </a:rPr>
              <a:t>|</a:t>
            </a:r>
            <a:r>
              <a:rPr lang="en-US" sz="2800" i="1" dirty="0" err="1" smtClean="0">
                <a:latin typeface="Palatino"/>
                <a:cs typeface="Palatino"/>
              </a:rPr>
              <a:t>aS</a:t>
            </a:r>
            <a:r>
              <a:rPr lang="en-US" sz="2800" dirty="0" smtClean="0">
                <a:latin typeface="Palatino"/>
                <a:cs typeface="Palatino"/>
              </a:rPr>
              <a:t>| = |</a:t>
            </a:r>
            <a:r>
              <a:rPr lang="en-US" sz="2800" i="1" dirty="0" smtClean="0">
                <a:latin typeface="Palatino"/>
                <a:cs typeface="Palatino"/>
              </a:rPr>
              <a:t>S</a:t>
            </a:r>
            <a:r>
              <a:rPr lang="en-US" sz="2800" dirty="0" smtClean="0">
                <a:latin typeface="Palatino"/>
                <a:cs typeface="Palatino"/>
              </a:rPr>
              <a:t>|</a:t>
            </a:r>
            <a:r>
              <a:rPr lang="en-US" sz="2800" dirty="0" smtClean="0">
                <a:cs typeface="Palatino"/>
              </a:rPr>
              <a:t>.</a:t>
            </a:r>
            <a:endParaRPr lang="en-US" sz="2800" baseline="0" dirty="0" smtClean="0">
              <a:cs typeface="Palatino"/>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580" y="2818122"/>
            <a:ext cx="6671416" cy="1852688"/>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24</a:t>
            </a:fld>
            <a:endParaRPr lang="en-US"/>
          </a:p>
        </p:txBody>
      </p:sp>
    </p:spTree>
    <p:extLst>
      <p:ext uri="{BB962C8B-B14F-4D97-AF65-F5344CB8AC3E}">
        <p14:creationId xmlns:p14="http://schemas.microsoft.com/office/powerpoint/2010/main" val="551615276"/>
      </p:ext>
    </p:extLst>
  </p:cSld>
  <p:clrMapOvr>
    <a:masterClrMapping/>
  </p:clrMapOvr>
  <p:timing>
    <p:tnLst>
      <p:par>
        <p:cTn xmlns:p14="http://schemas.microsoft.com/office/powerpoint/2010/mai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Which Geometry Describes Our Reality?</a:t>
            </a:r>
            <a:endParaRPr lang="en-US" sz="3600"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Gauss’s proposed experiment:</a:t>
            </a:r>
          </a:p>
          <a:p>
            <a:pPr marL="971550" lvl="1" indent="-514350">
              <a:buFont typeface="+mj-lt"/>
              <a:buAutoNum type="arabicPeriod"/>
            </a:pPr>
            <a:r>
              <a:rPr lang="en-US" dirty="0" smtClean="0"/>
              <a:t>Find three mountains close together.</a:t>
            </a:r>
          </a:p>
          <a:p>
            <a:pPr marL="971550" lvl="1" indent="-514350">
              <a:buFont typeface="+mj-lt"/>
              <a:buAutoNum type="arabicPeriod"/>
            </a:pPr>
            <a:r>
              <a:rPr lang="en-US" dirty="0" smtClean="0"/>
              <a:t>Use surveying equipment on each peak to measure the angles.</a:t>
            </a:r>
          </a:p>
          <a:p>
            <a:pPr marL="971550" lvl="1" indent="-514350">
              <a:buFont typeface="+mj-lt"/>
              <a:buAutoNum type="arabicPeriod"/>
            </a:pPr>
            <a:r>
              <a:rPr lang="en-US" dirty="0" smtClean="0"/>
              <a:t>If they sum to </a:t>
            </a:r>
            <a:r>
              <a:rPr lang="en-US" dirty="0"/>
              <a:t>180</a:t>
            </a:r>
            <a:r>
              <a:rPr lang="en-US" dirty="0" smtClean="0"/>
              <a:t>°, Euclid is right.  </a:t>
            </a:r>
            <a:br>
              <a:rPr lang="en-US" dirty="0" smtClean="0"/>
            </a:br>
            <a:r>
              <a:rPr lang="en-US" dirty="0" smtClean="0"/>
              <a:t>If less, </a:t>
            </a:r>
            <a:r>
              <a:rPr lang="en-US" dirty="0" err="1" smtClean="0"/>
              <a:t>Lobachevsky</a:t>
            </a:r>
            <a:r>
              <a:rPr lang="en-US" dirty="0" smtClean="0"/>
              <a:t> is.</a:t>
            </a:r>
          </a:p>
          <a:p>
            <a:r>
              <a:rPr lang="en-US" dirty="0" smtClean="0"/>
              <a:t>No longer matters</a:t>
            </a:r>
          </a:p>
          <a:p>
            <a:pPr lvl="1"/>
            <a:r>
              <a:rPr lang="en-US" dirty="0"/>
              <a:t>M</a:t>
            </a:r>
            <a:r>
              <a:rPr lang="en-US" dirty="0" smtClean="0"/>
              <a:t>athematicians have shown independence of 5</a:t>
            </a:r>
            <a:r>
              <a:rPr lang="en-US" baseline="30000" dirty="0" smtClean="0"/>
              <a:t>th</a:t>
            </a:r>
            <a:r>
              <a:rPr lang="en-US" dirty="0" smtClean="0"/>
              <a:t> postulate</a:t>
            </a:r>
          </a:p>
          <a:p>
            <a:pPr lvl="1"/>
            <a:r>
              <a:rPr lang="en-US" dirty="0" smtClean="0"/>
              <a:t>Mathematics became purely formal exercise</a:t>
            </a:r>
          </a:p>
          <a:p>
            <a:pPr lvl="1"/>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240</a:t>
            </a:fld>
            <a:endParaRPr lang="en-US"/>
          </a:p>
        </p:txBody>
      </p:sp>
    </p:spTree>
    <p:extLst>
      <p:ext uri="{BB962C8B-B14F-4D97-AF65-F5344CB8AC3E}">
        <p14:creationId xmlns:p14="http://schemas.microsoft.com/office/powerpoint/2010/main" val="1068362124"/>
      </p:ext>
    </p:extLst>
  </p:cSld>
  <p:clrMapOvr>
    <a:masterClrMapping/>
  </p:clrMapOvr>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Euclid’s </a:t>
            </a:r>
            <a:r>
              <a:rPr lang="en-US" i="1" dirty="0" smtClean="0"/>
              <a:t>Elements</a:t>
            </a:r>
            <a:r>
              <a:rPr lang="en-US" dirty="0" smtClean="0"/>
              <a:t> is still the canonical example of an axiomatic system over 2000 years later.</a:t>
            </a:r>
          </a:p>
          <a:p>
            <a:r>
              <a:rPr lang="en-US" dirty="0" smtClean="0"/>
              <a:t>Yet even this system that has stood that amazing test of time can still be expanded to reveal new insights – just ask </a:t>
            </a:r>
            <a:r>
              <a:rPr lang="en-US" dirty="0" err="1" smtClean="0"/>
              <a:t>Lobachevsky</a:t>
            </a:r>
            <a:r>
              <a:rPr lang="en-US" dirty="0" smtClean="0"/>
              <a:t>.</a:t>
            </a:r>
          </a:p>
          <a:p>
            <a:r>
              <a:rPr lang="en-US" dirty="0" smtClean="0"/>
              <a:t>Therefore, never assume that there is nothing beyond the textbook solution.</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241</a:t>
            </a:fld>
            <a:endParaRPr lang="en-US"/>
          </a:p>
        </p:txBody>
      </p:sp>
    </p:spTree>
    <p:extLst>
      <p:ext uri="{BB962C8B-B14F-4D97-AF65-F5344CB8AC3E}">
        <p14:creationId xmlns:p14="http://schemas.microsoft.com/office/powerpoint/2010/main" val="2982246686"/>
      </p:ext>
    </p:extLst>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16</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Arithmetic from the Ground Up</a:t>
            </a:r>
          </a:p>
          <a:p>
            <a:r>
              <a:rPr lang="en-US" dirty="0" smtClean="0"/>
              <a:t>(Covers material from Sec. 9.5-9.8)</a:t>
            </a:r>
            <a:endParaRPr lang="en-US" dirty="0"/>
          </a:p>
        </p:txBody>
      </p:sp>
    </p:spTree>
    <p:extLst>
      <p:ext uri="{BB962C8B-B14F-4D97-AF65-F5344CB8AC3E}">
        <p14:creationId xmlns:p14="http://schemas.microsoft.com/office/powerpoint/2010/main" val="387286800"/>
      </p:ext>
    </p:extLst>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Rethinking Geometry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great mathematician David Hilbert spent</a:t>
            </a:r>
            <a:br>
              <a:rPr lang="en-US" dirty="0" smtClean="0"/>
            </a:br>
            <a:r>
              <a:rPr lang="en-US" dirty="0" smtClean="0"/>
              <a:t>10 years coming up with a new, more rigorous axiomatic system for geometry.</a:t>
            </a:r>
          </a:p>
          <a:p>
            <a:r>
              <a:rPr lang="en-US" dirty="0" smtClean="0"/>
              <a:t>Hilbert’s system has:</a:t>
            </a:r>
          </a:p>
          <a:p>
            <a:pPr lvl="1"/>
            <a:r>
              <a:rPr lang="en-US" dirty="0" smtClean="0"/>
              <a:t>7 axioms of connection</a:t>
            </a:r>
          </a:p>
          <a:p>
            <a:pPr lvl="1"/>
            <a:r>
              <a:rPr lang="en-US" dirty="0" smtClean="0"/>
              <a:t>4 axioms of order</a:t>
            </a:r>
          </a:p>
          <a:p>
            <a:pPr lvl="1"/>
            <a:r>
              <a:rPr lang="en-US" dirty="0" smtClean="0"/>
              <a:t>1 axiom of parallels</a:t>
            </a:r>
          </a:p>
          <a:p>
            <a:pPr lvl="1"/>
            <a:r>
              <a:rPr lang="en-US" dirty="0" smtClean="0"/>
              <a:t>6 axioms of congruence</a:t>
            </a:r>
          </a:p>
          <a:p>
            <a:pPr lvl="1"/>
            <a:r>
              <a:rPr lang="en-US" dirty="0" smtClean="0"/>
              <a:t>1 Archimedes’ axiom</a:t>
            </a:r>
          </a:p>
          <a:p>
            <a:pPr lvl="1"/>
            <a:r>
              <a:rPr lang="en-US" dirty="0" smtClean="0"/>
              <a:t>1 completeness axiom</a:t>
            </a:r>
          </a:p>
        </p:txBody>
      </p:sp>
      <p:sp>
        <p:nvSpPr>
          <p:cNvPr id="4" name="Slide Number Placeholder 3"/>
          <p:cNvSpPr>
            <a:spLocks noGrp="1"/>
          </p:cNvSpPr>
          <p:nvPr>
            <p:ph type="sldNum" sz="quarter" idx="12"/>
          </p:nvPr>
        </p:nvSpPr>
        <p:spPr/>
        <p:txBody>
          <a:bodyPr/>
          <a:lstStyle/>
          <a:p>
            <a:fld id="{8CC98554-76E8-C340-BA36-F66DB672AD21}" type="slidenum">
              <a:rPr lang="en-US" smtClean="0"/>
              <a:t>243</a:t>
            </a:fld>
            <a:endParaRPr lang="en-US"/>
          </a:p>
        </p:txBody>
      </p:sp>
    </p:spTree>
    <p:extLst>
      <p:ext uri="{BB962C8B-B14F-4D97-AF65-F5344CB8AC3E}">
        <p14:creationId xmlns:p14="http://schemas.microsoft.com/office/powerpoint/2010/main" val="825683703"/>
      </p:ext>
    </p:extLst>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Formalist Approach</a:t>
            </a:r>
            <a:endParaRPr lang="en-US" dirty="0"/>
          </a:p>
        </p:txBody>
      </p:sp>
      <p:sp>
        <p:nvSpPr>
          <p:cNvPr id="3" name="Content Placeholder 2"/>
          <p:cNvSpPr>
            <a:spLocks noGrp="1"/>
          </p:cNvSpPr>
          <p:nvPr>
            <p:ph idx="1"/>
          </p:nvPr>
        </p:nvSpPr>
        <p:spPr>
          <a:xfrm>
            <a:off x="457200" y="1600200"/>
            <a:ext cx="8229600" cy="4525963"/>
          </a:xfrm>
        </p:spPr>
        <p:txBody>
          <a:bodyPr/>
          <a:lstStyle/>
          <a:p>
            <a:pPr marL="0" lvl="1" indent="0">
              <a:buNone/>
            </a:pPr>
            <a:r>
              <a:rPr lang="en-US" i="1" dirty="0" smtClean="0"/>
              <a:t>One </a:t>
            </a:r>
            <a:r>
              <a:rPr lang="en-US" i="1" dirty="0"/>
              <a:t>must be able to say ‘tables, chairs, beer-mugs’ each time in place of ‘points, lines, planes.</a:t>
            </a:r>
            <a:r>
              <a:rPr lang="en-US" i="1" dirty="0" smtClean="0"/>
              <a:t>’ </a:t>
            </a:r>
            <a:r>
              <a:rPr lang="en-US" dirty="0" smtClean="0"/>
              <a:t/>
            </a:r>
            <a:br>
              <a:rPr lang="en-US" dirty="0" smtClean="0"/>
            </a:br>
            <a:r>
              <a:rPr lang="en-US" dirty="0" smtClean="0"/>
              <a:t>												-- David Hilbert</a:t>
            </a:r>
            <a:endParaRPr lang="en-US" dirty="0"/>
          </a:p>
          <a:p>
            <a:endParaRPr lang="en-US" sz="2800" dirty="0" smtClean="0"/>
          </a:p>
          <a:p>
            <a:r>
              <a:rPr lang="en-US" sz="2800" dirty="0" smtClean="0"/>
              <a:t>Hilbert advocated a formalist approach to mathematics, where results could be proved without relying on intuitions about the real world.</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244</a:t>
            </a:fld>
            <a:endParaRPr lang="en-US"/>
          </a:p>
        </p:txBody>
      </p:sp>
    </p:spTree>
    <p:extLst>
      <p:ext uri="{BB962C8B-B14F-4D97-AF65-F5344CB8AC3E}">
        <p14:creationId xmlns:p14="http://schemas.microsoft.com/office/powerpoint/2010/main" val="937293429"/>
      </p:ext>
    </p:extLst>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Hilbert (1862-1943)</a:t>
            </a:r>
          </a:p>
        </p:txBody>
      </p:sp>
      <p:sp>
        <p:nvSpPr>
          <p:cNvPr id="4" name="Content Placeholder 3"/>
          <p:cNvSpPr>
            <a:spLocks noGrp="1"/>
          </p:cNvSpPr>
          <p:nvPr>
            <p:ph sz="half" idx="2"/>
          </p:nvPr>
        </p:nvSpPr>
        <p:spPr>
          <a:xfrm>
            <a:off x="4648200" y="1600200"/>
            <a:ext cx="4178300" cy="4525963"/>
          </a:xfrm>
        </p:spPr>
        <p:txBody>
          <a:bodyPr>
            <a:normAutofit lnSpcReduction="10000"/>
          </a:bodyPr>
          <a:lstStyle/>
          <a:p>
            <a:pPr>
              <a:spcAft>
                <a:spcPts val="600"/>
              </a:spcAft>
            </a:pPr>
            <a:r>
              <a:rPr lang="en-US" dirty="0" smtClean="0"/>
              <a:t>Professor at </a:t>
            </a:r>
            <a:r>
              <a:rPr lang="en-US" dirty="0" err="1" smtClean="0"/>
              <a:t>Göttingen</a:t>
            </a:r>
            <a:endParaRPr lang="en-US" dirty="0" smtClean="0"/>
          </a:p>
          <a:p>
            <a:pPr>
              <a:spcAft>
                <a:spcPts val="600"/>
              </a:spcAft>
            </a:pPr>
            <a:r>
              <a:rPr lang="en-US" dirty="0" smtClean="0"/>
              <a:t>Many contributions to mathematics and physics</a:t>
            </a:r>
          </a:p>
          <a:p>
            <a:pPr>
              <a:spcAft>
                <a:spcPts val="600"/>
              </a:spcAft>
            </a:pPr>
            <a:r>
              <a:rPr lang="en-US" dirty="0" smtClean="0"/>
              <a:t>Proposed 23 problems that drove much of 20</a:t>
            </a:r>
            <a:r>
              <a:rPr lang="en-US" baseline="30000" dirty="0" smtClean="0"/>
              <a:t>th</a:t>
            </a:r>
            <a:r>
              <a:rPr lang="en-US" dirty="0" smtClean="0"/>
              <a:t> century math research</a:t>
            </a:r>
          </a:p>
          <a:p>
            <a:pPr>
              <a:spcAft>
                <a:spcPts val="600"/>
              </a:spcAft>
            </a:pPr>
            <a:r>
              <a:rPr lang="en-US" dirty="0" smtClean="0"/>
              <a:t>Work on mechanizing mathematics led to modern theory of computation</a:t>
            </a:r>
            <a:endParaRPr lang="en-US" dirty="0"/>
          </a:p>
        </p:txBody>
      </p:sp>
      <p:sp>
        <p:nvSpPr>
          <p:cNvPr id="5" name="Slide Number Placeholder 4"/>
          <p:cNvSpPr>
            <a:spLocks noGrp="1"/>
          </p:cNvSpPr>
          <p:nvPr>
            <p:ph type="sldNum" sz="quarter" idx="12"/>
          </p:nvPr>
        </p:nvSpPr>
        <p:spPr/>
        <p:txBody>
          <a:bodyPr/>
          <a:lstStyle/>
          <a:p>
            <a:fld id="{8CC98554-76E8-C340-BA36-F66DB672AD21}" type="slidenum">
              <a:rPr lang="en-US" smtClean="0"/>
              <a:t>245</a:t>
            </a:fld>
            <a:endParaRPr lang="en-US"/>
          </a:p>
        </p:txBody>
      </p:sp>
      <p:pic>
        <p:nvPicPr>
          <p:cNvPr id="7" name="Picture 6" descr="Hilbe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720850"/>
            <a:ext cx="3394710" cy="4572000"/>
          </a:xfrm>
          <a:prstGeom prst="rect">
            <a:avLst/>
          </a:prstGeom>
          <a:ln>
            <a:solidFill>
              <a:schemeClr val="tx1"/>
            </a:solidFill>
          </a:ln>
        </p:spPr>
      </p:pic>
    </p:spTree>
    <p:extLst>
      <p:ext uri="{BB962C8B-B14F-4D97-AF65-F5344CB8AC3E}">
        <p14:creationId xmlns:p14="http://schemas.microsoft.com/office/powerpoint/2010/main" val="1516582724"/>
      </p:ext>
    </p:extLst>
  </p:cSld>
  <p:clrMapOvr>
    <a:masterClrMapping/>
  </p:clrMapOvr>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Rethinking Arithmetic</a:t>
            </a:r>
            <a:endParaRPr lang="en-US" dirty="0"/>
          </a:p>
        </p:txBody>
      </p:sp>
      <p:sp>
        <p:nvSpPr>
          <p:cNvPr id="7" name="Content Placeholder 6"/>
          <p:cNvSpPr>
            <a:spLocks noGrp="1"/>
          </p:cNvSpPr>
          <p:nvPr>
            <p:ph idx="1"/>
          </p:nvPr>
        </p:nvSpPr>
        <p:spPr/>
        <p:txBody>
          <a:bodyPr>
            <a:normAutofit lnSpcReduction="10000"/>
          </a:bodyPr>
          <a:lstStyle/>
          <a:p>
            <a:r>
              <a:rPr lang="en-US" dirty="0" smtClean="0"/>
              <a:t>Italian mathematician Giuseppe </a:t>
            </a:r>
            <a:r>
              <a:rPr lang="en-US" dirty="0" err="1" smtClean="0"/>
              <a:t>Peano</a:t>
            </a:r>
            <a:r>
              <a:rPr lang="en-US" dirty="0" smtClean="0"/>
              <a:t> had a similar idea about building a new, more rigorous axiomatic system for arithmetic</a:t>
            </a:r>
          </a:p>
          <a:p>
            <a:r>
              <a:rPr lang="en-US" dirty="0" smtClean="0"/>
              <a:t>Published </a:t>
            </a:r>
            <a:r>
              <a:rPr lang="en-US" i="1" dirty="0" err="1" smtClean="0"/>
              <a:t>Formulario</a:t>
            </a:r>
            <a:r>
              <a:rPr lang="en-US" i="1" dirty="0" smtClean="0"/>
              <a:t> </a:t>
            </a:r>
            <a:r>
              <a:rPr lang="en-US" i="1" dirty="0" err="1" smtClean="0"/>
              <a:t>Mathematico</a:t>
            </a:r>
            <a:r>
              <a:rPr lang="en-US" i="1" dirty="0" smtClean="0"/>
              <a:t> </a:t>
            </a:r>
            <a:r>
              <a:rPr lang="en-US" dirty="0" smtClean="0"/>
              <a:t>(“Mathematical Formulas”) in 1899 – a book containing all essential theorems in mathematics</a:t>
            </a:r>
          </a:p>
          <a:p>
            <a:r>
              <a:rPr lang="en-US" dirty="0" smtClean="0"/>
              <a:t>Invented much of the symbolic notation used today (quantifiers, set operations, etc.)</a:t>
            </a:r>
            <a:endParaRPr lang="en-US" dirty="0"/>
          </a:p>
        </p:txBody>
      </p:sp>
      <p:sp>
        <p:nvSpPr>
          <p:cNvPr id="5" name="Slide Number Placeholder 4"/>
          <p:cNvSpPr>
            <a:spLocks noGrp="1"/>
          </p:cNvSpPr>
          <p:nvPr>
            <p:ph type="sldNum" sz="quarter" idx="12"/>
          </p:nvPr>
        </p:nvSpPr>
        <p:spPr/>
        <p:txBody>
          <a:bodyPr/>
          <a:lstStyle/>
          <a:p>
            <a:fld id="{8CC98554-76E8-C340-BA36-F66DB672AD21}" type="slidenum">
              <a:rPr lang="en-US" smtClean="0"/>
              <a:t>246</a:t>
            </a:fld>
            <a:endParaRPr lang="en-US"/>
          </a:p>
        </p:txBody>
      </p:sp>
    </p:spTree>
    <p:extLst>
      <p:ext uri="{BB962C8B-B14F-4D97-AF65-F5344CB8AC3E}">
        <p14:creationId xmlns:p14="http://schemas.microsoft.com/office/powerpoint/2010/main" val="1497440453"/>
      </p:ext>
    </p:extLst>
  </p:cSld>
  <p:clrMapOvr>
    <a:masterClrMapping/>
  </p:clrMapOvr>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Peano’s</a:t>
            </a:r>
            <a:r>
              <a:rPr lang="en-US" dirty="0" smtClean="0"/>
              <a:t> Axioms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247</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54" y="2303550"/>
            <a:ext cx="7713446" cy="2712950"/>
          </a:xfrm>
          <a:prstGeom prst="rect">
            <a:avLst/>
          </a:prstGeom>
        </p:spPr>
      </p:pic>
    </p:spTree>
    <p:extLst>
      <p:ext uri="{BB962C8B-B14F-4D97-AF65-F5344CB8AC3E}">
        <p14:creationId xmlns:p14="http://schemas.microsoft.com/office/powerpoint/2010/main" val="3597843899"/>
      </p:ext>
    </p:extLst>
  </p:cSld>
  <p:clrMapOvr>
    <a:masterClrMapping/>
  </p:clrMapOvr>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Peano’s</a:t>
            </a:r>
            <a:r>
              <a:rPr lang="en-US" dirty="0" smtClean="0"/>
              <a:t> Axioms in English</a:t>
            </a:r>
            <a:endParaRPr lang="en-US" sz="3100" dirty="0"/>
          </a:p>
        </p:txBody>
      </p:sp>
      <p:sp>
        <p:nvSpPr>
          <p:cNvPr id="3" name="Content Placeholder 2"/>
          <p:cNvSpPr>
            <a:spLocks noGrp="1"/>
          </p:cNvSpPr>
          <p:nvPr>
            <p:ph idx="1"/>
          </p:nvPr>
        </p:nvSpPr>
        <p:spPr>
          <a:xfrm>
            <a:off x="457200" y="1600200"/>
            <a:ext cx="8407400" cy="4525963"/>
          </a:xfrm>
        </p:spPr>
        <p:txBody>
          <a:bodyPr>
            <a:normAutofit/>
          </a:bodyPr>
          <a:lstStyle/>
          <a:p>
            <a:pPr marL="514350" indent="-514350">
              <a:spcAft>
                <a:spcPts val="600"/>
              </a:spcAft>
              <a:buFont typeface="+mj-lt"/>
              <a:buAutoNum type="arabicPeriod"/>
            </a:pPr>
            <a:r>
              <a:rPr lang="en-US" sz="2800" dirty="0" smtClean="0"/>
              <a:t>Zero </a:t>
            </a:r>
            <a:r>
              <a:rPr lang="en-US" sz="2800" dirty="0"/>
              <a:t>is a natural number.</a:t>
            </a:r>
          </a:p>
          <a:p>
            <a:pPr marL="514350" indent="-514350">
              <a:spcAft>
                <a:spcPts val="600"/>
              </a:spcAft>
              <a:buFont typeface="+mj-lt"/>
              <a:buAutoNum type="arabicPeriod"/>
            </a:pPr>
            <a:r>
              <a:rPr lang="en-US" sz="2800" dirty="0" smtClean="0"/>
              <a:t>Every </a:t>
            </a:r>
            <a:r>
              <a:rPr lang="en-US" sz="2800" dirty="0"/>
              <a:t>natural number has a successor.</a:t>
            </a:r>
          </a:p>
          <a:p>
            <a:pPr marL="514350" indent="-514350">
              <a:spcAft>
                <a:spcPts val="600"/>
              </a:spcAft>
              <a:buFont typeface="+mj-lt"/>
              <a:buAutoNum type="arabicPeriod"/>
            </a:pPr>
            <a:r>
              <a:rPr lang="en-US" sz="2800" dirty="0" smtClean="0"/>
              <a:t>If </a:t>
            </a:r>
            <a:r>
              <a:rPr lang="en-US" sz="2800" dirty="0"/>
              <a:t>a subset of natural numbers contains zero, and every element in the subset has a successor in the subset, then the subset contains all natural numbers.</a:t>
            </a:r>
          </a:p>
          <a:p>
            <a:pPr marL="514350" indent="-514350">
              <a:spcAft>
                <a:spcPts val="600"/>
              </a:spcAft>
              <a:buFont typeface="+mj-lt"/>
              <a:buAutoNum type="arabicPeriod"/>
            </a:pPr>
            <a:r>
              <a:rPr lang="en-US" sz="2800" dirty="0" smtClean="0"/>
              <a:t>If </a:t>
            </a:r>
            <a:r>
              <a:rPr lang="en-US" sz="2800" dirty="0"/>
              <a:t>two natural numbers have the same successor, then they are equal.</a:t>
            </a:r>
          </a:p>
          <a:p>
            <a:pPr marL="514350" indent="-514350">
              <a:spcAft>
                <a:spcPts val="600"/>
              </a:spcAft>
              <a:buFont typeface="+mj-lt"/>
              <a:buAutoNum type="arabicPeriod"/>
            </a:pPr>
            <a:r>
              <a:rPr lang="en-US" sz="2800" dirty="0" smtClean="0"/>
              <a:t>Zero </a:t>
            </a:r>
            <a:r>
              <a:rPr lang="en-US" sz="2800" dirty="0"/>
              <a:t>is not the successor of any natural number.</a:t>
            </a:r>
          </a:p>
        </p:txBody>
      </p:sp>
      <p:sp>
        <p:nvSpPr>
          <p:cNvPr id="4" name="Slide Number Placeholder 3"/>
          <p:cNvSpPr>
            <a:spLocks noGrp="1"/>
          </p:cNvSpPr>
          <p:nvPr>
            <p:ph type="sldNum" sz="quarter" idx="12"/>
          </p:nvPr>
        </p:nvSpPr>
        <p:spPr/>
        <p:txBody>
          <a:bodyPr/>
          <a:lstStyle/>
          <a:p>
            <a:fld id="{8CC98554-76E8-C340-BA36-F66DB672AD21}" type="slidenum">
              <a:rPr lang="en-US" smtClean="0"/>
              <a:t>248</a:t>
            </a:fld>
            <a:endParaRPr lang="en-US"/>
          </a:p>
        </p:txBody>
      </p:sp>
    </p:spTree>
    <p:extLst>
      <p:ext uri="{BB962C8B-B14F-4D97-AF65-F5344CB8AC3E}">
        <p14:creationId xmlns:p14="http://schemas.microsoft.com/office/powerpoint/2010/main" val="3948982942"/>
      </p:ext>
    </p:extLst>
  </p:cSld>
  <p:clrMapOvr>
    <a:masterClrMapping/>
  </p:clrMapOvr>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Peano’s</a:t>
            </a:r>
            <a:r>
              <a:rPr lang="en-US" dirty="0" smtClean="0"/>
              <a:t> Third Axiom</a:t>
            </a:r>
            <a:endParaRPr lang="en-US" dirty="0"/>
          </a:p>
        </p:txBody>
      </p:sp>
      <p:sp>
        <p:nvSpPr>
          <p:cNvPr id="3" name="Content Placeholder 2"/>
          <p:cNvSpPr>
            <a:spLocks noGrp="1"/>
          </p:cNvSpPr>
          <p:nvPr>
            <p:ph idx="1"/>
          </p:nvPr>
        </p:nvSpPr>
        <p:spPr/>
        <p:txBody>
          <a:bodyPr/>
          <a:lstStyle/>
          <a:p>
            <a:pPr marL="0" indent="0">
              <a:buNone/>
            </a:pPr>
            <a:r>
              <a:rPr lang="en-US" sz="2800" dirty="0" smtClean="0"/>
              <a:t>“If </a:t>
            </a:r>
            <a:r>
              <a:rPr lang="en-US" sz="2800" dirty="0"/>
              <a:t>a subset of natural numbers contains zero, and every element in the subset has a successor in the subset, then the subset contains all natural numbers</a:t>
            </a:r>
            <a:r>
              <a:rPr lang="en-US" sz="2800" dirty="0" smtClean="0"/>
              <a:t>.”</a:t>
            </a:r>
          </a:p>
          <a:p>
            <a:r>
              <a:rPr lang="en-US" sz="2800" dirty="0" smtClean="0"/>
              <a:t>Known as </a:t>
            </a:r>
            <a:r>
              <a:rPr lang="en-US" sz="2800" i="1" dirty="0" smtClean="0"/>
              <a:t>axiom of induction</a:t>
            </a:r>
          </a:p>
          <a:p>
            <a:r>
              <a:rPr lang="en-US" sz="2800" dirty="0" smtClean="0"/>
              <a:t>Implies that there are no “unreachable” natural numbers</a:t>
            </a:r>
          </a:p>
          <a:p>
            <a:pPr lvl="1"/>
            <a:r>
              <a:rPr lang="en-US" sz="2400" dirty="0" smtClean="0"/>
              <a:t>If you start with zero and keep taking successor, you’ll eventually get to every natural number</a:t>
            </a:r>
            <a:endParaRPr lang="en-US" sz="2400" dirty="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249</a:t>
            </a:fld>
            <a:endParaRPr lang="en-US"/>
          </a:p>
        </p:txBody>
      </p:sp>
    </p:spTree>
    <p:extLst>
      <p:ext uri="{BB962C8B-B14F-4D97-AF65-F5344CB8AC3E}">
        <p14:creationId xmlns:p14="http://schemas.microsoft.com/office/powerpoint/2010/main" val="2511999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a unique inverse for every element of a group.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en-US" sz="2800" i="1" dirty="0" err="1" smtClean="0">
                <a:latin typeface="Palatino"/>
                <a:cs typeface="Palatino"/>
              </a:rPr>
              <a:t>ab</a:t>
            </a:r>
            <a:r>
              <a:rPr lang="en-US" sz="2800" dirty="0" smtClean="0">
                <a:latin typeface="Palatino"/>
                <a:cs typeface="Palatino"/>
              </a:rPr>
              <a:t> = </a:t>
            </a:r>
            <a:r>
              <a:rPr lang="en-US" sz="2800" i="1" dirty="0" smtClean="0">
                <a:latin typeface="Palatino"/>
                <a:cs typeface="Palatino"/>
              </a:rPr>
              <a:t>e </a:t>
            </a:r>
            <a:r>
              <a:rPr lang="en-US" sz="2800" dirty="0" smtClean="0">
                <a:latin typeface="Palatino"/>
                <a:cs typeface="Palatino"/>
              </a:rPr>
              <a:t> ⟹  </a:t>
            </a:r>
            <a:r>
              <a:rPr lang="en-US" sz="2800" i="1" dirty="0" smtClean="0">
                <a:latin typeface="Palatino"/>
                <a:cs typeface="Palatino"/>
              </a:rPr>
              <a:t>b</a:t>
            </a:r>
            <a:r>
              <a:rPr lang="en-US" sz="2800" dirty="0" smtClean="0">
                <a:latin typeface="Palatino"/>
                <a:cs typeface="Palatino"/>
              </a:rPr>
              <a:t> = </a:t>
            </a:r>
            <a:r>
              <a:rPr lang="en-US" sz="2800" i="1" dirty="0" smtClean="0">
                <a:latin typeface="Palatino"/>
                <a:cs typeface="Palatino"/>
              </a:rPr>
              <a:t>a</a:t>
            </a:r>
            <a:r>
              <a:rPr lang="en-US" sz="2800" baseline="30000" dirty="0" smtClean="0">
                <a:latin typeface="Palatino"/>
                <a:cs typeface="Palatino"/>
              </a:rPr>
              <a:t>–1</a:t>
            </a:r>
          </a:p>
          <a:p>
            <a:pPr marL="0" indent="0">
              <a:buNone/>
            </a:pPr>
            <a:r>
              <a:rPr lang="en-US" sz="2800" dirty="0" smtClean="0"/>
              <a:t>Proof:  Suppose there is some </a:t>
            </a:r>
            <a:r>
              <a:rPr lang="en-US" sz="2800" i="1" dirty="0">
                <a:latin typeface="Palatino"/>
                <a:cs typeface="Palatino"/>
              </a:rPr>
              <a:t>b</a:t>
            </a:r>
            <a:r>
              <a:rPr lang="en-US" sz="2800" dirty="0" smtClean="0"/>
              <a:t> that cancels </a:t>
            </a:r>
            <a:r>
              <a:rPr lang="en-US" sz="2800" i="1" dirty="0">
                <a:latin typeface="Palatino"/>
                <a:cs typeface="Palatino"/>
              </a:rPr>
              <a:t>a</a:t>
            </a:r>
            <a:r>
              <a:rPr lang="en-US" sz="2800" dirty="0" smtClean="0"/>
              <a:t>, i.e.</a:t>
            </a:r>
          </a:p>
          <a:p>
            <a:pPr marL="0" indent="0" algn="ctr">
              <a:buNone/>
            </a:pPr>
            <a:r>
              <a:rPr lang="en-US" sz="2800" dirty="0" smtClean="0"/>
              <a:t> </a:t>
            </a:r>
            <a:r>
              <a:rPr lang="en-US" sz="2800" i="1" dirty="0" err="1" smtClean="0">
                <a:latin typeface="Palatino"/>
                <a:cs typeface="Palatino"/>
              </a:rPr>
              <a:t>ab</a:t>
            </a:r>
            <a:r>
              <a:rPr lang="en-US" sz="2800" dirty="0">
                <a:latin typeface="Palatino"/>
                <a:cs typeface="Palatino"/>
              </a:rPr>
              <a:t> </a:t>
            </a:r>
            <a:r>
              <a:rPr lang="en-US" sz="2800" dirty="0" smtClean="0">
                <a:latin typeface="Palatino"/>
                <a:cs typeface="Palatino"/>
              </a:rPr>
              <a:t>= </a:t>
            </a:r>
            <a:r>
              <a:rPr lang="en-US" sz="2800" i="1" dirty="0" smtClean="0">
                <a:latin typeface="Palatino"/>
                <a:cs typeface="Palatino"/>
              </a:rPr>
              <a:t>e</a:t>
            </a:r>
            <a:r>
              <a:rPr lang="en-US" sz="2800" dirty="0" smtClean="0"/>
              <a:t> </a:t>
            </a:r>
          </a:p>
          <a:p>
            <a:pPr marL="0" indent="0">
              <a:buNone/>
            </a:pPr>
            <a:r>
              <a:rPr lang="en-US" sz="2800" dirty="0" smtClean="0"/>
              <a:t>Then we can multiply both sides by </a:t>
            </a:r>
            <a:r>
              <a:rPr lang="en-US" sz="2800" i="1" dirty="0" smtClean="0">
                <a:latin typeface="Palatino"/>
                <a:cs typeface="Palatino"/>
              </a:rPr>
              <a:t>a</a:t>
            </a:r>
            <a:r>
              <a:rPr lang="en-US" sz="2800" baseline="30000" dirty="0" smtClean="0">
                <a:latin typeface="Palatino"/>
                <a:cs typeface="Palatino"/>
              </a:rPr>
              <a:t>–1</a:t>
            </a:r>
            <a:r>
              <a:rPr lang="en-US" sz="2800" baseline="30000" dirty="0" smtClean="0"/>
              <a:t> </a:t>
            </a:r>
            <a:r>
              <a:rPr lang="en-US" sz="2800" dirty="0" smtClean="0"/>
              <a:t>on the left:</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250" y="3587750"/>
            <a:ext cx="2089150" cy="2438876"/>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25</a:t>
            </a:fld>
            <a:endParaRPr lang="en-US"/>
          </a:p>
        </p:txBody>
      </p:sp>
    </p:spTree>
    <p:extLst>
      <p:ext uri="{BB962C8B-B14F-4D97-AF65-F5344CB8AC3E}">
        <p14:creationId xmlns:p14="http://schemas.microsoft.com/office/powerpoint/2010/main" val="26845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Giuseppe </a:t>
            </a:r>
            <a:r>
              <a:rPr lang="en-US" dirty="0" err="1" smtClean="0"/>
              <a:t>Peano</a:t>
            </a:r>
            <a:r>
              <a:rPr lang="en-US" dirty="0" smtClean="0"/>
              <a:t> (1858-1932)</a:t>
            </a:r>
            <a:endParaRPr lang="en-US" dirty="0"/>
          </a:p>
        </p:txBody>
      </p:sp>
      <p:sp>
        <p:nvSpPr>
          <p:cNvPr id="7" name="Content Placeholder 6"/>
          <p:cNvSpPr>
            <a:spLocks noGrp="1"/>
          </p:cNvSpPr>
          <p:nvPr>
            <p:ph sz="half" idx="2"/>
          </p:nvPr>
        </p:nvSpPr>
        <p:spPr/>
        <p:txBody>
          <a:bodyPr/>
          <a:lstStyle/>
          <a:p>
            <a:pPr>
              <a:spcAft>
                <a:spcPts val="600"/>
              </a:spcAft>
            </a:pPr>
            <a:r>
              <a:rPr lang="en-US" dirty="0" smtClean="0"/>
              <a:t>Discovered space-filling curve</a:t>
            </a:r>
          </a:p>
          <a:p>
            <a:pPr>
              <a:spcAft>
                <a:spcPts val="600"/>
              </a:spcAft>
            </a:pPr>
            <a:r>
              <a:rPr lang="en-US" dirty="0" smtClean="0"/>
              <a:t>Invented a language for writing science and math unambiguously</a:t>
            </a:r>
          </a:p>
          <a:p>
            <a:pPr>
              <a:spcAft>
                <a:spcPts val="600"/>
              </a:spcAft>
            </a:pPr>
            <a:r>
              <a:rPr lang="en-US" dirty="0" smtClean="0"/>
              <a:t>Published much of his work in this language</a:t>
            </a:r>
          </a:p>
          <a:p>
            <a:pPr>
              <a:spcAft>
                <a:spcPts val="600"/>
              </a:spcAft>
            </a:pPr>
            <a:r>
              <a:rPr lang="en-US" dirty="0" smtClean="0"/>
              <a:t>Most has never been translated</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250</a:t>
            </a:fld>
            <a:endParaRPr lang="en-US"/>
          </a:p>
        </p:txBody>
      </p:sp>
      <p:pic>
        <p:nvPicPr>
          <p:cNvPr id="3" name="Picture 2" descr="Giuseppe_Pean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00200"/>
            <a:ext cx="3611880" cy="4572000"/>
          </a:xfrm>
          <a:prstGeom prst="rect">
            <a:avLst/>
          </a:prstGeom>
          <a:ln>
            <a:solidFill>
              <a:schemeClr val="tx1"/>
            </a:solidFill>
          </a:ln>
        </p:spPr>
      </p:pic>
    </p:spTree>
    <p:extLst>
      <p:ext uri="{BB962C8B-B14F-4D97-AF65-F5344CB8AC3E}">
        <p14:creationId xmlns:p14="http://schemas.microsoft.com/office/powerpoint/2010/main" val="573234752"/>
      </p:ext>
    </p:extLst>
  </p:cSld>
  <p:clrMapOvr>
    <a:masterClrMapping/>
  </p:clrMapOvr>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Independence of </a:t>
            </a:r>
            <a:r>
              <a:rPr lang="en-US" dirty="0" err="1" smtClean="0"/>
              <a:t>Peano</a:t>
            </a:r>
            <a:r>
              <a:rPr lang="en-US" dirty="0" smtClean="0"/>
              <a:t> Axioms</a:t>
            </a:r>
            <a:endParaRPr lang="en-US" dirty="0"/>
          </a:p>
        </p:txBody>
      </p:sp>
      <p:sp>
        <p:nvSpPr>
          <p:cNvPr id="7" name="Content Placeholder 6"/>
          <p:cNvSpPr>
            <a:spLocks noGrp="1"/>
          </p:cNvSpPr>
          <p:nvPr>
            <p:ph idx="1"/>
          </p:nvPr>
        </p:nvSpPr>
        <p:spPr/>
        <p:txBody>
          <a:bodyPr/>
          <a:lstStyle/>
          <a:p>
            <a:r>
              <a:rPr lang="en-US" dirty="0" smtClean="0"/>
              <a:t>How do we know all of </a:t>
            </a:r>
            <a:r>
              <a:rPr lang="en-US" dirty="0" err="1" smtClean="0"/>
              <a:t>Peano’s</a:t>
            </a:r>
            <a:r>
              <a:rPr lang="en-US" dirty="0" smtClean="0"/>
              <a:t> axioms are needed?</a:t>
            </a:r>
          </a:p>
          <a:p>
            <a:r>
              <a:rPr lang="en-US" dirty="0" smtClean="0"/>
              <a:t>We can try removing each axiom and show that the resulting system does not capture what we mean by natural numbers.</a:t>
            </a:r>
          </a:p>
        </p:txBody>
      </p:sp>
      <p:sp>
        <p:nvSpPr>
          <p:cNvPr id="5" name="Slide Number Placeholder 4"/>
          <p:cNvSpPr>
            <a:spLocks noGrp="1"/>
          </p:cNvSpPr>
          <p:nvPr>
            <p:ph type="sldNum" sz="quarter" idx="12"/>
          </p:nvPr>
        </p:nvSpPr>
        <p:spPr/>
        <p:txBody>
          <a:bodyPr/>
          <a:lstStyle/>
          <a:p>
            <a:fld id="{8CC98554-76E8-C340-BA36-F66DB672AD21}" type="slidenum">
              <a:rPr lang="en-US" smtClean="0"/>
              <a:t>251</a:t>
            </a:fld>
            <a:endParaRPr lang="en-US"/>
          </a:p>
        </p:txBody>
      </p:sp>
    </p:spTree>
    <p:extLst>
      <p:ext uri="{BB962C8B-B14F-4D97-AF65-F5344CB8AC3E}">
        <p14:creationId xmlns:p14="http://schemas.microsoft.com/office/powerpoint/2010/main" val="1938318476"/>
      </p:ext>
    </p:extLst>
  </p:cSld>
  <p:clrMapOvr>
    <a:masterClrMapping/>
  </p:clrMapOvr>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Existence of 0 Axiom</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2800" dirty="0" smtClean="0"/>
          </a:p>
          <a:p>
            <a:r>
              <a:rPr lang="en-US" sz="2800" dirty="0" smtClean="0"/>
              <a:t>If we remove this axiom, we are forced to drop </a:t>
            </a:r>
            <a:r>
              <a:rPr lang="en-US" sz="2800" i="1" dirty="0" smtClean="0"/>
              <a:t>all</a:t>
            </a:r>
            <a:r>
              <a:rPr lang="en-US" sz="2800" dirty="0" smtClean="0"/>
              <a:t> axioms that refer to zero.</a:t>
            </a:r>
          </a:p>
          <a:p>
            <a:r>
              <a:rPr lang="en-US" sz="2800" dirty="0" smtClean="0"/>
              <a:t>With no elements to start with, the other axioms never apply and can be satisfied with the empty set.</a:t>
            </a:r>
          </a:p>
          <a:p>
            <a:r>
              <a:rPr lang="en-US" sz="2800" dirty="0" smtClean="0"/>
              <a:t>The empty set is not a model of natural numbers.</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252</a:t>
            </a:fld>
            <a:endParaRPr 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700" y="1600200"/>
            <a:ext cx="1206500" cy="307316"/>
          </a:xfrm>
          <a:prstGeom prst="rect">
            <a:avLst/>
          </a:prstGeom>
        </p:spPr>
      </p:pic>
    </p:spTree>
    <p:extLst>
      <p:ext uri="{BB962C8B-B14F-4D97-AF65-F5344CB8AC3E}">
        <p14:creationId xmlns:p14="http://schemas.microsoft.com/office/powerpoint/2010/main" val="1701648139"/>
      </p:ext>
    </p:extLst>
  </p:cSld>
  <p:clrMapOvr>
    <a:masterClrMapping/>
  </p:clrMapOvr>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Removing Totality of Successor Axiom</a:t>
            </a:r>
            <a:endParaRPr lang="en-US" dirty="0"/>
          </a:p>
        </p:txBody>
      </p:sp>
      <p:sp>
        <p:nvSpPr>
          <p:cNvPr id="3" name="Content Placeholder 2"/>
          <p:cNvSpPr>
            <a:spLocks noGrp="1"/>
          </p:cNvSpPr>
          <p:nvPr>
            <p:ph idx="1"/>
          </p:nvPr>
        </p:nvSpPr>
        <p:spPr/>
        <p:txBody>
          <a:bodyPr/>
          <a:lstStyle/>
          <a:p>
            <a:endParaRPr lang="en-US" dirty="0" smtClean="0"/>
          </a:p>
          <a:p>
            <a:r>
              <a:rPr lang="en-US" sz="2800" dirty="0" smtClean="0"/>
              <a:t>If we remove the requirement that every value have a successor, we end up allowing finite sets like {0} or {0, 1, 2}.</a:t>
            </a:r>
          </a:p>
          <a:p>
            <a:r>
              <a:rPr lang="en-US" sz="2800" dirty="0" smtClean="0"/>
              <a:t>No finite set is a model of natural numbers.</a:t>
            </a:r>
          </a:p>
          <a:p>
            <a:endParaRPr lang="en-US" sz="2800" dirty="0"/>
          </a:p>
          <a:p>
            <a:pPr marL="0" indent="0">
              <a:buNone/>
            </a:pPr>
            <a:r>
              <a:rPr lang="en-US" sz="2800" dirty="0" smtClean="0"/>
              <a:t>Note:  On computers, we give up this axiom, because our data types are finite.</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253</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050" y="1600200"/>
            <a:ext cx="6635750" cy="324751"/>
          </a:xfrm>
          <a:prstGeom prst="rect">
            <a:avLst/>
          </a:prstGeom>
        </p:spPr>
      </p:pic>
    </p:spTree>
    <p:extLst>
      <p:ext uri="{BB962C8B-B14F-4D97-AF65-F5344CB8AC3E}">
        <p14:creationId xmlns:p14="http://schemas.microsoft.com/office/powerpoint/2010/main" val="2997135641"/>
      </p:ext>
    </p:extLst>
  </p:cSld>
  <p:clrMapOvr>
    <a:masterClrMapping/>
  </p:clrMapOvr>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Induction Axiom</a:t>
            </a:r>
            <a:endParaRPr lang="en-US" dirty="0"/>
          </a:p>
        </p:txBody>
      </p:sp>
      <p:sp>
        <p:nvSpPr>
          <p:cNvPr id="3" name="Content Placeholder 2"/>
          <p:cNvSpPr>
            <a:spLocks noGrp="1"/>
          </p:cNvSpPr>
          <p:nvPr>
            <p:ph idx="1"/>
          </p:nvPr>
        </p:nvSpPr>
        <p:spPr/>
        <p:txBody>
          <a:bodyPr/>
          <a:lstStyle/>
          <a:p>
            <a:endParaRPr lang="en-US" dirty="0" smtClean="0"/>
          </a:p>
          <a:p>
            <a:r>
              <a:rPr lang="en-US" sz="2800" dirty="0" smtClean="0"/>
              <a:t>If we remove this axiom, then we end up with more integer-like things than there are integers.</a:t>
            </a:r>
          </a:p>
          <a:p>
            <a:r>
              <a:rPr lang="en-US" sz="2800" dirty="0" smtClean="0"/>
              <a:t>These “unreachable” numbers are called transfinite ordinals, designated by </a:t>
            </a:r>
            <a:r>
              <a:rPr lang="en-US" sz="2800" dirty="0" err="1" smtClean="0"/>
              <a:t>ω</a:t>
            </a:r>
            <a:r>
              <a:rPr lang="en-US" sz="2800" dirty="0" smtClean="0"/>
              <a:t>.</a:t>
            </a:r>
          </a:p>
          <a:p>
            <a:r>
              <a:rPr lang="en-US" sz="2800" dirty="0" smtClean="0"/>
              <a:t>{0, 1, 2, 3, …, ω</a:t>
            </a:r>
            <a:r>
              <a:rPr lang="en-US" sz="2800" baseline="-25000" dirty="0" smtClean="0"/>
              <a:t>1</a:t>
            </a:r>
            <a:r>
              <a:rPr lang="en-US" sz="2800" dirty="0" smtClean="0"/>
              <a:t>, ω</a:t>
            </a:r>
            <a:r>
              <a:rPr lang="en-US" sz="2800" baseline="-25000" dirty="0"/>
              <a:t>1</a:t>
            </a:r>
            <a:r>
              <a:rPr lang="en-US" sz="2800" dirty="0" smtClean="0"/>
              <a:t>+1, ω</a:t>
            </a:r>
            <a:r>
              <a:rPr lang="en-US" sz="2800" baseline="-25000" dirty="0"/>
              <a:t>1</a:t>
            </a:r>
            <a:r>
              <a:rPr lang="en-US" sz="2800" dirty="0" smtClean="0"/>
              <a:t>+2, …, ω</a:t>
            </a:r>
            <a:r>
              <a:rPr lang="en-US" sz="2800" baseline="-25000" dirty="0" smtClean="0"/>
              <a:t>2</a:t>
            </a:r>
            <a:r>
              <a:rPr lang="en-US" sz="2800" dirty="0" smtClean="0"/>
              <a:t>, ω</a:t>
            </a:r>
            <a:r>
              <a:rPr lang="en-US" sz="2800" baseline="-25000" dirty="0" smtClean="0"/>
              <a:t>2</a:t>
            </a:r>
            <a:r>
              <a:rPr lang="en-US" sz="2800" dirty="0" smtClean="0"/>
              <a:t>+</a:t>
            </a:r>
            <a:r>
              <a:rPr lang="en-US" sz="2800" dirty="0"/>
              <a:t>1, </a:t>
            </a:r>
            <a:r>
              <a:rPr lang="en-US" sz="2800" dirty="0" smtClean="0"/>
              <a:t>ω</a:t>
            </a:r>
            <a:r>
              <a:rPr lang="en-US" sz="2800" baseline="-25000" dirty="0" smtClean="0"/>
              <a:t>2</a:t>
            </a:r>
            <a:r>
              <a:rPr lang="en-US" sz="2800" dirty="0" smtClean="0"/>
              <a:t>+2…}</a:t>
            </a:r>
          </a:p>
          <a:p>
            <a:r>
              <a:rPr lang="en-US" sz="2800" dirty="0" smtClean="0"/>
              <a:t>Clearly not a model of natural numbers.</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254</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661544"/>
            <a:ext cx="7861300" cy="329409"/>
          </a:xfrm>
          <a:prstGeom prst="rect">
            <a:avLst/>
          </a:prstGeom>
        </p:spPr>
      </p:pic>
    </p:spTree>
    <p:extLst>
      <p:ext uri="{BB962C8B-B14F-4D97-AF65-F5344CB8AC3E}">
        <p14:creationId xmlns:p14="http://schemas.microsoft.com/office/powerpoint/2010/main" val="1412186430"/>
      </p:ext>
    </p:extLst>
  </p:cSld>
  <p:clrMapOvr>
    <a:masterClrMapping/>
  </p:clrMapOvr>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Removing </a:t>
            </a:r>
            <a:r>
              <a:rPr lang="en-US" sz="3600" dirty="0" err="1" smtClean="0"/>
              <a:t>Invertibility</a:t>
            </a:r>
            <a:r>
              <a:rPr lang="en-US" sz="3600" dirty="0" smtClean="0"/>
              <a:t> of Successor Axiom</a:t>
            </a:r>
            <a:endParaRPr lang="en-US" sz="3600" dirty="0"/>
          </a:p>
        </p:txBody>
      </p:sp>
      <p:sp>
        <p:nvSpPr>
          <p:cNvPr id="3" name="Content Placeholder 2"/>
          <p:cNvSpPr>
            <a:spLocks noGrp="1"/>
          </p:cNvSpPr>
          <p:nvPr>
            <p:ph idx="1"/>
          </p:nvPr>
        </p:nvSpPr>
        <p:spPr/>
        <p:txBody>
          <a:bodyPr>
            <a:normAutofit/>
          </a:bodyPr>
          <a:lstStyle/>
          <a:p>
            <a:endParaRPr lang="en-US" dirty="0"/>
          </a:p>
          <a:p>
            <a:r>
              <a:rPr lang="en-US" sz="2800" dirty="0" smtClean="0"/>
              <a:t>If we remove the requirement that equal successors have equal predecessors, we’re allowing </a:t>
            </a:r>
            <a:r>
              <a:rPr lang="el-GR" sz="2800" dirty="0"/>
              <a:t>ρ</a:t>
            </a:r>
            <a:r>
              <a:rPr lang="en-US" sz="2800" dirty="0" smtClean="0"/>
              <a:t>-shaped structures</a:t>
            </a:r>
          </a:p>
          <a:p>
            <a:r>
              <a:rPr lang="en-US" sz="2800" dirty="0" smtClean="0"/>
              <a:t>E.g. {0, 1, 1, 1, …} or {0, 1, 2, 3, 2, 3…}</a:t>
            </a:r>
          </a:p>
          <a:p>
            <a:r>
              <a:rPr lang="en-US" sz="2800" dirty="0" smtClean="0"/>
              <a:t>An item could have multiple predecessors, some earlier in the sequence and some later</a:t>
            </a:r>
          </a:p>
          <a:p>
            <a:r>
              <a:rPr lang="en-US" sz="2800" dirty="0" smtClean="0"/>
              <a:t>All these structures are finite, so do not model natural numbers.</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255</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1517650"/>
            <a:ext cx="5397500" cy="370417"/>
          </a:xfrm>
          <a:prstGeom prst="rect">
            <a:avLst/>
          </a:prstGeom>
        </p:spPr>
      </p:pic>
    </p:spTree>
    <p:extLst>
      <p:ext uri="{BB962C8B-B14F-4D97-AF65-F5344CB8AC3E}">
        <p14:creationId xmlns:p14="http://schemas.microsoft.com/office/powerpoint/2010/main" val="1326682311"/>
      </p:ext>
    </p:extLst>
  </p:cSld>
  <p:clrMapOvr>
    <a:masterClrMapping/>
  </p:clrMapOvr>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547100" cy="1143000"/>
          </a:xfrm>
        </p:spPr>
        <p:txBody>
          <a:bodyPr>
            <a:noAutofit/>
          </a:bodyPr>
          <a:lstStyle/>
          <a:p>
            <a:r>
              <a:rPr lang="en-US" sz="3600" dirty="0" smtClean="0"/>
              <a:t>Remove “Nothing has 0 as successor” Axiom</a:t>
            </a:r>
            <a:endParaRPr lang="en-US" sz="3600" dirty="0"/>
          </a:p>
        </p:txBody>
      </p:sp>
      <p:sp>
        <p:nvSpPr>
          <p:cNvPr id="3" name="Content Placeholder 2"/>
          <p:cNvSpPr>
            <a:spLocks noGrp="1"/>
          </p:cNvSpPr>
          <p:nvPr>
            <p:ph idx="1"/>
          </p:nvPr>
        </p:nvSpPr>
        <p:spPr/>
        <p:txBody>
          <a:bodyPr/>
          <a:lstStyle/>
          <a:p>
            <a:endParaRPr lang="en-US" dirty="0" smtClean="0"/>
          </a:p>
          <a:p>
            <a:r>
              <a:rPr lang="en-US" sz="2800" dirty="0" smtClean="0"/>
              <a:t>If we remove this axiom, we’d allow structures that loop back to zero</a:t>
            </a:r>
          </a:p>
          <a:p>
            <a:r>
              <a:rPr lang="en-US" sz="2800" dirty="0" smtClean="0"/>
              <a:t>E.g. {0, 0, 0…} or {0, 1, 0, 1, 0, 1…}</a:t>
            </a:r>
          </a:p>
          <a:p>
            <a:r>
              <a:rPr lang="en-US" sz="2800" dirty="0" smtClean="0"/>
              <a:t>Again, these are finite, so do not model natural numbers.</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256</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150" y="1736988"/>
            <a:ext cx="2279650" cy="324377"/>
          </a:xfrm>
          <a:prstGeom prst="rect">
            <a:avLst/>
          </a:prstGeom>
        </p:spPr>
      </p:pic>
    </p:spTree>
    <p:extLst>
      <p:ext uri="{BB962C8B-B14F-4D97-AF65-F5344CB8AC3E}">
        <p14:creationId xmlns:p14="http://schemas.microsoft.com/office/powerpoint/2010/main" val="94153853"/>
      </p:ext>
    </p:extLst>
  </p:cSld>
  <p:clrMapOvr>
    <a:masterClrMapping/>
  </p:clrMapOvr>
  <p:timing>
    <p:tnLst>
      <p:par>
        <p:cTn xmlns:p14="http://schemas.microsoft.com/office/powerpoint/2010/mai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Arithmetic</a:t>
            </a:r>
            <a:endParaRPr lang="en-US" dirty="0"/>
          </a:p>
        </p:txBody>
      </p:sp>
      <p:sp>
        <p:nvSpPr>
          <p:cNvPr id="3" name="Content Placeholder 2"/>
          <p:cNvSpPr>
            <a:spLocks noGrp="1"/>
          </p:cNvSpPr>
          <p:nvPr>
            <p:ph idx="1"/>
          </p:nvPr>
        </p:nvSpPr>
        <p:spPr/>
        <p:txBody>
          <a:bodyPr/>
          <a:lstStyle/>
          <a:p>
            <a:r>
              <a:rPr lang="en-US" dirty="0" err="1" smtClean="0"/>
              <a:t>Peano’s</a:t>
            </a:r>
            <a:r>
              <a:rPr lang="en-US" dirty="0" smtClean="0"/>
              <a:t> axioms provide a foundation for arithmetic on natural numbers</a:t>
            </a:r>
          </a:p>
          <a:p>
            <a:r>
              <a:rPr lang="en-US" dirty="0" smtClean="0"/>
              <a:t>We can create definitions of addition and multiplication starting with these axioms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257</a:t>
            </a:fld>
            <a:endParaRPr lang="en-US"/>
          </a:p>
        </p:txBody>
      </p:sp>
    </p:spTree>
    <p:extLst>
      <p:ext uri="{BB962C8B-B14F-4D97-AF65-F5344CB8AC3E}">
        <p14:creationId xmlns:p14="http://schemas.microsoft.com/office/powerpoint/2010/main" val="990956075"/>
      </p:ext>
    </p:extLst>
  </p:cSld>
  <p:clrMapOvr>
    <a:masterClrMapping/>
  </p:clrMapOvr>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Addition</a:t>
            </a:r>
            <a:endParaRPr lang="en-US" dirty="0"/>
          </a:p>
        </p:txBody>
      </p:sp>
      <p:sp>
        <p:nvSpPr>
          <p:cNvPr id="3" name="Content Placeholder 2"/>
          <p:cNvSpPr>
            <a:spLocks noGrp="1"/>
          </p:cNvSpPr>
          <p:nvPr>
            <p:ph idx="1"/>
          </p:nvPr>
        </p:nvSpPr>
        <p:spPr/>
        <p:txBody>
          <a:bodyPr/>
          <a:lstStyle/>
          <a:p>
            <a:pPr marL="0" indent="0" algn="ctr">
              <a:buNone/>
            </a:pPr>
            <a:r>
              <a:rPr lang="en-US" i="1" dirty="0">
                <a:latin typeface="Palatino"/>
                <a:cs typeface="Palatino"/>
              </a:rPr>
              <a:t>a</a:t>
            </a:r>
            <a:r>
              <a:rPr lang="en-US" dirty="0" smtClean="0">
                <a:latin typeface="Palatino"/>
                <a:cs typeface="Palatino"/>
              </a:rPr>
              <a:t> + 0 = </a:t>
            </a:r>
            <a:r>
              <a:rPr lang="en-US" i="1" dirty="0" smtClean="0">
                <a:latin typeface="Palatino"/>
                <a:cs typeface="Palatino"/>
              </a:rPr>
              <a:t>a</a:t>
            </a:r>
          </a:p>
          <a:p>
            <a:pPr marL="0" indent="0" algn="ctr">
              <a:buNone/>
            </a:pPr>
            <a:r>
              <a:rPr lang="en-US" i="1" dirty="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a:t>
            </a:r>
          </a:p>
          <a:p>
            <a:pPr marL="0" indent="0" algn="ctr">
              <a:buNone/>
            </a:pPr>
            <a:endParaRPr lang="en-US" dirty="0">
              <a:latin typeface="Palatino"/>
              <a:cs typeface="Palatino"/>
            </a:endParaRPr>
          </a:p>
          <a:p>
            <a:pPr marL="0" indent="0" algn="ctr">
              <a:buNone/>
            </a:pPr>
            <a:endParaRPr lang="en-US" dirty="0" smtClean="0">
              <a:latin typeface="Palatino"/>
              <a:cs typeface="Palatino"/>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258</a:t>
            </a:fld>
            <a:endParaRPr lang="en-US"/>
          </a:p>
        </p:txBody>
      </p:sp>
    </p:spTree>
    <p:extLst>
      <p:ext uri="{BB962C8B-B14F-4D97-AF65-F5344CB8AC3E}">
        <p14:creationId xmlns:p14="http://schemas.microsoft.com/office/powerpoint/2010/main" val="357403807"/>
      </p:ext>
    </p:extLst>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is the left additive identity</a:t>
            </a:r>
            <a:endParaRPr lang="en-US" dirty="0"/>
          </a:p>
        </p:txBody>
      </p:sp>
      <p:sp>
        <p:nvSpPr>
          <p:cNvPr id="3" name="Content Placeholder 2"/>
          <p:cNvSpPr>
            <a:spLocks noGrp="1"/>
          </p:cNvSpPr>
          <p:nvPr>
            <p:ph idx="1"/>
          </p:nvPr>
        </p:nvSpPr>
        <p:spPr/>
        <p:txBody>
          <a:bodyPr/>
          <a:lstStyle/>
          <a:p>
            <a:pPr marL="0" indent="0" algn="ctr">
              <a:buNone/>
            </a:pPr>
            <a:r>
              <a:rPr lang="en-US" sz="2800" dirty="0" smtClean="0">
                <a:latin typeface="Palatino"/>
                <a:cs typeface="Palatino"/>
              </a:rPr>
              <a:t>0 </a:t>
            </a:r>
            <a:r>
              <a:rPr lang="en-US" sz="2800" dirty="0">
                <a:latin typeface="Palatino"/>
                <a:cs typeface="Palatino"/>
              </a:rPr>
              <a:t>+ </a:t>
            </a:r>
            <a:r>
              <a:rPr lang="en-US" sz="2800" i="1" dirty="0" smtClean="0">
                <a:latin typeface="Palatino"/>
                <a:cs typeface="Palatino"/>
              </a:rPr>
              <a:t>a</a:t>
            </a:r>
            <a:r>
              <a:rPr lang="en-US" sz="2800" dirty="0" smtClean="0">
                <a:latin typeface="Palatino"/>
                <a:cs typeface="Palatino"/>
              </a:rPr>
              <a:t> </a:t>
            </a:r>
            <a:r>
              <a:rPr lang="en-US" sz="2800" dirty="0">
                <a:latin typeface="Palatino"/>
                <a:cs typeface="Palatino"/>
              </a:rPr>
              <a:t>= </a:t>
            </a:r>
            <a:r>
              <a:rPr lang="en-US" sz="2800" i="1" dirty="0" smtClean="0">
                <a:latin typeface="Palatino"/>
                <a:cs typeface="Palatino"/>
              </a:rPr>
              <a:t>a</a:t>
            </a:r>
          </a:p>
          <a:p>
            <a:pPr marL="0" indent="0">
              <a:buNone/>
            </a:pPr>
            <a:endParaRPr lang="en-US" sz="2800" i="1" dirty="0">
              <a:latin typeface="Palatino"/>
              <a:cs typeface="Palatino"/>
            </a:endParaRPr>
          </a:p>
          <a:p>
            <a:pPr marL="0" indent="0">
              <a:buNone/>
            </a:pPr>
            <a:r>
              <a:rPr lang="en-US" sz="2800" dirty="0">
                <a:cs typeface="Palatino"/>
              </a:rPr>
              <a:t>b</a:t>
            </a:r>
            <a:r>
              <a:rPr lang="en-US" sz="2800" dirty="0" smtClean="0">
                <a:cs typeface="Palatino"/>
              </a:rPr>
              <a:t>asis:</a:t>
            </a:r>
          </a:p>
          <a:p>
            <a:pPr marL="0" indent="0" algn="ctr">
              <a:buNone/>
            </a:pPr>
            <a:r>
              <a:rPr lang="en-US" sz="2800" dirty="0" smtClean="0">
                <a:latin typeface="Palatino"/>
                <a:cs typeface="Palatino"/>
              </a:rPr>
              <a:t>0 + 0 = 0</a:t>
            </a:r>
          </a:p>
          <a:p>
            <a:pPr marL="0" indent="0">
              <a:buNone/>
            </a:pPr>
            <a:r>
              <a:rPr lang="en-US" sz="2800" dirty="0">
                <a:cs typeface="Palatino"/>
              </a:rPr>
              <a:t>i</a:t>
            </a:r>
            <a:r>
              <a:rPr lang="en-US" sz="2800" dirty="0" smtClean="0">
                <a:cs typeface="Palatino"/>
              </a:rPr>
              <a:t>nductive step:</a:t>
            </a:r>
          </a:p>
          <a:p>
            <a:pPr marL="0" indent="0">
              <a:buNone/>
            </a:pPr>
            <a:r>
              <a:rPr lang="en-US" sz="2800" dirty="0">
                <a:latin typeface="Palatino"/>
                <a:cs typeface="Palatino"/>
              </a:rPr>
              <a:t>	</a:t>
            </a:r>
            <a:r>
              <a:rPr lang="en-US" sz="2800" dirty="0" smtClean="0">
                <a:latin typeface="Palatino"/>
                <a:cs typeface="Palatino"/>
              </a:rPr>
              <a:t>		0 + </a:t>
            </a:r>
            <a:r>
              <a:rPr lang="en-US" sz="2800" i="1" dirty="0" smtClean="0">
                <a:latin typeface="Palatino"/>
                <a:cs typeface="Palatino"/>
              </a:rPr>
              <a:t>a</a:t>
            </a:r>
            <a:r>
              <a:rPr lang="en-US" sz="2800" dirty="0" smtClean="0">
                <a:latin typeface="Palatino"/>
                <a:cs typeface="Palatino"/>
              </a:rPr>
              <a:t> = </a:t>
            </a:r>
            <a:r>
              <a:rPr lang="en-US" sz="2800" i="1" dirty="0" smtClean="0">
                <a:latin typeface="Palatino"/>
                <a:cs typeface="Palatino"/>
              </a:rPr>
              <a:t>a</a:t>
            </a:r>
            <a:r>
              <a:rPr lang="en-US" sz="2800" dirty="0" smtClean="0">
                <a:latin typeface="Palatino"/>
                <a:cs typeface="Palatino"/>
              </a:rPr>
              <a:t>    ⟹    0 + </a:t>
            </a:r>
            <a:r>
              <a:rPr lang="en-US" sz="2800" i="1" dirty="0" smtClean="0">
                <a:latin typeface="Palatino"/>
                <a:cs typeface="Palatino"/>
              </a:rPr>
              <a:t>a</a:t>
            </a:r>
            <a:r>
              <a:rPr lang="en-US" sz="2800" dirty="0">
                <a:latin typeface="Palatino"/>
                <a:cs typeface="Palatino"/>
              </a:rPr>
              <a:t>′ </a:t>
            </a:r>
            <a:r>
              <a:rPr lang="en-US" sz="2800" dirty="0" smtClean="0">
                <a:latin typeface="Palatino"/>
                <a:cs typeface="Palatino"/>
              </a:rPr>
              <a:t>= (0 + </a:t>
            </a:r>
            <a:r>
              <a:rPr lang="en-US" sz="2800" i="1" dirty="0" smtClean="0">
                <a:latin typeface="Palatino"/>
                <a:cs typeface="Palatino"/>
              </a:rPr>
              <a:t>a</a:t>
            </a:r>
            <a:r>
              <a:rPr lang="en-US" sz="2800" dirty="0" smtClean="0">
                <a:latin typeface="Palatino"/>
                <a:cs typeface="Palatino"/>
              </a:rPr>
              <a:t>)′ = </a:t>
            </a:r>
            <a:r>
              <a:rPr lang="en-US" sz="2800" i="1" dirty="0" smtClean="0">
                <a:latin typeface="Palatino"/>
                <a:cs typeface="Palatino"/>
              </a:rPr>
              <a:t>a</a:t>
            </a:r>
            <a:r>
              <a:rPr lang="en-US" sz="2800" dirty="0">
                <a:latin typeface="Palatino"/>
                <a:cs typeface="Palatino"/>
              </a:rPr>
              <a:t>′</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259</a:t>
            </a:fld>
            <a:endParaRPr lang="en-US"/>
          </a:p>
        </p:txBody>
      </p:sp>
    </p:spTree>
    <p:extLst>
      <p:ext uri="{BB962C8B-B14F-4D97-AF65-F5344CB8AC3E}">
        <p14:creationId xmlns:p14="http://schemas.microsoft.com/office/powerpoint/2010/main" val="42058068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inverse of a product is the reversed product of the inverses.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2800" dirty="0" smtClean="0">
                <a:latin typeface="Palatino"/>
                <a:cs typeface="Palatino"/>
              </a:rPr>
              <a:t>(</a:t>
            </a:r>
            <a:r>
              <a:rPr lang="en-US" sz="2800" i="1" dirty="0" err="1" smtClean="0">
                <a:latin typeface="Palatino"/>
                <a:cs typeface="Palatino"/>
              </a:rPr>
              <a:t>ab</a:t>
            </a:r>
            <a:r>
              <a:rPr lang="en-US" sz="2800" dirty="0" smtClean="0">
                <a:latin typeface="Palatino"/>
                <a:cs typeface="Palatino"/>
              </a:rPr>
              <a:t>)</a:t>
            </a:r>
            <a:r>
              <a:rPr lang="en-US" sz="2800" baseline="30000" dirty="0" smtClean="0">
                <a:latin typeface="Palatino"/>
                <a:cs typeface="Palatino"/>
              </a:rPr>
              <a:t>–1</a:t>
            </a:r>
            <a:r>
              <a:rPr lang="en-US" sz="2800" dirty="0" smtClean="0">
                <a:latin typeface="Palatino"/>
                <a:cs typeface="Palatino"/>
              </a:rPr>
              <a:t> = </a:t>
            </a:r>
            <a:r>
              <a:rPr lang="en-US" sz="2800" i="1" dirty="0" smtClean="0">
                <a:latin typeface="Palatino"/>
                <a:cs typeface="Palatino"/>
              </a:rPr>
              <a:t>b</a:t>
            </a:r>
            <a:r>
              <a:rPr lang="en-US" sz="2800" baseline="30000" dirty="0" smtClean="0">
                <a:latin typeface="Palatino"/>
                <a:cs typeface="Palatino"/>
              </a:rPr>
              <a:t>–1</a:t>
            </a:r>
            <a:r>
              <a:rPr lang="en-US" sz="2800" i="1" dirty="0" smtClean="0">
                <a:latin typeface="Palatino"/>
                <a:cs typeface="Palatino"/>
              </a:rPr>
              <a:t>a</a:t>
            </a:r>
            <a:r>
              <a:rPr lang="en-US" sz="2800" baseline="30000" dirty="0" smtClean="0">
                <a:latin typeface="Palatino"/>
                <a:cs typeface="Palatino"/>
              </a:rPr>
              <a:t>–1</a:t>
            </a:r>
          </a:p>
          <a:p>
            <a:pPr marL="0" indent="0">
              <a:buNone/>
            </a:pPr>
            <a:r>
              <a:rPr lang="en-US" sz="2800" dirty="0" smtClean="0">
                <a:cs typeface="Palatino"/>
              </a:rPr>
              <a:t>Proof:  The two expressions are equal </a:t>
            </a:r>
            <a:r>
              <a:rPr lang="en-US" sz="2800" dirty="0" err="1" smtClean="0">
                <a:cs typeface="Palatino"/>
              </a:rPr>
              <a:t>iff</a:t>
            </a:r>
            <a:r>
              <a:rPr lang="en-US" sz="2800" dirty="0" smtClean="0">
                <a:cs typeface="Palatino"/>
              </a:rPr>
              <a:t> multiplying one by the inverse of the other yields the identity.</a:t>
            </a:r>
          </a:p>
          <a:p>
            <a:pPr marL="0" indent="0">
              <a:buNone/>
            </a:pPr>
            <a:r>
              <a:rPr lang="en-US" sz="2800" dirty="0" smtClean="0">
                <a:cs typeface="Palatino"/>
              </a:rPr>
              <a:t>We’ll use the inverse of </a:t>
            </a:r>
            <a:r>
              <a:rPr lang="en-US" sz="2800" dirty="0" smtClean="0">
                <a:latin typeface="Palatino"/>
                <a:cs typeface="Palatino"/>
              </a:rPr>
              <a:t>(</a:t>
            </a:r>
            <a:r>
              <a:rPr lang="en-US" sz="2800" i="1" dirty="0" err="1" smtClean="0">
                <a:latin typeface="Palatino"/>
                <a:cs typeface="Palatino"/>
              </a:rPr>
              <a:t>ab</a:t>
            </a:r>
            <a:r>
              <a:rPr lang="en-US" sz="2800" dirty="0" smtClean="0">
                <a:latin typeface="Palatino"/>
                <a:cs typeface="Palatino"/>
              </a:rPr>
              <a:t>)</a:t>
            </a:r>
            <a:r>
              <a:rPr lang="en-US" sz="2800" baseline="30000" dirty="0" smtClean="0">
                <a:latin typeface="Palatino"/>
                <a:cs typeface="Palatino"/>
              </a:rPr>
              <a:t>–1</a:t>
            </a:r>
            <a:r>
              <a:rPr lang="en-US" sz="2800" dirty="0" smtClean="0">
                <a:latin typeface="Palatino"/>
                <a:cs typeface="Palatino"/>
              </a:rPr>
              <a:t>, </a:t>
            </a:r>
            <a:r>
              <a:rPr lang="en-US" sz="2800" dirty="0" smtClean="0">
                <a:cs typeface="Palatino"/>
              </a:rPr>
              <a:t>i.e. </a:t>
            </a:r>
            <a:r>
              <a:rPr lang="en-US" sz="2800" i="1" dirty="0" err="1" smtClean="0">
                <a:latin typeface="Palatino"/>
                <a:cs typeface="Palatino"/>
              </a:rPr>
              <a:t>ab</a:t>
            </a:r>
            <a:r>
              <a:rPr lang="en-US" sz="2800" i="1" dirty="0" smtClean="0">
                <a:latin typeface="Palatino"/>
                <a:cs typeface="Palatino"/>
              </a:rPr>
              <a:t>, </a:t>
            </a:r>
            <a:r>
              <a:rPr lang="en-US" sz="2800" dirty="0" smtClean="0">
                <a:cs typeface="Palatino"/>
              </a:rPr>
              <a:t>and multiply it by</a:t>
            </a:r>
          </a:p>
          <a:p>
            <a:pPr marL="0" indent="0">
              <a:buNone/>
            </a:pPr>
            <a:r>
              <a:rPr lang="en-US" sz="2800" i="1" dirty="0" smtClean="0">
                <a:latin typeface="Palatino"/>
                <a:cs typeface="Palatino"/>
              </a:rPr>
              <a:t>b</a:t>
            </a:r>
            <a:r>
              <a:rPr lang="en-US" sz="2800" baseline="30000" dirty="0" smtClean="0">
                <a:latin typeface="Palatino"/>
                <a:cs typeface="Palatino"/>
              </a:rPr>
              <a:t>–1</a:t>
            </a:r>
            <a:r>
              <a:rPr lang="en-US" sz="2800" i="1" dirty="0" smtClean="0">
                <a:latin typeface="Palatino"/>
                <a:cs typeface="Palatino"/>
              </a:rPr>
              <a:t>a</a:t>
            </a:r>
            <a:r>
              <a:rPr lang="en-US" sz="2800" baseline="30000" dirty="0" smtClean="0">
                <a:latin typeface="Palatino"/>
                <a:cs typeface="Palatino"/>
              </a:rPr>
              <a:t>–1</a:t>
            </a:r>
            <a:r>
              <a:rPr lang="en-US" sz="2800" dirty="0" smtClean="0">
                <a:cs typeface="Palatino"/>
              </a:rPr>
              <a:t>:</a:t>
            </a:r>
          </a:p>
          <a:p>
            <a:pPr marL="0" indent="0">
              <a:buNone/>
            </a:pPr>
            <a:endParaRPr lang="en-US" sz="2800" dirty="0">
              <a:cs typeface="Palatino"/>
            </a:endParaRPr>
          </a:p>
          <a:p>
            <a:pPr marL="0" indent="0">
              <a:buNone/>
            </a:pPr>
            <a:endParaRPr lang="en-US" sz="2800" dirty="0" smtClean="0">
              <a:cs typeface="Palatino"/>
            </a:endParaRPr>
          </a:p>
          <a:p>
            <a:pPr marL="0" indent="0">
              <a:buNone/>
            </a:pPr>
            <a:endParaRPr lang="en-US" sz="2800" dirty="0" smtClean="0">
              <a:cs typeface="Palatino"/>
            </a:endParaRPr>
          </a:p>
          <a:p>
            <a:pPr marL="0" indent="0">
              <a:buNone/>
            </a:pPr>
            <a:r>
              <a:rPr lang="en-US" sz="2800" dirty="0" smtClean="0">
                <a:cs typeface="Palatino"/>
              </a:rPr>
              <a:t> </a:t>
            </a:r>
            <a:endParaRPr lang="en-US" sz="2800" dirty="0">
              <a:cs typeface="Palatino"/>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0" y="4108450"/>
            <a:ext cx="4064000" cy="1486090"/>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26</a:t>
            </a:fld>
            <a:endParaRPr lang="en-US"/>
          </a:p>
        </p:txBody>
      </p:sp>
    </p:spTree>
    <p:extLst>
      <p:ext uri="{BB962C8B-B14F-4D97-AF65-F5344CB8AC3E}">
        <p14:creationId xmlns:p14="http://schemas.microsoft.com/office/powerpoint/2010/main" val="4234631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Multiplication</a:t>
            </a:r>
            <a:endParaRPr lang="en-US" dirty="0"/>
          </a:p>
        </p:txBody>
      </p:sp>
      <p:sp>
        <p:nvSpPr>
          <p:cNvPr id="3" name="Content Placeholder 2"/>
          <p:cNvSpPr>
            <a:spLocks noGrp="1"/>
          </p:cNvSpPr>
          <p:nvPr>
            <p:ph idx="1"/>
          </p:nvPr>
        </p:nvSpPr>
        <p:spPr/>
        <p:txBody>
          <a:bodyPr/>
          <a:lstStyle/>
          <a:p>
            <a:pPr marL="0" indent="0" algn="ctr">
              <a:buNone/>
            </a:pPr>
            <a:r>
              <a:rPr lang="en-US" i="1" dirty="0">
                <a:latin typeface="Palatino"/>
                <a:cs typeface="Palatino"/>
              </a:rPr>
              <a:t>a</a:t>
            </a:r>
            <a:r>
              <a:rPr lang="en-US" dirty="0" smtClean="0">
                <a:latin typeface="Palatino"/>
                <a:cs typeface="Palatino"/>
              </a:rPr>
              <a:t> ⋅ 0 = </a:t>
            </a:r>
            <a:r>
              <a:rPr lang="en-US" dirty="0">
                <a:latin typeface="Palatino"/>
                <a:cs typeface="Palatino"/>
              </a:rPr>
              <a:t>0</a:t>
            </a:r>
            <a:endParaRPr lang="en-US" dirty="0" smtClean="0">
              <a:latin typeface="Palatino"/>
              <a:cs typeface="Palatino"/>
            </a:endParaRPr>
          </a:p>
          <a:p>
            <a:pPr marL="0" indent="0" algn="ctr">
              <a:buNone/>
            </a:pPr>
            <a:r>
              <a:rPr lang="en-US" i="1" dirty="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a</a:t>
            </a:r>
          </a:p>
          <a:p>
            <a:pPr marL="0" indent="0" algn="ctr">
              <a:buNone/>
            </a:pPr>
            <a:endParaRPr lang="en-US" dirty="0">
              <a:latin typeface="Palatino"/>
              <a:cs typeface="Palatino"/>
            </a:endParaRPr>
          </a:p>
          <a:p>
            <a:pPr marL="0" indent="0" algn="ctr">
              <a:buNone/>
            </a:pPr>
            <a:endParaRPr lang="en-US" dirty="0" smtClean="0">
              <a:latin typeface="Palatino"/>
              <a:cs typeface="Palatino"/>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260</a:t>
            </a:fld>
            <a:endParaRPr lang="en-US"/>
          </a:p>
        </p:txBody>
      </p:sp>
    </p:spTree>
    <p:extLst>
      <p:ext uri="{BB962C8B-B14F-4D97-AF65-F5344CB8AC3E}">
        <p14:creationId xmlns:p14="http://schemas.microsoft.com/office/powerpoint/2010/main" val="2278872615"/>
      </p:ext>
    </p:extLst>
  </p:cSld>
  <p:clrMapOvr>
    <a:masterClrMapping/>
  </p:clrMapOvr>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by zero on the left</a:t>
            </a:r>
            <a:endParaRPr lang="en-US" dirty="0"/>
          </a:p>
        </p:txBody>
      </p:sp>
      <p:sp>
        <p:nvSpPr>
          <p:cNvPr id="3" name="Content Placeholder 2"/>
          <p:cNvSpPr>
            <a:spLocks noGrp="1"/>
          </p:cNvSpPr>
          <p:nvPr>
            <p:ph idx="1"/>
          </p:nvPr>
        </p:nvSpPr>
        <p:spPr/>
        <p:txBody>
          <a:bodyPr/>
          <a:lstStyle/>
          <a:p>
            <a:pPr marL="0" indent="0" algn="ctr">
              <a:buNone/>
            </a:pPr>
            <a:r>
              <a:rPr lang="en-US" sz="2800" dirty="0" smtClean="0">
                <a:latin typeface="Palatino"/>
                <a:cs typeface="Palatino"/>
              </a:rPr>
              <a:t>0 ⋅ </a:t>
            </a:r>
            <a:r>
              <a:rPr lang="en-US" sz="2800" i="1" dirty="0" smtClean="0">
                <a:latin typeface="Palatino"/>
                <a:cs typeface="Palatino"/>
              </a:rPr>
              <a:t>a</a:t>
            </a:r>
            <a:r>
              <a:rPr lang="en-US" sz="2800" dirty="0" smtClean="0">
                <a:latin typeface="Palatino"/>
                <a:cs typeface="Palatino"/>
              </a:rPr>
              <a:t> = 0</a:t>
            </a:r>
          </a:p>
          <a:p>
            <a:pPr marL="0" indent="0">
              <a:buNone/>
            </a:pPr>
            <a:endParaRPr lang="en-US" sz="2800" i="1" dirty="0">
              <a:latin typeface="Palatino"/>
              <a:cs typeface="Palatino"/>
            </a:endParaRPr>
          </a:p>
          <a:p>
            <a:pPr marL="0" indent="0">
              <a:buNone/>
            </a:pPr>
            <a:r>
              <a:rPr lang="en-US" sz="2800" dirty="0">
                <a:cs typeface="Palatino"/>
              </a:rPr>
              <a:t>b</a:t>
            </a:r>
            <a:r>
              <a:rPr lang="en-US" sz="2800" dirty="0" smtClean="0">
                <a:cs typeface="Palatino"/>
              </a:rPr>
              <a:t>asis:</a:t>
            </a:r>
          </a:p>
          <a:p>
            <a:pPr marL="0" indent="0" algn="ctr">
              <a:buNone/>
            </a:pPr>
            <a:r>
              <a:rPr lang="en-US" sz="2800" dirty="0" smtClean="0">
                <a:latin typeface="Palatino"/>
                <a:cs typeface="Palatino"/>
              </a:rPr>
              <a:t>0 </a:t>
            </a:r>
            <a:r>
              <a:rPr lang="en-US" sz="2800" dirty="0">
                <a:latin typeface="Palatino"/>
                <a:cs typeface="Palatino"/>
              </a:rPr>
              <a:t>⋅</a:t>
            </a:r>
            <a:r>
              <a:rPr lang="en-US" sz="2800" dirty="0" smtClean="0">
                <a:latin typeface="Palatino"/>
                <a:cs typeface="Palatino"/>
              </a:rPr>
              <a:t> 0 = 0</a:t>
            </a:r>
          </a:p>
          <a:p>
            <a:pPr marL="0" indent="0">
              <a:buNone/>
            </a:pPr>
            <a:r>
              <a:rPr lang="en-US" sz="2800" dirty="0">
                <a:cs typeface="Palatino"/>
              </a:rPr>
              <a:t>i</a:t>
            </a:r>
            <a:r>
              <a:rPr lang="en-US" sz="2800" dirty="0" smtClean="0">
                <a:cs typeface="Palatino"/>
              </a:rPr>
              <a:t>nductive step:</a:t>
            </a:r>
          </a:p>
          <a:p>
            <a:pPr marL="0" indent="0">
              <a:buNone/>
            </a:pPr>
            <a:r>
              <a:rPr lang="en-US" sz="2800" dirty="0">
                <a:latin typeface="Palatino"/>
                <a:cs typeface="Palatino"/>
              </a:rPr>
              <a:t>	</a:t>
            </a:r>
            <a:r>
              <a:rPr lang="en-US" sz="2800" dirty="0" smtClean="0">
                <a:latin typeface="Palatino"/>
                <a:cs typeface="Palatino"/>
              </a:rPr>
              <a:t>		0 </a:t>
            </a:r>
            <a:r>
              <a:rPr lang="en-US" sz="2800" dirty="0">
                <a:latin typeface="Palatino"/>
                <a:cs typeface="Palatino"/>
              </a:rPr>
              <a:t>⋅</a:t>
            </a:r>
            <a:r>
              <a:rPr lang="en-US" sz="2800" dirty="0" smtClean="0">
                <a:latin typeface="Palatino"/>
                <a:cs typeface="Palatino"/>
              </a:rPr>
              <a:t> </a:t>
            </a:r>
            <a:r>
              <a:rPr lang="en-US" sz="2800" i="1" dirty="0" smtClean="0">
                <a:latin typeface="Palatino"/>
                <a:cs typeface="Palatino"/>
              </a:rPr>
              <a:t>a</a:t>
            </a:r>
            <a:r>
              <a:rPr lang="en-US" sz="2800" dirty="0" smtClean="0">
                <a:latin typeface="Palatino"/>
                <a:cs typeface="Palatino"/>
              </a:rPr>
              <a:t> = 0    ⟹    0 </a:t>
            </a:r>
            <a:r>
              <a:rPr lang="en-US" sz="2800" dirty="0">
                <a:latin typeface="Palatino"/>
                <a:cs typeface="Palatino"/>
              </a:rPr>
              <a:t>⋅</a:t>
            </a:r>
            <a:r>
              <a:rPr lang="en-US" sz="2800" dirty="0" smtClean="0">
                <a:latin typeface="Palatino"/>
                <a:cs typeface="Palatino"/>
              </a:rPr>
              <a:t> </a:t>
            </a:r>
            <a:r>
              <a:rPr lang="en-US" sz="2800" i="1" dirty="0" smtClean="0">
                <a:latin typeface="Palatino"/>
                <a:cs typeface="Palatino"/>
              </a:rPr>
              <a:t>a</a:t>
            </a:r>
            <a:r>
              <a:rPr lang="en-US" sz="2800" dirty="0">
                <a:latin typeface="Palatino"/>
                <a:cs typeface="Palatino"/>
              </a:rPr>
              <a:t>′</a:t>
            </a:r>
            <a:r>
              <a:rPr lang="en-US" sz="2800" dirty="0" smtClean="0">
                <a:latin typeface="Palatino"/>
                <a:cs typeface="Palatino"/>
              </a:rPr>
              <a:t> = 0 </a:t>
            </a:r>
            <a:r>
              <a:rPr lang="en-US" sz="2800" dirty="0">
                <a:latin typeface="Palatino"/>
                <a:cs typeface="Palatino"/>
              </a:rPr>
              <a:t>⋅</a:t>
            </a:r>
            <a:r>
              <a:rPr lang="en-US" sz="2800" dirty="0" smtClean="0">
                <a:latin typeface="Palatino"/>
                <a:cs typeface="Palatino"/>
              </a:rPr>
              <a:t> </a:t>
            </a:r>
            <a:r>
              <a:rPr lang="en-US" sz="2800" i="1" dirty="0" smtClean="0">
                <a:latin typeface="Palatino"/>
                <a:cs typeface="Palatino"/>
              </a:rPr>
              <a:t>a</a:t>
            </a:r>
            <a:r>
              <a:rPr lang="en-US" sz="2800" dirty="0" smtClean="0">
                <a:latin typeface="Palatino"/>
                <a:cs typeface="Palatino"/>
              </a:rPr>
              <a:t> + 0 = 0</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261</a:t>
            </a:fld>
            <a:endParaRPr lang="en-US"/>
          </a:p>
        </p:txBody>
      </p:sp>
    </p:spTree>
    <p:extLst>
      <p:ext uri="{BB962C8B-B14F-4D97-AF65-F5344CB8AC3E}">
        <p14:creationId xmlns:p14="http://schemas.microsoft.com/office/powerpoint/2010/main" val="498027866"/>
      </p:ext>
    </p:extLst>
  </p:cSld>
  <p:clrMapOvr>
    <a:masterClrMapping/>
  </p:clrMapOvr>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1</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Palatino"/>
                <a:cs typeface="Palatino"/>
              </a:rPr>
              <a:t>1 = 0′</a:t>
            </a:r>
          </a:p>
          <a:p>
            <a:pPr marL="0" indent="0" algn="ctr">
              <a:buNone/>
            </a:pPr>
            <a:endParaRPr lang="en-US" dirty="0">
              <a:latin typeface="Palatino"/>
              <a:cs typeface="Palatino"/>
            </a:endParaRPr>
          </a:p>
          <a:p>
            <a:pPr marL="0" indent="0">
              <a:buNone/>
            </a:pPr>
            <a:r>
              <a:rPr lang="en-US" dirty="0" smtClean="0">
                <a:cs typeface="Palatino"/>
              </a:rPr>
              <a:t>Adding 1</a:t>
            </a:r>
            <a:r>
              <a:rPr lang="en-US" dirty="0" smtClean="0">
                <a:latin typeface="Palatino"/>
                <a:cs typeface="Palatino"/>
              </a:rPr>
              <a:t>:</a:t>
            </a:r>
          </a:p>
          <a:p>
            <a:pPr marL="0" indent="0" algn="ctr">
              <a:buNone/>
            </a:pPr>
            <a:r>
              <a:rPr lang="en-US" i="1" dirty="0" smtClean="0">
                <a:latin typeface="Palatino"/>
                <a:cs typeface="Palatino"/>
              </a:rPr>
              <a:t>a</a:t>
            </a:r>
            <a:r>
              <a:rPr lang="en-US" dirty="0" smtClean="0">
                <a:latin typeface="Palatino"/>
                <a:cs typeface="Palatino"/>
              </a:rPr>
              <a:t> + 1 = </a:t>
            </a:r>
            <a:r>
              <a:rPr lang="en-US" i="1" dirty="0" smtClean="0">
                <a:latin typeface="Palatino"/>
                <a:cs typeface="Palatino"/>
              </a:rPr>
              <a:t>a</a:t>
            </a:r>
            <a:r>
              <a:rPr lang="en-US" dirty="0" smtClean="0">
                <a:latin typeface="Palatino"/>
                <a:cs typeface="Palatino"/>
              </a:rPr>
              <a:t> + 0′ = (</a:t>
            </a:r>
            <a:r>
              <a:rPr lang="en-US" i="1" dirty="0" smtClean="0">
                <a:latin typeface="Palatino"/>
                <a:cs typeface="Palatino"/>
              </a:rPr>
              <a:t>a</a:t>
            </a:r>
            <a:r>
              <a:rPr lang="en-US" dirty="0" smtClean="0">
                <a:latin typeface="Palatino"/>
                <a:cs typeface="Palatino"/>
              </a:rPr>
              <a:t> + 0)′ = </a:t>
            </a:r>
            <a:r>
              <a:rPr lang="en-US" i="1" dirty="0" smtClean="0">
                <a:latin typeface="Palatino"/>
                <a:cs typeface="Palatino"/>
              </a:rPr>
              <a:t>a</a:t>
            </a:r>
            <a:r>
              <a:rPr lang="en-US" dirty="0">
                <a:latin typeface="Palatino"/>
                <a:cs typeface="Palatino"/>
              </a:rPr>
              <a:t>′</a:t>
            </a:r>
            <a:endParaRPr lang="en-US" dirty="0" smtClean="0">
              <a:latin typeface="Palatino"/>
              <a:cs typeface="Palatino"/>
            </a:endParaRPr>
          </a:p>
          <a:p>
            <a:pPr marL="0" indent="0">
              <a:buNone/>
            </a:pPr>
            <a:endParaRPr lang="en-US" dirty="0">
              <a:latin typeface="Palatino"/>
              <a:cs typeface="Palatino"/>
            </a:endParaRPr>
          </a:p>
          <a:p>
            <a:pPr marL="0" indent="0">
              <a:buNone/>
            </a:pPr>
            <a:r>
              <a:rPr lang="en-US" dirty="0" smtClean="0">
                <a:cs typeface="Palatino"/>
              </a:rPr>
              <a:t>Multiplying by 1</a:t>
            </a:r>
            <a:r>
              <a:rPr lang="en-US" dirty="0" smtClean="0">
                <a:latin typeface="Palatino"/>
                <a:cs typeface="Palatino"/>
              </a:rPr>
              <a:t>:</a:t>
            </a:r>
          </a:p>
          <a:p>
            <a:pPr marL="0" indent="0" algn="ctr">
              <a:buNone/>
            </a:pPr>
            <a:r>
              <a:rPr lang="en-US" i="1" dirty="0" smtClean="0">
                <a:latin typeface="Palatino"/>
                <a:cs typeface="Palatino"/>
              </a:rPr>
              <a:t>a </a:t>
            </a:r>
            <a:r>
              <a:rPr lang="en-US" dirty="0" smtClean="0">
                <a:latin typeface="Palatino"/>
                <a:cs typeface="Palatino"/>
              </a:rPr>
              <a:t>⋅1 = </a:t>
            </a:r>
            <a:r>
              <a:rPr lang="en-US" i="1" dirty="0" smtClean="0">
                <a:latin typeface="Palatino"/>
                <a:cs typeface="Palatino"/>
              </a:rPr>
              <a:t>a</a:t>
            </a:r>
            <a:r>
              <a:rPr lang="en-US" dirty="0">
                <a:latin typeface="Palatino"/>
                <a:cs typeface="Palatino"/>
              </a:rPr>
              <a:t> </a:t>
            </a:r>
            <a:r>
              <a:rPr lang="en-US" dirty="0" smtClean="0">
                <a:latin typeface="Palatino"/>
                <a:cs typeface="Palatino"/>
              </a:rPr>
              <a:t>⋅ 0′ = </a:t>
            </a:r>
            <a:r>
              <a:rPr lang="en-US" i="1" dirty="0" smtClean="0">
                <a:latin typeface="Palatino"/>
                <a:cs typeface="Palatino"/>
              </a:rPr>
              <a:t>a</a:t>
            </a:r>
            <a:r>
              <a:rPr lang="en-US" dirty="0" smtClean="0"/>
              <a:t> </a:t>
            </a:r>
            <a:r>
              <a:rPr lang="en-US" dirty="0" smtClean="0">
                <a:latin typeface="Palatino"/>
                <a:cs typeface="Palatino"/>
              </a:rPr>
              <a:t>⋅ 0 + </a:t>
            </a:r>
            <a:r>
              <a:rPr lang="en-US" i="1" dirty="0" smtClean="0">
                <a:latin typeface="Palatino"/>
                <a:cs typeface="Palatino"/>
              </a:rPr>
              <a:t>a</a:t>
            </a:r>
            <a:r>
              <a:rPr lang="en-US" dirty="0" smtClean="0">
                <a:latin typeface="Palatino"/>
                <a:cs typeface="Palatino"/>
              </a:rPr>
              <a:t> = </a:t>
            </a:r>
            <a:r>
              <a:rPr lang="en-US" dirty="0">
                <a:latin typeface="Palatino"/>
                <a:cs typeface="Palatino"/>
              </a:rPr>
              <a:t>0 + </a:t>
            </a:r>
            <a:r>
              <a:rPr lang="en-US" i="1" dirty="0">
                <a:latin typeface="Palatino"/>
                <a:cs typeface="Palatino"/>
              </a:rPr>
              <a:t>a</a:t>
            </a:r>
            <a:r>
              <a:rPr lang="en-US" dirty="0">
                <a:latin typeface="Palatino"/>
                <a:cs typeface="Palatino"/>
              </a:rPr>
              <a:t> = </a:t>
            </a:r>
            <a:r>
              <a:rPr lang="en-US" i="1" dirty="0" smtClean="0">
                <a:latin typeface="Palatino"/>
                <a:cs typeface="Palatino"/>
              </a:rPr>
              <a:t>a</a:t>
            </a:r>
            <a:endParaRPr lang="en-US" i="1" dirty="0"/>
          </a:p>
        </p:txBody>
      </p:sp>
      <p:sp>
        <p:nvSpPr>
          <p:cNvPr id="4" name="Slide Number Placeholder 3"/>
          <p:cNvSpPr>
            <a:spLocks noGrp="1"/>
          </p:cNvSpPr>
          <p:nvPr>
            <p:ph type="sldNum" sz="quarter" idx="12"/>
          </p:nvPr>
        </p:nvSpPr>
        <p:spPr/>
        <p:txBody>
          <a:bodyPr/>
          <a:lstStyle/>
          <a:p>
            <a:fld id="{8CC98554-76E8-C340-BA36-F66DB672AD21}" type="slidenum">
              <a:rPr lang="en-US" smtClean="0"/>
              <a:t>262</a:t>
            </a:fld>
            <a:endParaRPr lang="en-US"/>
          </a:p>
        </p:txBody>
      </p:sp>
    </p:spTree>
    <p:extLst>
      <p:ext uri="{BB962C8B-B14F-4D97-AF65-F5344CB8AC3E}">
        <p14:creationId xmlns:p14="http://schemas.microsoft.com/office/powerpoint/2010/main" val="2889256707"/>
      </p:ext>
    </p:extLst>
  </p:cSld>
  <p:clrMapOvr>
    <a:masterClrMapping/>
  </p:clrMapOvr>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Associativity of Addition</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latin typeface="Palatino"/>
                <a:cs typeface="Palatino"/>
              </a:rPr>
              <a:t>(</a:t>
            </a:r>
            <a:r>
              <a:rPr lang="en-US" i="1" dirty="0" smtClean="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c</a:t>
            </a:r>
            <a:r>
              <a:rPr lang="en-US" dirty="0" smtClean="0">
                <a:latin typeface="Palatino"/>
                <a:cs typeface="Palatino"/>
              </a:rPr>
              <a:t> = </a:t>
            </a:r>
            <a:r>
              <a:rPr lang="en-US" i="1" dirty="0" smtClean="0">
                <a:latin typeface="Palatino"/>
                <a:cs typeface="Palatino"/>
              </a:rPr>
              <a:t>a</a:t>
            </a:r>
            <a:r>
              <a:rPr lang="en-US" dirty="0" smtClean="0">
                <a:latin typeface="Palatino"/>
                <a:cs typeface="Palatino"/>
              </a:rPr>
              <a:t> + </a:t>
            </a:r>
            <a:r>
              <a:rPr lang="en-US" dirty="0">
                <a:latin typeface="Palatino"/>
                <a:cs typeface="Palatino"/>
              </a:rPr>
              <a:t>(</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c</a:t>
            </a:r>
            <a:r>
              <a:rPr lang="en-US" dirty="0">
                <a:latin typeface="Palatino"/>
                <a:cs typeface="Palatino"/>
              </a:rPr>
              <a:t>)</a:t>
            </a:r>
            <a:endParaRPr lang="en-US" i="1" dirty="0"/>
          </a:p>
          <a:p>
            <a:pPr marL="0" indent="0">
              <a:buNone/>
            </a:pPr>
            <a:r>
              <a:rPr lang="en-US" dirty="0" smtClean="0"/>
              <a:t>basis:</a:t>
            </a:r>
          </a:p>
          <a:p>
            <a:pPr marL="0" indent="0" algn="ctr">
              <a:buNone/>
            </a:pPr>
            <a:r>
              <a:rPr lang="en-US" dirty="0">
                <a:latin typeface="Palatino"/>
                <a:cs typeface="Palatino"/>
              </a:rPr>
              <a:t>(</a:t>
            </a:r>
            <a:r>
              <a:rPr lang="en-US" i="1" dirty="0">
                <a:latin typeface="Palatino"/>
                <a:cs typeface="Palatino"/>
              </a:rPr>
              <a:t>a</a:t>
            </a:r>
            <a:r>
              <a:rPr lang="en-US" dirty="0">
                <a:latin typeface="Palatino"/>
                <a:cs typeface="Palatino"/>
              </a:rPr>
              <a:t> + </a:t>
            </a:r>
            <a:r>
              <a:rPr lang="en-US" i="1" dirty="0">
                <a:latin typeface="Palatino"/>
                <a:cs typeface="Palatino"/>
              </a:rPr>
              <a:t>b</a:t>
            </a:r>
            <a:r>
              <a:rPr lang="en-US" dirty="0">
                <a:latin typeface="Palatino"/>
                <a:cs typeface="Palatino"/>
              </a:rPr>
              <a:t>) + </a:t>
            </a:r>
            <a:r>
              <a:rPr lang="en-US" dirty="0" smtClean="0">
                <a:latin typeface="Palatino"/>
                <a:cs typeface="Palatino"/>
              </a:rPr>
              <a:t>0 </a:t>
            </a:r>
            <a:r>
              <a:rPr lang="en-US" dirty="0">
                <a:latin typeface="Palatino"/>
                <a:cs typeface="Palatino"/>
              </a:rPr>
              <a:t>= </a:t>
            </a:r>
            <a:r>
              <a:rPr lang="en-US" i="1" dirty="0" smtClean="0">
                <a:latin typeface="Palatino"/>
                <a:cs typeface="Palatino"/>
              </a:rPr>
              <a:t>a</a:t>
            </a:r>
            <a:r>
              <a:rPr lang="en-US" dirty="0" smtClean="0">
                <a:latin typeface="Palatino"/>
                <a:cs typeface="Palatino"/>
              </a:rPr>
              <a:t> + </a:t>
            </a:r>
            <a:r>
              <a:rPr lang="en-US" i="1" dirty="0" smtClean="0">
                <a:latin typeface="Palatino"/>
                <a:cs typeface="Palatino"/>
              </a:rPr>
              <a:t>b </a:t>
            </a:r>
            <a:r>
              <a:rPr lang="en-US" dirty="0" smtClean="0">
                <a:latin typeface="Palatino"/>
                <a:cs typeface="Palatino"/>
              </a:rPr>
              <a:t>= </a:t>
            </a:r>
            <a:r>
              <a:rPr lang="en-US" i="1" dirty="0" smtClean="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+ 0)</a:t>
            </a:r>
          </a:p>
          <a:p>
            <a:pPr marL="0" indent="0">
              <a:buNone/>
            </a:pPr>
            <a:r>
              <a:rPr lang="en-US" dirty="0">
                <a:cs typeface="Palatino"/>
              </a:rPr>
              <a:t>i</a:t>
            </a:r>
            <a:r>
              <a:rPr lang="en-US" dirty="0" smtClean="0">
                <a:cs typeface="Palatino"/>
              </a:rPr>
              <a:t>nductive step:</a:t>
            </a:r>
          </a:p>
          <a:p>
            <a:pPr marL="0" indent="0">
              <a:buNone/>
            </a:pPr>
            <a:r>
              <a:rPr lang="en-US" dirty="0" smtClean="0">
                <a:latin typeface="Palatino"/>
                <a:cs typeface="Palatino"/>
              </a:rPr>
              <a:t>	(</a:t>
            </a:r>
            <a:r>
              <a:rPr lang="en-US" i="1" dirty="0">
                <a:latin typeface="Palatino"/>
                <a:cs typeface="Palatino"/>
              </a:rPr>
              <a:t>a</a:t>
            </a:r>
            <a:r>
              <a:rPr lang="en-US" dirty="0">
                <a:latin typeface="Palatino"/>
                <a:cs typeface="Palatino"/>
              </a:rPr>
              <a:t> + </a:t>
            </a:r>
            <a:r>
              <a:rPr lang="en-US" i="1" dirty="0">
                <a:latin typeface="Palatino"/>
                <a:cs typeface="Palatino"/>
              </a:rPr>
              <a:t>b</a:t>
            </a:r>
            <a:r>
              <a:rPr lang="en-US" dirty="0">
                <a:latin typeface="Palatino"/>
                <a:cs typeface="Palatino"/>
              </a:rPr>
              <a:t>) + </a:t>
            </a:r>
            <a:r>
              <a:rPr lang="en-US" i="1" dirty="0">
                <a:latin typeface="Palatino"/>
                <a:cs typeface="Palatino"/>
              </a:rPr>
              <a:t>c</a:t>
            </a:r>
            <a:r>
              <a:rPr lang="en-US" dirty="0">
                <a:latin typeface="Palatino"/>
                <a:cs typeface="Palatino"/>
              </a:rPr>
              <a:t> = </a:t>
            </a:r>
            <a:r>
              <a:rPr lang="en-US" i="1" dirty="0">
                <a:latin typeface="Palatino"/>
                <a:cs typeface="Palatino"/>
              </a:rPr>
              <a:t>a</a:t>
            </a:r>
            <a:r>
              <a:rPr lang="en-US" dirty="0">
                <a:latin typeface="Palatino"/>
                <a:cs typeface="Palatino"/>
              </a:rPr>
              <a:t> + (</a:t>
            </a:r>
            <a:r>
              <a:rPr lang="en-US" i="1" dirty="0">
                <a:latin typeface="Palatino"/>
                <a:cs typeface="Palatino"/>
              </a:rPr>
              <a:t>b</a:t>
            </a:r>
            <a:r>
              <a:rPr lang="en-US" dirty="0">
                <a:latin typeface="Palatino"/>
                <a:cs typeface="Palatino"/>
              </a:rPr>
              <a:t> + </a:t>
            </a:r>
            <a:r>
              <a:rPr lang="en-US" i="1" dirty="0">
                <a:latin typeface="Palatino"/>
                <a:cs typeface="Palatino"/>
              </a:rPr>
              <a:t>c</a:t>
            </a:r>
            <a:r>
              <a:rPr lang="en-US" dirty="0" smtClean="0">
                <a:latin typeface="Palatino"/>
                <a:cs typeface="Palatino"/>
              </a:rPr>
              <a:t>) ⟹</a:t>
            </a:r>
          </a:p>
          <a:p>
            <a:pPr marL="0" indent="0" algn="ctr">
              <a:buNone/>
            </a:pPr>
            <a:r>
              <a:rPr lang="en-US" dirty="0">
                <a:latin typeface="Palatino"/>
                <a:cs typeface="Palatino"/>
              </a:rPr>
              <a:t>(</a:t>
            </a:r>
            <a:r>
              <a:rPr lang="en-US" i="1" dirty="0">
                <a:latin typeface="Palatino"/>
                <a:cs typeface="Palatino"/>
              </a:rPr>
              <a:t>a</a:t>
            </a:r>
            <a:r>
              <a:rPr lang="en-US" dirty="0">
                <a:latin typeface="Palatino"/>
                <a:cs typeface="Palatino"/>
              </a:rPr>
              <a:t> + </a:t>
            </a:r>
            <a:r>
              <a:rPr lang="en-US" i="1" dirty="0">
                <a:latin typeface="Palatino"/>
                <a:cs typeface="Palatino"/>
              </a:rPr>
              <a:t>b</a:t>
            </a:r>
            <a:r>
              <a:rPr lang="en-US" dirty="0">
                <a:latin typeface="Palatino"/>
                <a:cs typeface="Palatino"/>
              </a:rPr>
              <a:t>) + </a:t>
            </a:r>
            <a:r>
              <a:rPr lang="en-US" i="1" dirty="0" smtClean="0">
                <a:latin typeface="Palatino"/>
                <a:cs typeface="Palatino"/>
              </a:rPr>
              <a:t>c</a:t>
            </a:r>
            <a:r>
              <a:rPr lang="en-US" dirty="0">
                <a:latin typeface="Palatino"/>
                <a:cs typeface="Palatino"/>
              </a:rPr>
              <a:t>′</a:t>
            </a:r>
            <a:r>
              <a:rPr lang="en-US" dirty="0" smtClean="0">
                <a:latin typeface="Palatino"/>
                <a:cs typeface="Palatino"/>
              </a:rPr>
              <a:t> </a:t>
            </a:r>
            <a:r>
              <a:rPr lang="en-US" dirty="0">
                <a:latin typeface="Palatino"/>
                <a:cs typeface="Palatino"/>
              </a:rPr>
              <a:t>= </a:t>
            </a:r>
            <a:r>
              <a:rPr lang="en-US" dirty="0" smtClean="0">
                <a:latin typeface="Palatino"/>
                <a:cs typeface="Palatino"/>
              </a:rPr>
              <a:t>((</a:t>
            </a:r>
            <a:r>
              <a:rPr lang="en-US" i="1" dirty="0" smtClean="0">
                <a:latin typeface="Palatino"/>
                <a:cs typeface="Palatino"/>
              </a:rPr>
              <a:t>a</a:t>
            </a:r>
            <a:r>
              <a:rPr lang="en-US" dirty="0" smtClean="0">
                <a:latin typeface="Palatino"/>
                <a:cs typeface="Palatino"/>
              </a:rPr>
              <a:t> </a:t>
            </a:r>
            <a:r>
              <a:rPr lang="en-US" dirty="0">
                <a:latin typeface="Palatino"/>
                <a:cs typeface="Palatino"/>
              </a:rPr>
              <a:t>+ </a:t>
            </a:r>
            <a:r>
              <a:rPr lang="en-US" i="1" dirty="0" smtClean="0">
                <a:latin typeface="Palatino"/>
                <a:cs typeface="Palatino"/>
              </a:rPr>
              <a:t>b</a:t>
            </a:r>
            <a:r>
              <a:rPr lang="en-US" dirty="0">
                <a:latin typeface="Palatino"/>
                <a:cs typeface="Palatino"/>
              </a:rPr>
              <a:t>)</a:t>
            </a:r>
            <a:r>
              <a:rPr lang="en-US" dirty="0" smtClean="0">
                <a:latin typeface="Palatino"/>
                <a:cs typeface="Palatino"/>
              </a:rPr>
              <a:t> </a:t>
            </a:r>
            <a:r>
              <a:rPr lang="en-US" dirty="0">
                <a:latin typeface="Palatino"/>
                <a:cs typeface="Palatino"/>
              </a:rPr>
              <a:t>+ </a:t>
            </a:r>
            <a:r>
              <a:rPr lang="en-US" i="1" dirty="0" smtClean="0">
                <a:latin typeface="Palatino"/>
                <a:cs typeface="Palatino"/>
              </a:rPr>
              <a:t>c</a:t>
            </a:r>
            <a:r>
              <a:rPr lang="en-US" dirty="0" smtClean="0">
                <a:latin typeface="Palatino"/>
                <a:cs typeface="Palatino"/>
              </a:rPr>
              <a:t>)′</a:t>
            </a:r>
          </a:p>
          <a:p>
            <a:pPr marL="0" indent="0" algn="ctr">
              <a:buNone/>
            </a:pPr>
            <a:r>
              <a:rPr lang="en-US" dirty="0" smtClean="0">
                <a:latin typeface="Palatino"/>
                <a:cs typeface="Palatino"/>
              </a:rPr>
              <a:t>								 = </a:t>
            </a:r>
            <a:r>
              <a:rPr lang="en-US" dirty="0">
                <a:latin typeface="Palatino"/>
                <a:cs typeface="Palatino"/>
              </a:rPr>
              <a:t>(</a:t>
            </a:r>
            <a:r>
              <a:rPr lang="en-US" i="1" dirty="0">
                <a:latin typeface="Palatino"/>
                <a:cs typeface="Palatino"/>
              </a:rPr>
              <a:t>a</a:t>
            </a:r>
            <a:r>
              <a:rPr lang="en-US" dirty="0">
                <a:latin typeface="Palatino"/>
                <a:cs typeface="Palatino"/>
              </a:rPr>
              <a:t> + (</a:t>
            </a:r>
            <a:r>
              <a:rPr lang="en-US" i="1" dirty="0">
                <a:latin typeface="Palatino"/>
                <a:cs typeface="Palatino"/>
              </a:rPr>
              <a:t>b</a:t>
            </a:r>
            <a:r>
              <a:rPr lang="en-US" dirty="0">
                <a:latin typeface="Palatino"/>
                <a:cs typeface="Palatino"/>
              </a:rPr>
              <a:t> + </a:t>
            </a:r>
            <a:r>
              <a:rPr lang="en-US" i="1" dirty="0">
                <a:latin typeface="Palatino"/>
                <a:cs typeface="Palatino"/>
              </a:rPr>
              <a:t>c</a:t>
            </a:r>
            <a:r>
              <a:rPr lang="en-US" dirty="0">
                <a:latin typeface="Palatino"/>
                <a:cs typeface="Palatino"/>
              </a:rPr>
              <a:t>))</a:t>
            </a:r>
            <a:r>
              <a:rPr lang="en-US" dirty="0" smtClean="0">
                <a:latin typeface="Palatino"/>
                <a:cs typeface="Palatino"/>
              </a:rPr>
              <a:t>′</a:t>
            </a:r>
          </a:p>
          <a:p>
            <a:pPr marL="0" indent="0" algn="ctr">
              <a:buNone/>
            </a:pPr>
            <a:r>
              <a:rPr lang="en-US" dirty="0" smtClean="0">
                <a:latin typeface="Palatino"/>
                <a:cs typeface="Palatino"/>
              </a:rPr>
              <a:t>						   = </a:t>
            </a:r>
            <a:r>
              <a:rPr lang="en-US" i="1" dirty="0">
                <a:latin typeface="Palatino"/>
                <a:cs typeface="Palatino"/>
              </a:rPr>
              <a:t>a</a:t>
            </a:r>
            <a:r>
              <a:rPr lang="en-US" dirty="0">
                <a:latin typeface="Palatino"/>
                <a:cs typeface="Palatino"/>
              </a:rPr>
              <a:t> + (</a:t>
            </a:r>
            <a:r>
              <a:rPr lang="en-US" i="1" dirty="0">
                <a:latin typeface="Palatino"/>
                <a:cs typeface="Palatino"/>
              </a:rPr>
              <a:t>b</a:t>
            </a:r>
            <a:r>
              <a:rPr lang="en-US" dirty="0">
                <a:latin typeface="Palatino"/>
                <a:cs typeface="Palatino"/>
              </a:rPr>
              <a:t> + </a:t>
            </a:r>
            <a:r>
              <a:rPr lang="en-US" i="1" dirty="0">
                <a:latin typeface="Palatino"/>
                <a:cs typeface="Palatino"/>
              </a:rPr>
              <a:t>c</a:t>
            </a:r>
            <a:r>
              <a:rPr lang="en-US" dirty="0" smtClean="0">
                <a:latin typeface="Palatino"/>
                <a:cs typeface="Palatino"/>
              </a:rPr>
              <a:t>)′</a:t>
            </a:r>
          </a:p>
          <a:p>
            <a:pPr marL="0" indent="0" algn="ctr">
              <a:buNone/>
            </a:pPr>
            <a:r>
              <a:rPr lang="en-US" dirty="0" smtClean="0">
                <a:latin typeface="Palatino"/>
                <a:cs typeface="Palatino"/>
              </a:rPr>
              <a:t>					      = </a:t>
            </a:r>
            <a:r>
              <a:rPr lang="en-US" i="1" dirty="0">
                <a:latin typeface="Palatino"/>
                <a:cs typeface="Palatino"/>
              </a:rPr>
              <a:t>a</a:t>
            </a:r>
            <a:r>
              <a:rPr lang="en-US" dirty="0">
                <a:latin typeface="Palatino"/>
                <a:cs typeface="Palatino"/>
              </a:rPr>
              <a:t> + (</a:t>
            </a:r>
            <a:r>
              <a:rPr lang="en-US" i="1" dirty="0">
                <a:latin typeface="Palatino"/>
                <a:cs typeface="Palatino"/>
              </a:rPr>
              <a:t>b</a:t>
            </a:r>
            <a:r>
              <a:rPr lang="en-US" dirty="0">
                <a:latin typeface="Palatino"/>
                <a:cs typeface="Palatino"/>
              </a:rPr>
              <a:t> + </a:t>
            </a:r>
            <a:r>
              <a:rPr lang="en-US" i="1" dirty="0" smtClean="0">
                <a:latin typeface="Palatino"/>
                <a:cs typeface="Palatino"/>
              </a:rPr>
              <a:t>c</a:t>
            </a:r>
            <a:r>
              <a:rPr lang="en-US" dirty="0" smtClean="0">
                <a:latin typeface="Palatino"/>
                <a:cs typeface="Palatino"/>
              </a:rPr>
              <a:t>′)</a:t>
            </a:r>
            <a:endParaRPr lang="en-US" dirty="0">
              <a:latin typeface="Palatino"/>
              <a:cs typeface="Palatino"/>
            </a:endParaRPr>
          </a:p>
          <a:p>
            <a:pPr marL="0" indent="0" algn="ctr">
              <a:buNone/>
            </a:pPr>
            <a:endParaRPr lang="en-US" i="1" dirty="0"/>
          </a:p>
          <a:p>
            <a:pPr marL="0" indent="0" algn="ctr">
              <a:buNone/>
            </a:pPr>
            <a:endParaRPr lang="en-US" dirty="0">
              <a:latin typeface="Palatino"/>
              <a:cs typeface="Palatino"/>
            </a:endParaRPr>
          </a:p>
          <a:p>
            <a:pPr marL="0" indent="0" algn="ctr">
              <a:buNone/>
            </a:pPr>
            <a:endParaRPr lang="en-US" i="1" dirty="0"/>
          </a:p>
          <a:p>
            <a:pPr marL="0" indent="0" algn="ctr">
              <a:buNone/>
            </a:pPr>
            <a:endParaRPr lang="en-US" i="1" dirty="0"/>
          </a:p>
          <a:p>
            <a:pPr marL="0" indent="0" algn="ctr">
              <a:buNone/>
            </a:pP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263</a:t>
            </a:fld>
            <a:endParaRPr lang="en-US"/>
          </a:p>
        </p:txBody>
      </p:sp>
    </p:spTree>
    <p:extLst>
      <p:ext uri="{BB962C8B-B14F-4D97-AF65-F5344CB8AC3E}">
        <p14:creationId xmlns:p14="http://schemas.microsoft.com/office/powerpoint/2010/main" val="532759825"/>
      </p:ext>
    </p:extLst>
  </p:cSld>
  <p:clrMapOvr>
    <a:masterClrMapping/>
  </p:clrMapOvr>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Commutativity</a:t>
            </a:r>
            <a:r>
              <a:rPr lang="en-US" dirty="0" smtClean="0"/>
              <a:t> of Addition for 1</a:t>
            </a:r>
            <a:endParaRPr lang="en-US" dirty="0"/>
          </a:p>
        </p:txBody>
      </p:sp>
      <p:sp>
        <p:nvSpPr>
          <p:cNvPr id="3" name="Content Placeholder 2"/>
          <p:cNvSpPr>
            <a:spLocks noGrp="1"/>
          </p:cNvSpPr>
          <p:nvPr>
            <p:ph idx="1"/>
          </p:nvPr>
        </p:nvSpPr>
        <p:spPr>
          <a:xfrm>
            <a:off x="457200" y="1600200"/>
            <a:ext cx="8229600" cy="4851400"/>
          </a:xfrm>
        </p:spPr>
        <p:txBody>
          <a:bodyPr>
            <a:normAutofit fontScale="85000" lnSpcReduction="20000"/>
          </a:bodyPr>
          <a:lstStyle/>
          <a:p>
            <a:pPr marL="0" indent="0" algn="ctr">
              <a:buNone/>
            </a:pPr>
            <a:r>
              <a:rPr lang="en-US" i="1" dirty="0" smtClean="0">
                <a:latin typeface="Palatino"/>
                <a:cs typeface="Palatino"/>
              </a:rPr>
              <a:t>a</a:t>
            </a:r>
            <a:r>
              <a:rPr lang="en-US" dirty="0" smtClean="0">
                <a:latin typeface="Palatino"/>
                <a:cs typeface="Palatino"/>
              </a:rPr>
              <a:t> </a:t>
            </a:r>
            <a:r>
              <a:rPr lang="en-US" dirty="0">
                <a:latin typeface="Palatino"/>
                <a:cs typeface="Palatino"/>
              </a:rPr>
              <a:t>+ </a:t>
            </a:r>
            <a:r>
              <a:rPr lang="en-US" dirty="0" smtClean="0">
                <a:latin typeface="Palatino"/>
                <a:cs typeface="Palatino"/>
              </a:rPr>
              <a:t>1 = 1 + </a:t>
            </a:r>
            <a:r>
              <a:rPr lang="en-US" i="1" dirty="0">
                <a:latin typeface="Palatino"/>
                <a:cs typeface="Palatino"/>
              </a:rPr>
              <a:t>a</a:t>
            </a:r>
            <a:r>
              <a:rPr lang="en-US" dirty="0">
                <a:latin typeface="Palatino"/>
                <a:cs typeface="Palatino"/>
              </a:rPr>
              <a:t> </a:t>
            </a:r>
            <a:endParaRPr lang="en-US" dirty="0" smtClean="0">
              <a:latin typeface="Palatino"/>
              <a:cs typeface="Palatino"/>
            </a:endParaRPr>
          </a:p>
          <a:p>
            <a:pPr marL="0" indent="0">
              <a:buNone/>
            </a:pPr>
            <a:r>
              <a:rPr lang="en-US" dirty="0" smtClean="0"/>
              <a:t>basis</a:t>
            </a:r>
            <a:r>
              <a:rPr lang="en-US" dirty="0"/>
              <a:t>:</a:t>
            </a:r>
          </a:p>
          <a:p>
            <a:pPr marL="0" indent="0" algn="ctr">
              <a:buNone/>
            </a:pPr>
            <a:r>
              <a:rPr lang="en-US" dirty="0" smtClean="0">
                <a:latin typeface="Palatino"/>
                <a:cs typeface="Palatino"/>
              </a:rPr>
              <a:t>0 + 1 = 1 = 1 + 0</a:t>
            </a:r>
            <a:endParaRPr lang="en-US" dirty="0">
              <a:latin typeface="Palatino"/>
              <a:cs typeface="Palatino"/>
            </a:endParaRPr>
          </a:p>
          <a:p>
            <a:pPr marL="0" indent="0">
              <a:buNone/>
            </a:pPr>
            <a:r>
              <a:rPr lang="en-US" dirty="0">
                <a:cs typeface="Palatino"/>
              </a:rPr>
              <a:t>inductive step:</a:t>
            </a:r>
          </a:p>
          <a:p>
            <a:pPr marL="0" indent="0">
              <a:buNone/>
            </a:pPr>
            <a:r>
              <a:rPr lang="en-US" dirty="0">
                <a:latin typeface="Palatino"/>
                <a:cs typeface="Palatino"/>
              </a:rPr>
              <a:t>	</a:t>
            </a:r>
            <a:r>
              <a:rPr lang="en-US" i="1" dirty="0" smtClean="0">
                <a:latin typeface="Palatino"/>
                <a:cs typeface="Palatino"/>
              </a:rPr>
              <a:t>a</a:t>
            </a:r>
            <a:r>
              <a:rPr lang="en-US" dirty="0" smtClean="0">
                <a:latin typeface="Palatino"/>
                <a:cs typeface="Palatino"/>
              </a:rPr>
              <a:t> + 1 = 1 + </a:t>
            </a:r>
            <a:r>
              <a:rPr lang="en-US" i="1" dirty="0">
                <a:latin typeface="Palatino"/>
                <a:cs typeface="Palatino"/>
              </a:rPr>
              <a:t>a</a:t>
            </a:r>
            <a:r>
              <a:rPr lang="en-US" dirty="0" smtClean="0">
                <a:latin typeface="Palatino"/>
                <a:cs typeface="Palatino"/>
              </a:rPr>
              <a:t>  ⟹</a:t>
            </a:r>
            <a:endParaRPr lang="en-US" dirty="0">
              <a:latin typeface="Palatino"/>
              <a:cs typeface="Palatino"/>
            </a:endParaRPr>
          </a:p>
          <a:p>
            <a:pPr marL="0" indent="0" algn="ctr">
              <a:buNone/>
            </a:pPr>
            <a:r>
              <a:rPr lang="en-US" i="1" dirty="0" smtClean="0">
                <a:latin typeface="Palatino"/>
                <a:cs typeface="Palatino"/>
              </a:rPr>
              <a:t>a</a:t>
            </a:r>
            <a:r>
              <a:rPr lang="en-US" dirty="0">
                <a:latin typeface="Palatino"/>
                <a:cs typeface="Palatino"/>
              </a:rPr>
              <a:t>′</a:t>
            </a:r>
            <a:r>
              <a:rPr lang="en-US" dirty="0" smtClean="0">
                <a:latin typeface="Palatino"/>
                <a:cs typeface="Palatino"/>
              </a:rPr>
              <a:t> </a:t>
            </a:r>
            <a:r>
              <a:rPr lang="en-US" dirty="0">
                <a:latin typeface="Palatino"/>
                <a:cs typeface="Palatino"/>
              </a:rPr>
              <a:t>+ </a:t>
            </a:r>
            <a:r>
              <a:rPr lang="en-US" dirty="0" smtClean="0">
                <a:latin typeface="Palatino"/>
                <a:cs typeface="Palatino"/>
              </a:rPr>
              <a:t>1 = </a:t>
            </a:r>
            <a:r>
              <a:rPr lang="en-US" i="1" dirty="0">
                <a:latin typeface="Palatino"/>
                <a:cs typeface="Palatino"/>
              </a:rPr>
              <a:t>a</a:t>
            </a:r>
            <a:r>
              <a:rPr lang="en-US" dirty="0">
                <a:latin typeface="Palatino"/>
                <a:cs typeface="Palatino"/>
              </a:rPr>
              <a:t>′ + 0</a:t>
            </a:r>
            <a:r>
              <a:rPr lang="en-US" dirty="0" smtClean="0">
                <a:latin typeface="Palatino"/>
                <a:cs typeface="Palatino"/>
              </a:rPr>
              <a:t>′</a:t>
            </a:r>
          </a:p>
          <a:p>
            <a:pPr marL="0" indent="0" algn="ctr">
              <a:buNone/>
            </a:pPr>
            <a:r>
              <a:rPr lang="en-US" dirty="0" smtClean="0">
                <a:latin typeface="Palatino"/>
                <a:cs typeface="Palatino"/>
              </a:rPr>
              <a:t>					</a:t>
            </a:r>
            <a:r>
              <a:rPr lang="en-US" dirty="0">
                <a:latin typeface="Palatino"/>
                <a:cs typeface="Palatino"/>
              </a:rPr>
              <a:t> </a:t>
            </a:r>
            <a:r>
              <a:rPr lang="en-US" dirty="0" smtClean="0">
                <a:latin typeface="Palatino"/>
                <a:cs typeface="Palatino"/>
              </a:rPr>
              <a:t> = (</a:t>
            </a:r>
            <a:r>
              <a:rPr lang="en-US" i="1" dirty="0" smtClean="0">
                <a:latin typeface="Palatino"/>
                <a:cs typeface="Palatino"/>
              </a:rPr>
              <a:t>a</a:t>
            </a:r>
            <a:r>
              <a:rPr lang="en-US" dirty="0">
                <a:latin typeface="Palatino"/>
                <a:cs typeface="Palatino"/>
              </a:rPr>
              <a:t>′</a:t>
            </a:r>
            <a:r>
              <a:rPr lang="en-US" dirty="0" smtClean="0">
                <a:latin typeface="Palatino"/>
                <a:cs typeface="Palatino"/>
              </a:rPr>
              <a:t> + 0)′</a:t>
            </a:r>
          </a:p>
          <a:p>
            <a:pPr marL="0" indent="0" algn="ctr">
              <a:buNone/>
            </a:pPr>
            <a:r>
              <a:rPr lang="en-US" dirty="0">
                <a:latin typeface="Palatino"/>
                <a:cs typeface="Palatino"/>
              </a:rPr>
              <a:t>						   </a:t>
            </a:r>
            <a:r>
              <a:rPr lang="en-US" dirty="0" smtClean="0">
                <a:latin typeface="Palatino"/>
                <a:cs typeface="Palatino"/>
              </a:rPr>
              <a:t>    = ((</a:t>
            </a:r>
            <a:r>
              <a:rPr lang="en-US" i="1" dirty="0" smtClean="0">
                <a:latin typeface="Palatino"/>
                <a:cs typeface="Palatino"/>
              </a:rPr>
              <a:t>a</a:t>
            </a:r>
            <a:r>
              <a:rPr lang="en-US" dirty="0" smtClean="0">
                <a:latin typeface="Palatino"/>
                <a:cs typeface="Palatino"/>
              </a:rPr>
              <a:t> + 1) </a:t>
            </a:r>
            <a:r>
              <a:rPr lang="en-US" dirty="0">
                <a:latin typeface="Palatino"/>
                <a:cs typeface="Palatino"/>
              </a:rPr>
              <a:t>+ </a:t>
            </a:r>
            <a:r>
              <a:rPr lang="en-US" dirty="0" smtClean="0">
                <a:latin typeface="Palatino"/>
                <a:cs typeface="Palatino"/>
              </a:rPr>
              <a:t>0)</a:t>
            </a:r>
            <a:r>
              <a:rPr lang="en-US" dirty="0">
                <a:latin typeface="Palatino"/>
                <a:cs typeface="Palatino"/>
              </a:rPr>
              <a:t>′</a:t>
            </a:r>
          </a:p>
          <a:p>
            <a:pPr marL="0" indent="0" algn="ctr">
              <a:buNone/>
            </a:pPr>
            <a:r>
              <a:rPr lang="en-US" dirty="0">
                <a:latin typeface="Palatino"/>
                <a:cs typeface="Palatino"/>
              </a:rPr>
              <a:t>					 </a:t>
            </a:r>
            <a:r>
              <a:rPr lang="en-US" dirty="0" smtClean="0">
                <a:latin typeface="Palatino"/>
                <a:cs typeface="Palatino"/>
              </a:rPr>
              <a:t> = </a:t>
            </a:r>
            <a:r>
              <a:rPr lang="en-US" dirty="0">
                <a:latin typeface="Palatino"/>
                <a:cs typeface="Palatino"/>
              </a:rPr>
              <a:t>(</a:t>
            </a:r>
            <a:r>
              <a:rPr lang="en-US" i="1" dirty="0">
                <a:latin typeface="Palatino"/>
                <a:cs typeface="Palatino"/>
              </a:rPr>
              <a:t>a</a:t>
            </a:r>
            <a:r>
              <a:rPr lang="en-US" dirty="0">
                <a:latin typeface="Palatino"/>
                <a:cs typeface="Palatino"/>
              </a:rPr>
              <a:t> + 1</a:t>
            </a:r>
            <a:r>
              <a:rPr lang="en-US" dirty="0" smtClean="0">
                <a:latin typeface="Palatino"/>
                <a:cs typeface="Palatino"/>
              </a:rPr>
              <a:t>)′</a:t>
            </a:r>
            <a:endParaRPr lang="en-US" dirty="0">
              <a:latin typeface="Palatino"/>
              <a:cs typeface="Palatino"/>
            </a:endParaRPr>
          </a:p>
          <a:p>
            <a:pPr marL="0" indent="0" algn="ctr">
              <a:buNone/>
            </a:pPr>
            <a:r>
              <a:rPr lang="en-US" dirty="0" smtClean="0">
                <a:latin typeface="Palatino"/>
                <a:cs typeface="Palatino"/>
              </a:rPr>
              <a:t>           = (1</a:t>
            </a:r>
            <a:r>
              <a:rPr lang="en-US" i="1" dirty="0" smtClean="0">
                <a:latin typeface="Palatino"/>
                <a:cs typeface="Palatino"/>
              </a:rPr>
              <a:t> + a</a:t>
            </a:r>
            <a:r>
              <a:rPr lang="en-US" dirty="0" smtClean="0">
                <a:latin typeface="Palatino"/>
                <a:cs typeface="Palatino"/>
              </a:rPr>
              <a:t>)</a:t>
            </a:r>
            <a:r>
              <a:rPr lang="en-US" dirty="0">
                <a:latin typeface="Palatino"/>
                <a:cs typeface="Palatino"/>
              </a:rPr>
              <a:t>′</a:t>
            </a:r>
          </a:p>
          <a:p>
            <a:pPr marL="0" indent="0" algn="ctr">
              <a:buNone/>
            </a:pPr>
            <a:r>
              <a:rPr lang="en-US" dirty="0" smtClean="0">
                <a:latin typeface="Palatino"/>
                <a:cs typeface="Palatino"/>
              </a:rPr>
              <a:t>		   = 1</a:t>
            </a:r>
            <a:r>
              <a:rPr lang="en-US" i="1" dirty="0" smtClean="0">
                <a:latin typeface="Palatino"/>
                <a:cs typeface="Palatino"/>
              </a:rPr>
              <a:t> </a:t>
            </a:r>
            <a:r>
              <a:rPr lang="en-US" i="1" dirty="0">
                <a:latin typeface="Palatino"/>
                <a:cs typeface="Palatino"/>
              </a:rPr>
              <a:t>+ </a:t>
            </a:r>
            <a:r>
              <a:rPr lang="en-US" i="1" dirty="0" smtClean="0">
                <a:latin typeface="Palatino"/>
                <a:cs typeface="Palatino"/>
              </a:rPr>
              <a:t>a</a:t>
            </a:r>
            <a:r>
              <a:rPr lang="en-US" dirty="0" smtClean="0">
                <a:latin typeface="Palatino"/>
                <a:cs typeface="Palatino"/>
              </a:rPr>
              <a:t>′</a:t>
            </a:r>
            <a:endParaRPr lang="en-US" dirty="0">
              <a:latin typeface="Palatino"/>
              <a:cs typeface="Palatino"/>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264</a:t>
            </a:fld>
            <a:endParaRPr lang="en-US"/>
          </a:p>
        </p:txBody>
      </p:sp>
    </p:spTree>
    <p:extLst>
      <p:ext uri="{BB962C8B-B14F-4D97-AF65-F5344CB8AC3E}">
        <p14:creationId xmlns:p14="http://schemas.microsoft.com/office/powerpoint/2010/main" val="3450759318"/>
      </p:ext>
    </p:extLst>
  </p:cSld>
  <p:clrMapOvr>
    <a:masterClrMapping/>
  </p:clrMapOvr>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Commutativity</a:t>
            </a:r>
            <a:r>
              <a:rPr lang="en-US" dirty="0" smtClean="0"/>
              <a:t> of Addition</a:t>
            </a:r>
            <a:endParaRPr lang="en-US" dirty="0"/>
          </a:p>
        </p:txBody>
      </p:sp>
      <p:sp>
        <p:nvSpPr>
          <p:cNvPr id="3" name="Content Placeholder 2"/>
          <p:cNvSpPr>
            <a:spLocks noGrp="1"/>
          </p:cNvSpPr>
          <p:nvPr>
            <p:ph idx="1"/>
          </p:nvPr>
        </p:nvSpPr>
        <p:spPr>
          <a:xfrm>
            <a:off x="457200" y="1600199"/>
            <a:ext cx="8229600" cy="5121275"/>
          </a:xfrm>
        </p:spPr>
        <p:txBody>
          <a:bodyPr>
            <a:normAutofit fontScale="85000" lnSpcReduction="20000"/>
          </a:bodyPr>
          <a:lstStyle/>
          <a:p>
            <a:pPr marL="0" indent="0" algn="ctr">
              <a:buNone/>
            </a:pPr>
            <a:r>
              <a:rPr lang="en-US" i="1" dirty="0" smtClean="0">
                <a:latin typeface="Palatino"/>
                <a:cs typeface="Palatino"/>
              </a:rPr>
              <a:t>a</a:t>
            </a:r>
            <a:r>
              <a:rPr lang="en-US" dirty="0" smtClean="0">
                <a:latin typeface="Palatino"/>
                <a:cs typeface="Palatino"/>
              </a:rPr>
              <a:t> </a:t>
            </a:r>
            <a:r>
              <a:rPr lang="en-US" dirty="0">
                <a:latin typeface="Palatino"/>
                <a:cs typeface="Palatino"/>
              </a:rPr>
              <a:t>+ </a:t>
            </a:r>
            <a:r>
              <a:rPr lang="en-US" i="1" dirty="0">
                <a:latin typeface="Palatino"/>
                <a:cs typeface="Palatino"/>
              </a:rPr>
              <a:t>b</a:t>
            </a:r>
            <a:r>
              <a:rPr lang="en-US" dirty="0" smtClean="0">
                <a:latin typeface="Palatino"/>
                <a:cs typeface="Palatino"/>
              </a:rPr>
              <a:t> = </a:t>
            </a:r>
            <a:r>
              <a:rPr lang="en-US" i="1" dirty="0">
                <a:latin typeface="Palatino"/>
                <a:cs typeface="Palatino"/>
              </a:rPr>
              <a:t>b</a:t>
            </a:r>
            <a:r>
              <a:rPr lang="en-US" dirty="0" smtClean="0">
                <a:latin typeface="Palatino"/>
                <a:cs typeface="Palatino"/>
              </a:rPr>
              <a:t> + </a:t>
            </a:r>
            <a:r>
              <a:rPr lang="en-US" i="1" dirty="0">
                <a:latin typeface="Palatino"/>
                <a:cs typeface="Palatino"/>
              </a:rPr>
              <a:t>a</a:t>
            </a:r>
            <a:r>
              <a:rPr lang="en-US" dirty="0">
                <a:latin typeface="Palatino"/>
                <a:cs typeface="Palatino"/>
              </a:rPr>
              <a:t> </a:t>
            </a:r>
            <a:endParaRPr lang="en-US" dirty="0" smtClean="0">
              <a:latin typeface="Palatino"/>
              <a:cs typeface="Palatino"/>
            </a:endParaRPr>
          </a:p>
          <a:p>
            <a:pPr marL="0" indent="0">
              <a:buNone/>
            </a:pPr>
            <a:r>
              <a:rPr lang="en-US" dirty="0" smtClean="0"/>
              <a:t>basis</a:t>
            </a:r>
            <a:r>
              <a:rPr lang="en-US" dirty="0"/>
              <a:t>:</a:t>
            </a:r>
          </a:p>
          <a:p>
            <a:pPr marL="0" indent="0" algn="ctr">
              <a:buNone/>
            </a:pPr>
            <a:r>
              <a:rPr lang="en-US" i="1" dirty="0">
                <a:latin typeface="Palatino"/>
                <a:cs typeface="Palatino"/>
              </a:rPr>
              <a:t>a</a:t>
            </a:r>
            <a:r>
              <a:rPr lang="en-US" i="1" dirty="0" smtClean="0">
                <a:latin typeface="Palatino"/>
                <a:cs typeface="Palatino"/>
              </a:rPr>
              <a:t> + </a:t>
            </a:r>
            <a:r>
              <a:rPr lang="en-US" dirty="0" smtClean="0">
                <a:latin typeface="Palatino"/>
                <a:cs typeface="Palatino"/>
              </a:rPr>
              <a:t>0 = </a:t>
            </a:r>
            <a:r>
              <a:rPr lang="en-US" i="1" dirty="0" smtClean="0">
                <a:latin typeface="Palatino"/>
                <a:cs typeface="Palatino"/>
              </a:rPr>
              <a:t>a = </a:t>
            </a:r>
            <a:r>
              <a:rPr lang="en-US" dirty="0" smtClean="0">
                <a:latin typeface="Palatino"/>
                <a:cs typeface="Palatino"/>
              </a:rPr>
              <a:t>0 + </a:t>
            </a:r>
            <a:r>
              <a:rPr lang="en-US" i="1" dirty="0">
                <a:latin typeface="Palatino"/>
                <a:cs typeface="Palatino"/>
              </a:rPr>
              <a:t>a</a:t>
            </a:r>
            <a:endParaRPr lang="en-US" dirty="0">
              <a:latin typeface="Palatino"/>
              <a:cs typeface="Palatino"/>
            </a:endParaRPr>
          </a:p>
          <a:p>
            <a:pPr marL="0" indent="0">
              <a:buNone/>
            </a:pPr>
            <a:r>
              <a:rPr lang="en-US" dirty="0">
                <a:cs typeface="Palatino"/>
              </a:rPr>
              <a:t>inductive step:</a:t>
            </a:r>
          </a:p>
          <a:p>
            <a:pPr marL="0" indent="0">
              <a:buNone/>
            </a:pPr>
            <a:r>
              <a:rPr lang="en-US" dirty="0">
                <a:latin typeface="Palatino"/>
                <a:cs typeface="Palatino"/>
              </a:rPr>
              <a:t>	</a:t>
            </a:r>
            <a:r>
              <a:rPr lang="en-US" i="1" dirty="0" smtClean="0">
                <a:latin typeface="Palatino"/>
                <a:cs typeface="Palatino"/>
              </a:rPr>
              <a:t>a</a:t>
            </a:r>
            <a:r>
              <a:rPr lang="en-US" dirty="0" smtClean="0">
                <a:latin typeface="Palatino"/>
                <a:cs typeface="Palatino"/>
              </a:rPr>
              <a:t> + </a:t>
            </a:r>
            <a:r>
              <a:rPr lang="en-US" i="1" dirty="0">
                <a:latin typeface="Palatino"/>
                <a:cs typeface="Palatino"/>
              </a:rPr>
              <a:t>b</a:t>
            </a:r>
            <a:r>
              <a:rPr lang="en-US" dirty="0" smtClean="0">
                <a:latin typeface="Palatino"/>
                <a:cs typeface="Palatino"/>
              </a:rPr>
              <a:t> = </a:t>
            </a:r>
            <a:r>
              <a:rPr lang="en-US" i="1" dirty="0">
                <a:latin typeface="Palatino"/>
                <a:cs typeface="Palatino"/>
              </a:rPr>
              <a:t>b</a:t>
            </a:r>
            <a:r>
              <a:rPr lang="en-US" dirty="0" smtClean="0">
                <a:latin typeface="Palatino"/>
                <a:cs typeface="Palatino"/>
              </a:rPr>
              <a:t> + </a:t>
            </a:r>
            <a:r>
              <a:rPr lang="en-US" i="1" dirty="0">
                <a:latin typeface="Palatino"/>
                <a:cs typeface="Palatino"/>
              </a:rPr>
              <a:t>a</a:t>
            </a:r>
            <a:r>
              <a:rPr lang="en-US" dirty="0" smtClean="0">
                <a:latin typeface="Palatino"/>
                <a:cs typeface="Palatino"/>
              </a:rPr>
              <a:t>   ⟹</a:t>
            </a:r>
            <a:endParaRPr lang="en-US" dirty="0">
              <a:latin typeface="Palatino"/>
              <a:cs typeface="Palatino"/>
            </a:endParaRPr>
          </a:p>
          <a:p>
            <a:pPr marL="0" indent="0" algn="ctr">
              <a:buNone/>
            </a:pPr>
            <a:r>
              <a:rPr lang="en-US" i="1" dirty="0" smtClean="0">
                <a:latin typeface="Palatino"/>
                <a:cs typeface="Palatino"/>
              </a:rPr>
              <a:t>a</a:t>
            </a:r>
            <a:r>
              <a:rPr lang="en-US" dirty="0" smtClean="0">
                <a:latin typeface="Palatino"/>
                <a:cs typeface="Palatino"/>
              </a:rPr>
              <a:t> </a:t>
            </a:r>
            <a:r>
              <a:rPr lang="en-US" dirty="0">
                <a:latin typeface="Palatino"/>
                <a:cs typeface="Palatino"/>
              </a:rPr>
              <a:t>+ </a:t>
            </a:r>
            <a:r>
              <a:rPr lang="en-US" i="1" dirty="0" smtClean="0">
                <a:latin typeface="Palatino"/>
                <a:cs typeface="Palatino"/>
              </a:rPr>
              <a:t>b</a:t>
            </a:r>
            <a:r>
              <a:rPr lang="en-US" dirty="0">
                <a:latin typeface="Palatino"/>
                <a:cs typeface="Palatino"/>
              </a:rPr>
              <a:t>′</a:t>
            </a:r>
            <a:r>
              <a:rPr lang="en-US" dirty="0" smtClean="0">
                <a:latin typeface="Palatino"/>
                <a:cs typeface="Palatino"/>
              </a:rPr>
              <a:t> = </a:t>
            </a:r>
            <a:r>
              <a:rPr lang="en-US" i="1" dirty="0" smtClean="0">
                <a:latin typeface="Palatino"/>
                <a:cs typeface="Palatino"/>
              </a:rPr>
              <a:t>a</a:t>
            </a:r>
            <a:r>
              <a:rPr lang="en-US" dirty="0" smtClean="0">
                <a:latin typeface="Palatino"/>
                <a:cs typeface="Palatino"/>
              </a:rPr>
              <a:t> + </a:t>
            </a:r>
            <a:r>
              <a:rPr lang="en-US" dirty="0">
                <a:latin typeface="Palatino"/>
                <a:cs typeface="Palatino"/>
              </a:rPr>
              <a:t>(</a:t>
            </a:r>
            <a:r>
              <a:rPr lang="en-US" i="1" dirty="0" smtClean="0">
                <a:latin typeface="Palatino"/>
                <a:cs typeface="Palatino"/>
              </a:rPr>
              <a:t>b + </a:t>
            </a:r>
            <a:r>
              <a:rPr lang="en-US" dirty="0" smtClean="0">
                <a:latin typeface="Palatino"/>
                <a:cs typeface="Palatino"/>
              </a:rPr>
              <a:t>1</a:t>
            </a:r>
            <a:r>
              <a:rPr lang="en-US" dirty="0">
                <a:latin typeface="Palatino"/>
                <a:cs typeface="Palatino"/>
              </a:rPr>
              <a:t>)</a:t>
            </a:r>
            <a:endParaRPr lang="en-US" dirty="0" smtClean="0">
              <a:latin typeface="Palatino"/>
              <a:cs typeface="Palatino"/>
            </a:endParaRPr>
          </a:p>
          <a:p>
            <a:pPr marL="0" indent="0" algn="ctr">
              <a:buNone/>
            </a:pPr>
            <a:r>
              <a:rPr lang="en-US" dirty="0" smtClean="0">
                <a:latin typeface="Palatino"/>
                <a:cs typeface="Palatino"/>
              </a:rPr>
              <a:t>			</a:t>
            </a:r>
            <a:r>
              <a:rPr lang="en-US" dirty="0">
                <a:latin typeface="Palatino"/>
                <a:cs typeface="Palatino"/>
              </a:rPr>
              <a:t> </a:t>
            </a:r>
            <a:r>
              <a:rPr lang="en-US" dirty="0" smtClean="0">
                <a:latin typeface="Palatino"/>
                <a:cs typeface="Palatino"/>
              </a:rPr>
              <a:t>= (</a:t>
            </a:r>
            <a:r>
              <a:rPr lang="en-US" i="1" dirty="0" smtClean="0">
                <a:latin typeface="Palatino"/>
                <a:cs typeface="Palatino"/>
              </a:rPr>
              <a:t>a</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a:t>
            </a:r>
            <a:r>
              <a:rPr lang="en-US" dirty="0">
                <a:latin typeface="Palatino"/>
                <a:cs typeface="Palatino"/>
              </a:rPr>
              <a:t> </a:t>
            </a:r>
            <a:r>
              <a:rPr lang="en-US" dirty="0" smtClean="0">
                <a:latin typeface="Palatino"/>
                <a:cs typeface="Palatino"/>
              </a:rPr>
              <a:t>+ 1</a:t>
            </a:r>
          </a:p>
          <a:p>
            <a:pPr marL="0" indent="0" algn="ctr">
              <a:buNone/>
            </a:pP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a</a:t>
            </a:r>
            <a:r>
              <a:rPr lang="en-US" dirty="0" smtClean="0">
                <a:latin typeface="Palatino"/>
                <a:cs typeface="Palatino"/>
              </a:rPr>
              <a:t>) + 1</a:t>
            </a:r>
          </a:p>
          <a:p>
            <a:pPr marL="0" indent="0" algn="ctr">
              <a:buNone/>
            </a:pPr>
            <a:r>
              <a:rPr lang="en-US" dirty="0">
                <a:latin typeface="Palatino"/>
                <a:cs typeface="Palatino"/>
              </a:rPr>
              <a:t>			</a:t>
            </a: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smtClean="0">
                <a:latin typeface="Palatino"/>
                <a:cs typeface="Palatino"/>
              </a:rPr>
              <a:t>a + </a:t>
            </a:r>
            <a:r>
              <a:rPr lang="en-US" dirty="0" smtClean="0">
                <a:latin typeface="Palatino"/>
                <a:cs typeface="Palatino"/>
              </a:rPr>
              <a:t>1)</a:t>
            </a:r>
          </a:p>
          <a:p>
            <a:pPr marL="0" indent="0" algn="ctr">
              <a:buNone/>
            </a:pP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(1 + </a:t>
            </a:r>
            <a:r>
              <a:rPr lang="en-US" i="1" dirty="0" smtClean="0">
                <a:latin typeface="Palatino"/>
                <a:cs typeface="Palatino"/>
              </a:rPr>
              <a:t>a</a:t>
            </a:r>
            <a:r>
              <a:rPr lang="en-US" dirty="0" smtClean="0">
                <a:latin typeface="Palatino"/>
                <a:cs typeface="Palatino"/>
              </a:rPr>
              <a:t>)</a:t>
            </a:r>
            <a:endParaRPr lang="en-US" dirty="0">
              <a:latin typeface="Palatino"/>
              <a:cs typeface="Palatino"/>
            </a:endParaRPr>
          </a:p>
          <a:p>
            <a:pPr marL="0" indent="0" algn="ctr">
              <a:buNone/>
            </a:pPr>
            <a:r>
              <a:rPr lang="en-US" dirty="0" smtClean="0">
                <a:latin typeface="Palatino"/>
                <a:cs typeface="Palatino"/>
              </a:rPr>
              <a:t>			</a:t>
            </a:r>
            <a:r>
              <a:rPr lang="en-US" dirty="0">
                <a:latin typeface="Palatino"/>
                <a:cs typeface="Palatino"/>
              </a:rPr>
              <a:t> </a:t>
            </a:r>
            <a:r>
              <a:rPr lang="en-US" dirty="0" smtClean="0">
                <a:latin typeface="Palatino"/>
                <a:cs typeface="Palatino"/>
              </a:rPr>
              <a:t>= (</a:t>
            </a:r>
            <a:r>
              <a:rPr lang="en-US" i="1" dirty="0" smtClean="0">
                <a:latin typeface="Palatino"/>
                <a:cs typeface="Palatino"/>
              </a:rPr>
              <a:t>b</a:t>
            </a:r>
            <a:r>
              <a:rPr lang="en-US" dirty="0" smtClean="0">
                <a:latin typeface="Palatino"/>
                <a:cs typeface="Palatino"/>
              </a:rPr>
              <a:t> + 1</a:t>
            </a:r>
            <a:r>
              <a:rPr lang="en-US" dirty="0">
                <a:latin typeface="Palatino"/>
                <a:cs typeface="Palatino"/>
              </a:rPr>
              <a:t>)</a:t>
            </a:r>
            <a:r>
              <a:rPr lang="en-US" dirty="0" smtClean="0">
                <a:latin typeface="Palatino"/>
                <a:cs typeface="Palatino"/>
              </a:rPr>
              <a:t> + </a:t>
            </a:r>
            <a:r>
              <a:rPr lang="en-US" i="1" dirty="0" smtClean="0">
                <a:latin typeface="Palatino"/>
                <a:cs typeface="Palatino"/>
              </a:rPr>
              <a:t>a</a:t>
            </a:r>
            <a:endParaRPr lang="en-US" dirty="0" smtClean="0">
              <a:latin typeface="Palatino"/>
              <a:cs typeface="Palatino"/>
            </a:endParaRPr>
          </a:p>
          <a:p>
            <a:pPr marL="0" indent="0" algn="ctr">
              <a:buNone/>
            </a:pPr>
            <a:r>
              <a:rPr lang="en-US" dirty="0" smtClean="0">
                <a:latin typeface="Palatino"/>
                <a:cs typeface="Palatino"/>
              </a:rPr>
              <a:t> = </a:t>
            </a:r>
            <a:r>
              <a:rPr lang="en-US" i="1" dirty="0" smtClean="0">
                <a:latin typeface="Palatino"/>
                <a:cs typeface="Palatino"/>
              </a:rPr>
              <a:t>b</a:t>
            </a:r>
            <a:r>
              <a:rPr lang="en-US" dirty="0" smtClean="0">
                <a:latin typeface="Palatino"/>
                <a:cs typeface="Palatino"/>
              </a:rPr>
              <a:t>′ + </a:t>
            </a:r>
            <a:r>
              <a:rPr lang="en-US" i="1" dirty="0">
                <a:latin typeface="Palatino"/>
                <a:cs typeface="Palatino"/>
              </a:rPr>
              <a:t>a</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265</a:t>
            </a:fld>
            <a:endParaRPr lang="en-US"/>
          </a:p>
        </p:txBody>
      </p:sp>
    </p:spTree>
    <p:extLst>
      <p:ext uri="{BB962C8B-B14F-4D97-AF65-F5344CB8AC3E}">
        <p14:creationId xmlns:p14="http://schemas.microsoft.com/office/powerpoint/2010/main" val="1801189297"/>
      </p:ext>
    </p:extLst>
  </p:cSld>
  <p:clrMapOvr>
    <a:masterClrMapping/>
  </p:clrMapOvr>
  <p:timing>
    <p:tnLst>
      <p:par>
        <p:cTn xmlns:p14="http://schemas.microsoft.com/office/powerpoint/2010/mai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a:t>
            </a:r>
            <a:r>
              <a:rPr lang="en-US" dirty="0" err="1" smtClean="0"/>
              <a:t>Peano</a:t>
            </a:r>
            <a:r>
              <a:rPr lang="en-US" dirty="0" smtClean="0"/>
              <a:t> Axioms</a:t>
            </a:r>
            <a:endParaRPr lang="en-US" dirty="0"/>
          </a:p>
        </p:txBody>
      </p:sp>
      <p:sp>
        <p:nvSpPr>
          <p:cNvPr id="3" name="Content Placeholder 2"/>
          <p:cNvSpPr>
            <a:spLocks noGrp="1"/>
          </p:cNvSpPr>
          <p:nvPr>
            <p:ph idx="1"/>
          </p:nvPr>
        </p:nvSpPr>
        <p:spPr/>
        <p:txBody>
          <a:bodyPr/>
          <a:lstStyle/>
          <a:p>
            <a:r>
              <a:rPr lang="en-US" sz="2800" dirty="0" smtClean="0"/>
              <a:t>Do </a:t>
            </a:r>
            <a:r>
              <a:rPr lang="en-US" sz="2800" dirty="0" err="1" smtClean="0"/>
              <a:t>Peano</a:t>
            </a:r>
            <a:r>
              <a:rPr lang="en-US" sz="2800" dirty="0" smtClean="0"/>
              <a:t> Axioms define natural numbers?</a:t>
            </a:r>
          </a:p>
          <a:p>
            <a:pPr marL="400050" lvl="1" indent="0">
              <a:buNone/>
            </a:pPr>
            <a:r>
              <a:rPr lang="en-US" sz="2400" dirty="0" smtClean="0"/>
              <a:t>“</a:t>
            </a:r>
            <a:r>
              <a:rPr lang="en-US" sz="2400" dirty="0"/>
              <a:t>…the answer is that number (positive integer) cannot be defined (seeing that the ideas of order, succession, aggregate, etc., are as complex as that of number).”</a:t>
            </a:r>
          </a:p>
          <a:p>
            <a:pPr marL="0" indent="0" algn="r">
              <a:buNone/>
            </a:pPr>
            <a:r>
              <a:rPr lang="en-US" sz="2400" dirty="0"/>
              <a:t>Giuseppe </a:t>
            </a:r>
            <a:r>
              <a:rPr lang="en-US" sz="2400" dirty="0" err="1"/>
              <a:t>Peano</a:t>
            </a:r>
            <a:endParaRPr lang="en-US" sz="2400" dirty="0"/>
          </a:p>
          <a:p>
            <a:r>
              <a:rPr lang="en-US" sz="2800" dirty="0" smtClean="0"/>
              <a:t>If you don’t already known what they are, </a:t>
            </a:r>
            <a:r>
              <a:rPr lang="en-US" sz="2800" dirty="0" err="1" smtClean="0"/>
              <a:t>Peano’s</a:t>
            </a:r>
            <a:r>
              <a:rPr lang="en-US" sz="2800" dirty="0" smtClean="0"/>
              <a:t> axioms won’t tell you.</a:t>
            </a:r>
          </a:p>
          <a:p>
            <a:r>
              <a:rPr lang="en-US" sz="2800" dirty="0" smtClean="0"/>
              <a:t>Instead, the axioms </a:t>
            </a:r>
            <a:r>
              <a:rPr lang="en-US" sz="2800" i="1" dirty="0" smtClean="0"/>
              <a:t>formalize</a:t>
            </a:r>
            <a:r>
              <a:rPr lang="en-US" sz="2800" dirty="0" smtClean="0"/>
              <a:t> our existing ideas.</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266</a:t>
            </a:fld>
            <a:endParaRPr lang="en-US"/>
          </a:p>
        </p:txBody>
      </p:sp>
    </p:spTree>
    <p:extLst>
      <p:ext uri="{BB962C8B-B14F-4D97-AF65-F5344CB8AC3E}">
        <p14:creationId xmlns:p14="http://schemas.microsoft.com/office/powerpoint/2010/main" val="3969626624"/>
      </p:ext>
    </p:extLst>
  </p:cSld>
  <p:clrMapOvr>
    <a:masterClrMapping/>
  </p:clrMapOvr>
  <p:timing>
    <p:tnLst>
      <p:par>
        <p:cTn xmlns:p14="http://schemas.microsoft.com/office/powerpoint/2010/mai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normAutofit lnSpcReduction="10000"/>
          </a:bodyPr>
          <a:lstStyle/>
          <a:p>
            <a:r>
              <a:rPr lang="en-US" dirty="0" err="1"/>
              <a:t>Peano’s</a:t>
            </a:r>
            <a:r>
              <a:rPr lang="en-US" dirty="0"/>
              <a:t> axioms get us to think about which properties of numbers are essential and which are not.</a:t>
            </a:r>
          </a:p>
          <a:p>
            <a:r>
              <a:rPr lang="en-US" dirty="0"/>
              <a:t>This is a good attitude to take when studying the documentation of a programming interface.</a:t>
            </a:r>
          </a:p>
          <a:p>
            <a:pPr lvl="1"/>
            <a:r>
              <a:rPr lang="en-US" dirty="0"/>
              <a:t>Why is that requirement imposed</a:t>
            </a:r>
            <a:r>
              <a:rPr lang="en-US" dirty="0" smtClean="0"/>
              <a:t>?</a:t>
            </a:r>
          </a:p>
          <a:p>
            <a:pPr lvl="1"/>
            <a:r>
              <a:rPr lang="en-US" dirty="0" smtClean="0"/>
              <a:t>What </a:t>
            </a:r>
            <a:r>
              <a:rPr lang="en-US" dirty="0"/>
              <a:t>would be the consequences if it were not there?</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267</a:t>
            </a:fld>
            <a:endParaRPr lang="en-US"/>
          </a:p>
        </p:txBody>
      </p:sp>
    </p:spTree>
    <p:extLst>
      <p:ext uri="{BB962C8B-B14F-4D97-AF65-F5344CB8AC3E}">
        <p14:creationId xmlns:p14="http://schemas.microsoft.com/office/powerpoint/2010/main" val="7536312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
            </a:r>
            <a:r>
              <a:rPr lang="en-US" dirty="0" smtClean="0"/>
              <a:t>ower of inverse is inverse of power</a:t>
            </a:r>
            <a:br>
              <a:rPr lang="en-US" dirty="0" smtClean="0"/>
            </a:br>
            <a:r>
              <a:rPr lang="en-US" dirty="0" smtClean="0">
                <a:latin typeface="Palatino"/>
                <a:cs typeface="Palatino"/>
              </a:rPr>
              <a:t>(</a:t>
            </a:r>
            <a:r>
              <a:rPr lang="en-US" i="1" dirty="0" smtClean="0">
                <a:latin typeface="Palatino"/>
                <a:cs typeface="Palatino"/>
              </a:rPr>
              <a:t>x</a:t>
            </a:r>
            <a:r>
              <a:rPr lang="en-US" baseline="30000" dirty="0" smtClean="0">
                <a:latin typeface="Palatino"/>
                <a:cs typeface="Palatino"/>
              </a:rPr>
              <a:t>–1</a:t>
            </a:r>
            <a:r>
              <a:rPr lang="en-US" dirty="0" smtClean="0">
                <a:latin typeface="Palatino"/>
                <a:cs typeface="Palatino"/>
              </a:rPr>
              <a:t>)</a:t>
            </a:r>
            <a:r>
              <a:rPr lang="en-US" i="1" baseline="30000" dirty="0" smtClean="0">
                <a:latin typeface="Palatino"/>
                <a:cs typeface="Palatino"/>
              </a:rPr>
              <a:t>n</a:t>
            </a:r>
            <a:r>
              <a:rPr lang="en-US" dirty="0" smtClean="0">
                <a:latin typeface="Palatino"/>
                <a:cs typeface="Palatino"/>
              </a:rPr>
              <a:t> = (</a:t>
            </a:r>
            <a:r>
              <a:rPr lang="en-US" i="1" dirty="0" err="1" smtClean="0">
                <a:latin typeface="Palatino"/>
                <a:cs typeface="Palatino"/>
              </a:rPr>
              <a:t>x</a:t>
            </a:r>
            <a:r>
              <a:rPr lang="en-US" i="1" baseline="30000" dirty="0" err="1" smtClean="0">
                <a:latin typeface="Palatino"/>
                <a:cs typeface="Palatino"/>
              </a:rPr>
              <a:t>n</a:t>
            </a:r>
            <a:r>
              <a:rPr lang="en-US" dirty="0" smtClean="0">
                <a:latin typeface="Palatino"/>
                <a:cs typeface="Palatino"/>
              </a:rPr>
              <a:t>)</a:t>
            </a:r>
            <a:r>
              <a:rPr lang="en-US" baseline="30000" dirty="0" smtClean="0">
                <a:latin typeface="Palatino"/>
                <a:cs typeface="Palatino"/>
              </a:rPr>
              <a:t>–1</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a:spcAft>
                <a:spcPts val="600"/>
              </a:spcAft>
            </a:pPr>
            <a:r>
              <a:rPr lang="en-US" sz="2800" dirty="0" smtClean="0">
                <a:cs typeface="Palatino"/>
              </a:rPr>
              <a:t>Basis n = 1:		 </a:t>
            </a:r>
            <a:r>
              <a:rPr lang="en-US" sz="2800" dirty="0" smtClean="0">
                <a:latin typeface="Palatino"/>
                <a:cs typeface="Palatino"/>
              </a:rPr>
              <a:t>(</a:t>
            </a:r>
            <a:r>
              <a:rPr lang="en-US" sz="2800" i="1" dirty="0" smtClean="0">
                <a:latin typeface="Palatino"/>
                <a:cs typeface="Palatino"/>
              </a:rPr>
              <a:t>x</a:t>
            </a:r>
            <a:r>
              <a:rPr lang="en-US" sz="2800" baseline="30000" dirty="0" smtClean="0">
                <a:latin typeface="Palatino"/>
                <a:cs typeface="Palatino"/>
              </a:rPr>
              <a:t>–1</a:t>
            </a:r>
            <a:r>
              <a:rPr lang="en-US" sz="2800" dirty="0" smtClean="0">
                <a:latin typeface="Palatino"/>
                <a:cs typeface="Palatino"/>
              </a:rPr>
              <a:t>)</a:t>
            </a:r>
            <a:r>
              <a:rPr lang="en-US" sz="2800" baseline="30000" dirty="0" smtClean="0">
                <a:latin typeface="Palatino"/>
                <a:cs typeface="Palatino"/>
              </a:rPr>
              <a:t>1</a:t>
            </a:r>
            <a:r>
              <a:rPr lang="en-US" sz="2800" dirty="0" smtClean="0">
                <a:latin typeface="Palatino"/>
                <a:cs typeface="Palatino"/>
              </a:rPr>
              <a:t> = </a:t>
            </a:r>
            <a:r>
              <a:rPr lang="en-US" sz="2800" i="1" dirty="0" smtClean="0">
                <a:latin typeface="Palatino"/>
                <a:cs typeface="Palatino"/>
              </a:rPr>
              <a:t>x</a:t>
            </a:r>
            <a:r>
              <a:rPr lang="en-US" sz="2800" baseline="30000" dirty="0" smtClean="0">
                <a:latin typeface="Palatino"/>
                <a:cs typeface="Palatino"/>
              </a:rPr>
              <a:t>–1 </a:t>
            </a:r>
            <a:r>
              <a:rPr lang="en-US" sz="2800" dirty="0" smtClean="0">
                <a:latin typeface="Palatino"/>
                <a:cs typeface="Palatino"/>
              </a:rPr>
              <a:t>= (</a:t>
            </a:r>
            <a:r>
              <a:rPr lang="en-US" sz="2800" i="1" dirty="0" smtClean="0">
                <a:latin typeface="Palatino"/>
                <a:cs typeface="Palatino"/>
              </a:rPr>
              <a:t>x</a:t>
            </a:r>
            <a:r>
              <a:rPr lang="en-US" sz="2800" baseline="30000" dirty="0" smtClean="0">
                <a:latin typeface="Palatino"/>
                <a:cs typeface="Palatino"/>
              </a:rPr>
              <a:t>1</a:t>
            </a:r>
            <a:r>
              <a:rPr lang="en-US" sz="2800" dirty="0" smtClean="0">
                <a:latin typeface="Palatino"/>
                <a:cs typeface="Palatino"/>
              </a:rPr>
              <a:t>)</a:t>
            </a:r>
            <a:r>
              <a:rPr lang="en-US" sz="2800" baseline="30000" dirty="0" smtClean="0">
                <a:latin typeface="Palatino"/>
                <a:cs typeface="Palatino"/>
              </a:rPr>
              <a:t>–1</a:t>
            </a:r>
          </a:p>
          <a:p>
            <a:pPr>
              <a:spcAft>
                <a:spcPts val="600"/>
              </a:spcAft>
            </a:pPr>
            <a:r>
              <a:rPr lang="en-US" sz="2800" dirty="0" smtClean="0">
                <a:cs typeface="Palatino"/>
              </a:rPr>
              <a:t>Inductive step:  Assume true for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k</a:t>
            </a:r>
            <a:r>
              <a:rPr lang="en-US" sz="2800" dirty="0" smtClean="0">
                <a:latin typeface="Palatino"/>
                <a:cs typeface="Palatino"/>
              </a:rPr>
              <a:t> – 1</a:t>
            </a:r>
            <a:r>
              <a:rPr lang="en-US" sz="2800" dirty="0" smtClean="0">
                <a:cs typeface="Palatino"/>
              </a:rPr>
              <a:t>, that is,</a:t>
            </a:r>
            <a:br>
              <a:rPr lang="en-US" sz="2800" dirty="0" smtClean="0">
                <a:cs typeface="Palatino"/>
              </a:rPr>
            </a:br>
            <a:r>
              <a:rPr lang="en-US" sz="2800" dirty="0" smtClean="0">
                <a:latin typeface="Palatino"/>
                <a:cs typeface="Palatino"/>
              </a:rPr>
              <a:t>(</a:t>
            </a:r>
            <a:r>
              <a:rPr lang="en-US" sz="2800" i="1" dirty="0" smtClean="0">
                <a:latin typeface="Palatino"/>
                <a:cs typeface="Palatino"/>
              </a:rPr>
              <a:t>x</a:t>
            </a:r>
            <a:r>
              <a:rPr lang="en-US" sz="2800" baseline="30000" dirty="0" smtClean="0">
                <a:latin typeface="Palatino"/>
                <a:cs typeface="Palatino"/>
              </a:rPr>
              <a:t>–1</a:t>
            </a:r>
            <a:r>
              <a:rPr lang="en-US" sz="2800" dirty="0" smtClean="0">
                <a:latin typeface="Palatino"/>
                <a:cs typeface="Palatino"/>
              </a:rPr>
              <a:t>)</a:t>
            </a:r>
            <a:r>
              <a:rPr lang="en-US" sz="2800" i="1" baseline="30000" dirty="0" smtClean="0">
                <a:latin typeface="Palatino"/>
                <a:cs typeface="Palatino"/>
              </a:rPr>
              <a:t>k</a:t>
            </a:r>
            <a:r>
              <a:rPr lang="en-US" sz="2800" baseline="30000" dirty="0" smtClean="0">
                <a:latin typeface="Palatino"/>
                <a:cs typeface="Palatino"/>
              </a:rPr>
              <a:t>–1 </a:t>
            </a:r>
            <a:r>
              <a:rPr lang="en-US" sz="2800" dirty="0" smtClean="0">
                <a:latin typeface="Palatino"/>
                <a:cs typeface="Palatino"/>
              </a:rPr>
              <a:t>= (</a:t>
            </a:r>
            <a:r>
              <a:rPr lang="en-US" sz="2800" i="1" dirty="0" err="1" smtClean="0">
                <a:latin typeface="Palatino"/>
                <a:cs typeface="Palatino"/>
              </a:rPr>
              <a:t>x</a:t>
            </a:r>
            <a:r>
              <a:rPr lang="en-US" sz="2800" i="1" baseline="30000" dirty="0" err="1" smtClean="0">
                <a:latin typeface="Palatino"/>
                <a:cs typeface="Palatino"/>
              </a:rPr>
              <a:t>k</a:t>
            </a:r>
            <a:r>
              <a:rPr lang="en-US" sz="2800" baseline="30000" dirty="0" smtClean="0">
                <a:latin typeface="Palatino"/>
                <a:cs typeface="Palatino"/>
              </a:rPr>
              <a:t>–1</a:t>
            </a:r>
            <a:r>
              <a:rPr lang="en-US" sz="2800" dirty="0" smtClean="0">
                <a:latin typeface="Palatino"/>
                <a:cs typeface="Palatino"/>
              </a:rPr>
              <a:t>)</a:t>
            </a:r>
            <a:r>
              <a:rPr lang="en-US" sz="2800" baseline="30000" dirty="0" smtClean="0">
                <a:latin typeface="Palatino"/>
                <a:cs typeface="Palatino"/>
              </a:rPr>
              <a:t>–1</a:t>
            </a:r>
            <a:r>
              <a:rPr lang="en-US" sz="2800" dirty="0" smtClean="0">
                <a:latin typeface="Palatino"/>
                <a:cs typeface="Palatino"/>
              </a:rPr>
              <a:t>.  </a:t>
            </a:r>
            <a:r>
              <a:rPr lang="en-US" sz="2800" dirty="0" smtClean="0">
                <a:cs typeface="Palatino"/>
              </a:rPr>
              <a:t>Show for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k</a:t>
            </a:r>
            <a:r>
              <a:rPr lang="en-US" sz="2800" dirty="0" smtClean="0">
                <a:cs typeface="Palatino"/>
              </a:rPr>
              <a:t>.</a:t>
            </a:r>
          </a:p>
          <a:p>
            <a:pPr>
              <a:spcAft>
                <a:spcPts val="600"/>
              </a:spcAft>
            </a:pPr>
            <a:endParaRPr lang="en-US" sz="2800" baseline="30000" dirty="0">
              <a:latin typeface="Palatino"/>
              <a:cs typeface="Palatino"/>
            </a:endParaRPr>
          </a:p>
          <a:p>
            <a:pPr>
              <a:spcAft>
                <a:spcPts val="600"/>
              </a:spcAft>
            </a:pPr>
            <a:endParaRPr lang="en-US" sz="2800" baseline="30000" dirty="0" smtClean="0">
              <a:latin typeface="Palatino"/>
              <a:cs typeface="Palatino"/>
            </a:endParaRPr>
          </a:p>
          <a:p>
            <a:pPr>
              <a:spcAft>
                <a:spcPts val="600"/>
              </a:spcAft>
            </a:pPr>
            <a:endParaRPr lang="en-US" sz="2800" baseline="30000" dirty="0">
              <a:latin typeface="Palatino"/>
              <a:cs typeface="Palatino"/>
            </a:endParaRPr>
          </a:p>
          <a:p>
            <a:pPr>
              <a:spcAft>
                <a:spcPts val="600"/>
              </a:spcAft>
            </a:pPr>
            <a:endParaRPr lang="en-US" sz="2800" baseline="30000" dirty="0" smtClean="0">
              <a:latin typeface="Palatino"/>
              <a:cs typeface="Palatino"/>
            </a:endParaRPr>
          </a:p>
          <a:p>
            <a:pPr>
              <a:spcAft>
                <a:spcPts val="600"/>
              </a:spcAft>
            </a:pPr>
            <a:endParaRPr lang="en-US" sz="2800" baseline="30000" dirty="0">
              <a:latin typeface="Palatino"/>
              <a:cs typeface="Palatino"/>
            </a:endParaRPr>
          </a:p>
          <a:p>
            <a:pPr>
              <a:spcAft>
                <a:spcPts val="600"/>
              </a:spcAft>
            </a:pPr>
            <a:endParaRPr lang="en-US" sz="2800" baseline="30000" dirty="0" smtClean="0">
              <a:latin typeface="Palatino"/>
              <a:cs typeface="Palatino"/>
            </a:endParaRPr>
          </a:p>
          <a:p>
            <a:pPr>
              <a:spcAft>
                <a:spcPts val="600"/>
              </a:spcAft>
            </a:pPr>
            <a:endParaRPr lang="en-US" sz="2800" baseline="30000" dirty="0">
              <a:latin typeface="Palatino"/>
              <a:cs typeface="Palatino"/>
            </a:endParaRPr>
          </a:p>
          <a:p>
            <a:pPr>
              <a:spcAft>
                <a:spcPts val="600"/>
              </a:spcAft>
            </a:pPr>
            <a:endParaRPr lang="en-US" sz="2800" baseline="30000" dirty="0" smtClean="0">
              <a:latin typeface="Palatino"/>
              <a:cs typeface="Palatino"/>
            </a:endParaRPr>
          </a:p>
          <a:p>
            <a:pPr>
              <a:spcAft>
                <a:spcPts val="600"/>
              </a:spcAft>
            </a:pPr>
            <a:endParaRPr lang="en-US" sz="2800" dirty="0" smtClean="0">
              <a:cs typeface="Palatino"/>
            </a:endParaRPr>
          </a:p>
          <a:p>
            <a:pPr>
              <a:spcAft>
                <a:spcPts val="600"/>
              </a:spcAft>
            </a:pPr>
            <a:r>
              <a:rPr lang="en-US" sz="2800" dirty="0" smtClean="0">
                <a:cs typeface="Palatino"/>
              </a:rPr>
              <a:t>Therefore </a:t>
            </a:r>
            <a:r>
              <a:rPr lang="en-US" sz="2800" dirty="0" smtClean="0">
                <a:latin typeface="Palatino"/>
                <a:cs typeface="Palatino"/>
              </a:rPr>
              <a:t>(</a:t>
            </a:r>
            <a:r>
              <a:rPr lang="en-US" sz="2800" i="1" dirty="0" smtClean="0">
                <a:latin typeface="Palatino"/>
                <a:cs typeface="Palatino"/>
              </a:rPr>
              <a:t>x</a:t>
            </a:r>
            <a:r>
              <a:rPr lang="en-US" sz="2800" baseline="30000" dirty="0" smtClean="0">
                <a:latin typeface="Palatino"/>
                <a:cs typeface="Palatino"/>
              </a:rPr>
              <a:t>–1</a:t>
            </a:r>
            <a:r>
              <a:rPr lang="en-US" sz="2800" dirty="0" smtClean="0">
                <a:latin typeface="Palatino"/>
                <a:cs typeface="Palatino"/>
              </a:rPr>
              <a:t>)</a:t>
            </a:r>
            <a:r>
              <a:rPr lang="en-US" sz="2800" i="1" baseline="30000" dirty="0" smtClean="0">
                <a:latin typeface="Palatino"/>
                <a:cs typeface="Palatino"/>
              </a:rPr>
              <a:t>n</a:t>
            </a:r>
            <a:r>
              <a:rPr lang="en-US" sz="2800" dirty="0" smtClean="0">
                <a:latin typeface="Palatino"/>
                <a:cs typeface="Palatino"/>
              </a:rPr>
              <a:t> = (</a:t>
            </a:r>
            <a:r>
              <a:rPr lang="en-US" sz="2800" i="1" dirty="0" err="1" smtClean="0">
                <a:latin typeface="Palatino"/>
                <a:cs typeface="Palatino"/>
              </a:rPr>
              <a:t>x</a:t>
            </a:r>
            <a:r>
              <a:rPr lang="en-US" sz="2800" i="1" baseline="30000" dirty="0" err="1" smtClean="0">
                <a:latin typeface="Palatino"/>
                <a:cs typeface="Palatino"/>
              </a:rPr>
              <a:t>n</a:t>
            </a:r>
            <a:r>
              <a:rPr lang="en-US" sz="2800" dirty="0" smtClean="0">
                <a:latin typeface="Palatino"/>
                <a:cs typeface="Palatino"/>
              </a:rPr>
              <a:t>)</a:t>
            </a:r>
            <a:r>
              <a:rPr lang="en-US" sz="2800" baseline="30000" dirty="0" smtClean="0">
                <a:latin typeface="Palatino"/>
                <a:cs typeface="Palatino"/>
              </a:rPr>
              <a:t>–1</a:t>
            </a:r>
            <a:r>
              <a:rPr lang="en-US" sz="2800" dirty="0" smtClean="0">
                <a:cs typeface="Palatino"/>
              </a:rPr>
              <a:t>.  QED. </a:t>
            </a:r>
          </a:p>
          <a:p>
            <a:endParaRPr lang="en-US" sz="2800" dirty="0">
              <a:cs typeface="Palatino"/>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00" y="2959100"/>
            <a:ext cx="4260097" cy="2825750"/>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27</a:t>
            </a:fld>
            <a:endParaRPr lang="en-US"/>
          </a:p>
        </p:txBody>
      </p:sp>
    </p:spTree>
    <p:extLst>
      <p:ext uri="{BB962C8B-B14F-4D97-AF65-F5344CB8AC3E}">
        <p14:creationId xmlns:p14="http://schemas.microsoft.com/office/powerpoint/2010/main" val="885580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a group</a:t>
            </a:r>
            <a:endParaRPr lang="en-US" dirty="0"/>
          </a:p>
        </p:txBody>
      </p:sp>
      <p:sp>
        <p:nvSpPr>
          <p:cNvPr id="3" name="Content Placeholder 2"/>
          <p:cNvSpPr>
            <a:spLocks noGrp="1"/>
          </p:cNvSpPr>
          <p:nvPr>
            <p:ph idx="1"/>
          </p:nvPr>
        </p:nvSpPr>
        <p:spPr/>
        <p:txBody>
          <a:bodyPr/>
          <a:lstStyle/>
          <a:p>
            <a:r>
              <a:rPr lang="en-US" dirty="0" smtClean="0"/>
              <a:t>If a group has </a:t>
            </a:r>
            <a:r>
              <a:rPr lang="en-US" i="1" dirty="0" smtClean="0">
                <a:latin typeface="Palatino"/>
                <a:cs typeface="Palatino"/>
              </a:rPr>
              <a:t>n</a:t>
            </a:r>
            <a:r>
              <a:rPr lang="en-US" dirty="0" smtClean="0">
                <a:latin typeface="Palatino"/>
                <a:cs typeface="Palatino"/>
              </a:rPr>
              <a:t> &gt; 0 </a:t>
            </a:r>
            <a:r>
              <a:rPr lang="en-US" dirty="0" smtClean="0"/>
              <a:t>elements, </a:t>
            </a:r>
            <a:r>
              <a:rPr lang="en-US" i="1" dirty="0" smtClean="0">
                <a:latin typeface="Palatino"/>
                <a:cs typeface="Palatino"/>
              </a:rPr>
              <a:t>n</a:t>
            </a:r>
            <a:r>
              <a:rPr lang="en-US" dirty="0" smtClean="0"/>
              <a:t> is called the group’s </a:t>
            </a:r>
            <a:r>
              <a:rPr lang="en-US" i="1" dirty="0" smtClean="0"/>
              <a:t>order</a:t>
            </a:r>
            <a:r>
              <a:rPr lang="en-US" dirty="0" smtClean="0"/>
              <a:t>.</a:t>
            </a:r>
          </a:p>
          <a:p>
            <a:endParaRPr lang="en-US" dirty="0"/>
          </a:p>
          <a:p>
            <a:r>
              <a:rPr lang="en-US" dirty="0" smtClean="0"/>
              <a:t>If a group has infinitely many elements, its order is infinite.</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28</a:t>
            </a:fld>
            <a:endParaRPr lang="en-US"/>
          </a:p>
        </p:txBody>
      </p:sp>
    </p:spTree>
    <p:extLst>
      <p:ext uri="{BB962C8B-B14F-4D97-AF65-F5344CB8AC3E}">
        <p14:creationId xmlns:p14="http://schemas.microsoft.com/office/powerpoint/2010/main" val="20287039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an element</a:t>
            </a:r>
            <a:endParaRPr lang="en-US" dirty="0"/>
          </a:p>
        </p:txBody>
      </p:sp>
      <p:sp>
        <p:nvSpPr>
          <p:cNvPr id="3" name="Content Placeholder 2"/>
          <p:cNvSpPr>
            <a:spLocks noGrp="1"/>
          </p:cNvSpPr>
          <p:nvPr>
            <p:ph idx="1"/>
          </p:nvPr>
        </p:nvSpPr>
        <p:spPr/>
        <p:txBody>
          <a:bodyPr/>
          <a:lstStyle/>
          <a:p>
            <a:pPr marL="0" indent="0">
              <a:spcAft>
                <a:spcPts val="600"/>
              </a:spcAft>
              <a:buNone/>
            </a:pPr>
            <a:r>
              <a:rPr lang="en-US" dirty="0" smtClean="0"/>
              <a:t>An element </a:t>
            </a:r>
            <a:r>
              <a:rPr lang="en-US" i="1" dirty="0" smtClean="0">
                <a:latin typeface="Palatino"/>
                <a:cs typeface="Palatino"/>
              </a:rPr>
              <a:t>a</a:t>
            </a:r>
            <a:r>
              <a:rPr lang="en-US" dirty="0" smtClean="0"/>
              <a:t> has an </a:t>
            </a:r>
            <a:r>
              <a:rPr lang="en-US" i="1" dirty="0" smtClean="0"/>
              <a:t>order</a:t>
            </a:r>
            <a:r>
              <a:rPr lang="en-US" dirty="0" smtClean="0"/>
              <a:t> </a:t>
            </a:r>
            <a:r>
              <a:rPr lang="en-US" i="1" dirty="0" smtClean="0">
                <a:latin typeface="Palatino"/>
                <a:cs typeface="Palatino"/>
              </a:rPr>
              <a:t>n &gt; </a:t>
            </a:r>
            <a:r>
              <a:rPr lang="en-US" dirty="0" smtClean="0">
                <a:latin typeface="Palatino"/>
                <a:cs typeface="Palatino"/>
              </a:rPr>
              <a:t>0</a:t>
            </a:r>
            <a:r>
              <a:rPr lang="en-US" dirty="0" smtClean="0"/>
              <a:t> if </a:t>
            </a:r>
            <a:r>
              <a:rPr lang="en-US" i="1" dirty="0" smtClean="0">
                <a:latin typeface="Palatino"/>
                <a:cs typeface="Palatino"/>
              </a:rPr>
              <a:t>a</a:t>
            </a:r>
            <a:r>
              <a:rPr lang="en-US" i="1" baseline="30000" dirty="0" smtClean="0">
                <a:latin typeface="Palatino"/>
                <a:cs typeface="Palatino"/>
              </a:rPr>
              <a:t>n</a:t>
            </a:r>
            <a:r>
              <a:rPr lang="en-US" i="1" dirty="0" smtClean="0">
                <a:latin typeface="Palatino"/>
                <a:cs typeface="Palatino"/>
              </a:rPr>
              <a:t> = e</a:t>
            </a:r>
            <a:r>
              <a:rPr lang="en-US" dirty="0"/>
              <a:t> </a:t>
            </a:r>
            <a:r>
              <a:rPr lang="en-US" dirty="0" smtClean="0"/>
              <a:t>and for any </a:t>
            </a:r>
            <a:r>
              <a:rPr lang="en-US" dirty="0" smtClean="0">
                <a:latin typeface="Palatino"/>
                <a:cs typeface="Palatino"/>
              </a:rPr>
              <a:t>0 </a:t>
            </a:r>
            <a:r>
              <a:rPr lang="en-US" i="1" dirty="0" smtClean="0">
                <a:latin typeface="Palatino"/>
                <a:cs typeface="Palatino"/>
              </a:rPr>
              <a:t>&lt; k &lt; n</a:t>
            </a:r>
            <a:r>
              <a:rPr lang="en-US" dirty="0" smtClean="0"/>
              <a:t>,  </a:t>
            </a:r>
            <a:r>
              <a:rPr lang="en-US" i="1" dirty="0" smtClean="0">
                <a:latin typeface="Palatino"/>
                <a:cs typeface="Palatino"/>
              </a:rPr>
              <a:t>a</a:t>
            </a:r>
            <a:r>
              <a:rPr lang="en-US" i="1" baseline="30000" dirty="0" smtClean="0">
                <a:latin typeface="Palatino"/>
                <a:cs typeface="Palatino"/>
              </a:rPr>
              <a:t>k</a:t>
            </a:r>
            <a:r>
              <a:rPr lang="en-US" i="1" dirty="0" smtClean="0">
                <a:latin typeface="Palatino"/>
                <a:cs typeface="Palatino"/>
              </a:rPr>
              <a:t> ≠ e.</a:t>
            </a:r>
            <a:r>
              <a:rPr lang="en-US" dirty="0" smtClean="0"/>
              <a:t> </a:t>
            </a:r>
          </a:p>
          <a:p>
            <a:pPr marL="0" indent="0">
              <a:spcAft>
                <a:spcPts val="600"/>
              </a:spcAft>
              <a:buNone/>
            </a:pPr>
            <a:endParaRPr lang="en-US" dirty="0"/>
          </a:p>
          <a:p>
            <a:pPr marL="0" indent="0">
              <a:spcAft>
                <a:spcPts val="600"/>
              </a:spcAft>
              <a:buNone/>
            </a:pPr>
            <a:r>
              <a:rPr lang="en-US" dirty="0" smtClean="0"/>
              <a:t>In other words, the order of </a:t>
            </a:r>
            <a:r>
              <a:rPr lang="en-US" i="1" dirty="0">
                <a:latin typeface="Palatino"/>
                <a:cs typeface="Palatino"/>
              </a:rPr>
              <a:t>a</a:t>
            </a:r>
            <a:r>
              <a:rPr lang="en-US" dirty="0" smtClean="0"/>
              <a:t> is the smallest power of </a:t>
            </a:r>
            <a:r>
              <a:rPr lang="en-US" i="1" dirty="0">
                <a:latin typeface="Palatino"/>
                <a:cs typeface="Palatino"/>
              </a:rPr>
              <a:t>a</a:t>
            </a:r>
            <a:r>
              <a:rPr lang="en-US" dirty="0" smtClean="0"/>
              <a:t> that produces </a:t>
            </a:r>
            <a:r>
              <a:rPr lang="en-US" i="1" dirty="0">
                <a:latin typeface="Palatino"/>
                <a:cs typeface="Palatino"/>
              </a:rPr>
              <a:t>e</a:t>
            </a:r>
            <a:r>
              <a:rPr lang="en-US" dirty="0" smtClean="0"/>
              <a:t>.</a:t>
            </a:r>
          </a:p>
          <a:p>
            <a:pPr marL="0" indent="0">
              <a:spcAft>
                <a:spcPts val="600"/>
              </a:spcAft>
              <a:buNone/>
            </a:pPr>
            <a:endParaRPr lang="en-US" dirty="0"/>
          </a:p>
          <a:p>
            <a:pPr marL="0" indent="0">
              <a:spcAft>
                <a:spcPts val="600"/>
              </a:spcAft>
              <a:buNone/>
            </a:pPr>
            <a:r>
              <a:rPr lang="en-US" dirty="0" smtClean="0"/>
              <a:t>If such </a:t>
            </a:r>
            <a:r>
              <a:rPr lang="en-US" i="1" dirty="0" smtClean="0">
                <a:latin typeface="Palatino"/>
                <a:cs typeface="Palatino"/>
              </a:rPr>
              <a:t>n</a:t>
            </a:r>
            <a:r>
              <a:rPr lang="en-US" dirty="0" smtClean="0"/>
              <a:t> does not exist, </a:t>
            </a:r>
            <a:r>
              <a:rPr lang="en-US" i="1" dirty="0" smtClean="0">
                <a:latin typeface="Palatino"/>
                <a:cs typeface="Palatino"/>
              </a:rPr>
              <a:t>a</a:t>
            </a:r>
            <a:r>
              <a:rPr lang="en-US" dirty="0" smtClean="0"/>
              <a:t> has an infinite order.</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AA04D0C-89BA-0845-9137-904D20B84DDB}" type="slidenum">
              <a:rPr lang="en-US" smtClean="0"/>
              <a:pPr/>
              <a:t>29</a:t>
            </a:fld>
            <a:endParaRPr lang="en-US"/>
          </a:p>
        </p:txBody>
      </p:sp>
    </p:spTree>
    <p:extLst>
      <p:ext uri="{BB962C8B-B14F-4D97-AF65-F5344CB8AC3E}">
        <p14:creationId xmlns:p14="http://schemas.microsoft.com/office/powerpoint/2010/main" val="39717228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Algebra</a:t>
            </a:r>
            <a:endParaRPr lang="en-US" dirty="0"/>
          </a:p>
        </p:txBody>
      </p:sp>
      <p:sp>
        <p:nvSpPr>
          <p:cNvPr id="3" name="Content Placeholder 2"/>
          <p:cNvSpPr>
            <a:spLocks noGrp="1"/>
          </p:cNvSpPr>
          <p:nvPr>
            <p:ph idx="1"/>
          </p:nvPr>
        </p:nvSpPr>
        <p:spPr/>
        <p:txBody>
          <a:bodyPr/>
          <a:lstStyle/>
          <a:p>
            <a:r>
              <a:rPr lang="en-US" dirty="0" smtClean="0"/>
              <a:t>Branch of mathematics that deals with abstract entities called </a:t>
            </a:r>
            <a:r>
              <a:rPr lang="en-US" i="1" dirty="0" smtClean="0"/>
              <a:t>algebraic structures</a:t>
            </a:r>
          </a:p>
          <a:p>
            <a:pPr lvl="1"/>
            <a:r>
              <a:rPr lang="en-US" dirty="0" smtClean="0"/>
              <a:t>Collections of objects that follow certain rules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3</a:t>
            </a:fld>
            <a:endParaRPr lang="en-US"/>
          </a:p>
        </p:txBody>
      </p:sp>
    </p:spTree>
    <p:extLst>
      <p:ext uri="{BB962C8B-B14F-4D97-AF65-F5344CB8AC3E}">
        <p14:creationId xmlns:p14="http://schemas.microsoft.com/office/powerpoint/2010/main" val="981939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 element of a finite group</a:t>
            </a:r>
            <a:br>
              <a:rPr lang="en-US" dirty="0" smtClean="0"/>
            </a:br>
            <a:r>
              <a:rPr lang="en-US" dirty="0" smtClean="0"/>
              <a:t>has a finite order</a:t>
            </a:r>
            <a:endParaRPr lang="en-US" dirty="0"/>
          </a:p>
        </p:txBody>
      </p:sp>
      <p:sp>
        <p:nvSpPr>
          <p:cNvPr id="3" name="Content Placeholder 2"/>
          <p:cNvSpPr>
            <a:spLocks noGrp="1"/>
          </p:cNvSpPr>
          <p:nvPr>
            <p:ph idx="1"/>
          </p:nvPr>
        </p:nvSpPr>
        <p:spPr>
          <a:xfrm>
            <a:off x="457200" y="1600200"/>
            <a:ext cx="8432800" cy="4525963"/>
          </a:xfrm>
        </p:spPr>
        <p:txBody>
          <a:bodyPr>
            <a:normAutofit lnSpcReduction="10000"/>
          </a:bodyPr>
          <a:lstStyle/>
          <a:p>
            <a:pPr marL="0" indent="0">
              <a:buNone/>
            </a:pPr>
            <a:r>
              <a:rPr lang="en-US" sz="2800" dirty="0" smtClean="0"/>
              <a:t>Proof:  If </a:t>
            </a:r>
            <a:r>
              <a:rPr lang="en-US" sz="2800" i="1" dirty="0" smtClean="0">
                <a:latin typeface="Palatino"/>
                <a:cs typeface="Palatino"/>
              </a:rPr>
              <a:t>n</a:t>
            </a:r>
            <a:r>
              <a:rPr lang="en-US" sz="2800" dirty="0" smtClean="0"/>
              <a:t> is order of the group, then for any element </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a</a:t>
            </a:r>
            <a:r>
              <a:rPr lang="en-US" sz="2800" baseline="30000" dirty="0" smtClean="0">
                <a:latin typeface="Palatino"/>
                <a:cs typeface="Palatino"/>
              </a:rPr>
              <a:t>2</a:t>
            </a:r>
            <a:r>
              <a:rPr lang="en-US" sz="2800" dirty="0" smtClean="0">
                <a:latin typeface="Palatino"/>
                <a:cs typeface="Palatino"/>
              </a:rPr>
              <a:t>, </a:t>
            </a:r>
            <a:r>
              <a:rPr lang="en-US" sz="2800" i="1" dirty="0" smtClean="0">
                <a:latin typeface="Palatino"/>
                <a:cs typeface="Palatino"/>
              </a:rPr>
              <a:t>a</a:t>
            </a:r>
            <a:r>
              <a:rPr lang="en-US" sz="2800" baseline="30000" dirty="0" smtClean="0">
                <a:latin typeface="Palatino"/>
                <a:cs typeface="Palatino"/>
              </a:rPr>
              <a:t>3</a:t>
            </a:r>
            <a:r>
              <a:rPr lang="en-US" sz="2800" dirty="0" smtClean="0">
                <a:latin typeface="Palatino"/>
                <a:cs typeface="Palatino"/>
              </a:rPr>
              <a:t>, …, </a:t>
            </a:r>
            <a:r>
              <a:rPr lang="en-US" sz="2800" i="1" dirty="0" smtClean="0">
                <a:latin typeface="Palatino"/>
                <a:cs typeface="Palatino"/>
              </a:rPr>
              <a:t>a</a:t>
            </a:r>
            <a:r>
              <a:rPr lang="en-US" sz="2800" i="1" baseline="30000" dirty="0" smtClean="0">
                <a:latin typeface="Palatino"/>
                <a:cs typeface="Palatino"/>
              </a:rPr>
              <a:t>n</a:t>
            </a:r>
            <a:r>
              <a:rPr lang="en-US" sz="2800" baseline="30000" dirty="0" smtClean="0">
                <a:latin typeface="Palatino"/>
                <a:cs typeface="Palatino"/>
              </a:rPr>
              <a:t>+1</a:t>
            </a:r>
            <a:r>
              <a:rPr lang="en-US" sz="2800" dirty="0" smtClean="0">
                <a:latin typeface="Palatino"/>
                <a:cs typeface="Palatino"/>
              </a:rPr>
              <a:t>} </a:t>
            </a:r>
            <a:r>
              <a:rPr lang="en-US" sz="2800" dirty="0" smtClean="0"/>
              <a:t>has at least one repetition</a:t>
            </a:r>
            <a:r>
              <a:rPr lang="en-US" sz="2800" dirty="0" smtClean="0">
                <a:latin typeface="Palatino"/>
                <a:cs typeface="Palatino"/>
              </a:rPr>
              <a:t> </a:t>
            </a:r>
            <a:r>
              <a:rPr lang="en-US" sz="2800" i="1" dirty="0" err="1" smtClean="0">
                <a:latin typeface="Palatino"/>
                <a:cs typeface="Palatino"/>
              </a:rPr>
              <a:t>a</a:t>
            </a:r>
            <a:r>
              <a:rPr lang="en-US" sz="2800" i="1" baseline="-25000" dirty="0" err="1" smtClean="0">
                <a:latin typeface="Palatino"/>
                <a:cs typeface="Palatino"/>
              </a:rPr>
              <a:t>i</a:t>
            </a:r>
            <a:r>
              <a:rPr lang="en-US" sz="2800" dirty="0" smtClean="0">
                <a:latin typeface="Palatino"/>
                <a:cs typeface="Palatino"/>
              </a:rPr>
              <a:t> </a:t>
            </a:r>
            <a:r>
              <a:rPr lang="en-US" sz="2800" dirty="0" smtClean="0"/>
              <a:t>and </a:t>
            </a:r>
            <a:r>
              <a:rPr lang="en-US" sz="2800" i="1" dirty="0" err="1" smtClean="0">
                <a:latin typeface="Palatino"/>
                <a:cs typeface="Palatino"/>
              </a:rPr>
              <a:t>a</a:t>
            </a:r>
            <a:r>
              <a:rPr lang="en-US" sz="2800" i="1" baseline="-25000" dirty="0" err="1" smtClean="0">
                <a:latin typeface="Palatino"/>
                <a:cs typeface="Palatino"/>
              </a:rPr>
              <a:t>j</a:t>
            </a:r>
            <a:r>
              <a:rPr lang="en-US" sz="2800" dirty="0" smtClean="0"/>
              <a:t>.  </a:t>
            </a:r>
            <a:br>
              <a:rPr lang="en-US" sz="2800" dirty="0" smtClean="0"/>
            </a:br>
            <a:r>
              <a:rPr lang="en-US" sz="2800" dirty="0" smtClean="0"/>
              <a:t/>
            </a:r>
            <a:br>
              <a:rPr lang="en-US" sz="2800" dirty="0" smtClean="0"/>
            </a:br>
            <a:r>
              <a:rPr lang="en-US" sz="2800" dirty="0" smtClean="0"/>
              <a:t>Let us assume that </a:t>
            </a:r>
            <a:r>
              <a:rPr lang="en-US" sz="2800" dirty="0" smtClean="0">
                <a:latin typeface="Palatino"/>
                <a:cs typeface="Palatino"/>
              </a:rPr>
              <a:t>1 ≤ </a:t>
            </a:r>
            <a:r>
              <a:rPr lang="en-US" sz="2800" i="1" dirty="0" err="1" smtClean="0">
                <a:latin typeface="Palatino"/>
                <a:cs typeface="Palatino"/>
              </a:rPr>
              <a:t>i</a:t>
            </a:r>
            <a:r>
              <a:rPr lang="en-US" sz="2800" dirty="0" smtClean="0">
                <a:latin typeface="Palatino"/>
                <a:cs typeface="Palatino"/>
              </a:rPr>
              <a:t> &lt; </a:t>
            </a:r>
            <a:r>
              <a:rPr lang="en-US" sz="2800" i="1" dirty="0" smtClean="0">
                <a:latin typeface="Palatino"/>
                <a:cs typeface="Palatino"/>
              </a:rPr>
              <a:t>j</a:t>
            </a:r>
            <a:r>
              <a:rPr lang="en-US" sz="2800" dirty="0" smtClean="0">
                <a:latin typeface="Palatino"/>
                <a:cs typeface="Palatino"/>
              </a:rPr>
              <a:t> ≤ </a:t>
            </a:r>
            <a:r>
              <a:rPr lang="en-US" sz="2800" i="1" dirty="0" smtClean="0">
                <a:latin typeface="Palatino"/>
                <a:cs typeface="Palatino"/>
              </a:rPr>
              <a:t>n</a:t>
            </a:r>
            <a:r>
              <a:rPr lang="en-US" sz="2800" dirty="0" smtClean="0">
                <a:latin typeface="Palatino"/>
                <a:cs typeface="Palatino"/>
              </a:rPr>
              <a:t> + 1</a:t>
            </a:r>
            <a:r>
              <a:rPr lang="en-US" sz="2800" dirty="0" smtClean="0"/>
              <a:t>, </a:t>
            </a:r>
            <a:r>
              <a:rPr lang="en-US" sz="2800" i="1" dirty="0" err="1" smtClean="0">
                <a:latin typeface="Palatino"/>
                <a:cs typeface="Palatino"/>
              </a:rPr>
              <a:t>a</a:t>
            </a:r>
            <a:r>
              <a:rPr lang="en-US" sz="2800" i="1" baseline="-25000" dirty="0" err="1" smtClean="0">
                <a:latin typeface="Palatino"/>
                <a:cs typeface="Palatino"/>
              </a:rPr>
              <a:t>i</a:t>
            </a:r>
            <a:r>
              <a:rPr lang="en-US" sz="2800" dirty="0" smtClean="0"/>
              <a:t> is the first repeated element and </a:t>
            </a:r>
            <a:r>
              <a:rPr lang="en-US" sz="2800" i="1" dirty="0" err="1" smtClean="0">
                <a:latin typeface="Palatino"/>
                <a:cs typeface="Palatino"/>
              </a:rPr>
              <a:t>a</a:t>
            </a:r>
            <a:r>
              <a:rPr lang="en-US" sz="2800" i="1" baseline="-25000" dirty="0" err="1" smtClean="0">
                <a:latin typeface="Palatino"/>
                <a:cs typeface="Palatino"/>
              </a:rPr>
              <a:t>j</a:t>
            </a:r>
            <a:r>
              <a:rPr lang="en-US" sz="2800" dirty="0" smtClean="0"/>
              <a:t> its first repetition.  Then </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r>
              <a:rPr lang="en-US" sz="2800" dirty="0"/>
              <a:t>a</a:t>
            </a:r>
            <a:r>
              <a:rPr lang="en-US" sz="2800" dirty="0" smtClean="0"/>
              <a:t>nd </a:t>
            </a:r>
            <a:r>
              <a:rPr lang="en-US" sz="2800" i="1" dirty="0" smtClean="0">
                <a:latin typeface="Palatino"/>
                <a:cs typeface="Palatino"/>
              </a:rPr>
              <a:t>j</a:t>
            </a:r>
            <a:r>
              <a:rPr lang="en-US" sz="2800" dirty="0" smtClean="0">
                <a:latin typeface="Palatino"/>
                <a:cs typeface="Palatino"/>
              </a:rPr>
              <a:t> – </a:t>
            </a:r>
            <a:r>
              <a:rPr lang="en-US" sz="2800" i="1" dirty="0" err="1" smtClean="0">
                <a:latin typeface="Palatino"/>
                <a:cs typeface="Palatino"/>
              </a:rPr>
              <a:t>i</a:t>
            </a:r>
            <a:r>
              <a:rPr lang="en-US" sz="2800" dirty="0" smtClean="0">
                <a:latin typeface="Palatino"/>
                <a:cs typeface="Palatino"/>
              </a:rPr>
              <a:t> &gt; 0 </a:t>
            </a:r>
            <a:r>
              <a:rPr lang="en-US" sz="2800" dirty="0" smtClean="0"/>
              <a:t>is the order of </a:t>
            </a:r>
            <a:r>
              <a:rPr lang="en-US" sz="2800" i="1" dirty="0" smtClean="0">
                <a:latin typeface="Palatino"/>
                <a:cs typeface="Palatino"/>
              </a:rPr>
              <a:t>a</a:t>
            </a:r>
            <a:r>
              <a:rPr lang="en-US" sz="2800" dirty="0" smtClean="0"/>
              <a:t>.</a:t>
            </a:r>
            <a:endParaRPr lang="en-US" sz="280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810000"/>
            <a:ext cx="2451100" cy="1486100"/>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30</a:t>
            </a:fld>
            <a:endParaRPr lang="en-US"/>
          </a:p>
        </p:txBody>
      </p:sp>
    </p:spTree>
    <p:extLst>
      <p:ext uri="{BB962C8B-B14F-4D97-AF65-F5344CB8AC3E}">
        <p14:creationId xmlns:p14="http://schemas.microsoft.com/office/powerpoint/2010/main" val="3477062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Subgroups</a:t>
            </a:r>
            <a:endParaRPr lang="en-US" dirty="0"/>
          </a:p>
        </p:txBody>
      </p:sp>
      <p:sp>
        <p:nvSpPr>
          <p:cNvPr id="3" name="Content Placeholder 2"/>
          <p:cNvSpPr>
            <a:spLocks noGrp="1"/>
          </p:cNvSpPr>
          <p:nvPr>
            <p:ph idx="1"/>
          </p:nvPr>
        </p:nvSpPr>
        <p:spPr/>
        <p:txBody>
          <a:bodyPr>
            <a:normAutofit/>
          </a:bodyPr>
          <a:lstStyle/>
          <a:p>
            <a:r>
              <a:rPr lang="en-US" sz="2800" dirty="0" smtClean="0"/>
              <a:t>A subset </a:t>
            </a:r>
            <a:r>
              <a:rPr lang="en-US" sz="2800" i="1" dirty="0" smtClean="0">
                <a:latin typeface="Palatino"/>
                <a:cs typeface="Palatino"/>
              </a:rPr>
              <a:t>H</a:t>
            </a:r>
            <a:r>
              <a:rPr lang="en-US" sz="2800" dirty="0" smtClean="0"/>
              <a:t> of a group </a:t>
            </a:r>
            <a:r>
              <a:rPr lang="en-US" sz="2800" i="1" dirty="0" smtClean="0">
                <a:latin typeface="Palatino"/>
                <a:cs typeface="Palatino"/>
              </a:rPr>
              <a:t>G</a:t>
            </a:r>
            <a:r>
              <a:rPr lang="en-US" sz="2800" dirty="0" smtClean="0"/>
              <a:t> is called a </a:t>
            </a:r>
            <a:r>
              <a:rPr lang="en-US" sz="2800" i="1" dirty="0" smtClean="0"/>
              <a:t>subgroup</a:t>
            </a:r>
            <a:r>
              <a:rPr lang="en-US" sz="2800" dirty="0" smtClean="0"/>
              <a:t> of </a:t>
            </a:r>
            <a:r>
              <a:rPr lang="en-US" sz="2800" i="1" dirty="0" smtClean="0">
                <a:latin typeface="Palatino"/>
                <a:cs typeface="Palatino"/>
              </a:rPr>
              <a:t>G</a:t>
            </a:r>
            <a:r>
              <a:rPr lang="en-US" sz="2800" dirty="0" smtClean="0"/>
              <a:t> if:</a:t>
            </a:r>
          </a:p>
          <a:p>
            <a:endParaRPr lang="en-US" sz="2800" dirty="0"/>
          </a:p>
          <a:p>
            <a:endParaRPr lang="en-US" sz="2800" dirty="0" smtClean="0"/>
          </a:p>
          <a:p>
            <a:endParaRPr lang="en-US" sz="2800" dirty="0" smtClean="0"/>
          </a:p>
          <a:p>
            <a:r>
              <a:rPr lang="en-US" sz="2800" dirty="0" smtClean="0"/>
              <a:t>In other words, to be a subgroup, </a:t>
            </a:r>
            <a:r>
              <a:rPr lang="en-US" sz="2800" i="1" dirty="0" smtClean="0">
                <a:latin typeface="Palatino"/>
                <a:cs typeface="Palatino"/>
              </a:rPr>
              <a:t>H</a:t>
            </a:r>
            <a:r>
              <a:rPr lang="en-US" sz="2800" dirty="0" smtClean="0"/>
              <a:t> must be a subset and a group.</a:t>
            </a:r>
          </a:p>
          <a:p>
            <a:r>
              <a:rPr lang="en-US" sz="2800" dirty="0" smtClean="0"/>
              <a:t>Example:  The additive group of even numbers is a subgroup of the additive group of integers.</a:t>
            </a:r>
            <a:endParaRPr lang="en-US" sz="280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281601"/>
            <a:ext cx="3073400" cy="1253398"/>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31</a:t>
            </a:fld>
            <a:endParaRPr lang="en-US"/>
          </a:p>
        </p:txBody>
      </p:sp>
    </p:spTree>
    <p:extLst>
      <p:ext uri="{BB962C8B-B14F-4D97-AF65-F5344CB8AC3E}">
        <p14:creationId xmlns:p14="http://schemas.microsoft.com/office/powerpoint/2010/main" val="8957739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subgroups?</a:t>
            </a:r>
            <a:endParaRPr lang="en-US" dirty="0"/>
          </a:p>
        </p:txBody>
      </p:sp>
      <p:sp>
        <p:nvSpPr>
          <p:cNvPr id="3" name="Content Placeholder 2"/>
          <p:cNvSpPr>
            <a:spLocks noGrp="1"/>
          </p:cNvSpPr>
          <p:nvPr>
            <p:ph idx="1"/>
          </p:nvPr>
        </p:nvSpPr>
        <p:spPr>
          <a:xfrm>
            <a:off x="457200" y="1600200"/>
            <a:ext cx="8394700" cy="4525963"/>
          </a:xfrm>
        </p:spPr>
        <p:txBody>
          <a:bodyPr/>
          <a:lstStyle/>
          <a:p>
            <a:r>
              <a:rPr lang="en-US" dirty="0" smtClean="0"/>
              <a:t>Some groups have many subgroups.</a:t>
            </a:r>
          </a:p>
          <a:p>
            <a:r>
              <a:rPr lang="en-US" dirty="0" smtClean="0"/>
              <a:t>Almost all groups have at least two subgroups:</a:t>
            </a:r>
          </a:p>
          <a:p>
            <a:pPr lvl="1"/>
            <a:r>
              <a:rPr lang="en-US" dirty="0" smtClean="0"/>
              <a:t>The group itself and the group consisting of only </a:t>
            </a:r>
            <a:r>
              <a:rPr lang="en-US" i="1" dirty="0" smtClean="0">
                <a:latin typeface="Palatino"/>
                <a:cs typeface="Palatino"/>
              </a:rPr>
              <a:t>e</a:t>
            </a:r>
            <a:r>
              <a:rPr lang="en-US" dirty="0" smtClean="0"/>
              <a:t>.</a:t>
            </a:r>
          </a:p>
          <a:p>
            <a:pPr lvl="1"/>
            <a:r>
              <a:rPr lang="en-US" dirty="0" smtClean="0"/>
              <a:t>These two are called </a:t>
            </a:r>
            <a:r>
              <a:rPr lang="en-US" i="1" dirty="0" smtClean="0"/>
              <a:t>trivial</a:t>
            </a:r>
            <a:r>
              <a:rPr lang="en-US" dirty="0" smtClean="0"/>
              <a:t> subgroups.</a:t>
            </a:r>
          </a:p>
          <a:p>
            <a:r>
              <a:rPr lang="en-US" dirty="0" smtClean="0"/>
              <a:t>The only group with a single subgroup is the one containing just the identity element.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32</a:t>
            </a:fld>
            <a:endParaRPr lang="en-US"/>
          </a:p>
        </p:txBody>
      </p:sp>
    </p:spTree>
    <p:extLst>
      <p:ext uri="{BB962C8B-B14F-4D97-AF65-F5344CB8AC3E}">
        <p14:creationId xmlns:p14="http://schemas.microsoft.com/office/powerpoint/2010/main" val="29095521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Multiplicative group </a:t>
            </a:r>
            <a:r>
              <a:rPr lang="en-US" dirty="0" smtClean="0">
                <a:latin typeface="Palatino"/>
                <a:cs typeface="Palatino"/>
              </a:rPr>
              <a:t>{1, 2, 3, 4, 5, 6}</a:t>
            </a:r>
            <a:br>
              <a:rPr lang="en-US" dirty="0" smtClean="0">
                <a:latin typeface="Palatino"/>
                <a:cs typeface="Palatino"/>
              </a:rPr>
            </a:br>
            <a:r>
              <a:rPr lang="en-US" dirty="0" smtClean="0"/>
              <a:t>of nonzero remainders modulo 7</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smtClean="0"/>
          </a:p>
          <a:p>
            <a:r>
              <a:rPr lang="en-US" sz="2800" dirty="0" smtClean="0"/>
              <a:t>Four multiplicative subgroups:</a:t>
            </a:r>
          </a:p>
          <a:p>
            <a:pPr marL="0" indent="0" algn="ctr">
              <a:buNone/>
            </a:pPr>
            <a:r>
              <a:rPr lang="en-US" sz="2800" dirty="0" smtClean="0">
                <a:latin typeface="Palatino"/>
                <a:cs typeface="Palatino"/>
              </a:rPr>
              <a:t>{1}, {1, 6}, {1, 2, 4}, {1, 2, 3, 4, 5, 6}</a:t>
            </a:r>
          </a:p>
          <a:p>
            <a:r>
              <a:rPr lang="en-US" sz="2800" dirty="0" smtClean="0">
                <a:cs typeface="Palatino"/>
              </a:rPr>
              <a:t>How do we know?  Each is a subset, and each is a group. </a:t>
            </a:r>
            <a:endParaRPr lang="en-US" dirty="0"/>
          </a:p>
        </p:txBody>
      </p:sp>
      <p:pic>
        <p:nvPicPr>
          <p:cNvPr id="5" name="Content Placeholder 6" descr="latex-image-1.pdf"/>
          <p:cNvPicPr>
            <a:picLocks noChangeAspect="1"/>
          </p:cNvPicPr>
          <p:nvPr/>
        </p:nvPicPr>
        <p:blipFill>
          <a:blip r:embed="rId3">
            <a:extLst>
              <a:ext uri="{28A0092B-C50C-407E-A947-70E740481C1C}">
                <a14:useLocalDpi xmlns:a14="http://schemas.microsoft.com/office/drawing/2010/main" val="0"/>
              </a:ext>
            </a:extLst>
          </a:blip>
          <a:srcRect l="-25364" r="-25364"/>
          <a:stretch>
            <a:fillRect/>
          </a:stretch>
        </p:blipFill>
        <p:spPr>
          <a:xfrm>
            <a:off x="2044700" y="1600200"/>
            <a:ext cx="5103448" cy="2806700"/>
          </a:xfrm>
          <a:prstGeom prst="rect">
            <a:avLst/>
          </a:prstGeom>
        </p:spPr>
      </p:pic>
      <p:sp>
        <p:nvSpPr>
          <p:cNvPr id="4" name="Slide Number Placeholder 3"/>
          <p:cNvSpPr>
            <a:spLocks noGrp="1"/>
          </p:cNvSpPr>
          <p:nvPr>
            <p:ph type="sldNum" sz="quarter" idx="12"/>
          </p:nvPr>
        </p:nvSpPr>
        <p:spPr/>
        <p:txBody>
          <a:bodyPr/>
          <a:lstStyle/>
          <a:p>
            <a:fld id="{8CC98554-76E8-C340-BA36-F66DB672AD21}" type="slidenum">
              <a:rPr lang="en-US" smtClean="0"/>
              <a:t>33</a:t>
            </a:fld>
            <a:endParaRPr lang="en-US"/>
          </a:p>
        </p:txBody>
      </p:sp>
    </p:spTree>
    <p:extLst>
      <p:ext uri="{BB962C8B-B14F-4D97-AF65-F5344CB8AC3E}">
        <p14:creationId xmlns:p14="http://schemas.microsoft.com/office/powerpoint/2010/main" val="17200578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Groups</a:t>
            </a:r>
            <a:endParaRPr lang="en-US" dirty="0"/>
          </a:p>
        </p:txBody>
      </p:sp>
      <p:sp>
        <p:nvSpPr>
          <p:cNvPr id="3" name="Content Placeholder 2"/>
          <p:cNvSpPr>
            <a:spLocks noGrp="1"/>
          </p:cNvSpPr>
          <p:nvPr>
            <p:ph idx="1"/>
          </p:nvPr>
        </p:nvSpPr>
        <p:spPr/>
        <p:txBody>
          <a:bodyPr/>
          <a:lstStyle/>
          <a:p>
            <a:pPr marL="0" indent="0">
              <a:buNone/>
            </a:pPr>
            <a:r>
              <a:rPr lang="en-US" sz="2800" dirty="0" smtClean="0"/>
              <a:t>A finite group is called </a:t>
            </a:r>
            <a:r>
              <a:rPr lang="en-US" sz="2800" i="1" dirty="0" smtClean="0"/>
              <a:t>cyclic</a:t>
            </a:r>
            <a:r>
              <a:rPr lang="en-US" sz="2800" dirty="0" smtClean="0"/>
              <a:t> if it has an element </a:t>
            </a:r>
            <a:r>
              <a:rPr lang="en-US" sz="2800" i="1" dirty="0" smtClean="0">
                <a:latin typeface="Palatino"/>
                <a:cs typeface="Palatino"/>
              </a:rPr>
              <a:t>a</a:t>
            </a:r>
            <a:r>
              <a:rPr lang="en-US" sz="2800" dirty="0" smtClean="0"/>
              <a:t> such that for any element </a:t>
            </a:r>
            <a:r>
              <a:rPr lang="en-US" sz="2800" i="1" dirty="0" smtClean="0">
                <a:latin typeface="Palatino"/>
                <a:cs typeface="Palatino"/>
              </a:rPr>
              <a:t>b</a:t>
            </a:r>
            <a:r>
              <a:rPr lang="en-US" sz="2800" dirty="0" smtClean="0"/>
              <a:t> there is an integer </a:t>
            </a:r>
            <a:r>
              <a:rPr lang="en-US" sz="2800" i="1" dirty="0" smtClean="0">
                <a:latin typeface="Palatino"/>
                <a:cs typeface="Palatino"/>
              </a:rPr>
              <a:t>n</a:t>
            </a:r>
            <a:r>
              <a:rPr lang="en-US" sz="2800" dirty="0" smtClean="0"/>
              <a:t> where</a:t>
            </a:r>
          </a:p>
          <a:p>
            <a:pPr marL="0" indent="0" algn="ctr">
              <a:buNone/>
            </a:pPr>
            <a:r>
              <a:rPr lang="en-US" sz="2800" i="1" dirty="0" smtClean="0">
                <a:latin typeface="Palatino"/>
                <a:cs typeface="Palatino"/>
              </a:rPr>
              <a:t>b</a:t>
            </a:r>
            <a:r>
              <a:rPr lang="en-US" sz="2800" dirty="0" smtClean="0">
                <a:latin typeface="Palatino"/>
                <a:cs typeface="Palatino"/>
              </a:rPr>
              <a:t> = </a:t>
            </a:r>
            <a:r>
              <a:rPr lang="en-US" sz="2800" i="1" dirty="0" smtClean="0">
                <a:latin typeface="Palatino"/>
                <a:cs typeface="Palatino"/>
              </a:rPr>
              <a:t>a</a:t>
            </a:r>
            <a:r>
              <a:rPr lang="en-US" sz="2800" i="1" baseline="30000" dirty="0" smtClean="0">
                <a:latin typeface="Palatino"/>
                <a:cs typeface="Palatino"/>
              </a:rPr>
              <a:t>n</a:t>
            </a:r>
          </a:p>
          <a:p>
            <a:pPr marL="0" indent="0" algn="ctr">
              <a:buNone/>
            </a:pPr>
            <a:endParaRPr lang="en-US" sz="2800" i="1" baseline="30000" dirty="0">
              <a:latin typeface="Palatino"/>
              <a:cs typeface="Palatino"/>
            </a:endParaRPr>
          </a:p>
          <a:p>
            <a:pPr marL="0" indent="0">
              <a:buNone/>
            </a:pPr>
            <a:r>
              <a:rPr lang="en-US" sz="2800" dirty="0" smtClean="0">
                <a:cs typeface="Palatino"/>
              </a:rPr>
              <a:t>In other words, every element can be generated by raising one particular element to different powers.</a:t>
            </a:r>
          </a:p>
          <a:p>
            <a:pPr marL="0" indent="0">
              <a:buNone/>
            </a:pPr>
            <a:endParaRPr lang="en-US" sz="2800" dirty="0">
              <a:cs typeface="Palatino"/>
            </a:endParaRPr>
          </a:p>
          <a:p>
            <a:pPr marL="0" indent="0">
              <a:buNone/>
            </a:pPr>
            <a:r>
              <a:rPr lang="en-US" sz="2800" dirty="0" smtClean="0">
                <a:cs typeface="Palatino"/>
              </a:rPr>
              <a:t>Such an element is called a </a:t>
            </a:r>
            <a:r>
              <a:rPr lang="en-US" sz="2800" i="1" dirty="0" smtClean="0">
                <a:cs typeface="Palatino"/>
              </a:rPr>
              <a:t>generator</a:t>
            </a:r>
            <a:r>
              <a:rPr lang="en-US" sz="2800" dirty="0" smtClean="0">
                <a:cs typeface="Palatino"/>
              </a:rPr>
              <a:t> of the group.</a:t>
            </a:r>
          </a:p>
          <a:p>
            <a:pPr marL="0" indent="0">
              <a:buNone/>
            </a:pP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34</a:t>
            </a:fld>
            <a:endParaRPr lang="en-US"/>
          </a:p>
        </p:txBody>
      </p:sp>
    </p:spTree>
    <p:extLst>
      <p:ext uri="{BB962C8B-B14F-4D97-AF65-F5344CB8AC3E}">
        <p14:creationId xmlns:p14="http://schemas.microsoft.com/office/powerpoint/2010/main" val="21015934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Multiplicative group of nonzero remainders modulo 7 is a cyclic group</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Recall that the subgroups of this group are:</a:t>
            </a:r>
          </a:p>
          <a:p>
            <a:pPr marL="0" indent="0" algn="ctr">
              <a:buNone/>
            </a:pPr>
            <a:r>
              <a:rPr lang="en-US" dirty="0" smtClean="0">
                <a:latin typeface="Palatino"/>
                <a:cs typeface="Palatino"/>
              </a:rPr>
              <a:t>{1}, {1, 6}, {1, 2, 4}, {1, 2, 3, 4, 5, 6}</a:t>
            </a:r>
          </a:p>
          <a:p>
            <a:endParaRPr lang="en-US" dirty="0" smtClean="0"/>
          </a:p>
          <a:p>
            <a:r>
              <a:rPr lang="en-US" dirty="0" smtClean="0"/>
              <a:t>Generators of the group are 3 and 5, because they are not in any nontrivial subgroup.</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35</a:t>
            </a:fld>
            <a:endParaRPr lang="en-US"/>
          </a:p>
        </p:txBody>
      </p:sp>
    </p:spTree>
    <p:extLst>
      <p:ext uri="{BB962C8B-B14F-4D97-AF65-F5344CB8AC3E}">
        <p14:creationId xmlns:p14="http://schemas.microsoft.com/office/powerpoint/2010/main" val="7903152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Powers of a given element in a finite group form a subgroup</a:t>
            </a:r>
            <a:endParaRPr lang="en-US" dirty="0"/>
          </a:p>
        </p:txBody>
      </p:sp>
      <p:sp>
        <p:nvSpPr>
          <p:cNvPr id="3" name="Content Placeholder 2"/>
          <p:cNvSpPr>
            <a:spLocks noGrp="1"/>
          </p:cNvSpPr>
          <p:nvPr>
            <p:ph idx="1"/>
          </p:nvPr>
        </p:nvSpPr>
        <p:spPr>
          <a:xfrm>
            <a:off x="457200" y="1600200"/>
            <a:ext cx="8470900" cy="5168900"/>
          </a:xfrm>
        </p:spPr>
        <p:txBody>
          <a:bodyPr>
            <a:normAutofit fontScale="92500"/>
          </a:bodyPr>
          <a:lstStyle/>
          <a:p>
            <a:pPr marL="0" indent="0">
              <a:spcAft>
                <a:spcPts val="600"/>
              </a:spcAft>
              <a:buNone/>
            </a:pPr>
            <a:r>
              <a:rPr lang="en-US" sz="2800" dirty="0" smtClean="0"/>
              <a:t>Proof:  To be subgroup, must be nonempty subset and group.</a:t>
            </a:r>
          </a:p>
          <a:p>
            <a:pPr>
              <a:spcAft>
                <a:spcPts val="600"/>
              </a:spcAft>
            </a:pPr>
            <a:r>
              <a:rPr lang="en-US" sz="2800" dirty="0" smtClean="0"/>
              <a:t>To be nonempty subset, must be closed under group operation. Yes, because product of two powers is a power.</a:t>
            </a:r>
          </a:p>
          <a:p>
            <a:pPr>
              <a:spcAft>
                <a:spcPts val="600"/>
              </a:spcAft>
            </a:pPr>
            <a:r>
              <a:rPr lang="en-US" sz="2800" dirty="0" smtClean="0"/>
              <a:t>To be group, operation must be associative, must contain identity element, and must have an inverse operation.</a:t>
            </a:r>
          </a:p>
          <a:p>
            <a:pPr lvl="1">
              <a:spcAft>
                <a:spcPts val="600"/>
              </a:spcAft>
            </a:pPr>
            <a:r>
              <a:rPr lang="en-US" sz="2600" dirty="0" smtClean="0"/>
              <a:t>Associative: Yes, because it’s the same as the original operation.</a:t>
            </a:r>
          </a:p>
          <a:p>
            <a:pPr lvl="1">
              <a:spcAft>
                <a:spcPts val="600"/>
              </a:spcAft>
            </a:pPr>
            <a:r>
              <a:rPr lang="en-US" sz="2600" dirty="0" smtClean="0"/>
              <a:t>Identity:  Yes, because we showed earlier that every element of a finite group has a finite order.</a:t>
            </a:r>
          </a:p>
          <a:p>
            <a:pPr lvl="1">
              <a:spcAft>
                <a:spcPts val="600"/>
              </a:spcAft>
            </a:pPr>
            <a:r>
              <a:rPr lang="en-US" sz="2600" dirty="0" smtClean="0"/>
              <a:t>Inverse:  Yes, because for every power </a:t>
            </a:r>
            <a:r>
              <a:rPr lang="en-US" sz="2600" i="1" dirty="0" err="1" smtClean="0">
                <a:latin typeface="Palatino"/>
                <a:cs typeface="Palatino"/>
              </a:rPr>
              <a:t>a</a:t>
            </a:r>
            <a:r>
              <a:rPr lang="en-US" sz="2600" i="1" baseline="30000" dirty="0" err="1" smtClean="0">
                <a:latin typeface="Palatino"/>
                <a:cs typeface="Palatino"/>
              </a:rPr>
              <a:t>k</a:t>
            </a:r>
            <a:r>
              <a:rPr lang="en-US" sz="2600" dirty="0" smtClean="0"/>
              <a:t>, </a:t>
            </a:r>
            <a:r>
              <a:rPr lang="en-US" sz="2600" i="1" dirty="0" smtClean="0">
                <a:latin typeface="Palatino"/>
                <a:cs typeface="Palatino"/>
              </a:rPr>
              <a:t>a</a:t>
            </a:r>
            <a:r>
              <a:rPr lang="en-US" sz="2600" i="1" baseline="30000" dirty="0" smtClean="0">
                <a:latin typeface="Palatino"/>
                <a:cs typeface="Palatino"/>
              </a:rPr>
              <a:t>n</a:t>
            </a:r>
            <a:r>
              <a:rPr lang="en-US" sz="2600" baseline="30000" dirty="0" smtClean="0">
                <a:latin typeface="Palatino"/>
                <a:cs typeface="Palatino"/>
              </a:rPr>
              <a:t>–</a:t>
            </a:r>
            <a:r>
              <a:rPr lang="en-US" sz="2600" i="1" baseline="30000" dirty="0" smtClean="0">
                <a:latin typeface="Palatino"/>
                <a:cs typeface="Palatino"/>
              </a:rPr>
              <a:t>k</a:t>
            </a:r>
            <a:r>
              <a:rPr lang="en-US" sz="2600" baseline="30000" dirty="0" smtClean="0"/>
              <a:t> </a:t>
            </a:r>
            <a:r>
              <a:rPr lang="en-US" sz="2600" dirty="0" smtClean="0"/>
              <a:t>is its inverse, where </a:t>
            </a:r>
            <a:r>
              <a:rPr lang="en-US" sz="2600" i="1" dirty="0" smtClean="0">
                <a:latin typeface="Palatino"/>
                <a:cs typeface="Palatino"/>
              </a:rPr>
              <a:t>n</a:t>
            </a:r>
            <a:r>
              <a:rPr lang="en-US" sz="2600" i="1" dirty="0" smtClean="0"/>
              <a:t> </a:t>
            </a:r>
            <a:r>
              <a:rPr lang="en-US" sz="2600" dirty="0" smtClean="0"/>
              <a:t>is the order of </a:t>
            </a:r>
            <a:r>
              <a:rPr lang="en-US" sz="2600" i="1" dirty="0" smtClean="0">
                <a:latin typeface="Palatino"/>
                <a:cs typeface="Palatino"/>
              </a:rPr>
              <a:t>a</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8CC98554-76E8-C340-BA36-F66DB672AD21}" type="slidenum">
              <a:rPr lang="en-US" smtClean="0"/>
              <a:t>36</a:t>
            </a:fld>
            <a:endParaRPr lang="en-US"/>
          </a:p>
        </p:txBody>
      </p:sp>
    </p:spTree>
    <p:extLst>
      <p:ext uri="{BB962C8B-B14F-4D97-AF65-F5344CB8AC3E}">
        <p14:creationId xmlns:p14="http://schemas.microsoft.com/office/powerpoint/2010/main" val="81942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normAutofit lnSpcReduction="10000"/>
          </a:bodyPr>
          <a:lstStyle/>
          <a:p>
            <a:r>
              <a:rPr lang="en-US" dirty="0" smtClean="0"/>
              <a:t>Organizing algebraic structures as a taxonomy makes their relationships clear, and enables the discovery of new structures</a:t>
            </a:r>
          </a:p>
          <a:p>
            <a:r>
              <a:rPr lang="en-US" dirty="0" smtClean="0"/>
              <a:t>The act of constructing a taxonomy forces you to develop a conceptual framework for the domain</a:t>
            </a:r>
          </a:p>
          <a:p>
            <a:r>
              <a:rPr lang="en-US" dirty="0" smtClean="0"/>
              <a:t>Taxonomies have been a source of insights in science since the time of Aristotle, and are still useful in programming</a:t>
            </a:r>
          </a:p>
        </p:txBody>
      </p:sp>
      <p:sp>
        <p:nvSpPr>
          <p:cNvPr id="4" name="Slide Number Placeholder 3"/>
          <p:cNvSpPr>
            <a:spLocks noGrp="1"/>
          </p:cNvSpPr>
          <p:nvPr>
            <p:ph type="sldNum" sz="quarter" idx="12"/>
          </p:nvPr>
        </p:nvSpPr>
        <p:spPr/>
        <p:txBody>
          <a:bodyPr/>
          <a:lstStyle/>
          <a:p>
            <a:fld id="{8CC98554-76E8-C340-BA36-F66DB672AD21}" type="slidenum">
              <a:rPr lang="en-US" smtClean="0"/>
              <a:t>37</a:t>
            </a:fld>
            <a:endParaRPr lang="en-US"/>
          </a:p>
        </p:txBody>
      </p:sp>
    </p:spTree>
    <p:extLst>
      <p:ext uri="{BB962C8B-B14F-4D97-AF65-F5344CB8AC3E}">
        <p14:creationId xmlns:p14="http://schemas.microsoft.com/office/powerpoint/2010/main" val="7592908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10</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Lagrange’s Theorem</a:t>
            </a:r>
          </a:p>
          <a:p>
            <a:r>
              <a:rPr lang="en-US" dirty="0" smtClean="0"/>
              <a:t>(Covers material from Sec. 6.5-6.8)</a:t>
            </a:r>
            <a:endParaRPr lang="en-US" dirty="0"/>
          </a:p>
        </p:txBody>
      </p:sp>
    </p:spTree>
    <p:extLst>
      <p:ext uri="{BB962C8B-B14F-4D97-AF65-F5344CB8AC3E}">
        <p14:creationId xmlns:p14="http://schemas.microsoft.com/office/powerpoint/2010/main" val="30134687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Algebra</a:t>
            </a:r>
            <a:endParaRPr lang="en-US" dirty="0"/>
          </a:p>
        </p:txBody>
      </p:sp>
      <p:sp>
        <p:nvSpPr>
          <p:cNvPr id="3" name="Content Placeholder 2"/>
          <p:cNvSpPr>
            <a:spLocks noGrp="1"/>
          </p:cNvSpPr>
          <p:nvPr>
            <p:ph idx="1"/>
          </p:nvPr>
        </p:nvSpPr>
        <p:spPr/>
        <p:txBody>
          <a:bodyPr/>
          <a:lstStyle/>
          <a:p>
            <a:pPr marL="0" indent="0">
              <a:buNone/>
            </a:pPr>
            <a:r>
              <a:rPr lang="en-US" dirty="0" smtClean="0"/>
              <a:t>Abstract algebra lets us prove results for structures such as groups </a:t>
            </a:r>
            <a:r>
              <a:rPr lang="en-US" i="1" dirty="0" smtClean="0"/>
              <a:t>without knowing anything about either the items in the group or the operation</a:t>
            </a:r>
            <a:r>
              <a:rPr lang="en-US" dirty="0" smtClean="0"/>
              <a: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39</a:t>
            </a:fld>
            <a:endParaRPr lang="en-US"/>
          </a:p>
        </p:txBody>
      </p:sp>
    </p:spTree>
    <p:extLst>
      <p:ext uri="{BB962C8B-B14F-4D97-AF65-F5344CB8AC3E}">
        <p14:creationId xmlns:p14="http://schemas.microsoft.com/office/powerpoint/2010/main" val="684427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 </a:t>
            </a:r>
            <a:r>
              <a:rPr lang="en-US" i="1" dirty="0"/>
              <a:t>g</a:t>
            </a:r>
            <a:r>
              <a:rPr lang="en-US" i="1" dirty="0" smtClean="0"/>
              <a:t>roup</a:t>
            </a:r>
            <a:r>
              <a:rPr lang="en-US" dirty="0" smtClean="0"/>
              <a:t> is a set on which the following are defined:</a:t>
            </a:r>
          </a:p>
          <a:p>
            <a:r>
              <a:rPr lang="en-US" dirty="0" smtClean="0"/>
              <a:t>Operations: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r>
              <a:rPr lang="en-US" dirty="0" smtClean="0"/>
              <a:t>, </a:t>
            </a:r>
            <a:r>
              <a:rPr lang="en-US" i="1" dirty="0" smtClean="0">
                <a:latin typeface="Palatino"/>
                <a:cs typeface="Palatino"/>
              </a:rPr>
              <a:t>x</a:t>
            </a:r>
            <a:r>
              <a:rPr lang="en-US" baseline="30000" dirty="0">
                <a:latin typeface="Palatino"/>
                <a:cs typeface="Palatino"/>
              </a:rPr>
              <a:t>–</a:t>
            </a:r>
            <a:r>
              <a:rPr lang="en-US" baseline="30000" dirty="0" smtClean="0">
                <a:latin typeface="Palatino"/>
                <a:cs typeface="Palatino"/>
              </a:rPr>
              <a:t>1</a:t>
            </a:r>
          </a:p>
          <a:p>
            <a:r>
              <a:rPr lang="en-US" dirty="0" smtClean="0"/>
              <a:t>Constant:		</a:t>
            </a:r>
            <a:r>
              <a:rPr lang="en-US" i="1" dirty="0" smtClean="0">
                <a:latin typeface="Palatino"/>
                <a:cs typeface="Palatino"/>
              </a:rPr>
              <a:t>e</a:t>
            </a:r>
            <a:endParaRPr lang="en-US" dirty="0" smtClean="0"/>
          </a:p>
          <a:p>
            <a:pPr marL="0" indent="0">
              <a:buNone/>
            </a:pPr>
            <a:r>
              <a:rPr lang="en-US" dirty="0" smtClean="0"/>
              <a:t/>
            </a:r>
            <a:br>
              <a:rPr lang="en-US" dirty="0" smtClean="0"/>
            </a:br>
            <a:r>
              <a:rPr lang="en-US" dirty="0" smtClean="0"/>
              <a:t>and for which the following axioms hold:</a:t>
            </a:r>
          </a:p>
          <a:p>
            <a:r>
              <a:rPr lang="en-US" dirty="0" smtClean="0">
                <a:cs typeface="Palatino"/>
              </a:rPr>
              <a:t>Associativity</a:t>
            </a:r>
            <a:r>
              <a:rPr lang="en-US" i="1" dirty="0" smtClean="0">
                <a:latin typeface="Palatino"/>
                <a:cs typeface="Palatino"/>
              </a:rPr>
              <a:t>		x</a:t>
            </a:r>
            <a:r>
              <a:rPr lang="en-US" dirty="0" smtClean="0">
                <a:latin typeface="Palatino"/>
                <a:cs typeface="Palatino"/>
              </a:rPr>
              <a:t> ◦ (</a:t>
            </a:r>
            <a:r>
              <a:rPr lang="en-US" i="1" dirty="0" smtClean="0">
                <a:latin typeface="Palatino"/>
                <a:cs typeface="Palatino"/>
              </a:rPr>
              <a:t>y </a:t>
            </a:r>
            <a:r>
              <a:rPr lang="en-US" dirty="0" smtClean="0">
                <a:latin typeface="Palatino"/>
                <a:cs typeface="Palatino"/>
              </a:rPr>
              <a:t>◦ </a:t>
            </a:r>
            <a:r>
              <a:rPr lang="en-US" i="1" dirty="0" smtClean="0">
                <a:latin typeface="Palatino"/>
                <a:cs typeface="Palatino"/>
              </a:rPr>
              <a:t>z)</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r>
              <a:rPr lang="en-US" dirty="0" smtClean="0">
                <a:latin typeface="Palatino"/>
                <a:cs typeface="Palatino"/>
              </a:rPr>
              <a:t>) ◦ </a:t>
            </a:r>
            <a:r>
              <a:rPr lang="en-US" i="1" dirty="0" smtClean="0">
                <a:latin typeface="Palatino"/>
                <a:cs typeface="Palatino"/>
              </a:rPr>
              <a:t>z</a:t>
            </a:r>
          </a:p>
          <a:p>
            <a:r>
              <a:rPr lang="en-US" dirty="0" smtClean="0">
                <a:cs typeface="Palatino"/>
              </a:rPr>
              <a:t>Identity</a:t>
            </a:r>
            <a:r>
              <a:rPr lang="en-US" dirty="0" smtClean="0">
                <a:latin typeface="Palatino"/>
                <a:cs typeface="Palatino"/>
              </a:rPr>
              <a:t>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e </a:t>
            </a:r>
            <a:r>
              <a:rPr lang="en-US" dirty="0" smtClean="0">
                <a:latin typeface="Palatino"/>
                <a:cs typeface="Palatino"/>
              </a:rPr>
              <a:t>= </a:t>
            </a:r>
            <a:r>
              <a:rPr lang="en-US" i="1" dirty="0" smtClean="0">
                <a:latin typeface="Palatino"/>
                <a:cs typeface="Palatino"/>
              </a:rPr>
              <a:t>e</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x</a:t>
            </a:r>
          </a:p>
          <a:p>
            <a:r>
              <a:rPr lang="en-US" dirty="0" smtClean="0">
                <a:cs typeface="Palatino"/>
              </a:rPr>
              <a:t>Cancellation</a:t>
            </a:r>
            <a:r>
              <a:rPr lang="en-US" dirty="0" smtClean="0">
                <a:latin typeface="Palatino"/>
                <a:cs typeface="Palatino"/>
              </a:rPr>
              <a:t>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x</a:t>
            </a:r>
            <a:r>
              <a:rPr lang="en-US" baseline="30000" dirty="0">
                <a:latin typeface="Palatino"/>
                <a:cs typeface="Palatino"/>
              </a:rPr>
              <a:t>–</a:t>
            </a:r>
            <a:r>
              <a:rPr lang="en-US" baseline="30000" dirty="0" smtClean="0">
                <a:latin typeface="Palatino"/>
                <a:cs typeface="Palatino"/>
              </a:rPr>
              <a:t>1</a:t>
            </a:r>
            <a:r>
              <a:rPr lang="en-US" dirty="0" smtClean="0">
                <a:latin typeface="Palatino"/>
                <a:cs typeface="Palatino"/>
              </a:rPr>
              <a:t> = </a:t>
            </a:r>
            <a:r>
              <a:rPr lang="en-US" i="1" dirty="0" smtClean="0">
                <a:latin typeface="Palatino"/>
                <a:cs typeface="Palatino"/>
              </a:rPr>
              <a:t>x</a:t>
            </a:r>
            <a:r>
              <a:rPr lang="en-US" baseline="30000" dirty="0">
                <a:latin typeface="Palatino"/>
                <a:cs typeface="Palatino"/>
              </a:rPr>
              <a:t>–</a:t>
            </a:r>
            <a:r>
              <a:rPr lang="en-US" baseline="30000" dirty="0" smtClean="0">
                <a:latin typeface="Palatino"/>
                <a:cs typeface="Palatino"/>
              </a:rPr>
              <a:t>1</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e</a:t>
            </a:r>
            <a:endParaRPr lang="en-US" i="1" dirty="0" smtClean="0"/>
          </a:p>
          <a:p>
            <a:endParaRPr lang="en-US" dirty="0"/>
          </a:p>
        </p:txBody>
      </p:sp>
      <p:sp>
        <p:nvSpPr>
          <p:cNvPr id="10" name="Slide Number Placeholder 9"/>
          <p:cNvSpPr>
            <a:spLocks noGrp="1"/>
          </p:cNvSpPr>
          <p:nvPr>
            <p:ph type="sldNum" sz="quarter" idx="12"/>
          </p:nvPr>
        </p:nvSpPr>
        <p:spPr/>
        <p:txBody>
          <a:bodyPr/>
          <a:lstStyle/>
          <a:p>
            <a:fld id="{4AA04D0C-89BA-0845-9137-904D20B84DDB}" type="slidenum">
              <a:rPr lang="en-US" smtClean="0"/>
              <a:pPr/>
              <a:t>4</a:t>
            </a:fld>
            <a:endParaRPr lang="en-US"/>
          </a:p>
        </p:txBody>
      </p:sp>
    </p:spTree>
    <p:extLst>
      <p:ext uri="{BB962C8B-B14F-4D97-AF65-F5344CB8AC3E}">
        <p14:creationId xmlns:p14="http://schemas.microsoft.com/office/powerpoint/2010/main" val="39324477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Cosets</a:t>
            </a:r>
            <a:endParaRPr lang="en-US" dirty="0"/>
          </a:p>
        </p:txBody>
      </p:sp>
      <p:sp>
        <p:nvSpPr>
          <p:cNvPr id="3" name="Content Placeholder 2"/>
          <p:cNvSpPr>
            <a:spLocks noGrp="1"/>
          </p:cNvSpPr>
          <p:nvPr>
            <p:ph idx="1"/>
          </p:nvPr>
        </p:nvSpPr>
        <p:spPr/>
        <p:txBody>
          <a:bodyPr/>
          <a:lstStyle/>
          <a:p>
            <a:endParaRPr lang="en-US" dirty="0" smtClean="0">
              <a:cs typeface="Palatino"/>
            </a:endParaRPr>
          </a:p>
          <a:p>
            <a:endParaRPr lang="en-US" dirty="0">
              <a:cs typeface="Palatino"/>
            </a:endParaRPr>
          </a:p>
          <a:p>
            <a:endParaRPr lang="en-US" dirty="0" smtClean="0">
              <a:cs typeface="Palatino"/>
            </a:endParaRPr>
          </a:p>
          <a:p>
            <a:endParaRPr lang="en-US" dirty="0">
              <a:cs typeface="Palatino"/>
            </a:endParaRPr>
          </a:p>
          <a:p>
            <a:pPr marL="0" indent="0">
              <a:buNone/>
            </a:pPr>
            <a:endParaRPr lang="en-US" sz="2800" dirty="0" smtClean="0">
              <a:cs typeface="Palatino"/>
            </a:endParaRPr>
          </a:p>
          <a:p>
            <a:pPr marL="0" indent="0">
              <a:buNone/>
            </a:pPr>
            <a:r>
              <a:rPr lang="en-US" sz="2800" dirty="0" smtClean="0">
                <a:cs typeface="Palatino"/>
              </a:rPr>
              <a:t>In other words, a </a:t>
            </a:r>
            <a:r>
              <a:rPr lang="en-US" sz="2800" dirty="0" err="1" smtClean="0">
                <a:cs typeface="Palatino"/>
              </a:rPr>
              <a:t>coset</a:t>
            </a:r>
            <a:r>
              <a:rPr lang="en-US" sz="2800" dirty="0" smtClean="0">
                <a:cs typeface="Palatino"/>
              </a:rPr>
              <a:t> </a:t>
            </a:r>
            <a:r>
              <a:rPr lang="en-US" sz="2800" i="1" dirty="0" err="1" smtClean="0">
                <a:latin typeface="Palatino"/>
                <a:cs typeface="Palatino"/>
              </a:rPr>
              <a:t>aH</a:t>
            </a:r>
            <a:r>
              <a:rPr lang="en-US" sz="2800" dirty="0" smtClean="0">
                <a:cs typeface="Palatino"/>
              </a:rPr>
              <a:t> is a set of all elements in </a:t>
            </a:r>
            <a:r>
              <a:rPr lang="en-US" sz="2800" i="1" dirty="0" smtClean="0">
                <a:latin typeface="Palatino"/>
                <a:cs typeface="Palatino"/>
              </a:rPr>
              <a:t>G</a:t>
            </a:r>
            <a:r>
              <a:rPr lang="en-US" sz="2800" dirty="0" smtClean="0">
                <a:cs typeface="Palatino"/>
              </a:rPr>
              <a:t> obtainable by multiplying elements of </a:t>
            </a:r>
            <a:r>
              <a:rPr lang="en-US" sz="2800" i="1" dirty="0" smtClean="0">
                <a:latin typeface="Palatino"/>
                <a:cs typeface="Palatino"/>
              </a:rPr>
              <a:t>H</a:t>
            </a:r>
            <a:r>
              <a:rPr lang="en-US" sz="2800" dirty="0" smtClean="0">
                <a:cs typeface="Palatino"/>
              </a:rPr>
              <a:t> by </a:t>
            </a:r>
            <a:r>
              <a:rPr lang="en-US" sz="2800" i="1" dirty="0" smtClean="0">
                <a:latin typeface="Palatino"/>
                <a:cs typeface="Palatino"/>
              </a:rPr>
              <a:t>a</a:t>
            </a:r>
            <a:r>
              <a:rPr lang="en-US" sz="2800" dirty="0" smtClean="0">
                <a:cs typeface="Palatino"/>
              </a:rPr>
              <a:t>.</a:t>
            </a:r>
            <a:endParaRPr lang="en-US" sz="2800" dirty="0">
              <a:cs typeface="Palatino"/>
            </a:endParaRPr>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60676"/>
            <a:ext cx="8229600" cy="1654243"/>
          </a:xfrm>
          <a:prstGeom prst="rect">
            <a:avLst/>
          </a:prstGeom>
        </p:spPr>
      </p:pic>
      <p:sp>
        <p:nvSpPr>
          <p:cNvPr id="4" name="Slide Number Placeholder 3"/>
          <p:cNvSpPr>
            <a:spLocks noGrp="1"/>
          </p:cNvSpPr>
          <p:nvPr>
            <p:ph type="sldNum" sz="quarter" idx="12"/>
          </p:nvPr>
        </p:nvSpPr>
        <p:spPr/>
        <p:txBody>
          <a:bodyPr/>
          <a:lstStyle/>
          <a:p>
            <a:fld id="{8CC98554-76E8-C340-BA36-F66DB672AD21}" type="slidenum">
              <a:rPr lang="en-US" smtClean="0"/>
              <a:t>40</a:t>
            </a:fld>
            <a:endParaRPr lang="en-US"/>
          </a:p>
        </p:txBody>
      </p:sp>
    </p:spTree>
    <p:extLst>
      <p:ext uri="{BB962C8B-B14F-4D97-AF65-F5344CB8AC3E}">
        <p14:creationId xmlns:p14="http://schemas.microsoft.com/office/powerpoint/2010/main" val="6448974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Cosets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Consider the additive group of integers 𝕫 and its subgroup, integers divisible by 4, 4𝕫.</a:t>
            </a:r>
            <a:br>
              <a:rPr lang="en-US" dirty="0" smtClean="0"/>
            </a:br>
            <a:r>
              <a:rPr lang="en-US" dirty="0" smtClean="0"/>
              <a:t>It has four distinct </a:t>
            </a:r>
            <a:r>
              <a:rPr lang="en-US" dirty="0" err="1" smtClean="0"/>
              <a:t>cosets</a:t>
            </a:r>
            <a:r>
              <a:rPr lang="en-US" dirty="0" smtClean="0"/>
              <a:t>:</a:t>
            </a:r>
          </a:p>
          <a:p>
            <a:r>
              <a:rPr lang="en-US" dirty="0" smtClean="0"/>
              <a:t>4n</a:t>
            </a:r>
          </a:p>
          <a:p>
            <a:r>
              <a:rPr lang="en-US" dirty="0" smtClean="0"/>
              <a:t>4n+1</a:t>
            </a:r>
          </a:p>
          <a:p>
            <a:r>
              <a:rPr lang="en-US" dirty="0" smtClean="0"/>
              <a:t>4n+2</a:t>
            </a:r>
          </a:p>
          <a:p>
            <a:r>
              <a:rPr lang="en-US" dirty="0" smtClean="0"/>
              <a:t>4n+3</a:t>
            </a:r>
          </a:p>
          <a:p>
            <a:pPr marL="0" indent="0">
              <a:buNone/>
            </a:pPr>
            <a:r>
              <a:rPr lang="en-US" dirty="0" smtClean="0"/>
              <a:t>Adding other integers will result only in values already in one of these </a:t>
            </a:r>
            <a:r>
              <a:rPr lang="en-US" dirty="0" err="1" smtClean="0"/>
              <a:t>cosets</a:t>
            </a:r>
            <a:r>
              <a:rPr lang="en-US" dirty="0" smtClean="0"/>
              <a: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41</a:t>
            </a:fld>
            <a:endParaRPr lang="en-US"/>
          </a:p>
        </p:txBody>
      </p:sp>
    </p:spTree>
    <p:extLst>
      <p:ext uri="{BB962C8B-B14F-4D97-AF65-F5344CB8AC3E}">
        <p14:creationId xmlns:p14="http://schemas.microsoft.com/office/powerpoint/2010/main" val="36569022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a:t>
            </a:r>
            <a:r>
              <a:rPr lang="en-US" dirty="0" err="1" smtClean="0"/>
              <a:t>Cosets</a:t>
            </a:r>
            <a:endParaRPr lang="en-US" dirty="0"/>
          </a:p>
        </p:txBody>
      </p:sp>
      <p:sp>
        <p:nvSpPr>
          <p:cNvPr id="3" name="Content Placeholder 2"/>
          <p:cNvSpPr>
            <a:spLocks noGrp="1"/>
          </p:cNvSpPr>
          <p:nvPr>
            <p:ph idx="1"/>
          </p:nvPr>
        </p:nvSpPr>
        <p:spPr/>
        <p:txBody>
          <a:bodyPr>
            <a:normAutofit fontScale="92500" lnSpcReduction="10000"/>
          </a:bodyPr>
          <a:lstStyle/>
          <a:p>
            <a:pPr marL="0" indent="0">
              <a:spcAft>
                <a:spcPts val="600"/>
              </a:spcAft>
              <a:buNone/>
            </a:pPr>
            <a:r>
              <a:rPr lang="en-US" sz="2800" dirty="0" smtClean="0"/>
              <a:t>In a finite group </a:t>
            </a:r>
            <a:r>
              <a:rPr lang="en-US" sz="2800" i="1" dirty="0" smtClean="0">
                <a:latin typeface="Palatino"/>
                <a:cs typeface="Palatino"/>
              </a:rPr>
              <a:t>G</a:t>
            </a:r>
            <a:r>
              <a:rPr lang="en-US" sz="2800" dirty="0" smtClean="0"/>
              <a:t>, for any of its subgroups </a:t>
            </a:r>
            <a:r>
              <a:rPr lang="en-US" sz="2800" i="1" dirty="0" smtClean="0">
                <a:latin typeface="Palatino"/>
                <a:cs typeface="Palatino"/>
              </a:rPr>
              <a:t>H</a:t>
            </a:r>
            <a:r>
              <a:rPr lang="en-US" sz="2800" dirty="0" smtClean="0"/>
              <a:t>,</a:t>
            </a:r>
            <a:br>
              <a:rPr lang="en-US" sz="2800" dirty="0" smtClean="0"/>
            </a:br>
            <a:r>
              <a:rPr lang="en-US" sz="2800" dirty="0" smtClean="0"/>
              <a:t>the number of elements in a </a:t>
            </a:r>
            <a:r>
              <a:rPr lang="en-US" sz="2800" dirty="0" err="1" smtClean="0"/>
              <a:t>coset</a:t>
            </a:r>
            <a:r>
              <a:rPr lang="en-US" sz="2800" dirty="0" smtClean="0"/>
              <a:t> </a:t>
            </a:r>
            <a:r>
              <a:rPr lang="en-US" sz="2800" i="1" dirty="0" err="1" smtClean="0">
                <a:latin typeface="Palatino"/>
                <a:cs typeface="Palatino"/>
              </a:rPr>
              <a:t>aH</a:t>
            </a:r>
            <a:r>
              <a:rPr lang="en-US" sz="2800" dirty="0" smtClean="0"/>
              <a:t> is the same</a:t>
            </a:r>
            <a:br>
              <a:rPr lang="en-US" sz="2800" dirty="0" smtClean="0"/>
            </a:br>
            <a:r>
              <a:rPr lang="en-US" sz="2800" dirty="0" smtClean="0"/>
              <a:t>as the number of elements in the subgroup </a:t>
            </a:r>
            <a:r>
              <a:rPr lang="en-US" sz="2800" i="1" dirty="0" smtClean="0">
                <a:latin typeface="Palatino"/>
                <a:cs typeface="Palatino"/>
              </a:rPr>
              <a:t>H</a:t>
            </a:r>
            <a:r>
              <a:rPr lang="en-US" sz="2800" dirty="0" smtClean="0"/>
              <a:t>.</a:t>
            </a:r>
          </a:p>
          <a:p>
            <a:pPr marL="0" indent="0">
              <a:spcAft>
                <a:spcPts val="600"/>
              </a:spcAft>
              <a:buNone/>
            </a:pPr>
            <a:r>
              <a:rPr lang="en-US" sz="2800" dirty="0" smtClean="0"/>
              <a:t>Proof:  </a:t>
            </a:r>
          </a:p>
          <a:p>
            <a:pPr>
              <a:spcAft>
                <a:spcPts val="600"/>
              </a:spcAft>
            </a:pPr>
            <a:r>
              <a:rPr lang="en-US" sz="2800" dirty="0" smtClean="0"/>
              <a:t>Previously proved one-to-one correspondence of transformations </a:t>
            </a:r>
            <a:r>
              <a:rPr lang="en-US" sz="2800" i="1" dirty="0" err="1" smtClean="0">
                <a:latin typeface="Palatino"/>
                <a:cs typeface="Palatino"/>
              </a:rPr>
              <a:t>aS</a:t>
            </a:r>
            <a:r>
              <a:rPr lang="en-US" sz="2800" dirty="0" smtClean="0"/>
              <a:t> when</a:t>
            </a:r>
            <a:r>
              <a:rPr lang="en-US" sz="2800" dirty="0" smtClean="0">
                <a:latin typeface="Palatino"/>
                <a:cs typeface="Palatino"/>
              </a:rPr>
              <a:t> </a:t>
            </a:r>
            <a:r>
              <a:rPr lang="en-US" sz="2800" i="1" dirty="0" smtClean="0">
                <a:latin typeface="Palatino"/>
                <a:cs typeface="Palatino"/>
              </a:rPr>
              <a:t>S</a:t>
            </a:r>
            <a:r>
              <a:rPr lang="en-US" sz="2800" dirty="0" smtClean="0">
                <a:latin typeface="Palatino"/>
                <a:cs typeface="Palatino"/>
              </a:rPr>
              <a:t> </a:t>
            </a:r>
            <a:r>
              <a:rPr lang="en-US" sz="2800" dirty="0" smtClean="0"/>
              <a:t>is a subset of </a:t>
            </a:r>
            <a:r>
              <a:rPr lang="en-US" sz="2800" i="1" dirty="0" smtClean="0">
                <a:latin typeface="Palatino"/>
                <a:cs typeface="Palatino"/>
              </a:rPr>
              <a:t>G</a:t>
            </a:r>
            <a:r>
              <a:rPr lang="en-US" sz="2800" dirty="0" smtClean="0"/>
              <a:t>.  </a:t>
            </a:r>
          </a:p>
          <a:p>
            <a:pPr>
              <a:spcAft>
                <a:spcPts val="600"/>
              </a:spcAft>
            </a:pPr>
            <a:r>
              <a:rPr lang="en-US" sz="2800" dirty="0" smtClean="0"/>
              <a:t>Since a subgroup is also a subset, the mapping from </a:t>
            </a:r>
            <a:r>
              <a:rPr lang="en-US" sz="2800" i="1" dirty="0" smtClean="0">
                <a:latin typeface="Palatino"/>
                <a:cs typeface="Palatino"/>
              </a:rPr>
              <a:t>H</a:t>
            </a:r>
            <a:r>
              <a:rPr lang="en-US" sz="2800" dirty="0" smtClean="0"/>
              <a:t> to </a:t>
            </a:r>
            <a:r>
              <a:rPr lang="en-US" sz="2800" i="1" dirty="0" err="1" smtClean="0">
                <a:latin typeface="Palatino"/>
                <a:cs typeface="Palatino"/>
              </a:rPr>
              <a:t>aH</a:t>
            </a:r>
            <a:r>
              <a:rPr lang="en-US" sz="2800" dirty="0" smtClean="0"/>
              <a:t> is also a one-to-one correspondence.  </a:t>
            </a:r>
          </a:p>
          <a:p>
            <a:pPr>
              <a:spcAft>
                <a:spcPts val="600"/>
              </a:spcAft>
            </a:pPr>
            <a:r>
              <a:rPr lang="en-US" sz="2800" dirty="0" smtClean="0"/>
              <a:t>If there is a one-to-one correspondence between two finite sets, they are the same size.</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42</a:t>
            </a:fld>
            <a:endParaRPr lang="en-US"/>
          </a:p>
        </p:txBody>
      </p:sp>
    </p:spTree>
    <p:extLst>
      <p:ext uri="{BB962C8B-B14F-4D97-AF65-F5344CB8AC3E}">
        <p14:creationId xmlns:p14="http://schemas.microsoft.com/office/powerpoint/2010/main" val="2106330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Coverage by </a:t>
            </a:r>
            <a:r>
              <a:rPr lang="en-US" dirty="0" err="1" smtClean="0"/>
              <a:t>Cosets</a:t>
            </a:r>
            <a:endParaRPr lang="en-US" dirty="0"/>
          </a:p>
        </p:txBody>
      </p:sp>
      <p:sp>
        <p:nvSpPr>
          <p:cNvPr id="3" name="Content Placeholder 2"/>
          <p:cNvSpPr>
            <a:spLocks noGrp="1"/>
          </p:cNvSpPr>
          <p:nvPr>
            <p:ph idx="1"/>
          </p:nvPr>
        </p:nvSpPr>
        <p:spPr/>
        <p:txBody>
          <a:bodyPr/>
          <a:lstStyle/>
          <a:p>
            <a:pPr marL="0" indent="0" algn="ctr">
              <a:buNone/>
            </a:pPr>
            <a:r>
              <a:rPr lang="en-US" sz="2800" dirty="0" smtClean="0"/>
              <a:t>Every element </a:t>
            </a:r>
            <a:r>
              <a:rPr lang="en-US" sz="2800" i="1" dirty="0" smtClean="0">
                <a:latin typeface="Palatino"/>
                <a:cs typeface="Palatino"/>
              </a:rPr>
              <a:t>a</a:t>
            </a:r>
            <a:r>
              <a:rPr lang="en-US" sz="2800" dirty="0" smtClean="0"/>
              <a:t> of a group </a:t>
            </a:r>
            <a:r>
              <a:rPr lang="en-US" sz="2800" i="1" dirty="0" smtClean="0">
                <a:latin typeface="Palatino"/>
                <a:cs typeface="Palatino"/>
              </a:rPr>
              <a:t>G</a:t>
            </a:r>
            <a:r>
              <a:rPr lang="en-US" sz="2800" dirty="0" smtClean="0"/>
              <a:t> </a:t>
            </a:r>
            <a:br>
              <a:rPr lang="en-US" sz="2800" dirty="0" smtClean="0"/>
            </a:br>
            <a:r>
              <a:rPr lang="en-US" sz="2800" dirty="0" smtClean="0"/>
              <a:t>belongs to some </a:t>
            </a:r>
            <a:r>
              <a:rPr lang="en-US" sz="2800" dirty="0" err="1" smtClean="0"/>
              <a:t>coset</a:t>
            </a:r>
            <a:r>
              <a:rPr lang="en-US" sz="2800" dirty="0" smtClean="0"/>
              <a:t> of subgroup </a:t>
            </a:r>
            <a:r>
              <a:rPr lang="en-US" sz="2800" i="1" dirty="0" smtClean="0">
                <a:latin typeface="Palatino"/>
                <a:cs typeface="Palatino"/>
              </a:rPr>
              <a:t>H</a:t>
            </a:r>
            <a:r>
              <a:rPr lang="en-US" sz="2800" dirty="0" smtClean="0"/>
              <a:t>.</a:t>
            </a:r>
          </a:p>
          <a:p>
            <a:pPr marL="0" indent="0">
              <a:buNone/>
            </a:pPr>
            <a:r>
              <a:rPr lang="en-US" sz="2800" dirty="0" smtClean="0"/>
              <a:t>Proof:</a:t>
            </a:r>
          </a:p>
          <a:p>
            <a:pPr marL="0" indent="0">
              <a:buNone/>
            </a:pPr>
            <a:r>
              <a:rPr lang="en-US" sz="2800" dirty="0" smtClean="0"/>
              <a:t>Every element </a:t>
            </a:r>
            <a:r>
              <a:rPr lang="en-US" sz="2800" i="1" dirty="0" smtClean="0">
                <a:latin typeface="Palatino"/>
                <a:cs typeface="Palatino"/>
              </a:rPr>
              <a:t>a</a:t>
            </a:r>
            <a:r>
              <a:rPr lang="en-US" sz="2800" dirty="0" smtClean="0"/>
              <a:t> belongs to the </a:t>
            </a:r>
            <a:r>
              <a:rPr lang="en-US" sz="2800" dirty="0" err="1" smtClean="0"/>
              <a:t>coset</a:t>
            </a:r>
            <a:r>
              <a:rPr lang="en-US" sz="2800" dirty="0" smtClean="0"/>
              <a:t> </a:t>
            </a:r>
            <a:r>
              <a:rPr lang="en-US" sz="2800" i="1" dirty="0" err="1" smtClean="0">
                <a:latin typeface="Palatino"/>
                <a:cs typeface="Palatino"/>
              </a:rPr>
              <a:t>aH</a:t>
            </a:r>
            <a:r>
              <a:rPr lang="en-US" sz="2800" dirty="0" smtClean="0"/>
              <a:t> generated by itself, because </a:t>
            </a:r>
            <a:r>
              <a:rPr lang="en-US" sz="2800" i="1" dirty="0" smtClean="0">
                <a:latin typeface="Palatino"/>
                <a:cs typeface="Palatino"/>
              </a:rPr>
              <a:t>H</a:t>
            </a:r>
            <a:r>
              <a:rPr lang="en-US" sz="2800" dirty="0" smtClean="0"/>
              <a:t>, being a subgroup, contains the identity element.</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43</a:t>
            </a:fld>
            <a:endParaRPr lang="en-US"/>
          </a:p>
        </p:txBody>
      </p:sp>
    </p:spTree>
    <p:extLst>
      <p:ext uri="{BB962C8B-B14F-4D97-AF65-F5344CB8AC3E}">
        <p14:creationId xmlns:p14="http://schemas.microsoft.com/office/powerpoint/2010/main" val="3960319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Cosets</a:t>
            </a:r>
            <a:r>
              <a:rPr lang="en-US" dirty="0" smtClean="0"/>
              <a:t> are either disjoint or identical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If two </a:t>
            </a:r>
            <a:r>
              <a:rPr lang="en-US" sz="2800" dirty="0" err="1" smtClean="0"/>
              <a:t>cosets</a:t>
            </a:r>
            <a:r>
              <a:rPr lang="en-US" sz="2800" dirty="0" smtClean="0"/>
              <a:t> </a:t>
            </a:r>
            <a:r>
              <a:rPr lang="en-US" sz="2800" i="1" dirty="0" err="1" smtClean="0">
                <a:latin typeface="Palatino"/>
                <a:cs typeface="Palatino"/>
              </a:rPr>
              <a:t>aH</a:t>
            </a:r>
            <a:r>
              <a:rPr lang="en-US" sz="2800" dirty="0" smtClean="0"/>
              <a:t> and </a:t>
            </a:r>
            <a:r>
              <a:rPr lang="en-US" sz="2800" i="1" dirty="0" err="1" smtClean="0">
                <a:latin typeface="Palatino"/>
                <a:cs typeface="Palatino"/>
              </a:rPr>
              <a:t>bH</a:t>
            </a:r>
            <a:r>
              <a:rPr lang="en-US" sz="2800" dirty="0" smtClean="0"/>
              <a:t> in a group </a:t>
            </a:r>
            <a:r>
              <a:rPr lang="en-US" sz="2800" i="1" dirty="0" smtClean="0">
                <a:latin typeface="Palatino"/>
                <a:cs typeface="Palatino"/>
              </a:rPr>
              <a:t>G</a:t>
            </a:r>
            <a:r>
              <a:rPr lang="en-US" sz="2800" dirty="0" smtClean="0"/>
              <a:t> have a common element </a:t>
            </a:r>
            <a:r>
              <a:rPr lang="en-US" sz="2800" i="1" dirty="0" smtClean="0">
                <a:latin typeface="Palatino"/>
                <a:cs typeface="Palatino"/>
              </a:rPr>
              <a:t>c</a:t>
            </a:r>
            <a:r>
              <a:rPr lang="en-US" sz="2800" dirty="0" smtClean="0"/>
              <a:t>, then </a:t>
            </a:r>
            <a:r>
              <a:rPr lang="en-US" sz="2800" i="1" dirty="0" err="1" smtClean="0">
                <a:latin typeface="Palatino"/>
                <a:cs typeface="Palatino"/>
              </a:rPr>
              <a:t>aH</a:t>
            </a:r>
            <a:r>
              <a:rPr lang="en-US" sz="2800" dirty="0" smtClean="0">
                <a:latin typeface="Palatino"/>
                <a:cs typeface="Palatino"/>
              </a:rPr>
              <a:t> = </a:t>
            </a:r>
            <a:r>
              <a:rPr lang="en-US" sz="2800" i="1" dirty="0" err="1" smtClean="0">
                <a:latin typeface="Palatino"/>
                <a:cs typeface="Palatino"/>
              </a:rPr>
              <a:t>bH</a:t>
            </a:r>
            <a:r>
              <a:rPr lang="en-US" sz="2800" dirty="0" smtClean="0"/>
              <a:t>.</a:t>
            </a:r>
          </a:p>
          <a:p>
            <a:pPr marL="0" indent="0">
              <a:buNone/>
            </a:pPr>
            <a:r>
              <a:rPr lang="en-US" sz="2800" dirty="0" smtClean="0"/>
              <a:t>Proof (start):</a:t>
            </a:r>
          </a:p>
          <a:p>
            <a:r>
              <a:rPr lang="en-US" sz="2800" dirty="0" smtClean="0"/>
              <a:t>Suppose the common element </a:t>
            </a:r>
            <a:r>
              <a:rPr lang="en-US" sz="2800" i="1" dirty="0" smtClean="0">
                <a:latin typeface="Palatino"/>
                <a:cs typeface="Palatino"/>
              </a:rPr>
              <a:t>c</a:t>
            </a:r>
            <a:r>
              <a:rPr lang="en-US" sz="2800" dirty="0" smtClean="0"/>
              <a:t> is </a:t>
            </a:r>
            <a:r>
              <a:rPr lang="en-US" sz="2800" i="1" dirty="0" smtClean="0">
                <a:latin typeface="Palatino"/>
                <a:cs typeface="Palatino"/>
              </a:rPr>
              <a:t>ah</a:t>
            </a:r>
            <a:r>
              <a:rPr lang="en-US" sz="2800" i="1" baseline="-25000" dirty="0" smtClean="0">
                <a:latin typeface="Palatino"/>
                <a:cs typeface="Palatino"/>
              </a:rPr>
              <a:t>a</a:t>
            </a:r>
            <a:r>
              <a:rPr lang="en-US" sz="2800" dirty="0" smtClean="0"/>
              <a:t> in one </a:t>
            </a:r>
            <a:r>
              <a:rPr lang="en-US" sz="2800" dirty="0" err="1" smtClean="0"/>
              <a:t>coset</a:t>
            </a:r>
            <a:r>
              <a:rPr lang="en-US" sz="2800" dirty="0" smtClean="0"/>
              <a:t> and </a:t>
            </a:r>
            <a:r>
              <a:rPr lang="en-US" sz="2800" i="1" dirty="0" err="1" smtClean="0">
                <a:latin typeface="Palatino"/>
                <a:cs typeface="Palatino"/>
              </a:rPr>
              <a:t>bh</a:t>
            </a:r>
            <a:r>
              <a:rPr lang="en-US" sz="2800" i="1" baseline="-25000" dirty="0" err="1" smtClean="0">
                <a:latin typeface="Palatino"/>
                <a:cs typeface="Palatino"/>
              </a:rPr>
              <a:t>b</a:t>
            </a:r>
            <a:r>
              <a:rPr lang="en-US" sz="2800" dirty="0" smtClean="0"/>
              <a:t> in the other </a:t>
            </a:r>
            <a:r>
              <a:rPr lang="en-US" sz="2800" dirty="0" err="1" smtClean="0"/>
              <a:t>coset</a:t>
            </a:r>
            <a:r>
              <a:rPr lang="en-US" sz="2800" dirty="0" smtClean="0"/>
              <a:t>, i.e. </a:t>
            </a:r>
            <a:r>
              <a:rPr lang="en-US" sz="2800" i="1" dirty="0" smtClean="0">
                <a:latin typeface="Palatino"/>
                <a:cs typeface="Palatino"/>
              </a:rPr>
              <a:t>ah</a:t>
            </a:r>
            <a:r>
              <a:rPr lang="en-US" sz="2800" i="1" baseline="-25000" dirty="0" smtClean="0">
                <a:latin typeface="Palatino"/>
                <a:cs typeface="Palatino"/>
              </a:rPr>
              <a:t>a</a:t>
            </a:r>
            <a:r>
              <a:rPr lang="en-US" sz="2800" dirty="0" smtClean="0">
                <a:latin typeface="Palatino"/>
                <a:cs typeface="Palatino"/>
              </a:rPr>
              <a:t> = </a:t>
            </a:r>
            <a:r>
              <a:rPr lang="en-US" sz="2800" i="1" dirty="0" err="1" smtClean="0">
                <a:latin typeface="Palatino"/>
                <a:cs typeface="Palatino"/>
              </a:rPr>
              <a:t>bh</a:t>
            </a:r>
            <a:r>
              <a:rPr lang="en-US" sz="2800" i="1" baseline="-25000" dirty="0" err="1" smtClean="0">
                <a:latin typeface="Palatino"/>
                <a:cs typeface="Palatino"/>
              </a:rPr>
              <a:t>b</a:t>
            </a:r>
            <a:r>
              <a:rPr lang="en-US" sz="2800" dirty="0" smtClean="0"/>
              <a:t>.</a:t>
            </a:r>
          </a:p>
          <a:p>
            <a:r>
              <a:rPr lang="en-US" sz="2800" dirty="0" smtClean="0"/>
              <a:t>Multiplying both sides on the right by </a:t>
            </a:r>
            <a:r>
              <a:rPr lang="en-US" sz="2800" i="1" dirty="0" smtClean="0">
                <a:latin typeface="Palatino"/>
                <a:cs typeface="Palatino"/>
              </a:rPr>
              <a:t>h</a:t>
            </a:r>
            <a:r>
              <a:rPr lang="en-US" sz="2800" i="1" baseline="-25000" dirty="0" smtClean="0">
                <a:latin typeface="Palatino"/>
                <a:cs typeface="Palatino"/>
              </a:rPr>
              <a:t>a</a:t>
            </a:r>
            <a:r>
              <a:rPr lang="en-US" sz="2800" baseline="30000" dirty="0" smtClean="0">
                <a:latin typeface="Palatino"/>
                <a:cs typeface="Palatino"/>
              </a:rPr>
              <a:t>–1</a:t>
            </a:r>
            <a:r>
              <a:rPr lang="en-US" sz="2800" dirty="0" smtClean="0"/>
              <a:t>, we get:</a:t>
            </a:r>
            <a:endParaRPr lang="en-US" sz="280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150" y="4666442"/>
            <a:ext cx="2647950" cy="1548621"/>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44</a:t>
            </a:fld>
            <a:endParaRPr lang="en-US" dirty="0"/>
          </a:p>
        </p:txBody>
      </p:sp>
    </p:spTree>
    <p:extLst>
      <p:ext uri="{BB962C8B-B14F-4D97-AF65-F5344CB8AC3E}">
        <p14:creationId xmlns:p14="http://schemas.microsoft.com/office/powerpoint/2010/main" val="3767652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Cosets</a:t>
            </a:r>
            <a:r>
              <a:rPr lang="en-US" dirty="0" smtClean="0"/>
              <a:t> are either disjoint or identical</a:t>
            </a:r>
            <a:br>
              <a:rPr lang="en-US" dirty="0" smtClean="0"/>
            </a:br>
            <a:r>
              <a:rPr lang="en-US" dirty="0" smtClean="0"/>
              <a:t>(proof continued)</a:t>
            </a:r>
            <a:endParaRPr lang="en-US" dirty="0"/>
          </a:p>
        </p:txBody>
      </p:sp>
      <p:sp>
        <p:nvSpPr>
          <p:cNvPr id="3" name="Content Placeholder 2"/>
          <p:cNvSpPr>
            <a:spLocks noGrp="1"/>
          </p:cNvSpPr>
          <p:nvPr>
            <p:ph idx="1"/>
          </p:nvPr>
        </p:nvSpPr>
        <p:spPr>
          <a:xfrm>
            <a:off x="457200" y="1600200"/>
            <a:ext cx="8483600" cy="4525963"/>
          </a:xfrm>
        </p:spPr>
        <p:txBody>
          <a:bodyPr>
            <a:normAutofit/>
          </a:bodyPr>
          <a:lstStyle/>
          <a:p>
            <a:pPr marL="0" indent="0" algn="ctr">
              <a:buNone/>
            </a:pPr>
            <a:r>
              <a:rPr lang="en-US" sz="2800" i="1" dirty="0" smtClean="0">
                <a:latin typeface="Palatino"/>
                <a:cs typeface="Palatino"/>
              </a:rPr>
              <a:t>a</a:t>
            </a:r>
            <a:r>
              <a:rPr lang="en-US" sz="2800" dirty="0" smtClean="0">
                <a:latin typeface="Palatino"/>
                <a:cs typeface="Palatino"/>
              </a:rPr>
              <a:t> = </a:t>
            </a:r>
            <a:r>
              <a:rPr lang="en-US" sz="2800" i="1" dirty="0" smtClean="0">
                <a:latin typeface="Palatino"/>
                <a:cs typeface="Palatino"/>
              </a:rPr>
              <a:t>b</a:t>
            </a:r>
            <a:r>
              <a:rPr lang="en-US" sz="2800" dirty="0" smtClean="0">
                <a:latin typeface="Palatino"/>
                <a:cs typeface="Palatino"/>
              </a:rPr>
              <a:t>(</a:t>
            </a:r>
            <a:r>
              <a:rPr lang="en-US" sz="2800" i="1" dirty="0" err="1" smtClean="0">
                <a:latin typeface="Palatino"/>
                <a:cs typeface="Palatino"/>
              </a:rPr>
              <a:t>h</a:t>
            </a:r>
            <a:r>
              <a:rPr lang="en-US" sz="2800" i="1" baseline="-25000" dirty="0" err="1" smtClean="0">
                <a:latin typeface="Palatino"/>
                <a:cs typeface="Palatino"/>
              </a:rPr>
              <a:t>b</a:t>
            </a:r>
            <a:r>
              <a:rPr lang="en-US" sz="2800" i="1" dirty="0" err="1" smtClean="0">
                <a:latin typeface="Palatino"/>
                <a:cs typeface="Palatino"/>
              </a:rPr>
              <a:t>h</a:t>
            </a:r>
            <a:r>
              <a:rPr lang="en-US" sz="2800" i="1" baseline="-25000" dirty="0" err="1" smtClean="0">
                <a:latin typeface="Palatino"/>
                <a:cs typeface="Palatino"/>
              </a:rPr>
              <a:t>a</a:t>
            </a:r>
            <a:r>
              <a:rPr lang="en-US" sz="2800" baseline="30000" dirty="0" smtClean="0">
                <a:latin typeface="Palatino"/>
                <a:cs typeface="Palatino"/>
              </a:rPr>
              <a:t>–1</a:t>
            </a:r>
            <a:r>
              <a:rPr lang="en-US" sz="2800" dirty="0" smtClean="0">
                <a:latin typeface="Palatino"/>
                <a:cs typeface="Palatino"/>
              </a:rPr>
              <a:t>)</a:t>
            </a:r>
          </a:p>
          <a:p>
            <a:r>
              <a:rPr lang="en-US" sz="2800" dirty="0" smtClean="0">
                <a:cs typeface="Palatino"/>
              </a:rPr>
              <a:t>The term on the right is b times something from H.</a:t>
            </a:r>
          </a:p>
          <a:p>
            <a:r>
              <a:rPr lang="en-US" sz="2800" dirty="0" smtClean="0">
                <a:cs typeface="Palatino"/>
              </a:rPr>
              <a:t>Multiply both sides on the right by </a:t>
            </a:r>
            <a:r>
              <a:rPr lang="en-US" sz="2800" i="1" dirty="0">
                <a:latin typeface="Palatino"/>
                <a:cs typeface="Palatino"/>
              </a:rPr>
              <a:t>x</a:t>
            </a:r>
            <a:r>
              <a:rPr lang="en-US" sz="2800" dirty="0" smtClean="0">
                <a:cs typeface="Palatino"/>
              </a:rPr>
              <a:t>, an element of H:</a:t>
            </a:r>
          </a:p>
          <a:p>
            <a:pPr marL="0" indent="0" algn="ctr">
              <a:buNone/>
            </a:pPr>
            <a:r>
              <a:rPr lang="en-US" sz="2800" i="1" dirty="0" smtClean="0">
                <a:latin typeface="Palatino"/>
                <a:cs typeface="Palatino"/>
              </a:rPr>
              <a:t>ax</a:t>
            </a:r>
            <a:r>
              <a:rPr lang="en-US" sz="2800" dirty="0" smtClean="0">
                <a:latin typeface="Palatino"/>
                <a:cs typeface="Palatino"/>
              </a:rPr>
              <a:t> = </a:t>
            </a:r>
            <a:r>
              <a:rPr lang="en-US" sz="2800" i="1" dirty="0" smtClean="0">
                <a:latin typeface="Palatino"/>
                <a:cs typeface="Palatino"/>
              </a:rPr>
              <a:t>b</a:t>
            </a:r>
            <a:r>
              <a:rPr lang="en-US" sz="2800" dirty="0" smtClean="0">
                <a:latin typeface="Palatino"/>
                <a:cs typeface="Palatino"/>
              </a:rPr>
              <a:t>(</a:t>
            </a:r>
            <a:r>
              <a:rPr lang="en-US" sz="2800" i="1" dirty="0" err="1" smtClean="0">
                <a:latin typeface="Palatino"/>
                <a:cs typeface="Palatino"/>
              </a:rPr>
              <a:t>h</a:t>
            </a:r>
            <a:r>
              <a:rPr lang="en-US" sz="2800" i="1" baseline="-25000" dirty="0" err="1" smtClean="0">
                <a:latin typeface="Palatino"/>
                <a:cs typeface="Palatino"/>
              </a:rPr>
              <a:t>b</a:t>
            </a:r>
            <a:r>
              <a:rPr lang="en-US" sz="2800" i="1" dirty="0" err="1" smtClean="0">
                <a:latin typeface="Palatino"/>
                <a:cs typeface="Palatino"/>
              </a:rPr>
              <a:t>h</a:t>
            </a:r>
            <a:r>
              <a:rPr lang="en-US" sz="2800" i="1" baseline="-25000" dirty="0" err="1" smtClean="0">
                <a:latin typeface="Palatino"/>
                <a:cs typeface="Palatino"/>
              </a:rPr>
              <a:t>a</a:t>
            </a:r>
            <a:r>
              <a:rPr lang="en-US" sz="2800" baseline="30000" dirty="0" smtClean="0">
                <a:latin typeface="Palatino"/>
                <a:cs typeface="Palatino"/>
              </a:rPr>
              <a:t>–1</a:t>
            </a:r>
            <a:r>
              <a:rPr lang="en-US" sz="2800" dirty="0" smtClean="0">
                <a:latin typeface="Palatino"/>
                <a:cs typeface="Palatino"/>
              </a:rPr>
              <a:t>)</a:t>
            </a:r>
            <a:r>
              <a:rPr lang="en-US" sz="2800" i="1" dirty="0" smtClean="0">
                <a:latin typeface="Palatino"/>
                <a:cs typeface="Palatino"/>
              </a:rPr>
              <a:t>x</a:t>
            </a:r>
          </a:p>
          <a:p>
            <a:r>
              <a:rPr lang="en-US" sz="2800" dirty="0" smtClean="0">
                <a:cs typeface="Palatino"/>
              </a:rPr>
              <a:t>We know that </a:t>
            </a:r>
            <a:r>
              <a:rPr lang="en-US" sz="2800" i="1" dirty="0" smtClean="0">
                <a:latin typeface="Palatino"/>
                <a:cs typeface="Palatino"/>
              </a:rPr>
              <a:t>ax</a:t>
            </a:r>
            <a:r>
              <a:rPr lang="en-US" sz="2800" dirty="0" smtClean="0">
                <a:cs typeface="Palatino"/>
              </a:rPr>
              <a:t> is in the </a:t>
            </a:r>
            <a:r>
              <a:rPr lang="en-US" sz="2800" dirty="0" err="1" smtClean="0">
                <a:cs typeface="Palatino"/>
              </a:rPr>
              <a:t>coset</a:t>
            </a:r>
            <a:r>
              <a:rPr lang="en-US" sz="2800" dirty="0" smtClean="0">
                <a:cs typeface="Palatino"/>
              </a:rPr>
              <a:t> </a:t>
            </a:r>
            <a:r>
              <a:rPr lang="en-US" sz="2800" i="1" dirty="0" err="1" smtClean="0">
                <a:latin typeface="Palatino"/>
                <a:cs typeface="Palatino"/>
              </a:rPr>
              <a:t>aH</a:t>
            </a:r>
            <a:r>
              <a:rPr lang="en-US" sz="2800" dirty="0" smtClean="0">
                <a:cs typeface="Palatino"/>
              </a:rPr>
              <a:t>.  </a:t>
            </a:r>
            <a:br>
              <a:rPr lang="en-US" sz="2800" dirty="0" smtClean="0">
                <a:cs typeface="Palatino"/>
              </a:rPr>
            </a:br>
            <a:r>
              <a:rPr lang="en-US" sz="2800" dirty="0" smtClean="0">
                <a:cs typeface="Palatino"/>
              </a:rPr>
              <a:t>We know that term on right is also in </a:t>
            </a:r>
            <a:r>
              <a:rPr lang="en-US" sz="2800" dirty="0" err="1" smtClean="0">
                <a:cs typeface="Palatino"/>
              </a:rPr>
              <a:t>coset</a:t>
            </a:r>
            <a:r>
              <a:rPr lang="en-US" sz="2800" dirty="0" smtClean="0">
                <a:cs typeface="Palatino"/>
              </a:rPr>
              <a:t> </a:t>
            </a:r>
            <a:r>
              <a:rPr lang="en-US" sz="2800" i="1" dirty="0" err="1" smtClean="0">
                <a:latin typeface="Palatino"/>
                <a:cs typeface="Palatino"/>
              </a:rPr>
              <a:t>bH</a:t>
            </a:r>
            <a:r>
              <a:rPr lang="en-US" sz="2800" dirty="0" smtClean="0">
                <a:cs typeface="Palatino"/>
              </a:rPr>
              <a:t>.  </a:t>
            </a:r>
            <a:br>
              <a:rPr lang="en-US" sz="2800" dirty="0" smtClean="0">
                <a:cs typeface="Palatino"/>
              </a:rPr>
            </a:br>
            <a:r>
              <a:rPr lang="en-US" sz="2800" dirty="0" smtClean="0">
                <a:cs typeface="Palatino"/>
              </a:rPr>
              <a:t>Since we can do this for any </a:t>
            </a:r>
            <a:r>
              <a:rPr lang="en-US" sz="2800" i="1" dirty="0" smtClean="0">
                <a:latin typeface="Palatino"/>
                <a:cs typeface="Palatino"/>
              </a:rPr>
              <a:t>x</a:t>
            </a:r>
            <a:r>
              <a:rPr lang="en-US" sz="2800" dirty="0" smtClean="0">
                <a:cs typeface="Palatino"/>
              </a:rPr>
              <a:t> in </a:t>
            </a:r>
            <a:r>
              <a:rPr lang="en-US" sz="2800" i="1" dirty="0" smtClean="0">
                <a:latin typeface="Palatino"/>
                <a:cs typeface="Palatino"/>
              </a:rPr>
              <a:t>H</a:t>
            </a:r>
            <a:r>
              <a:rPr lang="en-US" sz="2800" dirty="0" smtClean="0">
                <a:cs typeface="Palatino"/>
              </a:rPr>
              <a:t>, </a:t>
            </a:r>
            <a:r>
              <a:rPr lang="en-US" sz="2800" i="1" dirty="0" err="1" smtClean="0">
                <a:latin typeface="Palatino"/>
                <a:cs typeface="Palatino"/>
              </a:rPr>
              <a:t>aH</a:t>
            </a:r>
            <a:r>
              <a:rPr lang="en-US" sz="2800" dirty="0" smtClean="0">
                <a:latin typeface="Palatino"/>
                <a:cs typeface="Palatino"/>
              </a:rPr>
              <a:t> ⊆ </a:t>
            </a:r>
            <a:r>
              <a:rPr lang="en-US" sz="2800" i="1" dirty="0" err="1" smtClean="0">
                <a:latin typeface="Palatino"/>
                <a:cs typeface="Palatino"/>
              </a:rPr>
              <a:t>bH</a:t>
            </a:r>
            <a:r>
              <a:rPr lang="en-US" sz="2800" dirty="0" smtClean="0">
                <a:cs typeface="Palatino"/>
              </a:rPr>
              <a:t>.</a:t>
            </a:r>
          </a:p>
          <a:p>
            <a:r>
              <a:rPr lang="en-US" sz="2800" dirty="0" smtClean="0">
                <a:cs typeface="Palatino"/>
              </a:rPr>
              <a:t>Repeat from beginning, using </a:t>
            </a:r>
            <a:r>
              <a:rPr lang="en-US" sz="2800" i="1" dirty="0" err="1" smtClean="0">
                <a:latin typeface="Palatino"/>
                <a:cs typeface="Palatino"/>
              </a:rPr>
              <a:t>h</a:t>
            </a:r>
            <a:r>
              <a:rPr lang="en-US" sz="2800" i="1" baseline="-25000" dirty="0" err="1">
                <a:latin typeface="Palatino"/>
                <a:cs typeface="Palatino"/>
              </a:rPr>
              <a:t>b</a:t>
            </a:r>
            <a:r>
              <a:rPr lang="en-US" sz="2800" baseline="30000" dirty="0" smtClean="0">
                <a:latin typeface="Palatino"/>
                <a:cs typeface="Palatino"/>
              </a:rPr>
              <a:t>–1</a:t>
            </a:r>
            <a:r>
              <a:rPr lang="en-US" sz="2800" dirty="0" smtClean="0">
                <a:cs typeface="Palatino"/>
              </a:rPr>
              <a:t> to show </a:t>
            </a:r>
            <a:r>
              <a:rPr lang="en-US" sz="2800" i="1" dirty="0" err="1">
                <a:latin typeface="Palatino"/>
                <a:cs typeface="Palatino"/>
              </a:rPr>
              <a:t>b</a:t>
            </a:r>
            <a:r>
              <a:rPr lang="en-US" sz="2800" i="1" dirty="0" err="1" smtClean="0">
                <a:latin typeface="Palatino"/>
                <a:cs typeface="Palatino"/>
              </a:rPr>
              <a:t>H</a:t>
            </a:r>
            <a:r>
              <a:rPr lang="en-US" sz="2800" dirty="0" smtClean="0">
                <a:cs typeface="Palatino"/>
              </a:rPr>
              <a:t> ⊆ </a:t>
            </a:r>
            <a:r>
              <a:rPr lang="en-US" sz="2800" i="1" dirty="0" err="1">
                <a:latin typeface="Palatino"/>
                <a:cs typeface="Palatino"/>
              </a:rPr>
              <a:t>a</a:t>
            </a:r>
            <a:r>
              <a:rPr lang="en-US" sz="2800" i="1" dirty="0" err="1" smtClean="0">
                <a:latin typeface="Palatino"/>
                <a:cs typeface="Palatino"/>
              </a:rPr>
              <a:t>H</a:t>
            </a:r>
            <a:r>
              <a:rPr lang="en-US" sz="2800" dirty="0" smtClean="0">
                <a:cs typeface="Palatino"/>
              </a:rPr>
              <a:t>.</a:t>
            </a:r>
          </a:p>
          <a:p>
            <a:r>
              <a:rPr lang="en-US" sz="2800" dirty="0" smtClean="0">
                <a:cs typeface="Palatino"/>
              </a:rPr>
              <a:t>So </a:t>
            </a:r>
            <a:r>
              <a:rPr lang="en-US" sz="2800" i="1" dirty="0" err="1" smtClean="0">
                <a:latin typeface="Palatino"/>
                <a:cs typeface="Palatino"/>
              </a:rPr>
              <a:t>aH</a:t>
            </a:r>
            <a:r>
              <a:rPr lang="en-US" sz="2800" dirty="0" smtClean="0">
                <a:cs typeface="Palatino"/>
              </a:rPr>
              <a:t> = </a:t>
            </a:r>
            <a:r>
              <a:rPr lang="en-US" sz="2800" i="1" dirty="0" err="1" smtClean="0">
                <a:latin typeface="Palatino"/>
                <a:cs typeface="Palatino"/>
              </a:rPr>
              <a:t>bH</a:t>
            </a:r>
            <a:r>
              <a:rPr lang="en-US" sz="2800" dirty="0" smtClean="0">
                <a:cs typeface="Palatino"/>
              </a:rPr>
              <a:t>.</a:t>
            </a:r>
            <a:endParaRPr lang="en-US" sz="2800" dirty="0">
              <a:cs typeface="Palatino"/>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45</a:t>
            </a:fld>
            <a:endParaRPr lang="en-US"/>
          </a:p>
        </p:txBody>
      </p:sp>
    </p:spTree>
    <p:extLst>
      <p:ext uri="{BB962C8B-B14F-4D97-AF65-F5344CB8AC3E}">
        <p14:creationId xmlns:p14="http://schemas.microsoft.com/office/powerpoint/2010/main" val="307852018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Lagrange’s Theorem</a:t>
            </a:r>
            <a:endParaRPr lang="en-US" dirty="0"/>
          </a:p>
        </p:txBody>
      </p:sp>
      <p:sp>
        <p:nvSpPr>
          <p:cNvPr id="3" name="Content Placeholder 2"/>
          <p:cNvSpPr>
            <a:spLocks noGrp="1"/>
          </p:cNvSpPr>
          <p:nvPr>
            <p:ph idx="1"/>
          </p:nvPr>
        </p:nvSpPr>
        <p:spPr>
          <a:xfrm>
            <a:off x="457200" y="1600200"/>
            <a:ext cx="8369300" cy="4927600"/>
          </a:xfrm>
        </p:spPr>
        <p:txBody>
          <a:bodyPr>
            <a:normAutofit fontScale="92500" lnSpcReduction="10000"/>
          </a:bodyPr>
          <a:lstStyle/>
          <a:p>
            <a:pPr marL="0" indent="0">
              <a:spcAft>
                <a:spcPts val="600"/>
              </a:spcAft>
              <a:buNone/>
            </a:pPr>
            <a:r>
              <a:rPr lang="en-US" sz="2800" dirty="0" smtClean="0"/>
              <a:t>The order of a subgroup </a:t>
            </a:r>
            <a:r>
              <a:rPr lang="en-US" sz="2800" i="1" dirty="0">
                <a:latin typeface="Palatino"/>
                <a:cs typeface="Palatino"/>
              </a:rPr>
              <a:t>H</a:t>
            </a:r>
            <a:r>
              <a:rPr lang="en-US" sz="2800" dirty="0" smtClean="0"/>
              <a:t> of a finite group </a:t>
            </a:r>
            <a:r>
              <a:rPr lang="en-US" sz="2800" i="1" dirty="0">
                <a:latin typeface="Palatino"/>
                <a:cs typeface="Palatino"/>
              </a:rPr>
              <a:t>G</a:t>
            </a:r>
            <a:r>
              <a:rPr lang="en-US" sz="2800" dirty="0" smtClean="0"/>
              <a:t> divides the order of the group.</a:t>
            </a:r>
          </a:p>
          <a:p>
            <a:pPr marL="0" indent="0">
              <a:spcAft>
                <a:spcPts val="600"/>
              </a:spcAft>
              <a:buNone/>
            </a:pPr>
            <a:r>
              <a:rPr lang="en-US" sz="2800" dirty="0" smtClean="0"/>
              <a:t>Proof:</a:t>
            </a:r>
          </a:p>
          <a:p>
            <a:pPr>
              <a:spcAft>
                <a:spcPts val="600"/>
              </a:spcAft>
            </a:pPr>
            <a:r>
              <a:rPr lang="en-US" sz="2800" dirty="0" smtClean="0"/>
              <a:t>We already proved that:</a:t>
            </a:r>
          </a:p>
          <a:p>
            <a:pPr lvl="1">
              <a:spcAft>
                <a:spcPts val="600"/>
              </a:spcAft>
            </a:pPr>
            <a:r>
              <a:rPr lang="en-US" sz="2600" dirty="0" smtClean="0"/>
              <a:t>The group </a:t>
            </a:r>
            <a:r>
              <a:rPr lang="en-US" sz="2400" i="1" dirty="0">
                <a:latin typeface="Palatino"/>
                <a:cs typeface="Palatino"/>
              </a:rPr>
              <a:t>G</a:t>
            </a:r>
            <a:r>
              <a:rPr lang="en-US" sz="2600" dirty="0" smtClean="0"/>
              <a:t> is covered by </a:t>
            </a:r>
            <a:r>
              <a:rPr lang="en-US" sz="2600" dirty="0" err="1" smtClean="0"/>
              <a:t>cosets</a:t>
            </a:r>
            <a:r>
              <a:rPr lang="en-US" sz="2600" dirty="0" smtClean="0"/>
              <a:t> of </a:t>
            </a:r>
            <a:r>
              <a:rPr lang="en-US" sz="2400" i="1" dirty="0">
                <a:latin typeface="Palatino"/>
                <a:cs typeface="Palatino"/>
              </a:rPr>
              <a:t>H</a:t>
            </a:r>
            <a:r>
              <a:rPr lang="en-US" sz="2600" dirty="0" smtClean="0"/>
              <a:t>. </a:t>
            </a:r>
          </a:p>
          <a:p>
            <a:pPr lvl="1">
              <a:spcAft>
                <a:spcPts val="600"/>
              </a:spcAft>
            </a:pPr>
            <a:r>
              <a:rPr lang="en-US" sz="2600" dirty="0" smtClean="0"/>
              <a:t>Different </a:t>
            </a:r>
            <a:r>
              <a:rPr lang="en-US" sz="2600" dirty="0" err="1" smtClean="0"/>
              <a:t>cosets</a:t>
            </a:r>
            <a:r>
              <a:rPr lang="en-US" sz="2600" dirty="0" smtClean="0"/>
              <a:t> are disjoint.</a:t>
            </a:r>
          </a:p>
          <a:p>
            <a:pPr lvl="1">
              <a:spcAft>
                <a:spcPts val="600"/>
              </a:spcAft>
            </a:pPr>
            <a:r>
              <a:rPr lang="en-US" sz="2600" dirty="0" smtClean="0"/>
              <a:t>They are the same size </a:t>
            </a:r>
            <a:r>
              <a:rPr lang="en-US" sz="2400" i="1" dirty="0">
                <a:latin typeface="Palatino"/>
                <a:cs typeface="Palatino"/>
              </a:rPr>
              <a:t>n</a:t>
            </a:r>
            <a:r>
              <a:rPr lang="en-US" sz="2600" dirty="0" smtClean="0"/>
              <a:t>, where </a:t>
            </a:r>
            <a:r>
              <a:rPr lang="en-US" sz="2400" i="1" dirty="0">
                <a:latin typeface="Palatino"/>
                <a:cs typeface="Palatino"/>
              </a:rPr>
              <a:t>n</a:t>
            </a:r>
            <a:r>
              <a:rPr lang="en-US" sz="2600" dirty="0" smtClean="0"/>
              <a:t> is order of </a:t>
            </a:r>
            <a:r>
              <a:rPr lang="en-US" sz="2400" i="1" dirty="0">
                <a:latin typeface="Palatino"/>
                <a:cs typeface="Palatino"/>
              </a:rPr>
              <a:t>H</a:t>
            </a:r>
            <a:r>
              <a:rPr lang="en-US" sz="2600" dirty="0" smtClean="0"/>
              <a:t>.</a:t>
            </a:r>
          </a:p>
          <a:p>
            <a:pPr>
              <a:spcAft>
                <a:spcPts val="600"/>
              </a:spcAft>
            </a:pPr>
            <a:r>
              <a:rPr lang="en-US" sz="2800" dirty="0" smtClean="0"/>
              <a:t>Therefore the order of </a:t>
            </a:r>
            <a:r>
              <a:rPr lang="en-US" sz="2800" i="1" dirty="0" smtClean="0">
                <a:latin typeface="Palatino"/>
                <a:cs typeface="Palatino"/>
              </a:rPr>
              <a:t>G</a:t>
            </a:r>
            <a:r>
              <a:rPr lang="en-US" sz="2800" dirty="0" smtClean="0"/>
              <a:t> is </a:t>
            </a:r>
            <a:r>
              <a:rPr lang="en-US" sz="2800" i="1" dirty="0" smtClean="0">
                <a:latin typeface="Palatino"/>
                <a:cs typeface="Palatino"/>
              </a:rPr>
              <a:t>nm</a:t>
            </a:r>
            <a:r>
              <a:rPr lang="en-US" sz="2800" dirty="0" smtClean="0"/>
              <a:t>, where </a:t>
            </a:r>
            <a:r>
              <a:rPr lang="en-US" sz="2800" i="1" dirty="0" smtClean="0">
                <a:latin typeface="Palatino"/>
                <a:cs typeface="Palatino"/>
              </a:rPr>
              <a:t>m</a:t>
            </a:r>
            <a:r>
              <a:rPr lang="en-US" sz="2800" dirty="0" smtClean="0"/>
              <a:t> is the number of distinct </a:t>
            </a:r>
            <a:r>
              <a:rPr lang="en-US" sz="2800" dirty="0" err="1" smtClean="0"/>
              <a:t>cosets</a:t>
            </a:r>
            <a:r>
              <a:rPr lang="en-US" sz="2800" dirty="0" smtClean="0"/>
              <a:t>, so order of </a:t>
            </a:r>
            <a:r>
              <a:rPr lang="en-US" sz="2800" i="1" dirty="0" smtClean="0">
                <a:latin typeface="Palatino"/>
                <a:cs typeface="Palatino"/>
              </a:rPr>
              <a:t>G</a:t>
            </a:r>
            <a:r>
              <a:rPr lang="en-US" sz="2800" dirty="0" smtClean="0"/>
              <a:t> is a multiple of order of </a:t>
            </a:r>
            <a:r>
              <a:rPr lang="en-US" sz="2800" i="1" dirty="0" smtClean="0">
                <a:latin typeface="Palatino"/>
                <a:cs typeface="Palatino"/>
              </a:rPr>
              <a:t>H</a:t>
            </a:r>
            <a:r>
              <a:rPr lang="en-US" sz="2800" dirty="0" smtClean="0"/>
              <a:t>.</a:t>
            </a:r>
            <a:r>
              <a:rPr lang="en-US" sz="2800" dirty="0"/>
              <a:t> </a:t>
            </a:r>
            <a:r>
              <a:rPr lang="en-US" sz="2800" dirty="0" smtClean="0"/>
              <a:t> </a:t>
            </a:r>
          </a:p>
          <a:p>
            <a:pPr>
              <a:spcAft>
                <a:spcPts val="600"/>
              </a:spcAft>
            </a:pPr>
            <a:r>
              <a:rPr lang="en-US" sz="2800" dirty="0" smtClean="0"/>
              <a:t>In other words, the order of </a:t>
            </a:r>
            <a:r>
              <a:rPr lang="en-US" sz="2800" i="1" dirty="0" smtClean="0">
                <a:latin typeface="Palatino"/>
                <a:cs typeface="Palatino"/>
              </a:rPr>
              <a:t>H</a:t>
            </a:r>
            <a:r>
              <a:rPr lang="en-US" sz="2800" dirty="0" smtClean="0"/>
              <a:t> divides the order of </a:t>
            </a:r>
            <a:r>
              <a:rPr lang="en-US" sz="2800" i="1" dirty="0" smtClean="0">
                <a:latin typeface="Palatino"/>
                <a:cs typeface="Palatino"/>
              </a:rPr>
              <a:t>G</a:t>
            </a:r>
            <a:r>
              <a:rPr lang="en-US" sz="2800" dirty="0" smtClean="0"/>
              <a:t>.</a:t>
            </a:r>
          </a:p>
        </p:txBody>
      </p:sp>
      <p:sp>
        <p:nvSpPr>
          <p:cNvPr id="4" name="Slide Number Placeholder 3"/>
          <p:cNvSpPr>
            <a:spLocks noGrp="1"/>
          </p:cNvSpPr>
          <p:nvPr>
            <p:ph type="sldNum" sz="quarter" idx="12"/>
          </p:nvPr>
        </p:nvSpPr>
        <p:spPr/>
        <p:txBody>
          <a:bodyPr/>
          <a:lstStyle/>
          <a:p>
            <a:fld id="{8CC98554-76E8-C340-BA36-F66DB672AD21}" type="slidenum">
              <a:rPr lang="en-US" smtClean="0"/>
              <a:t>46</a:t>
            </a:fld>
            <a:endParaRPr lang="en-US"/>
          </a:p>
        </p:txBody>
      </p:sp>
    </p:spTree>
    <p:extLst>
      <p:ext uri="{BB962C8B-B14F-4D97-AF65-F5344CB8AC3E}">
        <p14:creationId xmlns:p14="http://schemas.microsoft.com/office/powerpoint/2010/main" val="1224157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Lagrange’s Theorem Example</a:t>
            </a:r>
            <a:endParaRPr lang="en-US" dirty="0"/>
          </a:p>
        </p:txBody>
      </p:sp>
      <p:sp>
        <p:nvSpPr>
          <p:cNvPr id="3" name="Content Placeholder 2"/>
          <p:cNvSpPr>
            <a:spLocks noGrp="1"/>
          </p:cNvSpPr>
          <p:nvPr>
            <p:ph idx="1"/>
          </p:nvPr>
        </p:nvSpPr>
        <p:spPr/>
        <p:txBody>
          <a:bodyPr/>
          <a:lstStyle/>
          <a:p>
            <a:r>
              <a:rPr lang="en-US" dirty="0" smtClean="0"/>
              <a:t>Suppose a group </a:t>
            </a:r>
            <a:r>
              <a:rPr lang="en-US" i="1" dirty="0" smtClean="0">
                <a:latin typeface="Palatino"/>
                <a:cs typeface="Palatino"/>
              </a:rPr>
              <a:t>G</a:t>
            </a:r>
            <a:r>
              <a:rPr lang="en-US" dirty="0" smtClean="0"/>
              <a:t> has two distinct </a:t>
            </a:r>
            <a:r>
              <a:rPr lang="en-US" dirty="0" err="1" smtClean="0"/>
              <a:t>cosets</a:t>
            </a:r>
            <a:r>
              <a:rPr lang="en-US" dirty="0" smtClean="0"/>
              <a:t> of its subgroup </a:t>
            </a:r>
            <a:r>
              <a:rPr lang="en-US" i="1" dirty="0" smtClean="0">
                <a:latin typeface="Palatino"/>
                <a:cs typeface="Palatino"/>
              </a:rPr>
              <a:t>H</a:t>
            </a:r>
          </a:p>
          <a:p>
            <a:r>
              <a:rPr lang="en-US" dirty="0" smtClean="0"/>
              <a:t>Then every element of </a:t>
            </a:r>
            <a:r>
              <a:rPr lang="en-US" i="1" dirty="0" smtClean="0">
                <a:latin typeface="Palatino"/>
                <a:cs typeface="Palatino"/>
              </a:rPr>
              <a:t>G</a:t>
            </a:r>
            <a:r>
              <a:rPr lang="en-US" dirty="0" smtClean="0"/>
              <a:t> must be covered by one or the other (but not both) of the </a:t>
            </a:r>
            <a:r>
              <a:rPr lang="en-US" dirty="0" err="1" smtClean="0"/>
              <a:t>cosets</a:t>
            </a:r>
            <a:endParaRPr lang="en-US" dirty="0"/>
          </a:p>
          <a:p>
            <a:r>
              <a:rPr lang="en-US" dirty="0"/>
              <a:t>S</a:t>
            </a:r>
            <a:r>
              <a:rPr lang="en-US" dirty="0" smtClean="0"/>
              <a:t>o the order of </a:t>
            </a:r>
            <a:r>
              <a:rPr lang="en-US" i="1" dirty="0" smtClean="0">
                <a:latin typeface="Palatino"/>
                <a:cs typeface="Palatino"/>
              </a:rPr>
              <a:t>H</a:t>
            </a:r>
            <a:r>
              <a:rPr lang="en-US" dirty="0" smtClean="0"/>
              <a:t> must be </a:t>
            </a:r>
            <a:r>
              <a:rPr lang="en-US" dirty="0" smtClean="0">
                <a:latin typeface="Palatino"/>
                <a:cs typeface="Palatino"/>
              </a:rPr>
              <a:t>|</a:t>
            </a:r>
            <a:r>
              <a:rPr lang="en-US" i="1" dirty="0" smtClean="0">
                <a:latin typeface="Palatino"/>
                <a:cs typeface="Palatino"/>
              </a:rPr>
              <a:t>G</a:t>
            </a:r>
            <a:r>
              <a:rPr lang="en-US" dirty="0" smtClean="0">
                <a:latin typeface="Palatino"/>
                <a:cs typeface="Palatino"/>
              </a:rPr>
              <a:t>|/2</a:t>
            </a:r>
            <a:r>
              <a:rPr lang="en-US" dirty="0" smtClean="0"/>
              <a: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47</a:t>
            </a:fld>
            <a:endParaRPr lang="en-US"/>
          </a:p>
        </p:txBody>
      </p:sp>
    </p:spTree>
    <p:extLst>
      <p:ext uri="{BB962C8B-B14F-4D97-AF65-F5344CB8AC3E}">
        <p14:creationId xmlns:p14="http://schemas.microsoft.com/office/powerpoint/2010/main" val="206663718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Joseph-Louis Lagrange (1736-1813)</a:t>
            </a:r>
            <a:endParaRPr lang="en-US" dirty="0"/>
          </a:p>
        </p:txBody>
      </p:sp>
      <p:sp>
        <p:nvSpPr>
          <p:cNvPr id="5" name="Content Placeholder 4"/>
          <p:cNvSpPr>
            <a:spLocks noGrp="1"/>
          </p:cNvSpPr>
          <p:nvPr>
            <p:ph sz="half" idx="2"/>
          </p:nvPr>
        </p:nvSpPr>
        <p:spPr/>
        <p:txBody>
          <a:bodyPr/>
          <a:lstStyle/>
          <a:p>
            <a:r>
              <a:rPr lang="en-US" dirty="0" smtClean="0"/>
              <a:t>Leading mathematician in Europe at the time</a:t>
            </a:r>
          </a:p>
          <a:p>
            <a:r>
              <a:rPr lang="en-US" dirty="0" smtClean="0"/>
              <a:t>Contributed to many areas of mathematics and physics</a:t>
            </a:r>
          </a:p>
          <a:p>
            <a:r>
              <a:rPr lang="en-US" dirty="0" smtClean="0"/>
              <a:t>Lived in Italy, Germany, and France</a:t>
            </a:r>
          </a:p>
          <a:p>
            <a:r>
              <a:rPr lang="en-US" dirty="0" smtClean="0"/>
              <a:t>Involved in creation of the metric system</a:t>
            </a:r>
            <a:endParaRPr lang="en-US" dirty="0"/>
          </a:p>
        </p:txBody>
      </p:sp>
      <p:sp>
        <p:nvSpPr>
          <p:cNvPr id="3" name="Slide Number Placeholder 2"/>
          <p:cNvSpPr>
            <a:spLocks noGrp="1"/>
          </p:cNvSpPr>
          <p:nvPr>
            <p:ph type="sldNum" sz="quarter" idx="12"/>
          </p:nvPr>
        </p:nvSpPr>
        <p:spPr/>
        <p:txBody>
          <a:bodyPr/>
          <a:lstStyle/>
          <a:p>
            <a:fld id="{8CC98554-76E8-C340-BA36-F66DB672AD21}" type="slidenum">
              <a:rPr lang="en-US" smtClean="0"/>
              <a:t>48</a:t>
            </a:fld>
            <a:endParaRPr lang="en-US"/>
          </a:p>
        </p:txBody>
      </p:sp>
      <p:pic>
        <p:nvPicPr>
          <p:cNvPr id="7" name="Picture 6" descr="Joseph-Louis_Lag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1760538"/>
            <a:ext cx="3627120" cy="4064000"/>
          </a:xfrm>
          <a:prstGeom prst="rect">
            <a:avLst/>
          </a:prstGeom>
          <a:ln>
            <a:solidFill>
              <a:schemeClr val="tx1"/>
            </a:solidFill>
          </a:ln>
        </p:spPr>
      </p:pic>
    </p:spTree>
    <p:extLst>
      <p:ext uri="{BB962C8B-B14F-4D97-AF65-F5344CB8AC3E}">
        <p14:creationId xmlns:p14="http://schemas.microsoft.com/office/powerpoint/2010/main" val="37660174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Corollary 1 to Lagrange’s Theorem</a:t>
            </a:r>
            <a:endParaRPr lang="en-US" dirty="0"/>
          </a:p>
        </p:txBody>
      </p:sp>
      <p:sp>
        <p:nvSpPr>
          <p:cNvPr id="6" name="Content Placeholder 5"/>
          <p:cNvSpPr>
            <a:spLocks noGrp="1"/>
          </p:cNvSpPr>
          <p:nvPr>
            <p:ph idx="1"/>
          </p:nvPr>
        </p:nvSpPr>
        <p:spPr>
          <a:xfrm>
            <a:off x="457200" y="1600200"/>
            <a:ext cx="8369300" cy="4525963"/>
          </a:xfrm>
        </p:spPr>
        <p:txBody>
          <a:bodyPr>
            <a:normAutofit/>
          </a:bodyPr>
          <a:lstStyle/>
          <a:p>
            <a:pPr marL="0" indent="0">
              <a:buNone/>
            </a:pPr>
            <a:r>
              <a:rPr lang="en-US" sz="2800" dirty="0" smtClean="0"/>
              <a:t>The order of any element in a finite group divides the order of the group.</a:t>
            </a:r>
          </a:p>
          <a:p>
            <a:pPr marL="0" indent="0">
              <a:buNone/>
            </a:pPr>
            <a:r>
              <a:rPr lang="en-US" sz="2800" dirty="0" smtClean="0"/>
              <a:t>Proof:</a:t>
            </a:r>
          </a:p>
          <a:p>
            <a:r>
              <a:rPr lang="en-US" sz="2800" dirty="0" smtClean="0"/>
              <a:t>The powers of an element of </a:t>
            </a:r>
            <a:r>
              <a:rPr lang="en-US" sz="2800" i="1" dirty="0" smtClean="0">
                <a:latin typeface="Palatino"/>
                <a:cs typeface="Palatino"/>
              </a:rPr>
              <a:t>G</a:t>
            </a:r>
            <a:r>
              <a:rPr lang="en-US" sz="2800" dirty="0" smtClean="0"/>
              <a:t> form a subgroup of </a:t>
            </a:r>
            <a:r>
              <a:rPr lang="en-US" sz="2800" i="1" dirty="0" smtClean="0">
                <a:latin typeface="Palatino"/>
                <a:cs typeface="Palatino"/>
              </a:rPr>
              <a:t>G</a:t>
            </a:r>
            <a:r>
              <a:rPr lang="en-US" sz="2800" dirty="0" smtClean="0"/>
              <a:t>.</a:t>
            </a:r>
          </a:p>
          <a:p>
            <a:r>
              <a:rPr lang="en-US" sz="2800" dirty="0" smtClean="0"/>
              <a:t>Since the order of an element is the order of the subgroup, and since the order of the subgroup must divide the order of the group, then the order of the element must divide the order of the group.</a:t>
            </a:r>
            <a:endParaRPr lang="en-US" sz="2800" dirty="0"/>
          </a:p>
        </p:txBody>
      </p:sp>
      <p:sp>
        <p:nvSpPr>
          <p:cNvPr id="2" name="Slide Number Placeholder 1"/>
          <p:cNvSpPr>
            <a:spLocks noGrp="1"/>
          </p:cNvSpPr>
          <p:nvPr>
            <p:ph type="sldNum" sz="quarter" idx="12"/>
          </p:nvPr>
        </p:nvSpPr>
        <p:spPr/>
        <p:txBody>
          <a:bodyPr/>
          <a:lstStyle/>
          <a:p>
            <a:fld id="{8CC98554-76E8-C340-BA36-F66DB672AD21}" type="slidenum">
              <a:rPr lang="en-US" smtClean="0"/>
              <a:t>49</a:t>
            </a:fld>
            <a:endParaRPr lang="en-US"/>
          </a:p>
        </p:txBody>
      </p:sp>
    </p:spTree>
    <p:extLst>
      <p:ext uri="{BB962C8B-B14F-4D97-AF65-F5344CB8AC3E}">
        <p14:creationId xmlns:p14="http://schemas.microsoft.com/office/powerpoint/2010/main" val="2656585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Notes</a:t>
            </a:r>
            <a:endParaRPr lang="en-US" dirty="0"/>
          </a:p>
        </p:txBody>
      </p:sp>
      <p:sp>
        <p:nvSpPr>
          <p:cNvPr id="3" name="Content Placeholder 2"/>
          <p:cNvSpPr>
            <a:spLocks noGrp="1"/>
          </p:cNvSpPr>
          <p:nvPr>
            <p:ph idx="1"/>
          </p:nvPr>
        </p:nvSpPr>
        <p:spPr/>
        <p:txBody>
          <a:bodyPr/>
          <a:lstStyle/>
          <a:p>
            <a:r>
              <a:rPr lang="en-US" dirty="0" smtClean="0"/>
              <a:t>The constant </a:t>
            </a:r>
            <a:r>
              <a:rPr lang="en-US" i="1" dirty="0" smtClean="0">
                <a:latin typeface="Palatino"/>
                <a:cs typeface="Palatino"/>
              </a:rPr>
              <a:t>e</a:t>
            </a:r>
            <a:r>
              <a:rPr lang="en-US" i="1" dirty="0" smtClean="0"/>
              <a:t> </a:t>
            </a:r>
            <a:r>
              <a:rPr lang="en-US" dirty="0" smtClean="0"/>
              <a:t>is the </a:t>
            </a:r>
            <a:r>
              <a:rPr lang="en-US" i="1" dirty="0" smtClean="0"/>
              <a:t>identity element</a:t>
            </a:r>
          </a:p>
          <a:p>
            <a:pPr lvl="1"/>
            <a:r>
              <a:rPr lang="en-US" dirty="0" smtClean="0"/>
              <a:t>It is often written as “1” in multiplicative contexts</a:t>
            </a:r>
          </a:p>
          <a:p>
            <a:r>
              <a:rPr lang="en-US" dirty="0" smtClean="0"/>
              <a:t>The operation </a:t>
            </a:r>
            <a:r>
              <a:rPr lang="en-US" i="1" dirty="0" smtClean="0">
                <a:latin typeface="Palatino"/>
                <a:cs typeface="Palatino"/>
              </a:rPr>
              <a:t>x</a:t>
            </a:r>
            <a:r>
              <a:rPr lang="en-US" baseline="30000" dirty="0" smtClean="0">
                <a:latin typeface="Palatino"/>
                <a:cs typeface="Palatino"/>
              </a:rPr>
              <a:t>–1 </a:t>
            </a:r>
            <a:r>
              <a:rPr lang="en-US" dirty="0" smtClean="0"/>
              <a:t>is the inverse</a:t>
            </a:r>
          </a:p>
          <a:p>
            <a:pPr lvl="1"/>
            <a:r>
              <a:rPr lang="en-US" dirty="0" smtClean="0"/>
              <a:t>Applying group operation to an item and its inverse results in the identity element</a:t>
            </a:r>
          </a:p>
        </p:txBody>
      </p:sp>
      <p:sp>
        <p:nvSpPr>
          <p:cNvPr id="4" name="Slide Number Placeholder 3"/>
          <p:cNvSpPr>
            <a:spLocks noGrp="1"/>
          </p:cNvSpPr>
          <p:nvPr>
            <p:ph type="sldNum" sz="quarter" idx="12"/>
          </p:nvPr>
        </p:nvSpPr>
        <p:spPr/>
        <p:txBody>
          <a:bodyPr/>
          <a:lstStyle/>
          <a:p>
            <a:fld id="{8CC98554-76E8-C340-BA36-F66DB672AD21}" type="slidenum">
              <a:rPr lang="en-US" smtClean="0"/>
              <a:t>5</a:t>
            </a:fld>
            <a:endParaRPr lang="en-US"/>
          </a:p>
        </p:txBody>
      </p:sp>
    </p:spTree>
    <p:extLst>
      <p:ext uri="{BB962C8B-B14F-4D97-AF65-F5344CB8AC3E}">
        <p14:creationId xmlns:p14="http://schemas.microsoft.com/office/powerpoint/2010/main" val="379664032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Corollary 2 to Lagrange’s Theorem</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Given a group </a:t>
            </a:r>
            <a:r>
              <a:rPr lang="en-US" sz="2800" i="1" dirty="0" smtClean="0">
                <a:latin typeface="Palatino"/>
                <a:cs typeface="Palatino"/>
              </a:rPr>
              <a:t>G</a:t>
            </a:r>
            <a:r>
              <a:rPr lang="en-US" sz="2800" dirty="0" smtClean="0"/>
              <a:t> of order </a:t>
            </a:r>
            <a:r>
              <a:rPr lang="en-US" sz="2800" i="1" dirty="0" smtClean="0">
                <a:latin typeface="Palatino"/>
                <a:cs typeface="Palatino"/>
              </a:rPr>
              <a:t>n</a:t>
            </a:r>
            <a:r>
              <a:rPr lang="en-US" sz="2800" dirty="0" smtClean="0"/>
              <a:t>, if </a:t>
            </a:r>
            <a:r>
              <a:rPr lang="en-US" sz="2800" i="1" dirty="0" smtClean="0">
                <a:latin typeface="Palatino"/>
                <a:cs typeface="Palatino"/>
              </a:rPr>
              <a:t>a</a:t>
            </a:r>
            <a:r>
              <a:rPr lang="en-US" sz="2800" dirty="0" smtClean="0"/>
              <a:t> is an element of </a:t>
            </a:r>
            <a:r>
              <a:rPr lang="en-US" sz="2800" i="1" dirty="0" smtClean="0">
                <a:latin typeface="Palatino"/>
                <a:cs typeface="Palatino"/>
              </a:rPr>
              <a:t>G</a:t>
            </a:r>
            <a:r>
              <a:rPr lang="en-US" sz="2800" dirty="0" smtClean="0"/>
              <a:t>, then </a:t>
            </a:r>
            <a:r>
              <a:rPr lang="en-US" sz="2800" i="1" dirty="0" smtClean="0">
                <a:latin typeface="Palatino"/>
                <a:cs typeface="Palatino"/>
              </a:rPr>
              <a:t>a</a:t>
            </a:r>
            <a:r>
              <a:rPr lang="en-US" sz="2800" i="1" baseline="30000" dirty="0" smtClean="0">
                <a:latin typeface="Palatino"/>
                <a:cs typeface="Palatino"/>
              </a:rPr>
              <a:t>n</a:t>
            </a:r>
            <a:r>
              <a:rPr lang="en-US" sz="2800" dirty="0" smtClean="0">
                <a:latin typeface="Palatino"/>
                <a:cs typeface="Palatino"/>
              </a:rPr>
              <a:t> = </a:t>
            </a:r>
            <a:r>
              <a:rPr lang="en-US" sz="2800" i="1" dirty="0" smtClean="0">
                <a:latin typeface="Palatino"/>
                <a:cs typeface="Palatino"/>
              </a:rPr>
              <a:t>e</a:t>
            </a:r>
            <a:r>
              <a:rPr lang="en-US" sz="2800" dirty="0" smtClean="0"/>
              <a:t>.</a:t>
            </a:r>
          </a:p>
          <a:p>
            <a:pPr marL="0" indent="0">
              <a:buNone/>
            </a:pPr>
            <a:r>
              <a:rPr lang="en-US" sz="2800" dirty="0" smtClean="0"/>
              <a:t>Proof:</a:t>
            </a:r>
          </a:p>
          <a:p>
            <a:r>
              <a:rPr lang="en-US" sz="2800" dirty="0" smtClean="0"/>
              <a:t>If </a:t>
            </a:r>
            <a:r>
              <a:rPr lang="en-US" sz="2800" i="1" dirty="0" smtClean="0">
                <a:latin typeface="Palatino"/>
                <a:cs typeface="Palatino"/>
              </a:rPr>
              <a:t>a</a:t>
            </a:r>
            <a:r>
              <a:rPr lang="en-US" sz="2800" dirty="0" smtClean="0"/>
              <a:t> has an order </a:t>
            </a:r>
            <a:r>
              <a:rPr lang="en-US" sz="2800" i="1" dirty="0" smtClean="0">
                <a:latin typeface="Palatino"/>
                <a:cs typeface="Palatino"/>
              </a:rPr>
              <a:t>m</a:t>
            </a:r>
            <a:r>
              <a:rPr lang="en-US" sz="2800" dirty="0" smtClean="0"/>
              <a:t>, then </a:t>
            </a:r>
            <a:r>
              <a:rPr lang="en-US" sz="2800" i="1" dirty="0" smtClean="0">
                <a:latin typeface="Palatino"/>
                <a:cs typeface="Palatino"/>
              </a:rPr>
              <a:t>m</a:t>
            </a:r>
            <a:r>
              <a:rPr lang="en-US" sz="2800" dirty="0" smtClean="0">
                <a:latin typeface="Palatino"/>
                <a:cs typeface="Palatino"/>
              </a:rPr>
              <a:t> </a:t>
            </a:r>
            <a:r>
              <a:rPr lang="en-US" sz="2800" dirty="0" smtClean="0"/>
              <a:t>divides </a:t>
            </a:r>
            <a:r>
              <a:rPr lang="en-US" sz="2800" i="1" dirty="0" smtClean="0">
                <a:latin typeface="Palatino"/>
                <a:cs typeface="Palatino"/>
              </a:rPr>
              <a:t>n</a:t>
            </a:r>
            <a:r>
              <a:rPr lang="en-US" sz="2800" dirty="0" smtClean="0"/>
              <a:t> (by Corollary 1),</a:t>
            </a:r>
          </a:p>
          <a:p>
            <a:r>
              <a:rPr lang="en-US" sz="2800" dirty="0" smtClean="0"/>
              <a:t>So </a:t>
            </a:r>
            <a:r>
              <a:rPr lang="en-US" sz="2800" i="1" dirty="0" smtClean="0">
                <a:latin typeface="Palatino"/>
                <a:cs typeface="Palatino"/>
              </a:rPr>
              <a:t>n</a:t>
            </a:r>
            <a:r>
              <a:rPr lang="en-US" sz="2800" dirty="0" smtClean="0">
                <a:latin typeface="Palatino"/>
                <a:cs typeface="Palatino"/>
              </a:rPr>
              <a:t> = </a:t>
            </a:r>
            <a:r>
              <a:rPr lang="en-US" sz="2800" i="1" dirty="0" err="1" smtClean="0">
                <a:latin typeface="Palatino"/>
                <a:cs typeface="Palatino"/>
              </a:rPr>
              <a:t>qm</a:t>
            </a:r>
            <a:r>
              <a:rPr lang="en-US" sz="2800" dirty="0" smtClean="0"/>
              <a:t>.</a:t>
            </a:r>
          </a:p>
          <a:p>
            <a:r>
              <a:rPr lang="en-US" sz="2800" dirty="0" smtClean="0"/>
              <a:t> </a:t>
            </a:r>
            <a:r>
              <a:rPr lang="en-US" sz="2800" i="1" dirty="0" smtClean="0">
                <a:latin typeface="Palatino"/>
                <a:cs typeface="Palatino"/>
              </a:rPr>
              <a:t>a</a:t>
            </a:r>
            <a:r>
              <a:rPr lang="en-US" sz="2800" i="1" baseline="30000" dirty="0">
                <a:latin typeface="Palatino"/>
                <a:cs typeface="Palatino"/>
              </a:rPr>
              <a:t>m</a:t>
            </a:r>
            <a:r>
              <a:rPr lang="en-US" sz="2800" dirty="0" smtClean="0">
                <a:latin typeface="Palatino"/>
                <a:cs typeface="Palatino"/>
              </a:rPr>
              <a:t> = </a:t>
            </a:r>
            <a:r>
              <a:rPr lang="en-US" sz="2800" i="1" dirty="0" smtClean="0">
                <a:latin typeface="Palatino"/>
                <a:cs typeface="Palatino"/>
              </a:rPr>
              <a:t>e </a:t>
            </a:r>
            <a:r>
              <a:rPr lang="en-US" sz="2800" dirty="0" smtClean="0"/>
              <a:t>(by definition of order of an element).</a:t>
            </a:r>
          </a:p>
          <a:p>
            <a:r>
              <a:rPr lang="en-US" sz="2800" dirty="0" smtClean="0"/>
              <a:t>Therefore </a:t>
            </a:r>
            <a:r>
              <a:rPr lang="en-US" sz="2800" dirty="0" smtClean="0">
                <a:latin typeface="Palatino"/>
                <a:cs typeface="Palatino"/>
              </a:rPr>
              <a:t>(</a:t>
            </a:r>
            <a:r>
              <a:rPr lang="en-US" sz="2800" i="1" dirty="0" smtClean="0">
                <a:latin typeface="Palatino"/>
                <a:cs typeface="Palatino"/>
              </a:rPr>
              <a:t>a</a:t>
            </a:r>
            <a:r>
              <a:rPr lang="en-US" sz="2800" i="1" baseline="30000" dirty="0" smtClean="0">
                <a:latin typeface="Palatino"/>
                <a:cs typeface="Palatino"/>
              </a:rPr>
              <a:t>m</a:t>
            </a:r>
            <a:r>
              <a:rPr lang="en-US" sz="2800" dirty="0" smtClean="0">
                <a:latin typeface="Palatino"/>
                <a:cs typeface="Palatino"/>
              </a:rPr>
              <a:t>)</a:t>
            </a:r>
            <a:r>
              <a:rPr lang="en-US" sz="2800" i="1" baseline="30000" dirty="0" smtClean="0">
                <a:latin typeface="Palatino"/>
                <a:cs typeface="Palatino"/>
              </a:rPr>
              <a:t>q</a:t>
            </a:r>
            <a:r>
              <a:rPr lang="en-US" sz="2800" dirty="0" smtClean="0">
                <a:latin typeface="Palatino"/>
                <a:cs typeface="Palatino"/>
              </a:rPr>
              <a:t> = </a:t>
            </a:r>
            <a:r>
              <a:rPr lang="en-US" sz="2800" i="1" dirty="0" smtClean="0">
                <a:latin typeface="Palatino"/>
                <a:cs typeface="Palatino"/>
              </a:rPr>
              <a:t>e </a:t>
            </a:r>
            <a:r>
              <a:rPr lang="en-US" sz="2800" dirty="0" smtClean="0"/>
              <a:t>and </a:t>
            </a:r>
            <a:r>
              <a:rPr lang="en-US" sz="2800" i="1" dirty="0" smtClean="0">
                <a:latin typeface="Palatino"/>
                <a:cs typeface="Palatino"/>
              </a:rPr>
              <a:t>a</a:t>
            </a:r>
            <a:r>
              <a:rPr lang="en-US" sz="2800" i="1" baseline="30000" dirty="0" smtClean="0">
                <a:latin typeface="Palatino"/>
                <a:cs typeface="Palatino"/>
              </a:rPr>
              <a:t>n</a:t>
            </a:r>
            <a:r>
              <a:rPr lang="en-US" sz="2800" dirty="0" smtClean="0">
                <a:latin typeface="Palatino"/>
                <a:cs typeface="Palatino"/>
              </a:rPr>
              <a:t> = </a:t>
            </a:r>
            <a:r>
              <a:rPr lang="en-US" sz="2800" i="1" dirty="0" smtClean="0">
                <a:latin typeface="Palatino"/>
                <a:cs typeface="Palatino"/>
              </a:rPr>
              <a:t>e</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50</a:t>
            </a:fld>
            <a:endParaRPr lang="en-US"/>
          </a:p>
        </p:txBody>
      </p:sp>
    </p:spTree>
    <p:extLst>
      <p:ext uri="{BB962C8B-B14F-4D97-AF65-F5344CB8AC3E}">
        <p14:creationId xmlns:p14="http://schemas.microsoft.com/office/powerpoint/2010/main" val="3573514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Fermat’s Little Theorem</a:t>
            </a:r>
            <a:br>
              <a:rPr lang="en-US" dirty="0" smtClean="0"/>
            </a:br>
            <a:r>
              <a:rPr lang="en-US" dirty="0" smtClean="0"/>
              <a:t>with Lagrange’s Theorem</a:t>
            </a:r>
            <a:endParaRPr lang="en-US" dirty="0"/>
          </a:p>
        </p:txBody>
      </p:sp>
      <p:sp>
        <p:nvSpPr>
          <p:cNvPr id="3" name="Content Placeholder 2"/>
          <p:cNvSpPr>
            <a:spLocks noGrp="1"/>
          </p:cNvSpPr>
          <p:nvPr>
            <p:ph idx="1"/>
          </p:nvPr>
        </p:nvSpPr>
        <p:spPr>
          <a:xfrm>
            <a:off x="457200" y="1600200"/>
            <a:ext cx="8229600" cy="5041900"/>
          </a:xfrm>
        </p:spPr>
        <p:txBody>
          <a:bodyPr>
            <a:normAutofit/>
          </a:bodyPr>
          <a:lstStyle/>
          <a:p>
            <a:pPr marL="0" indent="0" algn="ctr">
              <a:buNone/>
            </a:pPr>
            <a:r>
              <a:rPr lang="en-US" sz="2800" dirty="0" smtClean="0"/>
              <a:t>If </a:t>
            </a:r>
            <a:r>
              <a:rPr lang="en-US" sz="2800" i="1" dirty="0" smtClean="0">
                <a:latin typeface="Palatino"/>
                <a:cs typeface="Palatino"/>
              </a:rPr>
              <a:t>p</a:t>
            </a:r>
            <a:r>
              <a:rPr lang="en-US" sz="2800" dirty="0" smtClean="0"/>
              <a:t> prime, </a:t>
            </a:r>
            <a:r>
              <a:rPr lang="en-US" sz="2800" i="1" dirty="0" err="1" smtClean="0">
                <a:latin typeface="Palatino"/>
                <a:cs typeface="Palatino"/>
              </a:rPr>
              <a:t>a</a:t>
            </a:r>
            <a:r>
              <a:rPr lang="en-US" sz="2800" i="1" baseline="30000" dirty="0" err="1" smtClean="0">
                <a:latin typeface="Palatino"/>
                <a:cs typeface="Palatino"/>
              </a:rPr>
              <a:t>p</a:t>
            </a:r>
            <a:r>
              <a:rPr lang="en-US" sz="2800" baseline="30000" dirty="0" smtClean="0">
                <a:latin typeface="Palatino"/>
                <a:cs typeface="Palatino"/>
              </a:rPr>
              <a:t>–1 </a:t>
            </a:r>
            <a:r>
              <a:rPr lang="en-US" sz="2800" dirty="0" smtClean="0">
                <a:latin typeface="Palatino"/>
                <a:cs typeface="Palatino"/>
              </a:rPr>
              <a:t>– 1 </a:t>
            </a:r>
            <a:r>
              <a:rPr lang="en-US" sz="2800" dirty="0" smtClean="0"/>
              <a:t>is divisible by </a:t>
            </a:r>
            <a:r>
              <a:rPr lang="en-US" sz="2800" i="1" dirty="0" smtClean="0">
                <a:latin typeface="Palatino"/>
                <a:cs typeface="Palatino"/>
              </a:rPr>
              <a:t>p</a:t>
            </a:r>
            <a:r>
              <a:rPr lang="en-US" sz="2800" dirty="0" smtClean="0"/>
              <a:t> for any </a:t>
            </a:r>
            <a:r>
              <a:rPr lang="en-US" sz="2800" dirty="0" smtClean="0">
                <a:latin typeface="Palatino"/>
                <a:cs typeface="Palatino"/>
              </a:rPr>
              <a:t>0 &lt; </a:t>
            </a:r>
            <a:r>
              <a:rPr lang="en-US" sz="2800" i="1" dirty="0" smtClean="0">
                <a:latin typeface="Palatino"/>
                <a:cs typeface="Palatino"/>
              </a:rPr>
              <a:t>a</a:t>
            </a:r>
            <a:r>
              <a:rPr lang="en-US" sz="2800" dirty="0" smtClean="0">
                <a:latin typeface="Palatino"/>
                <a:cs typeface="Palatino"/>
              </a:rPr>
              <a:t> &lt; </a:t>
            </a:r>
            <a:r>
              <a:rPr lang="en-US" sz="2800" i="1" dirty="0" smtClean="0">
                <a:latin typeface="Palatino"/>
                <a:cs typeface="Palatino"/>
              </a:rPr>
              <a:t>p</a:t>
            </a:r>
          </a:p>
          <a:p>
            <a:pPr marL="0" indent="0">
              <a:buNone/>
            </a:pPr>
            <a:r>
              <a:rPr lang="en-US" sz="2800" dirty="0" smtClean="0">
                <a:cs typeface="Palatino"/>
              </a:rPr>
              <a:t>Proof:</a:t>
            </a:r>
          </a:p>
          <a:p>
            <a:r>
              <a:rPr lang="en-US" sz="2800" dirty="0" smtClean="0">
                <a:cs typeface="Palatino"/>
              </a:rPr>
              <a:t>Take the multiplicative group of remainders mod </a:t>
            </a:r>
            <a:r>
              <a:rPr lang="en-US" sz="2800" i="1" dirty="0" smtClean="0">
                <a:latin typeface="Palatino"/>
                <a:cs typeface="Palatino"/>
              </a:rPr>
              <a:t>p</a:t>
            </a:r>
            <a:r>
              <a:rPr lang="en-US" sz="2800" dirty="0" smtClean="0">
                <a:cs typeface="Palatino"/>
              </a:rPr>
              <a:t>.</a:t>
            </a:r>
          </a:p>
          <a:p>
            <a:r>
              <a:rPr lang="en-US" sz="2800" dirty="0" smtClean="0">
                <a:cs typeface="Palatino"/>
              </a:rPr>
              <a:t>It contains </a:t>
            </a:r>
            <a:r>
              <a:rPr lang="en-US" sz="2800" i="1" dirty="0" smtClean="0">
                <a:latin typeface="Palatino"/>
                <a:cs typeface="Palatino"/>
              </a:rPr>
              <a:t>p</a:t>
            </a:r>
            <a:r>
              <a:rPr lang="en-US" sz="2800" dirty="0" smtClean="0">
                <a:latin typeface="Palatino"/>
                <a:cs typeface="Palatino"/>
              </a:rPr>
              <a:t>–1</a:t>
            </a:r>
            <a:r>
              <a:rPr lang="en-US" sz="2800" dirty="0" smtClean="0">
                <a:cs typeface="Palatino"/>
              </a:rPr>
              <a:t> nonzero remainders, </a:t>
            </a:r>
            <a:br>
              <a:rPr lang="en-US" sz="2800" dirty="0" smtClean="0">
                <a:cs typeface="Palatino"/>
              </a:rPr>
            </a:br>
            <a:r>
              <a:rPr lang="en-US" sz="2800" dirty="0" smtClean="0">
                <a:cs typeface="Palatino"/>
              </a:rPr>
              <a:t>i.e. has order </a:t>
            </a:r>
            <a:r>
              <a:rPr lang="en-US" sz="2800" i="1" dirty="0" smtClean="0">
                <a:latin typeface="Palatino"/>
                <a:cs typeface="Palatino"/>
              </a:rPr>
              <a:t>p</a:t>
            </a:r>
            <a:r>
              <a:rPr lang="en-US" sz="2800" dirty="0" smtClean="0">
                <a:latin typeface="Palatino"/>
                <a:cs typeface="Palatino"/>
              </a:rPr>
              <a:t>–1</a:t>
            </a:r>
            <a:r>
              <a:rPr lang="en-US" sz="2800" dirty="0" smtClean="0">
                <a:cs typeface="Palatino"/>
              </a:rPr>
              <a:t>, so from corollary 2: </a:t>
            </a:r>
            <a:br>
              <a:rPr lang="en-US" sz="2800" dirty="0" smtClean="0">
                <a:cs typeface="Palatino"/>
              </a:rPr>
            </a:br>
            <a:r>
              <a:rPr lang="en-US" sz="2800" dirty="0" smtClean="0">
                <a:cs typeface="Palatino"/>
              </a:rPr>
              <a:t>							</a:t>
            </a:r>
            <a:r>
              <a:rPr lang="en-US" sz="2800" i="1" dirty="0" err="1" smtClean="0">
                <a:latin typeface="Palatino"/>
                <a:cs typeface="Palatino"/>
              </a:rPr>
              <a:t>a</a:t>
            </a:r>
            <a:r>
              <a:rPr lang="en-US" sz="2800" i="1" baseline="30000" dirty="0" err="1" smtClean="0">
                <a:latin typeface="Palatino"/>
                <a:cs typeface="Palatino"/>
              </a:rPr>
              <a:t>p</a:t>
            </a:r>
            <a:r>
              <a:rPr lang="en-US" sz="2800" baseline="30000" dirty="0">
                <a:latin typeface="Palatino"/>
                <a:cs typeface="Palatino"/>
              </a:rPr>
              <a:t>–</a:t>
            </a:r>
            <a:r>
              <a:rPr lang="en-US" sz="2800" baseline="30000" dirty="0" smtClean="0">
                <a:latin typeface="Palatino"/>
                <a:cs typeface="Palatino"/>
              </a:rPr>
              <a:t>1 </a:t>
            </a:r>
            <a:r>
              <a:rPr lang="en-US" sz="2800" dirty="0" smtClean="0">
                <a:latin typeface="Palatino"/>
                <a:cs typeface="Palatino"/>
              </a:rPr>
              <a:t>= </a:t>
            </a:r>
            <a:r>
              <a:rPr lang="en-US" sz="2800" i="1" dirty="0" smtClean="0">
                <a:latin typeface="Palatino"/>
                <a:cs typeface="Palatino"/>
              </a:rPr>
              <a:t>e</a:t>
            </a:r>
            <a:endParaRPr lang="en-US" sz="2800" dirty="0" smtClean="0">
              <a:cs typeface="Palatino"/>
            </a:endParaRPr>
          </a:p>
          <a:p>
            <a:r>
              <a:rPr lang="en-US" sz="2800" dirty="0" smtClean="0">
                <a:cs typeface="Palatino"/>
              </a:rPr>
              <a:t>Since the identity element is 1:</a:t>
            </a:r>
          </a:p>
          <a:p>
            <a:pPr marL="0" indent="0">
              <a:buNone/>
            </a:pPr>
            <a:endParaRPr lang="en-US" sz="2800" dirty="0">
              <a:cs typeface="Palatino"/>
            </a:endParaRPr>
          </a:p>
          <a:p>
            <a:pPr marL="0" indent="0">
              <a:buNone/>
            </a:pPr>
            <a:endParaRPr lang="en-US" sz="2800" dirty="0" smtClean="0">
              <a:cs typeface="Palatino"/>
            </a:endParaRPr>
          </a:p>
          <a:p>
            <a:pPr marL="0" indent="0">
              <a:buNone/>
            </a:pPr>
            <a:r>
              <a:rPr lang="en-US" sz="2800" dirty="0" smtClean="0">
                <a:cs typeface="Palatino"/>
              </a:rPr>
              <a:t>   which is what it means to be divisible by </a:t>
            </a:r>
            <a:r>
              <a:rPr lang="en-US" sz="2800" i="1" dirty="0" smtClean="0">
                <a:latin typeface="Palatino"/>
                <a:cs typeface="Palatino"/>
              </a:rPr>
              <a:t>p</a:t>
            </a:r>
            <a:r>
              <a:rPr lang="en-US" sz="2800" dirty="0" smtClean="0">
                <a:cs typeface="Palatino"/>
              </a:rPr>
              <a:t>.</a:t>
            </a:r>
            <a:endParaRPr lang="en-US" sz="28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50" y="5054600"/>
            <a:ext cx="2660650" cy="954652"/>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51</a:t>
            </a:fld>
            <a:endParaRPr lang="en-US"/>
          </a:p>
        </p:txBody>
      </p:sp>
    </p:spTree>
    <p:extLst>
      <p:ext uri="{BB962C8B-B14F-4D97-AF65-F5344CB8AC3E}">
        <p14:creationId xmlns:p14="http://schemas.microsoft.com/office/powerpoint/2010/main" val="267210730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Euler’s Theorem</a:t>
            </a:r>
            <a:br>
              <a:rPr lang="en-US" dirty="0" smtClean="0"/>
            </a:br>
            <a:r>
              <a:rPr lang="en-US" dirty="0" smtClean="0"/>
              <a:t>with Lagrange’s Theorem</a:t>
            </a:r>
            <a:endParaRPr lang="en-US" dirty="0"/>
          </a:p>
        </p:txBody>
      </p:sp>
      <p:sp>
        <p:nvSpPr>
          <p:cNvPr id="3" name="Content Placeholder 2"/>
          <p:cNvSpPr>
            <a:spLocks noGrp="1"/>
          </p:cNvSpPr>
          <p:nvPr>
            <p:ph idx="1"/>
          </p:nvPr>
        </p:nvSpPr>
        <p:spPr>
          <a:xfrm>
            <a:off x="457200" y="1600200"/>
            <a:ext cx="8407400" cy="5257800"/>
          </a:xfrm>
        </p:spPr>
        <p:txBody>
          <a:bodyPr>
            <a:normAutofit fontScale="92500" lnSpcReduction="10000"/>
          </a:bodyPr>
          <a:lstStyle/>
          <a:p>
            <a:pPr marL="0" indent="0" algn="ctr">
              <a:spcAft>
                <a:spcPts val="600"/>
              </a:spcAft>
              <a:buNone/>
            </a:pPr>
            <a:r>
              <a:rPr lang="en-US" sz="2800" dirty="0" smtClean="0"/>
              <a:t>For </a:t>
            </a:r>
            <a:r>
              <a:rPr lang="en-US" sz="2800" dirty="0" smtClean="0">
                <a:latin typeface="Palatino"/>
                <a:cs typeface="Palatino"/>
              </a:rPr>
              <a:t>0 &lt; </a:t>
            </a:r>
            <a:r>
              <a:rPr lang="en-US" sz="2800" i="1" dirty="0" smtClean="0">
                <a:latin typeface="Palatino"/>
                <a:cs typeface="Palatino"/>
              </a:rPr>
              <a:t>a</a:t>
            </a:r>
            <a:r>
              <a:rPr lang="en-US" sz="2800" dirty="0" smtClean="0">
                <a:latin typeface="Palatino"/>
                <a:cs typeface="Palatino"/>
              </a:rPr>
              <a:t> &lt; </a:t>
            </a:r>
            <a:r>
              <a:rPr lang="en-US" sz="2800" i="1" dirty="0" smtClean="0">
                <a:latin typeface="Palatino"/>
                <a:cs typeface="Palatino"/>
              </a:rPr>
              <a:t>n</a:t>
            </a:r>
            <a:r>
              <a:rPr lang="en-US" sz="2800" dirty="0" smtClean="0"/>
              <a:t>, </a:t>
            </a:r>
            <a:r>
              <a:rPr lang="en-US" sz="2800" i="1" dirty="0" smtClean="0">
                <a:latin typeface="Palatino"/>
                <a:cs typeface="Palatino"/>
              </a:rPr>
              <a:t>a</a:t>
            </a:r>
            <a:r>
              <a:rPr lang="en-US" sz="2800" dirty="0" smtClean="0"/>
              <a:t> and </a:t>
            </a:r>
            <a:r>
              <a:rPr lang="en-US" sz="2800" i="1" dirty="0" smtClean="0">
                <a:latin typeface="Palatino"/>
                <a:cs typeface="Palatino"/>
              </a:rPr>
              <a:t>n </a:t>
            </a:r>
            <a:r>
              <a:rPr lang="en-US" sz="2800" dirty="0" err="1" smtClean="0"/>
              <a:t>coprime</a:t>
            </a:r>
            <a:r>
              <a:rPr lang="en-US" sz="2800" i="1" dirty="0" smtClean="0">
                <a:latin typeface="Palatino"/>
                <a:cs typeface="Palatino"/>
              </a:rPr>
              <a:t>, a</a:t>
            </a:r>
            <a:r>
              <a:rPr lang="el-GR" sz="2800" i="1" baseline="30000" dirty="0" smtClean="0">
                <a:latin typeface="Palatino"/>
                <a:cs typeface="Palatino"/>
              </a:rPr>
              <a:t>φ</a:t>
            </a:r>
            <a:r>
              <a:rPr lang="en-US" sz="2800" baseline="30000" dirty="0" smtClean="0">
                <a:latin typeface="Palatino"/>
                <a:cs typeface="Palatino"/>
              </a:rPr>
              <a:t>(</a:t>
            </a:r>
            <a:r>
              <a:rPr lang="en-US" sz="2800" i="1" baseline="30000" dirty="0" smtClean="0">
                <a:latin typeface="Palatino"/>
                <a:cs typeface="Palatino"/>
              </a:rPr>
              <a:t>n</a:t>
            </a:r>
            <a:r>
              <a:rPr lang="en-US" sz="2800" baseline="30000" dirty="0" smtClean="0">
                <a:latin typeface="Palatino"/>
                <a:cs typeface="Palatino"/>
              </a:rPr>
              <a:t>) </a:t>
            </a:r>
            <a:r>
              <a:rPr lang="en-US" sz="2800" dirty="0" smtClean="0">
                <a:latin typeface="Palatino"/>
                <a:cs typeface="Palatino"/>
              </a:rPr>
              <a:t>– 1 </a:t>
            </a:r>
            <a:r>
              <a:rPr lang="en-US" sz="2800" dirty="0" smtClean="0"/>
              <a:t>is divisible by </a:t>
            </a:r>
            <a:r>
              <a:rPr lang="en-US" sz="2800" i="1" dirty="0" smtClean="0">
                <a:latin typeface="Palatino"/>
                <a:cs typeface="Palatino"/>
              </a:rPr>
              <a:t>n</a:t>
            </a:r>
          </a:p>
          <a:p>
            <a:pPr marL="0" indent="0">
              <a:spcAft>
                <a:spcPts val="600"/>
              </a:spcAft>
              <a:buNone/>
            </a:pPr>
            <a:r>
              <a:rPr lang="en-US" sz="2800" dirty="0" smtClean="0">
                <a:cs typeface="Palatino"/>
              </a:rPr>
              <a:t>Proof: </a:t>
            </a:r>
          </a:p>
          <a:p>
            <a:pPr>
              <a:spcAft>
                <a:spcPts val="600"/>
              </a:spcAft>
            </a:pPr>
            <a:r>
              <a:rPr lang="en-US" sz="2800" dirty="0" smtClean="0">
                <a:cs typeface="Palatino"/>
              </a:rPr>
              <a:t>Take the multiplicative group of invertible remainders mod </a:t>
            </a:r>
            <a:r>
              <a:rPr lang="en-US" sz="2800" i="1" dirty="0">
                <a:latin typeface="Palatino"/>
                <a:cs typeface="Palatino"/>
              </a:rPr>
              <a:t>n</a:t>
            </a:r>
            <a:r>
              <a:rPr lang="en-US" sz="2800" dirty="0" smtClean="0">
                <a:cs typeface="Palatino"/>
              </a:rPr>
              <a:t>.</a:t>
            </a:r>
          </a:p>
          <a:p>
            <a:pPr>
              <a:spcAft>
                <a:spcPts val="600"/>
              </a:spcAft>
            </a:pPr>
            <a:r>
              <a:rPr lang="en-US" sz="2800" dirty="0" smtClean="0">
                <a:cs typeface="Palatino"/>
              </a:rPr>
              <a:t>Since </a:t>
            </a:r>
            <a:r>
              <a:rPr lang="el-GR" sz="2800" i="1" dirty="0" smtClean="0">
                <a:latin typeface="Palatino"/>
                <a:cs typeface="Palatino"/>
              </a:rPr>
              <a:t>φ</a:t>
            </a:r>
            <a:r>
              <a:rPr lang="el-GR" sz="2800" dirty="0" smtClean="0">
                <a:latin typeface="Palatino"/>
                <a:cs typeface="Palatino"/>
              </a:rPr>
              <a:t>(</a:t>
            </a:r>
            <a:r>
              <a:rPr lang="en-US" sz="2800" i="1" dirty="0" smtClean="0">
                <a:latin typeface="Palatino"/>
                <a:cs typeface="Palatino"/>
              </a:rPr>
              <a:t>n</a:t>
            </a:r>
            <a:r>
              <a:rPr lang="en-US" sz="2800" dirty="0" smtClean="0">
                <a:latin typeface="Palatino"/>
                <a:cs typeface="Palatino"/>
              </a:rPr>
              <a:t>) </a:t>
            </a:r>
            <a:r>
              <a:rPr lang="en-US" sz="2800" dirty="0" smtClean="0">
                <a:cs typeface="Palatino"/>
              </a:rPr>
              <a:t>is number of </a:t>
            </a:r>
            <a:r>
              <a:rPr lang="en-US" sz="2800" dirty="0" err="1" smtClean="0">
                <a:cs typeface="Palatino"/>
              </a:rPr>
              <a:t>coprimes</a:t>
            </a:r>
            <a:r>
              <a:rPr lang="en-US" sz="2800" dirty="0" smtClean="0">
                <a:cs typeface="Palatino"/>
              </a:rPr>
              <a:t>, and every </a:t>
            </a:r>
            <a:r>
              <a:rPr lang="en-US" sz="2800" dirty="0" err="1" smtClean="0">
                <a:cs typeface="Palatino"/>
              </a:rPr>
              <a:t>coprime</a:t>
            </a:r>
            <a:r>
              <a:rPr lang="en-US" sz="2800" dirty="0" smtClean="0">
                <a:cs typeface="Palatino"/>
              </a:rPr>
              <a:t> is invertible, </a:t>
            </a:r>
            <a:r>
              <a:rPr lang="el-GR" sz="2800" i="1" dirty="0" smtClean="0">
                <a:latin typeface="Palatino"/>
                <a:cs typeface="Palatino"/>
              </a:rPr>
              <a:t>φ(</a:t>
            </a:r>
            <a:r>
              <a:rPr lang="en-US" sz="2800" i="1" dirty="0" smtClean="0">
                <a:latin typeface="Palatino"/>
                <a:cs typeface="Palatino"/>
              </a:rPr>
              <a:t>n) </a:t>
            </a:r>
            <a:r>
              <a:rPr lang="en-US" sz="2800" dirty="0" smtClean="0">
                <a:cs typeface="Palatino"/>
              </a:rPr>
              <a:t>gives the order of the group.</a:t>
            </a:r>
          </a:p>
          <a:p>
            <a:pPr>
              <a:spcAft>
                <a:spcPts val="600"/>
              </a:spcAft>
            </a:pPr>
            <a:r>
              <a:rPr lang="en-US" sz="2800" dirty="0" smtClean="0">
                <a:cs typeface="Palatino"/>
              </a:rPr>
              <a:t>It follows from Corollary 2 that:</a:t>
            </a:r>
          </a:p>
          <a:p>
            <a:pPr>
              <a:spcAft>
                <a:spcPts val="600"/>
              </a:spcAft>
            </a:pPr>
            <a:endParaRPr lang="en-US" sz="2800" dirty="0">
              <a:cs typeface="Palatino"/>
            </a:endParaRPr>
          </a:p>
          <a:p>
            <a:pPr>
              <a:spcAft>
                <a:spcPts val="600"/>
              </a:spcAft>
            </a:pPr>
            <a:endParaRPr lang="en-US" sz="2800" dirty="0" smtClean="0">
              <a:cs typeface="Palatino"/>
            </a:endParaRPr>
          </a:p>
          <a:p>
            <a:pPr>
              <a:spcAft>
                <a:spcPts val="600"/>
              </a:spcAft>
            </a:pPr>
            <a:r>
              <a:rPr lang="en-US" sz="2800" dirty="0" smtClean="0">
                <a:cs typeface="Palatino"/>
              </a:rPr>
              <a:t>Or equivalently:	</a:t>
            </a:r>
            <a:r>
              <a:rPr lang="en-US" sz="2800" i="1" dirty="0" smtClean="0">
                <a:latin typeface="Palatino"/>
                <a:cs typeface="Palatino"/>
              </a:rPr>
              <a:t>a</a:t>
            </a:r>
            <a:r>
              <a:rPr lang="el-GR" sz="2800" i="1" baseline="30000" dirty="0" smtClean="0">
                <a:latin typeface="Palatino"/>
                <a:cs typeface="Palatino"/>
              </a:rPr>
              <a:t>φ</a:t>
            </a:r>
            <a:r>
              <a:rPr lang="en-US" sz="2800" baseline="30000" dirty="0" smtClean="0">
                <a:latin typeface="Palatino"/>
                <a:cs typeface="Palatino"/>
              </a:rPr>
              <a:t>(</a:t>
            </a:r>
            <a:r>
              <a:rPr lang="en-US" sz="2800" i="1" baseline="30000" dirty="0" smtClean="0">
                <a:latin typeface="Palatino"/>
                <a:cs typeface="Palatino"/>
              </a:rPr>
              <a:t>n</a:t>
            </a:r>
            <a:r>
              <a:rPr lang="en-US" sz="2800" baseline="30000" dirty="0" smtClean="0">
                <a:latin typeface="Palatino"/>
                <a:cs typeface="Palatino"/>
              </a:rPr>
              <a:t>) </a:t>
            </a:r>
            <a:r>
              <a:rPr lang="en-US" sz="2800" dirty="0" smtClean="0">
                <a:latin typeface="Palatino"/>
                <a:cs typeface="Palatino"/>
              </a:rPr>
              <a:t>– 1 = 0 mod </a:t>
            </a:r>
            <a:r>
              <a:rPr lang="en-US" sz="2800" i="1" dirty="0" smtClean="0">
                <a:latin typeface="Palatino"/>
                <a:cs typeface="Palatino"/>
              </a:rPr>
              <a:t>n</a:t>
            </a:r>
            <a:r>
              <a:rPr lang="en-US" sz="2800" i="1" dirty="0">
                <a:cs typeface="Palatino"/>
              </a:rPr>
              <a:t/>
            </a:r>
            <a:br>
              <a:rPr lang="en-US" sz="2800" i="1" dirty="0">
                <a:cs typeface="Palatino"/>
              </a:rPr>
            </a:br>
            <a:r>
              <a:rPr lang="en-US" sz="2800" dirty="0" smtClean="0">
                <a:cs typeface="Palatino"/>
              </a:rPr>
              <a:t>which is what it means to be divisible by </a:t>
            </a:r>
            <a:r>
              <a:rPr lang="en-US" sz="2800" i="1" dirty="0" smtClean="0">
                <a:latin typeface="Palatino"/>
                <a:cs typeface="Palatino"/>
              </a:rPr>
              <a:t>n</a:t>
            </a:r>
            <a:r>
              <a:rPr lang="en-US" sz="2800" dirty="0" smtClean="0">
                <a:cs typeface="Palatino"/>
              </a:rPr>
              <a:t>.</a:t>
            </a:r>
            <a:endParaRPr lang="en-US" sz="2800" i="1" dirty="0" smtClean="0">
              <a:latin typeface="Palatino"/>
              <a:cs typeface="Palatino"/>
            </a:endParaRP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200" y="4833374"/>
            <a:ext cx="2324100" cy="899652"/>
          </a:xfrm>
          <a:prstGeom prst="rect">
            <a:avLst/>
          </a:prstGeom>
        </p:spPr>
      </p:pic>
      <p:sp>
        <p:nvSpPr>
          <p:cNvPr id="4" name="Slide Number Placeholder 3"/>
          <p:cNvSpPr>
            <a:spLocks noGrp="1"/>
          </p:cNvSpPr>
          <p:nvPr>
            <p:ph type="sldNum" sz="quarter" idx="12"/>
          </p:nvPr>
        </p:nvSpPr>
        <p:spPr/>
        <p:txBody>
          <a:bodyPr/>
          <a:lstStyle/>
          <a:p>
            <a:fld id="{8CC98554-76E8-C340-BA36-F66DB672AD21}" type="slidenum">
              <a:rPr lang="en-US" smtClean="0"/>
              <a:t>52</a:t>
            </a:fld>
            <a:endParaRPr lang="en-US"/>
          </a:p>
        </p:txBody>
      </p:sp>
    </p:spTree>
    <p:extLst>
      <p:ext uri="{BB962C8B-B14F-4D97-AF65-F5344CB8AC3E}">
        <p14:creationId xmlns:p14="http://schemas.microsoft.com/office/powerpoint/2010/main" val="63855797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Algebra and Model Theory</a:t>
            </a:r>
            <a:endParaRPr lang="en-US" dirty="0"/>
          </a:p>
        </p:txBody>
      </p:sp>
      <p:sp>
        <p:nvSpPr>
          <p:cNvPr id="3" name="Content Placeholder 2"/>
          <p:cNvSpPr>
            <a:spLocks noGrp="1"/>
          </p:cNvSpPr>
          <p:nvPr>
            <p:ph idx="1"/>
          </p:nvPr>
        </p:nvSpPr>
        <p:spPr/>
        <p:txBody>
          <a:bodyPr/>
          <a:lstStyle/>
          <a:p>
            <a:r>
              <a:rPr lang="en-US" dirty="0" smtClean="0"/>
              <a:t>When we apply abstraction to things like remainders and modular arithmetic, we get </a:t>
            </a:r>
            <a:r>
              <a:rPr lang="en-US" i="1" dirty="0" smtClean="0"/>
              <a:t>groups</a:t>
            </a:r>
          </a:p>
          <a:p>
            <a:r>
              <a:rPr lang="en-US" dirty="0" smtClean="0"/>
              <a:t>We can also apply abstraction to things like groups, and get </a:t>
            </a:r>
            <a:r>
              <a:rPr lang="en-US" i="1" dirty="0" smtClean="0"/>
              <a:t>theories</a:t>
            </a:r>
            <a:r>
              <a:rPr lang="en-US" dirty="0" smtClean="0"/>
              <a: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53</a:t>
            </a:fld>
            <a:endParaRPr lang="en-US"/>
          </a:p>
        </p:txBody>
      </p:sp>
    </p:spTree>
    <p:extLst>
      <p:ext uri="{BB962C8B-B14F-4D97-AF65-F5344CB8AC3E}">
        <p14:creationId xmlns:p14="http://schemas.microsoft.com/office/powerpoint/2010/main" val="420212882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a:t>
            </a:r>
            <a:endParaRPr lang="en-US" dirty="0"/>
          </a:p>
        </p:txBody>
      </p:sp>
      <p:sp>
        <p:nvSpPr>
          <p:cNvPr id="3" name="Content Placeholder 2"/>
          <p:cNvSpPr>
            <a:spLocks noGrp="1"/>
          </p:cNvSpPr>
          <p:nvPr>
            <p:ph idx="1"/>
          </p:nvPr>
        </p:nvSpPr>
        <p:spPr/>
        <p:txBody>
          <a:bodyPr>
            <a:normAutofit fontScale="92500" lnSpcReduction="10000"/>
          </a:bodyPr>
          <a:lstStyle/>
          <a:p>
            <a:pPr marL="0" indent="0">
              <a:spcAft>
                <a:spcPts val="600"/>
              </a:spcAft>
              <a:buNone/>
            </a:pPr>
            <a:r>
              <a:rPr lang="en-US" dirty="0" smtClean="0"/>
              <a:t>Definition:  A </a:t>
            </a:r>
            <a:r>
              <a:rPr lang="en-US" i="1" dirty="0" smtClean="0"/>
              <a:t>theory</a:t>
            </a:r>
            <a:r>
              <a:rPr lang="en-US" dirty="0" smtClean="0"/>
              <a:t> is a set of true propositions.</a:t>
            </a:r>
          </a:p>
          <a:p>
            <a:pPr>
              <a:spcAft>
                <a:spcPts val="600"/>
              </a:spcAft>
            </a:pPr>
            <a:r>
              <a:rPr lang="en-US" sz="2800" dirty="0" smtClean="0"/>
              <a:t>Can be generated by axioms + inference rules.</a:t>
            </a:r>
          </a:p>
          <a:p>
            <a:pPr>
              <a:spcAft>
                <a:spcPts val="600"/>
              </a:spcAft>
            </a:pPr>
            <a:r>
              <a:rPr lang="en-US" sz="2800" dirty="0" smtClean="0"/>
              <a:t>A theory is </a:t>
            </a:r>
            <a:r>
              <a:rPr lang="en-US" sz="2800" i="1" dirty="0" smtClean="0"/>
              <a:t>finitely </a:t>
            </a:r>
            <a:r>
              <a:rPr lang="en-US" sz="2800" i="1" dirty="0" err="1" smtClean="0"/>
              <a:t>axiomatizable</a:t>
            </a:r>
            <a:r>
              <a:rPr lang="en-US" sz="2800" i="1" dirty="0" smtClean="0"/>
              <a:t> </a:t>
            </a:r>
            <a:r>
              <a:rPr lang="en-US" sz="2800" dirty="0" smtClean="0"/>
              <a:t>if it can be generated from a finite set of axioms.</a:t>
            </a:r>
          </a:p>
          <a:p>
            <a:pPr>
              <a:spcAft>
                <a:spcPts val="600"/>
              </a:spcAft>
            </a:pPr>
            <a:r>
              <a:rPr lang="en-US" sz="2800" dirty="0" smtClean="0"/>
              <a:t>A set of axioms is </a:t>
            </a:r>
            <a:r>
              <a:rPr lang="en-US" sz="2800" i="1" dirty="0" smtClean="0"/>
              <a:t>independent</a:t>
            </a:r>
            <a:r>
              <a:rPr lang="en-US" sz="2800" dirty="0" smtClean="0"/>
              <a:t> if removing one will decrease the set of true propositions.</a:t>
            </a:r>
          </a:p>
          <a:p>
            <a:pPr>
              <a:spcAft>
                <a:spcPts val="600"/>
              </a:spcAft>
            </a:pPr>
            <a:r>
              <a:rPr lang="en-US" sz="2800" dirty="0" smtClean="0"/>
              <a:t>A theory is </a:t>
            </a:r>
            <a:r>
              <a:rPr lang="en-US" sz="2800" i="1" dirty="0" smtClean="0"/>
              <a:t>complete</a:t>
            </a:r>
            <a:r>
              <a:rPr lang="en-US" sz="2800" dirty="0" smtClean="0"/>
              <a:t> if for any propositions, either that proposition or its negation is in the theory.</a:t>
            </a:r>
          </a:p>
          <a:p>
            <a:pPr>
              <a:spcAft>
                <a:spcPts val="600"/>
              </a:spcAft>
            </a:pPr>
            <a:r>
              <a:rPr lang="en-US" sz="2800" dirty="0" smtClean="0"/>
              <a:t>A theory is </a:t>
            </a:r>
            <a:r>
              <a:rPr lang="en-US" sz="2800" i="1" dirty="0" smtClean="0"/>
              <a:t>consistent</a:t>
            </a:r>
            <a:r>
              <a:rPr lang="en-US" sz="2800" dirty="0" smtClean="0"/>
              <a:t> if for no proposition it contains both that proposition and its negation.</a:t>
            </a:r>
            <a:endParaRPr lang="en-US" sz="2800" dirty="0"/>
          </a:p>
        </p:txBody>
      </p:sp>
      <p:sp>
        <p:nvSpPr>
          <p:cNvPr id="4" name="Slide Number Placeholder 3"/>
          <p:cNvSpPr>
            <a:spLocks noGrp="1"/>
          </p:cNvSpPr>
          <p:nvPr>
            <p:ph type="sldNum" sz="quarter" idx="12"/>
          </p:nvPr>
        </p:nvSpPr>
        <p:spPr/>
        <p:txBody>
          <a:bodyPr/>
          <a:lstStyle/>
          <a:p>
            <a:fld id="{8CC98554-76E8-C340-BA36-F66DB672AD21}" type="slidenum">
              <a:rPr lang="en-US" smtClean="0"/>
              <a:t>54</a:t>
            </a:fld>
            <a:endParaRPr lang="en-US"/>
          </a:p>
        </p:txBody>
      </p:sp>
    </p:spTree>
    <p:extLst>
      <p:ext uri="{BB962C8B-B14F-4D97-AF65-F5344CB8AC3E}">
        <p14:creationId xmlns:p14="http://schemas.microsoft.com/office/powerpoint/2010/main" val="31354392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as Theories</a:t>
            </a:r>
            <a:endParaRPr lang="en-US" dirty="0"/>
          </a:p>
        </p:txBody>
      </p:sp>
      <p:sp>
        <p:nvSpPr>
          <p:cNvPr id="3" name="Content Placeholder 2"/>
          <p:cNvSpPr>
            <a:spLocks noGrp="1"/>
          </p:cNvSpPr>
          <p:nvPr>
            <p:ph idx="1"/>
          </p:nvPr>
        </p:nvSpPr>
        <p:spPr/>
        <p:txBody>
          <a:bodyPr>
            <a:normAutofit lnSpcReduction="10000"/>
          </a:bodyPr>
          <a:lstStyle/>
          <a:p>
            <a:r>
              <a:rPr lang="en-US" dirty="0" smtClean="0"/>
              <a:t>Given operations </a:t>
            </a:r>
            <a:r>
              <a:rPr lang="en-US" i="1" dirty="0">
                <a:latin typeface="Palatino"/>
                <a:cs typeface="Palatino"/>
              </a:rPr>
              <a:t>x</a:t>
            </a:r>
            <a:r>
              <a:rPr lang="en-US" dirty="0">
                <a:latin typeface="Palatino"/>
                <a:cs typeface="Palatino"/>
              </a:rPr>
              <a:t> ◦ </a:t>
            </a:r>
            <a:r>
              <a:rPr lang="en-US" i="1" dirty="0" smtClean="0">
                <a:latin typeface="Palatino"/>
                <a:cs typeface="Palatino"/>
              </a:rPr>
              <a:t>y</a:t>
            </a:r>
            <a:r>
              <a:rPr lang="en-US" dirty="0" smtClean="0"/>
              <a:t> and </a:t>
            </a:r>
            <a:r>
              <a:rPr lang="en-US" i="1" dirty="0">
                <a:latin typeface="Palatino"/>
                <a:cs typeface="Palatino"/>
              </a:rPr>
              <a:t>x</a:t>
            </a:r>
            <a:r>
              <a:rPr lang="en-US" baseline="30000" dirty="0">
                <a:latin typeface="Palatino"/>
                <a:cs typeface="Palatino"/>
              </a:rPr>
              <a:t>–</a:t>
            </a:r>
            <a:r>
              <a:rPr lang="en-US" baseline="30000" dirty="0" smtClean="0">
                <a:latin typeface="Palatino"/>
                <a:cs typeface="Palatino"/>
              </a:rPr>
              <a:t>1 </a:t>
            </a:r>
            <a:r>
              <a:rPr lang="en-US" dirty="0" smtClean="0">
                <a:cs typeface="Palatino"/>
              </a:rPr>
              <a:t>and the identity element </a:t>
            </a:r>
            <a:r>
              <a:rPr lang="en-US" i="1" dirty="0" smtClean="0">
                <a:latin typeface="Palatino"/>
                <a:cs typeface="Palatino"/>
              </a:rPr>
              <a:t>e</a:t>
            </a:r>
            <a:r>
              <a:rPr lang="en-US" dirty="0" smtClean="0">
                <a:cs typeface="Palatino"/>
              </a:rPr>
              <a:t>, the theory of a group has axioms:</a:t>
            </a:r>
            <a:endParaRPr lang="en-US" baseline="30000" dirty="0">
              <a:latin typeface="Palatino"/>
              <a:cs typeface="Palatino"/>
            </a:endParaRPr>
          </a:p>
          <a:p>
            <a:pPr marL="457200" lvl="1" indent="0" algn="ctr">
              <a:buNone/>
            </a:pPr>
            <a:r>
              <a:rPr lang="en-US" i="1" dirty="0" smtClean="0">
                <a:latin typeface="Palatino"/>
                <a:cs typeface="Palatino"/>
              </a:rPr>
              <a:t>x</a:t>
            </a:r>
            <a:r>
              <a:rPr lang="en-US" dirty="0" smtClean="0">
                <a:latin typeface="Palatino"/>
                <a:cs typeface="Palatino"/>
              </a:rPr>
              <a:t> </a:t>
            </a:r>
            <a:r>
              <a:rPr lang="en-US" dirty="0">
                <a:latin typeface="Palatino"/>
                <a:cs typeface="Palatino"/>
              </a:rPr>
              <a:t>◦ (</a:t>
            </a:r>
            <a:r>
              <a:rPr lang="en-US" i="1" dirty="0">
                <a:latin typeface="Palatino"/>
                <a:cs typeface="Palatino"/>
              </a:rPr>
              <a:t>y </a:t>
            </a:r>
            <a:r>
              <a:rPr lang="en-US" dirty="0">
                <a:latin typeface="Palatino"/>
                <a:cs typeface="Palatino"/>
              </a:rPr>
              <a:t>◦ </a:t>
            </a:r>
            <a:r>
              <a:rPr lang="en-US" i="1" dirty="0">
                <a:latin typeface="Palatino"/>
                <a:cs typeface="Palatino"/>
              </a:rPr>
              <a:t>z)</a:t>
            </a:r>
            <a:r>
              <a:rPr lang="en-US" dirty="0">
                <a:latin typeface="Palatino"/>
                <a:cs typeface="Palatino"/>
              </a:rPr>
              <a:t> = (</a:t>
            </a:r>
            <a:r>
              <a:rPr lang="en-US" i="1" dirty="0">
                <a:latin typeface="Palatino"/>
                <a:cs typeface="Palatino"/>
              </a:rPr>
              <a:t>x</a:t>
            </a:r>
            <a:r>
              <a:rPr lang="en-US" dirty="0">
                <a:latin typeface="Palatino"/>
                <a:cs typeface="Palatino"/>
              </a:rPr>
              <a:t> ◦ </a:t>
            </a:r>
            <a:r>
              <a:rPr lang="en-US" i="1" dirty="0">
                <a:latin typeface="Palatino"/>
                <a:cs typeface="Palatino"/>
              </a:rPr>
              <a:t>y</a:t>
            </a:r>
            <a:r>
              <a:rPr lang="en-US" dirty="0">
                <a:latin typeface="Palatino"/>
                <a:cs typeface="Palatino"/>
              </a:rPr>
              <a:t>) ◦ </a:t>
            </a:r>
            <a:r>
              <a:rPr lang="en-US" i="1" dirty="0">
                <a:latin typeface="Palatino"/>
                <a:cs typeface="Palatino"/>
              </a:rPr>
              <a:t>z</a:t>
            </a:r>
          </a:p>
          <a:p>
            <a:pPr marL="457200" lvl="1" indent="0" algn="ctr">
              <a:buNone/>
            </a:pPr>
            <a:r>
              <a:rPr lang="en-US" i="1" dirty="0" smtClean="0">
                <a:latin typeface="Palatino"/>
                <a:cs typeface="Palatino"/>
              </a:rPr>
              <a:t>x</a:t>
            </a:r>
            <a:r>
              <a:rPr lang="en-US" dirty="0" smtClean="0">
                <a:latin typeface="Palatino"/>
                <a:cs typeface="Palatino"/>
              </a:rPr>
              <a:t> </a:t>
            </a:r>
            <a:r>
              <a:rPr lang="en-US" dirty="0">
                <a:latin typeface="Palatino"/>
                <a:cs typeface="Palatino"/>
              </a:rPr>
              <a:t>◦ </a:t>
            </a:r>
            <a:r>
              <a:rPr lang="en-US" i="1" dirty="0">
                <a:latin typeface="Palatino"/>
                <a:cs typeface="Palatino"/>
              </a:rPr>
              <a:t>e </a:t>
            </a:r>
            <a:r>
              <a:rPr lang="en-US" dirty="0">
                <a:latin typeface="Palatino"/>
                <a:cs typeface="Palatino"/>
              </a:rPr>
              <a:t>= </a:t>
            </a:r>
            <a:r>
              <a:rPr lang="en-US" i="1" dirty="0">
                <a:latin typeface="Palatino"/>
                <a:cs typeface="Palatino"/>
              </a:rPr>
              <a:t>e</a:t>
            </a:r>
            <a:r>
              <a:rPr lang="en-US" dirty="0">
                <a:latin typeface="Palatino"/>
                <a:cs typeface="Palatino"/>
              </a:rPr>
              <a:t> ◦ </a:t>
            </a:r>
            <a:r>
              <a:rPr lang="en-US" i="1" dirty="0">
                <a:latin typeface="Palatino"/>
                <a:cs typeface="Palatino"/>
              </a:rPr>
              <a:t>x</a:t>
            </a:r>
            <a:r>
              <a:rPr lang="en-US" dirty="0">
                <a:latin typeface="Palatino"/>
                <a:cs typeface="Palatino"/>
              </a:rPr>
              <a:t> = </a:t>
            </a:r>
            <a:r>
              <a:rPr lang="en-US" i="1" dirty="0">
                <a:latin typeface="Palatino"/>
                <a:cs typeface="Palatino"/>
              </a:rPr>
              <a:t>x</a:t>
            </a:r>
          </a:p>
          <a:p>
            <a:pPr marL="457200" lvl="1" indent="0" algn="ctr">
              <a:buNone/>
            </a:pPr>
            <a:r>
              <a:rPr lang="en-US" i="1" dirty="0" smtClean="0">
                <a:latin typeface="Palatino"/>
                <a:cs typeface="Palatino"/>
              </a:rPr>
              <a:t>x</a:t>
            </a:r>
            <a:r>
              <a:rPr lang="en-US" dirty="0" smtClean="0">
                <a:latin typeface="Palatino"/>
                <a:cs typeface="Palatino"/>
              </a:rPr>
              <a:t> </a:t>
            </a:r>
            <a:r>
              <a:rPr lang="en-US" dirty="0">
                <a:latin typeface="Palatino"/>
                <a:cs typeface="Palatino"/>
              </a:rPr>
              <a:t>◦ </a:t>
            </a:r>
            <a:r>
              <a:rPr lang="en-US" i="1" dirty="0">
                <a:latin typeface="Palatino"/>
                <a:cs typeface="Palatino"/>
              </a:rPr>
              <a:t>x</a:t>
            </a:r>
            <a:r>
              <a:rPr lang="en-US" baseline="30000" dirty="0">
                <a:latin typeface="Palatino"/>
                <a:cs typeface="Palatino"/>
              </a:rPr>
              <a:t>–1</a:t>
            </a:r>
            <a:r>
              <a:rPr lang="en-US" dirty="0">
                <a:latin typeface="Palatino"/>
                <a:cs typeface="Palatino"/>
              </a:rPr>
              <a:t> = </a:t>
            </a:r>
            <a:r>
              <a:rPr lang="en-US" i="1" dirty="0">
                <a:latin typeface="Palatino"/>
                <a:cs typeface="Palatino"/>
              </a:rPr>
              <a:t>x</a:t>
            </a:r>
            <a:r>
              <a:rPr lang="en-US" baseline="30000" dirty="0">
                <a:latin typeface="Palatino"/>
                <a:cs typeface="Palatino"/>
              </a:rPr>
              <a:t>–1</a:t>
            </a:r>
            <a:r>
              <a:rPr lang="en-US" dirty="0">
                <a:latin typeface="Palatino"/>
                <a:cs typeface="Palatino"/>
              </a:rPr>
              <a:t> ◦ </a:t>
            </a:r>
            <a:r>
              <a:rPr lang="en-US" i="1" dirty="0">
                <a:latin typeface="Palatino"/>
                <a:cs typeface="Palatino"/>
              </a:rPr>
              <a:t>x</a:t>
            </a:r>
            <a:r>
              <a:rPr lang="en-US" dirty="0">
                <a:latin typeface="Palatino"/>
                <a:cs typeface="Palatino"/>
              </a:rPr>
              <a:t> = </a:t>
            </a:r>
            <a:r>
              <a:rPr lang="en-US" i="1" dirty="0" smtClean="0">
                <a:latin typeface="Palatino"/>
                <a:cs typeface="Palatino"/>
              </a:rPr>
              <a:t>e</a:t>
            </a:r>
          </a:p>
          <a:p>
            <a:r>
              <a:rPr lang="en-US" dirty="0" smtClean="0">
                <a:cs typeface="Palatino"/>
              </a:rPr>
              <a:t>Starting with these, we can derive true propositions (theorems) such as:</a:t>
            </a:r>
          </a:p>
          <a:p>
            <a:pPr marL="457200" lvl="1" indent="0" algn="ctr">
              <a:buNone/>
            </a:pPr>
            <a:r>
              <a:rPr lang="en-US" i="1" dirty="0">
                <a:latin typeface="Palatino"/>
                <a:cs typeface="Palatino"/>
              </a:rPr>
              <a:t>x</a:t>
            </a:r>
            <a:r>
              <a:rPr lang="en-US" dirty="0">
                <a:latin typeface="Palatino"/>
                <a:cs typeface="Palatino"/>
              </a:rPr>
              <a:t> ◦ </a:t>
            </a:r>
            <a:r>
              <a:rPr lang="en-US" i="1" dirty="0" smtClean="0">
                <a:latin typeface="Palatino"/>
                <a:cs typeface="Palatino"/>
              </a:rPr>
              <a:t>y = x  ⟹  y = e</a:t>
            </a:r>
          </a:p>
          <a:p>
            <a:pPr marL="457200" lvl="1" indent="0" algn="ctr">
              <a:buNone/>
            </a:pPr>
            <a:r>
              <a:rPr lang="en-US" dirty="0">
                <a:latin typeface="Palatino"/>
                <a:cs typeface="Palatino"/>
              </a:rPr>
              <a:t>(</a:t>
            </a:r>
            <a:r>
              <a:rPr lang="en-US" i="1" dirty="0">
                <a:latin typeface="Palatino"/>
                <a:cs typeface="Palatino"/>
              </a:rPr>
              <a:t>x</a:t>
            </a:r>
            <a:r>
              <a:rPr lang="en-US" dirty="0">
                <a:latin typeface="Palatino"/>
                <a:cs typeface="Palatino"/>
              </a:rPr>
              <a:t> ◦ </a:t>
            </a:r>
            <a:r>
              <a:rPr lang="en-US" i="1" dirty="0">
                <a:latin typeface="Palatino"/>
                <a:cs typeface="Palatino"/>
              </a:rPr>
              <a:t>y</a:t>
            </a:r>
            <a:r>
              <a:rPr lang="en-US" dirty="0" smtClean="0">
                <a:latin typeface="Palatino"/>
                <a:cs typeface="Palatino"/>
              </a:rPr>
              <a:t>)</a:t>
            </a:r>
            <a:r>
              <a:rPr lang="en-US" baseline="30000" dirty="0" smtClean="0">
                <a:latin typeface="Palatino"/>
                <a:cs typeface="Palatino"/>
              </a:rPr>
              <a:t>–1 </a:t>
            </a:r>
            <a:r>
              <a:rPr lang="en-US" dirty="0" smtClean="0">
                <a:latin typeface="Palatino"/>
                <a:cs typeface="Palatino"/>
              </a:rPr>
              <a:t>= </a:t>
            </a:r>
            <a:r>
              <a:rPr lang="en-US" i="1" dirty="0" smtClean="0">
                <a:latin typeface="Palatino"/>
                <a:cs typeface="Palatino"/>
              </a:rPr>
              <a:t>y</a:t>
            </a:r>
            <a:r>
              <a:rPr lang="en-US" i="1" baseline="30000" dirty="0" smtClean="0">
                <a:latin typeface="Palatino"/>
                <a:cs typeface="Palatino"/>
              </a:rPr>
              <a:t>–</a:t>
            </a:r>
            <a:r>
              <a:rPr lang="en-US" baseline="30000" dirty="0" smtClean="0">
                <a:latin typeface="Palatino"/>
                <a:cs typeface="Palatino"/>
              </a:rPr>
              <a:t>1 </a:t>
            </a:r>
            <a:r>
              <a:rPr lang="en-US" dirty="0" smtClean="0">
                <a:latin typeface="Palatino"/>
                <a:cs typeface="Palatino"/>
              </a:rPr>
              <a:t>◦ </a:t>
            </a:r>
            <a:r>
              <a:rPr lang="en-US" i="1" dirty="0" smtClean="0">
                <a:latin typeface="Palatino"/>
                <a:cs typeface="Palatino"/>
              </a:rPr>
              <a:t>x</a:t>
            </a:r>
            <a:r>
              <a:rPr lang="en-US" i="1" baseline="30000" dirty="0" smtClean="0">
                <a:latin typeface="Palatino"/>
                <a:cs typeface="Palatino"/>
              </a:rPr>
              <a:t>–</a:t>
            </a:r>
            <a:r>
              <a:rPr lang="en-US" baseline="30000" dirty="0">
                <a:latin typeface="Palatino"/>
                <a:cs typeface="Palatino"/>
              </a:rPr>
              <a:t>1 </a:t>
            </a:r>
            <a:endParaRPr lang="en-US" baseline="30000" dirty="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55</a:t>
            </a:fld>
            <a:endParaRPr lang="en-US"/>
          </a:p>
        </p:txBody>
      </p:sp>
    </p:spTree>
    <p:extLst>
      <p:ext uri="{BB962C8B-B14F-4D97-AF65-F5344CB8AC3E}">
        <p14:creationId xmlns:p14="http://schemas.microsoft.com/office/powerpoint/2010/main" val="399057617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about Theories</a:t>
            </a:r>
            <a:endParaRPr lang="en-US" dirty="0"/>
          </a:p>
        </p:txBody>
      </p:sp>
      <p:sp>
        <p:nvSpPr>
          <p:cNvPr id="3" name="Content Placeholder 2"/>
          <p:cNvSpPr>
            <a:spLocks noGrp="1"/>
          </p:cNvSpPr>
          <p:nvPr>
            <p:ph idx="1"/>
          </p:nvPr>
        </p:nvSpPr>
        <p:spPr/>
        <p:txBody>
          <a:bodyPr>
            <a:normAutofit lnSpcReduction="10000"/>
          </a:bodyPr>
          <a:lstStyle/>
          <a:p>
            <a:r>
              <a:rPr lang="en-US" dirty="0" smtClean="0"/>
              <a:t>Just because a theory is a set of true propositions doesn’t mean we have to enumerate them.</a:t>
            </a:r>
          </a:p>
          <a:p>
            <a:pPr lvl="1"/>
            <a:r>
              <a:rPr lang="en-US" dirty="0" smtClean="0"/>
              <a:t>We can generate them from axioms and previously proven propositions.</a:t>
            </a:r>
          </a:p>
          <a:p>
            <a:r>
              <a:rPr lang="en-US" dirty="0" smtClean="0"/>
              <a:t>Axioms form a basis for a theory </a:t>
            </a:r>
          </a:p>
          <a:p>
            <a:pPr lvl="1"/>
            <a:r>
              <a:rPr lang="en-US" dirty="0" smtClean="0"/>
              <a:t>(like basis vectors in linear algebra)</a:t>
            </a:r>
          </a:p>
          <a:p>
            <a:r>
              <a:rPr lang="en-US" dirty="0" smtClean="0"/>
              <a:t>We can have more than one basis for the same theory.</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56</a:t>
            </a:fld>
            <a:endParaRPr lang="en-US"/>
          </a:p>
        </p:txBody>
      </p:sp>
    </p:spTree>
    <p:extLst>
      <p:ext uri="{BB962C8B-B14F-4D97-AF65-F5344CB8AC3E}">
        <p14:creationId xmlns:p14="http://schemas.microsoft.com/office/powerpoint/2010/main" val="57775151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 set of elements where all the operations in the theory are defined and all the propositions in the theory are true is called its </a:t>
            </a:r>
            <a:r>
              <a:rPr lang="en-US" sz="2800" i="1" dirty="0" smtClean="0"/>
              <a:t>model</a:t>
            </a:r>
            <a:r>
              <a:rPr lang="en-US" sz="2800" dirty="0" smtClean="0"/>
              <a:t>.</a:t>
            </a:r>
          </a:p>
          <a:p>
            <a:pPr marL="0" indent="0">
              <a:buNone/>
            </a:pPr>
            <a:endParaRPr lang="en-US" sz="2800" dirty="0"/>
          </a:p>
          <a:p>
            <a:r>
              <a:rPr lang="en-US" sz="2800" dirty="0" smtClean="0"/>
              <a:t>A model is like an implementation of a theory.</a:t>
            </a:r>
          </a:p>
          <a:p>
            <a:r>
              <a:rPr lang="en-US" sz="2800" dirty="0" smtClean="0"/>
              <a:t>A theory can have multiple models.</a:t>
            </a:r>
          </a:p>
          <a:p>
            <a:pPr lvl="1" indent="-342900"/>
            <a:r>
              <a:rPr lang="en-US" sz="2400" dirty="0" smtClean="0"/>
              <a:t>Example:  the additive group of integers and </a:t>
            </a:r>
            <a:br>
              <a:rPr lang="en-US" sz="2400" dirty="0" smtClean="0"/>
            </a:br>
            <a:r>
              <a:rPr lang="en-US" sz="2400" dirty="0" smtClean="0"/>
              <a:t>the multiplicative group of remainders modulo 7 </a:t>
            </a:r>
            <a:br>
              <a:rPr lang="en-US" sz="2400" dirty="0" smtClean="0"/>
            </a:br>
            <a:r>
              <a:rPr lang="en-US" sz="2400" dirty="0" smtClean="0"/>
              <a:t>are both models of the theory of </a:t>
            </a:r>
            <a:r>
              <a:rPr lang="en-US" sz="2400" dirty="0" err="1"/>
              <a:t>a</a:t>
            </a:r>
            <a:r>
              <a:rPr lang="en-US" sz="2400" dirty="0" err="1" smtClean="0"/>
              <a:t>belian</a:t>
            </a:r>
            <a:r>
              <a:rPr lang="en-US" sz="2400" dirty="0" smtClean="0"/>
              <a:t> groups.</a:t>
            </a:r>
            <a:endParaRPr lang="en-US" sz="2400" dirty="0"/>
          </a:p>
        </p:txBody>
      </p:sp>
      <p:sp>
        <p:nvSpPr>
          <p:cNvPr id="4" name="Slide Number Placeholder 3"/>
          <p:cNvSpPr>
            <a:spLocks noGrp="1"/>
          </p:cNvSpPr>
          <p:nvPr>
            <p:ph type="sldNum" sz="quarter" idx="12"/>
          </p:nvPr>
        </p:nvSpPr>
        <p:spPr/>
        <p:txBody>
          <a:bodyPr/>
          <a:lstStyle/>
          <a:p>
            <a:fld id="{8CC98554-76E8-C340-BA36-F66DB672AD21}" type="slidenum">
              <a:rPr lang="en-US" smtClean="0"/>
              <a:t>57</a:t>
            </a:fld>
            <a:endParaRPr lang="en-US"/>
          </a:p>
        </p:txBody>
      </p:sp>
    </p:spTree>
    <p:extLst>
      <p:ext uri="{BB962C8B-B14F-4D97-AF65-F5344CB8AC3E}">
        <p14:creationId xmlns:p14="http://schemas.microsoft.com/office/powerpoint/2010/main" val="301084581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Models for a Theory</a:t>
            </a:r>
            <a:endParaRPr lang="en-US" dirty="0"/>
          </a:p>
        </p:txBody>
      </p:sp>
      <p:sp>
        <p:nvSpPr>
          <p:cNvPr id="3" name="Content Placeholder 2"/>
          <p:cNvSpPr>
            <a:spLocks noGrp="1"/>
          </p:cNvSpPr>
          <p:nvPr>
            <p:ph idx="1"/>
          </p:nvPr>
        </p:nvSpPr>
        <p:spPr>
          <a:xfrm>
            <a:off x="457200" y="1600200"/>
            <a:ext cx="8420100" cy="4525963"/>
          </a:xfrm>
        </p:spPr>
        <p:txBody>
          <a:bodyPr>
            <a:normAutofit/>
          </a:bodyPr>
          <a:lstStyle/>
          <a:p>
            <a:pPr>
              <a:spcAft>
                <a:spcPts val="600"/>
              </a:spcAft>
            </a:pPr>
            <a:r>
              <a:rPr lang="en-US" sz="2800" dirty="0" smtClean="0"/>
              <a:t>The more propositions there are in a theory, the fewer different models there are.</a:t>
            </a:r>
          </a:p>
          <a:p>
            <a:pPr>
              <a:spcAft>
                <a:spcPts val="600"/>
              </a:spcAft>
            </a:pPr>
            <a:r>
              <a:rPr lang="en-US" sz="2800" dirty="0" smtClean="0"/>
              <a:t>Axioms and propositions are constraints on a theory</a:t>
            </a:r>
          </a:p>
          <a:p>
            <a:pPr lvl="1">
              <a:spcAft>
                <a:spcPts val="600"/>
              </a:spcAft>
            </a:pPr>
            <a:r>
              <a:rPr lang="en-US" dirty="0" smtClean="0"/>
              <a:t>The more you have, the harder it is to satisfy all of them, so the fewer models there will be that do so.</a:t>
            </a:r>
          </a:p>
          <a:p>
            <a:pPr lvl="1">
              <a:spcAft>
                <a:spcPts val="600"/>
              </a:spcAft>
            </a:pPr>
            <a:r>
              <a:rPr lang="en-US" dirty="0" smtClean="0"/>
              <a:t>Conversely, the more models there are for a theory, the fewer propositions there are.</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58</a:t>
            </a:fld>
            <a:endParaRPr lang="en-US"/>
          </a:p>
        </p:txBody>
      </p:sp>
    </p:spTree>
    <p:extLst>
      <p:ext uri="{BB962C8B-B14F-4D97-AF65-F5344CB8AC3E}">
        <p14:creationId xmlns:p14="http://schemas.microsoft.com/office/powerpoint/2010/main" val="132083469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Isomorphic Models</a:t>
            </a:r>
            <a:endParaRPr lang="en-US" dirty="0"/>
          </a:p>
        </p:txBody>
      </p:sp>
      <p:sp>
        <p:nvSpPr>
          <p:cNvPr id="3" name="Content Placeholder 2"/>
          <p:cNvSpPr>
            <a:spLocks noGrp="1"/>
          </p:cNvSpPr>
          <p:nvPr>
            <p:ph idx="1"/>
          </p:nvPr>
        </p:nvSpPr>
        <p:spPr>
          <a:xfrm>
            <a:off x="279400" y="1600200"/>
            <a:ext cx="8750300" cy="4525963"/>
          </a:xfrm>
        </p:spPr>
        <p:txBody>
          <a:bodyPr>
            <a:normAutofit/>
          </a:bodyPr>
          <a:lstStyle/>
          <a:p>
            <a:pPr marL="0" indent="0">
              <a:buNone/>
            </a:pPr>
            <a:r>
              <a:rPr lang="en-US" sz="2800" dirty="0" smtClean="0"/>
              <a:t>Two models are </a:t>
            </a:r>
            <a:r>
              <a:rPr lang="en-US" sz="2800" i="1" dirty="0" smtClean="0"/>
              <a:t>isomorphic</a:t>
            </a:r>
            <a:r>
              <a:rPr lang="en-US" sz="2800" dirty="0" smtClean="0"/>
              <a:t> if there is a one-to-one correspondence between them that preserves their operations.</a:t>
            </a:r>
          </a:p>
          <a:p>
            <a:pPr marL="0" indent="0">
              <a:buNone/>
            </a:pPr>
            <a:endParaRPr lang="en-US" sz="2800" dirty="0"/>
          </a:p>
          <a:p>
            <a:pPr marL="0" indent="0">
              <a:buNone/>
            </a:pPr>
            <a:r>
              <a:rPr lang="en-US" sz="2800" dirty="0" smtClean="0"/>
              <a:t>This means we can apply the mapping (or its inverse) before or after the operation and we’ll get the same result.</a:t>
            </a:r>
            <a:endParaRPr lang="en-US" sz="2800" dirty="0"/>
          </a:p>
        </p:txBody>
      </p:sp>
      <p:pic>
        <p:nvPicPr>
          <p:cNvPr id="7" name="Picture 6" descr="CommutativeDiagram.pdf"/>
          <p:cNvPicPr>
            <a:picLocks noChangeAspect="1"/>
          </p:cNvPicPr>
          <p:nvPr/>
        </p:nvPicPr>
        <p:blipFill rotWithShape="1">
          <a:blip r:embed="rId2">
            <a:extLst>
              <a:ext uri="{28A0092B-C50C-407E-A947-70E740481C1C}">
                <a14:useLocalDpi xmlns:a14="http://schemas.microsoft.com/office/drawing/2010/main" val="0"/>
              </a:ext>
            </a:extLst>
          </a:blip>
          <a:srcRect l="21894" t="25185" r="18577" b="41667"/>
          <a:stretch/>
        </p:blipFill>
        <p:spPr>
          <a:xfrm>
            <a:off x="2260599" y="4356100"/>
            <a:ext cx="5283201" cy="2273300"/>
          </a:xfrm>
          <a:prstGeom prst="rect">
            <a:avLst/>
          </a:prstGeom>
        </p:spPr>
      </p:pic>
      <p:sp>
        <p:nvSpPr>
          <p:cNvPr id="8" name="Slide Number Placeholder 7"/>
          <p:cNvSpPr>
            <a:spLocks noGrp="1"/>
          </p:cNvSpPr>
          <p:nvPr>
            <p:ph type="sldNum" sz="quarter" idx="12"/>
          </p:nvPr>
        </p:nvSpPr>
        <p:spPr/>
        <p:txBody>
          <a:bodyPr/>
          <a:lstStyle/>
          <a:p>
            <a:fld id="{8CC98554-76E8-C340-BA36-F66DB672AD21}" type="slidenum">
              <a:rPr lang="en-US" smtClean="0"/>
              <a:t>59</a:t>
            </a:fld>
            <a:endParaRPr lang="en-US"/>
          </a:p>
        </p:txBody>
      </p:sp>
    </p:spTree>
    <p:extLst>
      <p:ext uri="{BB962C8B-B14F-4D97-AF65-F5344CB8AC3E}">
        <p14:creationId xmlns:p14="http://schemas.microsoft.com/office/powerpoint/2010/main" val="23393363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Operation</a:t>
            </a:r>
            <a:endParaRPr lang="en-US" dirty="0"/>
          </a:p>
        </p:txBody>
      </p:sp>
      <p:sp>
        <p:nvSpPr>
          <p:cNvPr id="3" name="Content Placeholder 2"/>
          <p:cNvSpPr>
            <a:spLocks noGrp="1"/>
          </p:cNvSpPr>
          <p:nvPr>
            <p:ph idx="1"/>
          </p:nvPr>
        </p:nvSpPr>
        <p:spPr>
          <a:xfrm>
            <a:off x="457199" y="1600200"/>
            <a:ext cx="8433155" cy="4525963"/>
          </a:xfrm>
        </p:spPr>
        <p:txBody>
          <a:bodyPr/>
          <a:lstStyle/>
          <a:p>
            <a:r>
              <a:rPr lang="en-US" dirty="0" smtClean="0"/>
              <a:t>The group operation </a:t>
            </a:r>
            <a:r>
              <a:rPr lang="en-US" dirty="0" smtClean="0">
                <a:latin typeface="Palatino"/>
                <a:cs typeface="Palatino"/>
              </a:rPr>
              <a:t>◦ </a:t>
            </a:r>
            <a:r>
              <a:rPr lang="en-US" dirty="0" smtClean="0">
                <a:cs typeface="Palatino"/>
              </a:rPr>
              <a:t>is binary, meaning it takes 2 arguments</a:t>
            </a:r>
            <a:endParaRPr lang="en-US" dirty="0" smtClean="0"/>
          </a:p>
          <a:p>
            <a:r>
              <a:rPr lang="en-US" dirty="0" smtClean="0"/>
              <a:t>We often treat the operation as multiplication, writing </a:t>
            </a: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r>
              <a:rPr lang="en-US" dirty="0" smtClean="0">
                <a:latin typeface="Palatino"/>
                <a:cs typeface="Palatino"/>
              </a:rPr>
              <a:t> </a:t>
            </a:r>
            <a:r>
              <a:rPr lang="en-US" dirty="0" smtClean="0"/>
              <a:t>as </a:t>
            </a:r>
            <a:r>
              <a:rPr lang="en-US" i="1" dirty="0" err="1" smtClean="0">
                <a:latin typeface="Palatino"/>
                <a:cs typeface="Palatino"/>
              </a:rPr>
              <a:t>xy</a:t>
            </a:r>
            <a:r>
              <a:rPr lang="en-US" dirty="0" smtClean="0"/>
              <a:t> and</a:t>
            </a:r>
            <a:r>
              <a:rPr lang="en-US" i="1" dirty="0" smtClean="0"/>
              <a:t> </a:t>
            </a:r>
            <a:r>
              <a:rPr lang="en-US" i="1" dirty="0" smtClean="0">
                <a:latin typeface="Palatino"/>
                <a:cs typeface="Palatino"/>
              </a:rPr>
              <a:t>x </a:t>
            </a:r>
            <a:r>
              <a:rPr lang="en-US" dirty="0" smtClean="0">
                <a:latin typeface="Palatino"/>
                <a:cs typeface="Palatino"/>
              </a:rPr>
              <a:t>◦ </a:t>
            </a:r>
            <a:r>
              <a:rPr lang="en-US" i="1" dirty="0" smtClean="0">
                <a:latin typeface="Palatino"/>
                <a:cs typeface="Palatino"/>
              </a:rPr>
              <a:t>x</a:t>
            </a:r>
            <a:r>
              <a:rPr lang="en-US" dirty="0" smtClean="0">
                <a:latin typeface="Palatino"/>
                <a:cs typeface="Palatino"/>
              </a:rPr>
              <a:t> </a:t>
            </a:r>
            <a:r>
              <a:rPr lang="en-US" dirty="0" smtClean="0"/>
              <a:t>as </a:t>
            </a:r>
            <a:r>
              <a:rPr lang="en-US" i="1" dirty="0" smtClean="0">
                <a:latin typeface="Palatino"/>
                <a:cs typeface="Palatino"/>
              </a:rPr>
              <a:t>x</a:t>
            </a:r>
            <a:r>
              <a:rPr lang="en-US" baseline="30000" dirty="0" smtClean="0"/>
              <a:t>2</a:t>
            </a:r>
            <a:endParaRPr lang="en-US" dirty="0" smtClean="0"/>
          </a:p>
          <a:p>
            <a:r>
              <a:rPr lang="en-US" dirty="0" smtClean="0"/>
              <a:t>The group operation is not necessarily commutative, i.e. it is not necessarily true that</a:t>
            </a:r>
            <a:r>
              <a:rPr lang="en-US" dirty="0"/>
              <a:t/>
            </a:r>
            <a:br>
              <a:rPr lang="en-US" dirty="0"/>
            </a:br>
            <a:r>
              <a:rPr lang="en-US" i="1" dirty="0" smtClean="0">
                <a:latin typeface="Palatino"/>
                <a:cs typeface="Palatino"/>
              </a:rPr>
              <a:t>x</a:t>
            </a:r>
            <a:r>
              <a:rPr lang="en-US" dirty="0" smtClean="0">
                <a:latin typeface="Palatino"/>
                <a:cs typeface="Palatino"/>
              </a:rPr>
              <a:t> ◦ </a:t>
            </a:r>
            <a:r>
              <a:rPr lang="en-US" i="1" dirty="0" smtClean="0">
                <a:latin typeface="Palatino"/>
                <a:cs typeface="Palatino"/>
              </a:rPr>
              <a:t>y</a:t>
            </a:r>
            <a:r>
              <a:rPr lang="en-US" dirty="0" smtClean="0">
                <a:latin typeface="Palatino"/>
                <a:cs typeface="Palatino"/>
              </a:rPr>
              <a:t> = </a:t>
            </a:r>
            <a:r>
              <a:rPr lang="en-US" i="1" dirty="0" smtClean="0">
                <a:latin typeface="Palatino"/>
                <a:cs typeface="Palatino"/>
              </a:rPr>
              <a:t>y</a:t>
            </a:r>
            <a:r>
              <a:rPr lang="en-US" dirty="0" smtClean="0">
                <a:latin typeface="Palatino"/>
                <a:cs typeface="Palatino"/>
              </a:rPr>
              <a:t> ◦ </a:t>
            </a:r>
            <a:r>
              <a:rPr lang="en-US" i="1" dirty="0" smtClean="0">
                <a:latin typeface="Palatino"/>
                <a:cs typeface="Palatino"/>
              </a:rPr>
              <a:t>x.</a:t>
            </a:r>
            <a:endParaRPr lang="en-US" dirty="0" smtClean="0"/>
          </a:p>
        </p:txBody>
      </p:sp>
      <p:sp>
        <p:nvSpPr>
          <p:cNvPr id="4" name="Slide Number Placeholder 3"/>
          <p:cNvSpPr>
            <a:spLocks noGrp="1"/>
          </p:cNvSpPr>
          <p:nvPr>
            <p:ph type="sldNum" sz="quarter" idx="12"/>
          </p:nvPr>
        </p:nvSpPr>
        <p:spPr/>
        <p:txBody>
          <a:bodyPr/>
          <a:lstStyle/>
          <a:p>
            <a:fld id="{8CC98554-76E8-C340-BA36-F66DB672AD21}" type="slidenum">
              <a:rPr lang="en-US" smtClean="0"/>
              <a:t>6</a:t>
            </a:fld>
            <a:endParaRPr lang="en-US"/>
          </a:p>
        </p:txBody>
      </p:sp>
    </p:spTree>
    <p:extLst>
      <p:ext uri="{BB962C8B-B14F-4D97-AF65-F5344CB8AC3E}">
        <p14:creationId xmlns:p14="http://schemas.microsoft.com/office/powerpoint/2010/main" val="12962910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Isomorphic Models Example</a:t>
            </a:r>
            <a:endParaRPr lang="en-US" dirty="0"/>
          </a:p>
        </p:txBody>
      </p:sp>
      <p:sp>
        <p:nvSpPr>
          <p:cNvPr id="3" name="Content Placeholder 2"/>
          <p:cNvSpPr>
            <a:spLocks noGrp="1"/>
          </p:cNvSpPr>
          <p:nvPr>
            <p:ph idx="1"/>
          </p:nvPr>
        </p:nvSpPr>
        <p:spPr/>
        <p:txBody>
          <a:bodyPr>
            <a:normAutofit/>
          </a:bodyPr>
          <a:lstStyle/>
          <a:p>
            <a:r>
              <a:rPr lang="en-US" sz="2800" dirty="0" smtClean="0"/>
              <a:t>We can map natural numbers to even natural numbers with the mapping “multiply by 2” and use addition as our operation.</a:t>
            </a:r>
          </a:p>
          <a:p>
            <a:r>
              <a:rPr lang="en-US" sz="2800" dirty="0" smtClean="0"/>
              <a:t>If we add two numbers and then apply the mapping (multiply by 2), we get the same result as if we multiply by 2 and then add:</a:t>
            </a:r>
          </a:p>
          <a:p>
            <a:endParaRPr lang="en-US" sz="2800" dirty="0"/>
          </a:p>
        </p:txBody>
      </p:sp>
      <p:pic>
        <p:nvPicPr>
          <p:cNvPr id="4" name="Picture 3" descr="CommutativeDiagramExample.pdf"/>
          <p:cNvPicPr>
            <a:picLocks noChangeAspect="1"/>
          </p:cNvPicPr>
          <p:nvPr/>
        </p:nvPicPr>
        <p:blipFill rotWithShape="1">
          <a:blip r:embed="rId2">
            <a:extLst>
              <a:ext uri="{28A0092B-C50C-407E-A947-70E740481C1C}">
                <a14:useLocalDpi xmlns:a14="http://schemas.microsoft.com/office/drawing/2010/main" val="0"/>
              </a:ext>
            </a:extLst>
          </a:blip>
          <a:srcRect l="19032" t="25926" r="20009" b="41667"/>
          <a:stretch/>
        </p:blipFill>
        <p:spPr>
          <a:xfrm>
            <a:off x="1917701" y="4419600"/>
            <a:ext cx="5410200" cy="2222500"/>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60</a:t>
            </a:fld>
            <a:endParaRPr lang="en-US"/>
          </a:p>
        </p:txBody>
      </p:sp>
    </p:spTree>
    <p:extLst>
      <p:ext uri="{BB962C8B-B14F-4D97-AF65-F5344CB8AC3E}">
        <p14:creationId xmlns:p14="http://schemas.microsoft.com/office/powerpoint/2010/main" val="89973552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Theories and Models</a:t>
            </a:r>
            <a:endParaRPr lang="en-US" dirty="0"/>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t>An isomorphism of a model with itself is called an </a:t>
            </a:r>
            <a:r>
              <a:rPr lang="en-US" i="1" dirty="0" err="1" smtClean="0"/>
              <a:t>automorphism</a:t>
            </a:r>
            <a:r>
              <a:rPr lang="en-US" dirty="0" smtClean="0"/>
              <a:t>.</a:t>
            </a:r>
          </a:p>
          <a:p>
            <a:pPr>
              <a:spcAft>
                <a:spcPts val="600"/>
              </a:spcAft>
            </a:pPr>
            <a:endParaRPr lang="en-US" dirty="0"/>
          </a:p>
          <a:p>
            <a:pPr>
              <a:spcAft>
                <a:spcPts val="600"/>
              </a:spcAft>
            </a:pPr>
            <a:r>
              <a:rPr lang="en-US" dirty="0"/>
              <a:t>A (consistent) theory is called </a:t>
            </a:r>
            <a:r>
              <a:rPr lang="en-US" i="1" dirty="0"/>
              <a:t>categorical</a:t>
            </a:r>
            <a:r>
              <a:rPr lang="en-US" dirty="0"/>
              <a:t> or </a:t>
            </a:r>
            <a:r>
              <a:rPr lang="en-US" i="1" dirty="0"/>
              <a:t>univalent</a:t>
            </a:r>
            <a:r>
              <a:rPr lang="en-US" dirty="0"/>
              <a:t> if all its models are isomorphic.</a:t>
            </a:r>
          </a:p>
          <a:p>
            <a:pPr>
              <a:spcAft>
                <a:spcPts val="600"/>
              </a:spcAft>
            </a:pPr>
            <a:endParaRPr lang="en-US" dirty="0" smtClean="0"/>
          </a:p>
          <a:p>
            <a:pPr>
              <a:spcAft>
                <a:spcPts val="600"/>
              </a:spcAft>
            </a:pPr>
            <a:r>
              <a:rPr lang="en-US" dirty="0" smtClean="0"/>
              <a:t>An inconsistent theory is one that has no models.</a:t>
            </a:r>
          </a:p>
          <a:p>
            <a:pPr lvl="1">
              <a:spcAft>
                <a:spcPts val="600"/>
              </a:spcAft>
            </a:pPr>
            <a:r>
              <a:rPr lang="en-US" dirty="0"/>
              <a:t>T</a:t>
            </a:r>
            <a:r>
              <a:rPr lang="en-US" dirty="0" smtClean="0"/>
              <a:t>here’s no way to satisfy all the propositions without a contradiction.</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61</a:t>
            </a:fld>
            <a:endParaRPr lang="en-US"/>
          </a:p>
        </p:txBody>
      </p:sp>
    </p:spTree>
    <p:extLst>
      <p:ext uri="{BB962C8B-B14F-4D97-AF65-F5344CB8AC3E}">
        <p14:creationId xmlns:p14="http://schemas.microsoft.com/office/powerpoint/2010/main" val="167893236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Theories vs. STL</a:t>
            </a:r>
            <a:endParaRPr lang="en-US" dirty="0"/>
          </a:p>
        </p:txBody>
      </p:sp>
      <p:sp>
        <p:nvSpPr>
          <p:cNvPr id="3" name="Content Placeholder 2"/>
          <p:cNvSpPr>
            <a:spLocks noGrp="1"/>
          </p:cNvSpPr>
          <p:nvPr>
            <p:ph idx="1"/>
          </p:nvPr>
        </p:nvSpPr>
        <p:spPr>
          <a:xfrm>
            <a:off x="457200" y="1600200"/>
            <a:ext cx="8394700" cy="4525963"/>
          </a:xfrm>
        </p:spPr>
        <p:txBody>
          <a:bodyPr>
            <a:normAutofit/>
          </a:bodyPr>
          <a:lstStyle/>
          <a:p>
            <a:pPr>
              <a:spcAft>
                <a:spcPts val="600"/>
              </a:spcAft>
            </a:pPr>
            <a:r>
              <a:rPr lang="en-US" dirty="0" smtClean="0"/>
              <a:t>People used to believe that only categorical theories made sense for programming.</a:t>
            </a:r>
          </a:p>
          <a:p>
            <a:pPr>
              <a:spcAft>
                <a:spcPts val="600"/>
              </a:spcAft>
            </a:pPr>
            <a:r>
              <a:rPr lang="en-US" dirty="0" smtClean="0"/>
              <a:t>When STL was proposed, some objected that some of its concepts, such as </a:t>
            </a:r>
            <a:r>
              <a:rPr lang="en-US" b="1" dirty="0" smtClean="0"/>
              <a:t>Iterator</a:t>
            </a:r>
            <a:r>
              <a:rPr lang="en-US" dirty="0" smtClean="0"/>
              <a:t>, were underspecified (i.e. not categorical).</a:t>
            </a:r>
          </a:p>
          <a:p>
            <a:pPr>
              <a:spcAft>
                <a:spcPts val="600"/>
              </a:spcAft>
            </a:pPr>
            <a:r>
              <a:rPr lang="en-US" dirty="0" smtClean="0"/>
              <a:t>But STL’s power comes from this generality:</a:t>
            </a:r>
          </a:p>
          <a:p>
            <a:pPr lvl="1">
              <a:spcAft>
                <a:spcPts val="600"/>
              </a:spcAft>
            </a:pPr>
            <a:r>
              <a:rPr lang="en-US" dirty="0" smtClean="0"/>
              <a:t>E.g. </a:t>
            </a:r>
            <a:r>
              <a:rPr lang="en-US" dirty="0"/>
              <a:t>l</a:t>
            </a:r>
            <a:r>
              <a:rPr lang="en-US" dirty="0" smtClean="0"/>
              <a:t>inked lists and arrays are not isomorphic, but many STL algorithms work on both data structures.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62</a:t>
            </a:fld>
            <a:endParaRPr lang="en-US"/>
          </a:p>
        </p:txBody>
      </p:sp>
    </p:spTree>
    <p:extLst>
      <p:ext uri="{BB962C8B-B14F-4D97-AF65-F5344CB8AC3E}">
        <p14:creationId xmlns:p14="http://schemas.microsoft.com/office/powerpoint/2010/main" val="142114054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24900" cy="1143000"/>
          </a:xfrm>
        </p:spPr>
        <p:txBody>
          <a:bodyPr>
            <a:noAutofit/>
          </a:bodyPr>
          <a:lstStyle/>
          <a:p>
            <a:r>
              <a:rPr lang="en-US" sz="3600" dirty="0" smtClean="0"/>
              <a:t>Categorical Theory with 2 Isomorphic Models:</a:t>
            </a:r>
            <a:br>
              <a:rPr lang="en-US" sz="3600" dirty="0" smtClean="0"/>
            </a:br>
            <a:r>
              <a:rPr lang="en-US" sz="3600" dirty="0" smtClean="0"/>
              <a:t>Cyclic Groups of Order 4</a:t>
            </a:r>
            <a:endParaRPr lang="en-US" sz="3600" dirty="0"/>
          </a:p>
        </p:txBody>
      </p:sp>
      <p:pic>
        <p:nvPicPr>
          <p:cNvPr id="6" name="Content Placeholder 5" descr="IsomorphicGroups.pdf"/>
          <p:cNvPicPr>
            <a:picLocks noGrp="1" noChangeAspect="1"/>
          </p:cNvPicPr>
          <p:nvPr>
            <p:ph idx="1"/>
          </p:nvPr>
        </p:nvPicPr>
        <p:blipFill rotWithShape="1">
          <a:blip r:embed="rId3">
            <a:extLst>
              <a:ext uri="{28A0092B-C50C-407E-A947-70E740481C1C}">
                <a14:useLocalDpi xmlns:a14="http://schemas.microsoft.com/office/drawing/2010/main" val="0"/>
              </a:ext>
            </a:extLst>
          </a:blip>
          <a:srcRect l="6327" t="24999" r="6327" b="14414"/>
          <a:stretch/>
        </p:blipFill>
        <p:spPr>
          <a:xfrm>
            <a:off x="977900" y="1752600"/>
            <a:ext cx="7188200" cy="3852863"/>
          </a:xfrm>
        </p:spPr>
      </p:pic>
      <p:sp>
        <p:nvSpPr>
          <p:cNvPr id="7" name="TextBox 6"/>
          <p:cNvSpPr txBox="1"/>
          <p:nvPr/>
        </p:nvSpPr>
        <p:spPr>
          <a:xfrm>
            <a:off x="558801" y="5694363"/>
            <a:ext cx="3936999" cy="846137"/>
          </a:xfrm>
          <a:prstGeom prst="rect">
            <a:avLst/>
          </a:prstGeom>
          <a:noFill/>
        </p:spPr>
        <p:txBody>
          <a:bodyPr wrap="square" rtlCol="0">
            <a:spAutoFit/>
          </a:bodyPr>
          <a:lstStyle/>
          <a:p>
            <a:r>
              <a:rPr lang="en-US" sz="2400" dirty="0" smtClean="0"/>
              <a:t>Additive group of remainders modulo 4</a:t>
            </a:r>
            <a:endParaRPr lang="en-US" sz="2400" dirty="0"/>
          </a:p>
        </p:txBody>
      </p:sp>
      <p:sp>
        <p:nvSpPr>
          <p:cNvPr id="8" name="TextBox 7"/>
          <p:cNvSpPr txBox="1"/>
          <p:nvPr/>
        </p:nvSpPr>
        <p:spPr>
          <a:xfrm>
            <a:off x="4762500" y="5709503"/>
            <a:ext cx="4102099" cy="830997"/>
          </a:xfrm>
          <a:prstGeom prst="rect">
            <a:avLst/>
          </a:prstGeom>
          <a:noFill/>
        </p:spPr>
        <p:txBody>
          <a:bodyPr wrap="square" rtlCol="0">
            <a:spAutoFit/>
          </a:bodyPr>
          <a:lstStyle/>
          <a:p>
            <a:r>
              <a:rPr lang="en-US" sz="2400" dirty="0" smtClean="0"/>
              <a:t>Multiplicative group of nonzero remainders modulo 5</a:t>
            </a:r>
            <a:endParaRPr lang="en-US" sz="2400" dirty="0"/>
          </a:p>
        </p:txBody>
      </p:sp>
      <p:sp>
        <p:nvSpPr>
          <p:cNvPr id="9" name="Slide Number Placeholder 8"/>
          <p:cNvSpPr>
            <a:spLocks noGrp="1"/>
          </p:cNvSpPr>
          <p:nvPr>
            <p:ph type="sldNum" sz="quarter" idx="12"/>
          </p:nvPr>
        </p:nvSpPr>
        <p:spPr/>
        <p:txBody>
          <a:bodyPr/>
          <a:lstStyle/>
          <a:p>
            <a:fld id="{8CC98554-76E8-C340-BA36-F66DB672AD21}" type="slidenum">
              <a:rPr lang="en-US" smtClean="0"/>
              <a:t>63</a:t>
            </a:fld>
            <a:endParaRPr lang="en-US"/>
          </a:p>
        </p:txBody>
      </p:sp>
    </p:spTree>
    <p:extLst>
      <p:ext uri="{BB962C8B-B14F-4D97-AF65-F5344CB8AC3E}">
        <p14:creationId xmlns:p14="http://schemas.microsoft.com/office/powerpoint/2010/main" val="3521448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on Mapping Models</a:t>
            </a:r>
            <a:endParaRPr lang="en-US" dirty="0"/>
          </a:p>
        </p:txBody>
      </p:sp>
      <p:sp>
        <p:nvSpPr>
          <p:cNvPr id="3" name="Content Placeholder 2"/>
          <p:cNvSpPr>
            <a:spLocks noGrp="1"/>
          </p:cNvSpPr>
          <p:nvPr>
            <p:ph idx="1"/>
          </p:nvPr>
        </p:nvSpPr>
        <p:spPr>
          <a:xfrm>
            <a:off x="457200" y="1600200"/>
            <a:ext cx="8559800" cy="4525963"/>
          </a:xfrm>
        </p:spPr>
        <p:txBody>
          <a:bodyPr>
            <a:normAutofit lnSpcReduction="10000"/>
          </a:bodyPr>
          <a:lstStyle/>
          <a:p>
            <a:r>
              <a:rPr lang="en-US" sz="2800" dirty="0" smtClean="0"/>
              <a:t>In theory, 4! </a:t>
            </a:r>
            <a:r>
              <a:rPr lang="en-US" sz="2800" smtClean="0"/>
              <a:t>= </a:t>
            </a:r>
            <a:r>
              <a:rPr lang="en-US" sz="2800" smtClean="0"/>
              <a:t>24</a:t>
            </a:r>
            <a:r>
              <a:rPr lang="en-US" sz="2800" smtClean="0"/>
              <a:t> </a:t>
            </a:r>
            <a:r>
              <a:rPr lang="en-US" sz="2800" dirty="0" smtClean="0"/>
              <a:t>possible mappings.</a:t>
            </a:r>
          </a:p>
          <a:p>
            <a:pPr lvl="1"/>
            <a:r>
              <a:rPr lang="en-US" sz="2400" dirty="0" smtClean="0"/>
              <a:t>0 in first model could map to 1, 2, 3, 4 in second, etc.</a:t>
            </a:r>
          </a:p>
          <a:p>
            <a:r>
              <a:rPr lang="en-US" sz="2800" dirty="0" smtClean="0"/>
              <a:t>An element is a </a:t>
            </a:r>
            <a:r>
              <a:rPr lang="en-US" sz="2800" i="1" dirty="0" smtClean="0"/>
              <a:t>generator</a:t>
            </a:r>
            <a:r>
              <a:rPr lang="en-US" sz="2800" dirty="0" smtClean="0"/>
              <a:t> if you can raise it to powers and get all other elements.</a:t>
            </a:r>
          </a:p>
          <a:p>
            <a:pPr lvl="1"/>
            <a:r>
              <a:rPr lang="en-US" sz="2400" dirty="0" smtClean="0"/>
              <a:t>1 and 3 are generators in first model</a:t>
            </a:r>
          </a:p>
          <a:p>
            <a:pPr lvl="1"/>
            <a:r>
              <a:rPr lang="en-US" sz="2400" dirty="0" smtClean="0"/>
              <a:t>2 and 3 are generators in second model</a:t>
            </a:r>
          </a:p>
          <a:p>
            <a:pPr lvl="1"/>
            <a:r>
              <a:rPr lang="en-US" sz="2400" dirty="0" smtClean="0"/>
              <a:t>A generator in one model must map to generator in other.</a:t>
            </a:r>
          </a:p>
          <a:p>
            <a:r>
              <a:rPr lang="en-US" sz="2800" dirty="0" smtClean="0"/>
              <a:t>An identity element must map to an identity element</a:t>
            </a:r>
          </a:p>
          <a:p>
            <a:r>
              <a:rPr lang="en-US" sz="2800" dirty="0" smtClean="0"/>
              <a:t>2 must map to 4, since it’s the only non-identity element that gives identity when applied to itself.</a:t>
            </a:r>
          </a:p>
          <a:p>
            <a:pPr lvl="1"/>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64</a:t>
            </a:fld>
            <a:endParaRPr lang="en-US"/>
          </a:p>
        </p:txBody>
      </p:sp>
    </p:spTree>
    <p:extLst>
      <p:ext uri="{BB962C8B-B14F-4D97-AF65-F5344CB8AC3E}">
        <p14:creationId xmlns:p14="http://schemas.microsoft.com/office/powerpoint/2010/main" val="301467420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Constraints Leave Two Possible Mappings</a:t>
            </a:r>
            <a:endParaRPr lang="en-US" sz="36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sz="2800" dirty="0" smtClean="0"/>
              <a:t>How do we know we can use these mappings to get our second model from our first?</a:t>
            </a:r>
          </a:p>
          <a:p>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2325738"/>
            <a:ext cx="8686800" cy="1710119"/>
          </a:xfrm>
          <a:prstGeom prst="rect">
            <a:avLst/>
          </a:prstGeom>
        </p:spPr>
      </p:pic>
      <p:sp>
        <p:nvSpPr>
          <p:cNvPr id="6" name="Slide Number Placeholder 5"/>
          <p:cNvSpPr>
            <a:spLocks noGrp="1"/>
          </p:cNvSpPr>
          <p:nvPr>
            <p:ph type="sldNum" sz="quarter" idx="12"/>
          </p:nvPr>
        </p:nvSpPr>
        <p:spPr/>
        <p:txBody>
          <a:bodyPr/>
          <a:lstStyle/>
          <a:p>
            <a:fld id="{8CC98554-76E8-C340-BA36-F66DB672AD21}" type="slidenum">
              <a:rPr lang="en-US" smtClean="0"/>
              <a:t>65</a:t>
            </a:fld>
            <a:endParaRPr lang="en-US"/>
          </a:p>
        </p:txBody>
      </p:sp>
    </p:spTree>
    <p:extLst>
      <p:ext uri="{BB962C8B-B14F-4D97-AF65-F5344CB8AC3E}">
        <p14:creationId xmlns:p14="http://schemas.microsoft.com/office/powerpoint/2010/main" val="185154090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Transforming Multiplication Table</a:t>
            </a:r>
            <a:endParaRPr lang="en-US" dirty="0"/>
          </a:p>
        </p:txBody>
      </p:sp>
      <p:sp>
        <p:nvSpPr>
          <p:cNvPr id="3" name="Content Placeholder 2"/>
          <p:cNvSpPr>
            <a:spLocks noGrp="1"/>
          </p:cNvSpPr>
          <p:nvPr>
            <p:ph sz="half" idx="1"/>
          </p:nvPr>
        </p:nvSpPr>
        <p:spPr/>
        <p:txBody>
          <a:bodyPr/>
          <a:lstStyle/>
          <a:p>
            <a:pPr marL="0" indent="0">
              <a:buNone/>
            </a:pPr>
            <a:r>
              <a:rPr lang="en-US" dirty="0" smtClean="0"/>
              <a:t>1. Replace original values with mapped values:</a:t>
            </a:r>
            <a:endParaRPr lang="en-US" dirty="0"/>
          </a:p>
        </p:txBody>
      </p:sp>
      <p:sp>
        <p:nvSpPr>
          <p:cNvPr id="4" name="Content Placeholder 3"/>
          <p:cNvSpPr>
            <a:spLocks noGrp="1"/>
          </p:cNvSpPr>
          <p:nvPr>
            <p:ph sz="half" idx="2"/>
          </p:nvPr>
        </p:nvSpPr>
        <p:spPr/>
        <p:txBody>
          <a:bodyPr/>
          <a:lstStyle/>
          <a:p>
            <a:pPr marL="0" indent="0">
              <a:buNone/>
            </a:pPr>
            <a:r>
              <a:rPr lang="en-US" dirty="0" smtClean="0"/>
              <a:t>2. Swap last two columns and last two rows:</a:t>
            </a:r>
            <a:endParaRPr lang="en-US" dirty="0"/>
          </a:p>
        </p:txBody>
      </p:sp>
      <p:pic>
        <p:nvPicPr>
          <p:cNvPr id="6" name="Picture 5" descr="MappingProcess1.pdf"/>
          <p:cNvPicPr>
            <a:picLocks noChangeAspect="1"/>
          </p:cNvPicPr>
          <p:nvPr/>
        </p:nvPicPr>
        <p:blipFill rotWithShape="1">
          <a:blip r:embed="rId2">
            <a:extLst>
              <a:ext uri="{28A0092B-C50C-407E-A947-70E740481C1C}">
                <a14:useLocalDpi xmlns:a14="http://schemas.microsoft.com/office/drawing/2010/main" val="0"/>
              </a:ext>
            </a:extLst>
          </a:blip>
          <a:srcRect l="31827" t="23334" r="30109" b="26110"/>
          <a:stretch/>
        </p:blipFill>
        <p:spPr>
          <a:xfrm>
            <a:off x="774700" y="2659063"/>
            <a:ext cx="3378200" cy="3467100"/>
          </a:xfrm>
          <a:prstGeom prst="rect">
            <a:avLst/>
          </a:prstGeom>
        </p:spPr>
      </p:pic>
      <p:pic>
        <p:nvPicPr>
          <p:cNvPr id="7" name="Picture 6" descr="MappingProcess2.pdf"/>
          <p:cNvPicPr>
            <a:picLocks noChangeAspect="1"/>
          </p:cNvPicPr>
          <p:nvPr/>
        </p:nvPicPr>
        <p:blipFill rotWithShape="1">
          <a:blip r:embed="rId3">
            <a:extLst>
              <a:ext uri="{28A0092B-C50C-407E-A947-70E740481C1C}">
                <a14:useLocalDpi xmlns:a14="http://schemas.microsoft.com/office/drawing/2010/main" val="0"/>
              </a:ext>
            </a:extLst>
          </a:blip>
          <a:srcRect l="30480" t="23333" r="30883" b="25555"/>
          <a:stretch/>
        </p:blipFill>
        <p:spPr>
          <a:xfrm>
            <a:off x="4876801" y="2620963"/>
            <a:ext cx="3429000" cy="3505200"/>
          </a:xfrm>
          <a:prstGeom prst="rect">
            <a:avLst/>
          </a:prstGeom>
        </p:spPr>
      </p:pic>
      <p:sp>
        <p:nvSpPr>
          <p:cNvPr id="8" name="Slide Number Placeholder 7"/>
          <p:cNvSpPr>
            <a:spLocks noGrp="1"/>
          </p:cNvSpPr>
          <p:nvPr>
            <p:ph type="sldNum" sz="quarter" idx="12"/>
          </p:nvPr>
        </p:nvSpPr>
        <p:spPr/>
        <p:txBody>
          <a:bodyPr/>
          <a:lstStyle/>
          <a:p>
            <a:fld id="{8CC98554-76E8-C340-BA36-F66DB672AD21}" type="slidenum">
              <a:rPr lang="en-US" smtClean="0"/>
              <a:t>66</a:t>
            </a:fld>
            <a:endParaRPr lang="en-US"/>
          </a:p>
        </p:txBody>
      </p:sp>
    </p:spTree>
    <p:extLst>
      <p:ext uri="{BB962C8B-B14F-4D97-AF65-F5344CB8AC3E}">
        <p14:creationId xmlns:p14="http://schemas.microsoft.com/office/powerpoint/2010/main" val="161110631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Transforming Multiplication Table</a:t>
            </a:r>
            <a:endParaRPr lang="en-US" dirty="0"/>
          </a:p>
        </p:txBody>
      </p:sp>
      <p:sp>
        <p:nvSpPr>
          <p:cNvPr id="3" name="Content Placeholder 2"/>
          <p:cNvSpPr>
            <a:spLocks noGrp="1"/>
          </p:cNvSpPr>
          <p:nvPr>
            <p:ph sz="half" idx="1"/>
          </p:nvPr>
        </p:nvSpPr>
        <p:spPr/>
        <p:txBody>
          <a:bodyPr/>
          <a:lstStyle/>
          <a:p>
            <a:pPr marL="0" indent="0">
              <a:buNone/>
            </a:pPr>
            <a:r>
              <a:rPr lang="en-US" dirty="0"/>
              <a:t>3</a:t>
            </a:r>
            <a:r>
              <a:rPr lang="en-US" dirty="0" smtClean="0"/>
              <a:t>. Swap middle two rows and columns:</a:t>
            </a:r>
            <a:endParaRPr lang="en-US" dirty="0"/>
          </a:p>
        </p:txBody>
      </p:sp>
      <p:pic>
        <p:nvPicPr>
          <p:cNvPr id="8" name="Picture 7" descr="MappingProcess3.pdf"/>
          <p:cNvPicPr>
            <a:picLocks noChangeAspect="1"/>
          </p:cNvPicPr>
          <p:nvPr/>
        </p:nvPicPr>
        <p:blipFill rotWithShape="1">
          <a:blip r:embed="rId3">
            <a:extLst>
              <a:ext uri="{28A0092B-C50C-407E-A947-70E740481C1C}">
                <a14:useLocalDpi xmlns:a14="http://schemas.microsoft.com/office/drawing/2010/main" val="0"/>
              </a:ext>
            </a:extLst>
          </a:blip>
          <a:srcRect l="30337" t="23333" r="30884" b="25370"/>
          <a:stretch/>
        </p:blipFill>
        <p:spPr>
          <a:xfrm>
            <a:off x="596901" y="2608263"/>
            <a:ext cx="3441700" cy="3517900"/>
          </a:xfrm>
          <a:prstGeom prst="rect">
            <a:avLst/>
          </a:prstGeom>
        </p:spPr>
      </p:pic>
      <p:sp>
        <p:nvSpPr>
          <p:cNvPr id="9" name="Slide Number Placeholder 8"/>
          <p:cNvSpPr>
            <a:spLocks noGrp="1"/>
          </p:cNvSpPr>
          <p:nvPr>
            <p:ph type="sldNum" sz="quarter" idx="12"/>
          </p:nvPr>
        </p:nvSpPr>
        <p:spPr/>
        <p:txBody>
          <a:bodyPr/>
          <a:lstStyle/>
          <a:p>
            <a:fld id="{8CC98554-76E8-C340-BA36-F66DB672AD21}" type="slidenum">
              <a:rPr lang="en-US" smtClean="0"/>
              <a:t>67</a:t>
            </a:fld>
            <a:endParaRPr lang="en-US"/>
          </a:p>
        </p:txBody>
      </p:sp>
    </p:spTree>
    <p:extLst>
      <p:ext uri="{BB962C8B-B14F-4D97-AF65-F5344CB8AC3E}">
        <p14:creationId xmlns:p14="http://schemas.microsoft.com/office/powerpoint/2010/main" val="26319322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Non-Categorical Theory</a:t>
            </a:r>
            <a:endParaRPr lang="en-US" dirty="0"/>
          </a:p>
        </p:txBody>
      </p:sp>
      <p:sp>
        <p:nvSpPr>
          <p:cNvPr id="3" name="Content Placeholder 2"/>
          <p:cNvSpPr>
            <a:spLocks noGrp="1"/>
          </p:cNvSpPr>
          <p:nvPr>
            <p:ph idx="1"/>
          </p:nvPr>
        </p:nvSpPr>
        <p:spPr/>
        <p:txBody>
          <a:bodyPr>
            <a:normAutofit/>
          </a:bodyPr>
          <a:lstStyle/>
          <a:p>
            <a:r>
              <a:rPr lang="en-US" dirty="0" smtClean="0"/>
              <a:t>A non</a:t>
            </a:r>
            <a:r>
              <a:rPr lang="en-US" dirty="0"/>
              <a:t>-categorical theory </a:t>
            </a:r>
            <a:r>
              <a:rPr lang="en-US" dirty="0" smtClean="0"/>
              <a:t>has </a:t>
            </a:r>
            <a:r>
              <a:rPr lang="en-US" dirty="0"/>
              <a:t>multiple models that are not isomorphic</a:t>
            </a:r>
            <a:r>
              <a:rPr lang="en-US" dirty="0" smtClean="0"/>
              <a:t>.</a:t>
            </a:r>
          </a:p>
          <a:p>
            <a:r>
              <a:rPr lang="en-US" dirty="0" smtClean="0"/>
              <a:t>Example:  Groups of order 4</a:t>
            </a:r>
          </a:p>
          <a:p>
            <a:r>
              <a:rPr lang="en-US" dirty="0" smtClean="0"/>
              <a:t>It has two non-isomorphic models</a:t>
            </a:r>
          </a:p>
          <a:p>
            <a:pPr lvl="1"/>
            <a:r>
              <a:rPr lang="en-US" dirty="0" smtClean="0"/>
              <a:t>Cyclic group of order 4</a:t>
            </a:r>
          </a:p>
          <a:p>
            <a:pPr lvl="1"/>
            <a:r>
              <a:rPr lang="en-US" dirty="0" smtClean="0"/>
              <a:t>Klein group</a:t>
            </a:r>
            <a:endParaRPr lang="en-US" dirty="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68</a:t>
            </a:fld>
            <a:endParaRPr lang="en-US"/>
          </a:p>
        </p:txBody>
      </p:sp>
    </p:spTree>
    <p:extLst>
      <p:ext uri="{BB962C8B-B14F-4D97-AF65-F5344CB8AC3E}">
        <p14:creationId xmlns:p14="http://schemas.microsoft.com/office/powerpoint/2010/main" val="394112105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Klein Group</a:t>
            </a:r>
            <a:endParaRPr lang="en-US" dirty="0"/>
          </a:p>
        </p:txBody>
      </p:sp>
      <p:sp>
        <p:nvSpPr>
          <p:cNvPr id="6" name="Content Placeholder 5"/>
          <p:cNvSpPr>
            <a:spLocks noGrp="1"/>
          </p:cNvSpPr>
          <p:nvPr>
            <p:ph idx="1"/>
          </p:nvPr>
        </p:nvSpPr>
        <p:spPr/>
        <p:txBody>
          <a:bodyPr/>
          <a:lstStyle/>
          <a:p>
            <a:pPr marL="0" indent="0">
              <a:buNone/>
            </a:pPr>
            <a:r>
              <a:rPr lang="en-US" dirty="0" smtClean="0"/>
              <a:t>Two important models:</a:t>
            </a:r>
          </a:p>
          <a:p>
            <a:r>
              <a:rPr lang="en-US" dirty="0" smtClean="0"/>
              <a:t>Multiplicative group of units modulo 8</a:t>
            </a:r>
          </a:p>
          <a:p>
            <a:pPr lvl="1"/>
            <a:r>
              <a:rPr lang="en-US" dirty="0" smtClean="0"/>
              <a:t>Consists of {1, 3, 5, 7}</a:t>
            </a:r>
          </a:p>
          <a:p>
            <a:r>
              <a:rPr lang="en-US" dirty="0" smtClean="0"/>
              <a:t>Group of </a:t>
            </a:r>
            <a:r>
              <a:rPr lang="en-US" dirty="0" err="1" smtClean="0"/>
              <a:t>isometries</a:t>
            </a:r>
            <a:r>
              <a:rPr lang="en-US" dirty="0" smtClean="0"/>
              <a:t> transforming a rectangle into itself</a:t>
            </a:r>
          </a:p>
          <a:p>
            <a:pPr lvl="1"/>
            <a:r>
              <a:rPr lang="en-US" dirty="0" smtClean="0"/>
              <a:t>Consists of identity transform, vertical symmetry, horizontal symmetry, 180</a:t>
            </a:r>
            <a:r>
              <a:rPr lang="en-US" baseline="30000" dirty="0" smtClean="0"/>
              <a:t>∘</a:t>
            </a:r>
            <a:r>
              <a:rPr lang="en-US" dirty="0" smtClean="0"/>
              <a:t> rotation.</a:t>
            </a:r>
            <a:endParaRPr lang="en-US" dirty="0"/>
          </a:p>
        </p:txBody>
      </p:sp>
      <p:sp>
        <p:nvSpPr>
          <p:cNvPr id="7" name="Slide Number Placeholder 6"/>
          <p:cNvSpPr>
            <a:spLocks noGrp="1"/>
          </p:cNvSpPr>
          <p:nvPr>
            <p:ph type="sldNum" sz="quarter" idx="12"/>
          </p:nvPr>
        </p:nvSpPr>
        <p:spPr/>
        <p:txBody>
          <a:bodyPr/>
          <a:lstStyle/>
          <a:p>
            <a:fld id="{8CC98554-76E8-C340-BA36-F66DB672AD21}" type="slidenum">
              <a:rPr lang="en-US" smtClean="0"/>
              <a:t>69</a:t>
            </a:fld>
            <a:endParaRPr lang="en-US"/>
          </a:p>
        </p:txBody>
      </p:sp>
    </p:spTree>
    <p:extLst>
      <p:ext uri="{BB962C8B-B14F-4D97-AF65-F5344CB8AC3E}">
        <p14:creationId xmlns:p14="http://schemas.microsoft.com/office/powerpoint/2010/main" val="13578294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with </a:t>
            </a:r>
            <a:r>
              <a:rPr lang="en-US" dirty="0" err="1" smtClean="0"/>
              <a:t>Commutativity</a:t>
            </a:r>
            <a:endParaRPr lang="en-US" dirty="0"/>
          </a:p>
        </p:txBody>
      </p:sp>
      <p:sp>
        <p:nvSpPr>
          <p:cNvPr id="3" name="Content Placeholder 2"/>
          <p:cNvSpPr>
            <a:spLocks noGrp="1"/>
          </p:cNvSpPr>
          <p:nvPr>
            <p:ph idx="1"/>
          </p:nvPr>
        </p:nvSpPr>
        <p:spPr>
          <a:xfrm>
            <a:off x="457200" y="1600200"/>
            <a:ext cx="8229600" cy="4838700"/>
          </a:xfrm>
        </p:spPr>
        <p:txBody>
          <a:bodyPr>
            <a:normAutofit fontScale="92500" lnSpcReduction="10000"/>
          </a:bodyPr>
          <a:lstStyle/>
          <a:p>
            <a:r>
              <a:rPr lang="en-US" dirty="0" smtClean="0"/>
              <a:t>An </a:t>
            </a:r>
            <a:r>
              <a:rPr lang="en-US" i="1" dirty="0" err="1" smtClean="0"/>
              <a:t>abelian</a:t>
            </a:r>
            <a:r>
              <a:rPr lang="en-US" i="1" dirty="0" smtClean="0"/>
              <a:t> group </a:t>
            </a:r>
            <a:r>
              <a:rPr lang="en-US" dirty="0" smtClean="0"/>
              <a:t>is a group whose operation is commutative.</a:t>
            </a:r>
          </a:p>
          <a:p>
            <a:r>
              <a:rPr lang="en-US" dirty="0" smtClean="0"/>
              <a:t>An </a:t>
            </a:r>
            <a:r>
              <a:rPr lang="en-US" i="1" dirty="0" smtClean="0"/>
              <a:t>additive group </a:t>
            </a:r>
            <a:r>
              <a:rPr lang="en-US" dirty="0" smtClean="0"/>
              <a:t>is an </a:t>
            </a:r>
            <a:r>
              <a:rPr lang="en-US" dirty="0" err="1" smtClean="0"/>
              <a:t>abelian</a:t>
            </a:r>
            <a:r>
              <a:rPr lang="en-US" dirty="0" smtClean="0"/>
              <a:t> group where the group operation is addition.</a:t>
            </a:r>
          </a:p>
          <a:p>
            <a:r>
              <a:rPr lang="en-US" dirty="0"/>
              <a:t>Additive groups are assumed to be commutative, even though the name doesn’t explicitly say this</a:t>
            </a:r>
            <a:r>
              <a:rPr lang="en-US" dirty="0" smtClean="0"/>
              <a:t>.</a:t>
            </a:r>
          </a:p>
          <a:p>
            <a:endParaRPr lang="en-US" dirty="0"/>
          </a:p>
          <a:p>
            <a:pPr marL="0" indent="0">
              <a:buNone/>
            </a:pPr>
            <a:r>
              <a:rPr lang="en-US" dirty="0" smtClean="0"/>
              <a:t>With additive groups, we use different notation:</a:t>
            </a:r>
          </a:p>
          <a:p>
            <a:pPr marL="0" indent="0">
              <a:buNone/>
            </a:pPr>
            <a:r>
              <a:rPr lang="en-US" dirty="0" smtClean="0"/>
              <a:t>	“+” for the group operation</a:t>
            </a:r>
            <a:br>
              <a:rPr lang="en-US" dirty="0" smtClean="0"/>
            </a:br>
            <a:r>
              <a:rPr lang="en-US" dirty="0" smtClean="0"/>
              <a:t>	“0” for identity element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7</a:t>
            </a:fld>
            <a:endParaRPr lang="en-US"/>
          </a:p>
        </p:txBody>
      </p:sp>
    </p:spTree>
    <p:extLst>
      <p:ext uri="{BB962C8B-B14F-4D97-AF65-F5344CB8AC3E}">
        <p14:creationId xmlns:p14="http://schemas.microsoft.com/office/powerpoint/2010/main" val="105264721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24900" cy="1143000"/>
          </a:xfrm>
        </p:spPr>
        <p:txBody>
          <a:bodyPr>
            <a:noAutofit/>
          </a:bodyPr>
          <a:lstStyle/>
          <a:p>
            <a:r>
              <a:rPr lang="en-US" sz="3600" dirty="0" smtClean="0"/>
              <a:t>Non-Categorical Theory:</a:t>
            </a:r>
            <a:br>
              <a:rPr lang="en-US" sz="3600" dirty="0" smtClean="0"/>
            </a:br>
            <a:r>
              <a:rPr lang="en-US" sz="3600" dirty="0" smtClean="0"/>
              <a:t>All Groups of Order 4</a:t>
            </a:r>
            <a:endParaRPr lang="en-US" sz="3600" dirty="0"/>
          </a:p>
        </p:txBody>
      </p:sp>
      <p:sp>
        <p:nvSpPr>
          <p:cNvPr id="3" name="Content Placeholder 2"/>
          <p:cNvSpPr>
            <a:spLocks noGrp="1"/>
          </p:cNvSpPr>
          <p:nvPr>
            <p:ph idx="1"/>
          </p:nvPr>
        </p:nvSpPr>
        <p:spPr/>
        <p:txBody>
          <a:bodyPr/>
          <a:lstStyle/>
          <a:p>
            <a:endParaRPr lang="en-US" dirty="0"/>
          </a:p>
        </p:txBody>
      </p:sp>
      <p:pic>
        <p:nvPicPr>
          <p:cNvPr id="4" name="Picture 3" descr="Z4andKleinGroup.pdf"/>
          <p:cNvPicPr>
            <a:picLocks noChangeAspect="1"/>
          </p:cNvPicPr>
          <p:nvPr/>
        </p:nvPicPr>
        <p:blipFill rotWithShape="1">
          <a:blip r:embed="rId3">
            <a:extLst>
              <a:ext uri="{28A0092B-C50C-407E-A947-70E740481C1C}">
                <a14:useLocalDpi xmlns:a14="http://schemas.microsoft.com/office/drawing/2010/main" val="0"/>
              </a:ext>
            </a:extLst>
          </a:blip>
          <a:srcRect l="7155" t="23333" r="7845" b="10671"/>
          <a:stretch/>
        </p:blipFill>
        <p:spPr>
          <a:xfrm>
            <a:off x="761999" y="1600200"/>
            <a:ext cx="7543801" cy="4525963"/>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70</a:t>
            </a:fld>
            <a:endParaRPr lang="en-US"/>
          </a:p>
        </p:txBody>
      </p:sp>
    </p:spTree>
    <p:extLst>
      <p:ext uri="{BB962C8B-B14F-4D97-AF65-F5344CB8AC3E}">
        <p14:creationId xmlns:p14="http://schemas.microsoft.com/office/powerpoint/2010/main" val="285540980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45500" cy="1143000"/>
          </a:xfrm>
        </p:spPr>
        <p:txBody>
          <a:bodyPr>
            <a:noAutofit/>
          </a:bodyPr>
          <a:lstStyle/>
          <a:p>
            <a:r>
              <a:rPr lang="en-US" sz="3600" dirty="0" smtClean="0"/>
              <a:t>How do we know these are not isomorphic?</a:t>
            </a:r>
            <a:endParaRPr lang="en-US" sz="3600" dirty="0"/>
          </a:p>
        </p:txBody>
      </p:sp>
      <p:sp>
        <p:nvSpPr>
          <p:cNvPr id="3" name="Content Placeholder 2"/>
          <p:cNvSpPr>
            <a:spLocks noGrp="1"/>
          </p:cNvSpPr>
          <p:nvPr>
            <p:ph idx="1"/>
          </p:nvPr>
        </p:nvSpPr>
        <p:spPr/>
        <p:txBody>
          <a:bodyPr/>
          <a:lstStyle/>
          <a:p>
            <a:r>
              <a:rPr lang="en-US" sz="2800" dirty="0" smtClean="0"/>
              <a:t>There is a distinguishing proposition (differentia) that is true for the Klein group but false for Z</a:t>
            </a:r>
            <a:r>
              <a:rPr lang="en-US" sz="2800" baseline="-25000" dirty="0" smtClean="0"/>
              <a:t>4</a:t>
            </a:r>
            <a:r>
              <a:rPr lang="en-US" sz="2800" dirty="0" smtClean="0"/>
              <a:t>:</a:t>
            </a:r>
          </a:p>
          <a:p>
            <a:endParaRPr lang="en-US" sz="2800" dirty="0"/>
          </a:p>
          <a:p>
            <a:r>
              <a:rPr lang="en-US" sz="2800" dirty="0" smtClean="0"/>
              <a:t>Equivalently, the diagonals of the multiplication tables are different.</a:t>
            </a:r>
          </a:p>
          <a:p>
            <a:r>
              <a:rPr lang="en-US" sz="2800" dirty="0" smtClean="0"/>
              <a:t>The cyclic group contains two generators, while the Klein group contains none.</a:t>
            </a:r>
          </a:p>
          <a:p>
            <a:endParaRPr lang="en-US" dirty="0" smtClean="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590292"/>
            <a:ext cx="2717800" cy="380492"/>
          </a:xfrm>
          <a:prstGeom prst="rect">
            <a:avLst/>
          </a:prstGeom>
        </p:spPr>
      </p:pic>
      <p:sp>
        <p:nvSpPr>
          <p:cNvPr id="5" name="Slide Number Placeholder 4"/>
          <p:cNvSpPr>
            <a:spLocks noGrp="1"/>
          </p:cNvSpPr>
          <p:nvPr>
            <p:ph type="sldNum" sz="quarter" idx="12"/>
          </p:nvPr>
        </p:nvSpPr>
        <p:spPr/>
        <p:txBody>
          <a:bodyPr/>
          <a:lstStyle/>
          <a:p>
            <a:fld id="{8CC98554-76E8-C340-BA36-F66DB672AD21}" type="slidenum">
              <a:rPr lang="en-US" smtClean="0"/>
              <a:t>71</a:t>
            </a:fld>
            <a:endParaRPr lang="en-US"/>
          </a:p>
        </p:txBody>
      </p:sp>
    </p:spTree>
    <p:extLst>
      <p:ext uri="{BB962C8B-B14F-4D97-AF65-F5344CB8AC3E}">
        <p14:creationId xmlns:p14="http://schemas.microsoft.com/office/powerpoint/2010/main" val="375737132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multiplication </a:t>
            </a:r>
            <a:r>
              <a:rPr lang="en-US" dirty="0" smtClean="0"/>
              <a:t>table, a simple mathematical tool, continues to be a</a:t>
            </a:r>
            <a:br>
              <a:rPr lang="en-US" dirty="0" smtClean="0"/>
            </a:br>
            <a:r>
              <a:rPr lang="en-US" dirty="0" smtClean="0"/>
              <a:t>useful source of insights</a:t>
            </a:r>
          </a:p>
          <a:p>
            <a:pPr lvl="1"/>
            <a:r>
              <a:rPr lang="en-US" dirty="0" smtClean="0"/>
              <a:t>You used it in 3</a:t>
            </a:r>
            <a:r>
              <a:rPr lang="en-US" baseline="30000" dirty="0" smtClean="0"/>
              <a:t>rd</a:t>
            </a:r>
            <a:r>
              <a:rPr lang="en-US" dirty="0" smtClean="0"/>
              <a:t> grade for basic arithmetic</a:t>
            </a:r>
          </a:p>
          <a:p>
            <a:pPr lvl="1"/>
            <a:r>
              <a:rPr lang="en-US" dirty="0" smtClean="0"/>
              <a:t>We used it to understand modular arithmetic</a:t>
            </a:r>
          </a:p>
          <a:p>
            <a:pPr lvl="1"/>
            <a:r>
              <a:rPr lang="en-US" dirty="0" smtClean="0"/>
              <a:t>We used it to see how Euler extended Fermat’s results</a:t>
            </a:r>
          </a:p>
          <a:p>
            <a:pPr lvl="1"/>
            <a:r>
              <a:rPr lang="en-US" dirty="0" smtClean="0"/>
              <a:t>We used it to distinguish categorical from non-categorical theories</a:t>
            </a:r>
          </a:p>
        </p:txBody>
      </p:sp>
      <p:sp>
        <p:nvSpPr>
          <p:cNvPr id="4" name="Slide Number Placeholder 3"/>
          <p:cNvSpPr>
            <a:spLocks noGrp="1"/>
          </p:cNvSpPr>
          <p:nvPr>
            <p:ph type="sldNum" sz="quarter" idx="12"/>
          </p:nvPr>
        </p:nvSpPr>
        <p:spPr/>
        <p:txBody>
          <a:bodyPr/>
          <a:lstStyle/>
          <a:p>
            <a:fld id="{8CC98554-76E8-C340-BA36-F66DB672AD21}" type="slidenum">
              <a:rPr lang="en-US" smtClean="0"/>
              <a:t>72</a:t>
            </a:fld>
            <a:endParaRPr lang="en-US"/>
          </a:p>
        </p:txBody>
      </p:sp>
    </p:spTree>
    <p:extLst>
      <p:ext uri="{BB962C8B-B14F-4D97-AF65-F5344CB8AC3E}">
        <p14:creationId xmlns:p14="http://schemas.microsoft.com/office/powerpoint/2010/main" val="239913548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11</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Requirements for an Algorithm</a:t>
            </a:r>
          </a:p>
          <a:p>
            <a:r>
              <a:rPr lang="en-US" dirty="0" smtClean="0"/>
              <a:t>(Covers material from Sec. 7.1-7.5)</a:t>
            </a:r>
            <a:endParaRPr lang="en-US" dirty="0"/>
          </a:p>
        </p:txBody>
      </p:sp>
    </p:spTree>
    <p:extLst>
      <p:ext uri="{BB962C8B-B14F-4D97-AF65-F5344CB8AC3E}">
        <p14:creationId xmlns:p14="http://schemas.microsoft.com/office/powerpoint/2010/main" val="298333472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Egyptian Multiplication Revisited:</a:t>
            </a:r>
            <a:br>
              <a:rPr lang="en-US" dirty="0"/>
            </a:br>
            <a:r>
              <a:rPr lang="en-US" dirty="0"/>
              <a:t>Coloring </a:t>
            </a:r>
            <a:r>
              <a:rPr lang="en-US" sz="3600" dirty="0">
                <a:latin typeface="Lucida Console"/>
                <a:cs typeface="Lucida Console"/>
              </a:rPr>
              <a:t>multiply-accumulate</a:t>
            </a:r>
            <a:endParaRPr lang="en-US"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74</a:t>
            </a:fld>
            <a:endParaRPr lang="en-US"/>
          </a:p>
        </p:txBody>
      </p:sp>
      <p:sp>
        <p:nvSpPr>
          <p:cNvPr id="4" name="Rectangle 3"/>
          <p:cNvSpPr/>
          <p:nvPr/>
        </p:nvSpPr>
        <p:spPr>
          <a:xfrm>
            <a:off x="1244600" y="1719640"/>
            <a:ext cx="6972300" cy="3785652"/>
          </a:xfrm>
          <a:prstGeom prst="rect">
            <a:avLst/>
          </a:prstGeom>
        </p:spPr>
        <p:txBody>
          <a:bodyPr wrap="square">
            <a:spAutoFit/>
          </a:bodyPr>
          <a:lstStyle/>
          <a:p>
            <a:r>
              <a:rPr lang="en-US" sz="2400" dirty="0" err="1">
                <a:solidFill>
                  <a:srgbClr val="0080FF"/>
                </a:solidFill>
                <a:latin typeface="Lucida Console"/>
                <a:cs typeface="Lucida Console"/>
              </a:rPr>
              <a:t>int</a:t>
            </a:r>
            <a:r>
              <a:rPr lang="en-US" sz="2400" dirty="0">
                <a:solidFill>
                  <a:srgbClr val="0080FF"/>
                </a:solidFill>
                <a:latin typeface="Lucida Console"/>
                <a:cs typeface="Lucida Console"/>
              </a:rPr>
              <a:t> </a:t>
            </a:r>
            <a:r>
              <a:rPr lang="en-US" sz="2400" dirty="0">
                <a:latin typeface="Lucida Console"/>
                <a:cs typeface="Lucida Console"/>
              </a:rPr>
              <a:t>mult_acc4(</a:t>
            </a:r>
            <a:r>
              <a:rPr lang="en-US" sz="2400" dirty="0" err="1">
                <a:solidFill>
                  <a:srgbClr val="0080FF"/>
                </a:solidFill>
                <a:latin typeface="Lucida Console"/>
                <a:cs typeface="Lucida Console"/>
              </a:rPr>
              <a:t>int</a:t>
            </a:r>
            <a:r>
              <a:rPr lang="en-US" sz="2400" dirty="0">
                <a:solidFill>
                  <a:srgbClr val="0080FF"/>
                </a:solidFill>
                <a:latin typeface="Lucida Console"/>
                <a:cs typeface="Lucida Console"/>
              </a:rPr>
              <a:t> r</a:t>
            </a:r>
            <a:r>
              <a:rPr lang="en-US" sz="2400" dirty="0">
                <a:latin typeface="Lucida Console"/>
                <a:cs typeface="Lucida Console"/>
              </a:rPr>
              <a:t>, </a:t>
            </a:r>
            <a:r>
              <a:rPr lang="en-US" sz="2400" dirty="0" err="1">
                <a:solidFill>
                  <a:srgbClr val="FF0000"/>
                </a:solidFill>
                <a:latin typeface="Lucida Console"/>
                <a:cs typeface="Lucida Console"/>
              </a:rPr>
              <a:t>int</a:t>
            </a:r>
            <a:r>
              <a:rPr lang="en-US" sz="2400" dirty="0">
                <a:solidFill>
                  <a:srgbClr val="FF0000"/>
                </a:solidFill>
                <a:latin typeface="Lucida Console"/>
                <a:cs typeface="Lucida Console"/>
              </a:rPr>
              <a:t> n</a:t>
            </a:r>
            <a:r>
              <a:rPr lang="en-US" sz="2400" dirty="0">
                <a:latin typeface="Lucida Console"/>
                <a:cs typeface="Lucida Console"/>
              </a:rPr>
              <a:t>, </a:t>
            </a:r>
            <a:r>
              <a:rPr lang="en-US" sz="2400" dirty="0" err="1">
                <a:solidFill>
                  <a:srgbClr val="0080FF"/>
                </a:solidFill>
                <a:latin typeface="Lucida Console"/>
                <a:cs typeface="Lucida Console"/>
              </a:rPr>
              <a:t>int</a:t>
            </a:r>
            <a:r>
              <a:rPr lang="en-US" sz="2400" dirty="0">
                <a:solidFill>
                  <a:srgbClr val="0080FF"/>
                </a:solidFill>
                <a:latin typeface="Lucida Console"/>
                <a:cs typeface="Lucida Console"/>
              </a:rPr>
              <a:t> a</a:t>
            </a:r>
            <a:r>
              <a:rPr lang="en-US" sz="2400" dirty="0">
                <a:latin typeface="Lucida Console"/>
                <a:cs typeface="Lucida Console"/>
              </a:rPr>
              <a:t>) {</a:t>
            </a:r>
          </a:p>
          <a:p>
            <a:r>
              <a:rPr lang="en-US" sz="2400" dirty="0">
                <a:latin typeface="Lucida Console"/>
                <a:cs typeface="Lucida Console"/>
              </a:rPr>
              <a:t>  while (true) {</a:t>
            </a:r>
          </a:p>
          <a:p>
            <a:r>
              <a:rPr lang="en-US" sz="2400" dirty="0">
                <a:latin typeface="Lucida Console"/>
                <a:cs typeface="Lucida Console"/>
              </a:rPr>
              <a:t>    if (</a:t>
            </a:r>
            <a:r>
              <a:rPr lang="en-US" sz="2400" dirty="0">
                <a:solidFill>
                  <a:srgbClr val="FF0000"/>
                </a:solidFill>
                <a:latin typeface="Lucida Console"/>
                <a:cs typeface="Lucida Console"/>
              </a:rPr>
              <a:t>odd(n)</a:t>
            </a:r>
            <a:r>
              <a:rPr lang="en-US" sz="2400" dirty="0">
                <a:latin typeface="Lucida Console"/>
                <a:cs typeface="Lucida Console"/>
              </a:rPr>
              <a:t>) {</a:t>
            </a:r>
          </a:p>
          <a:p>
            <a:r>
              <a:rPr lang="en-US" sz="2400" dirty="0">
                <a:latin typeface="Lucida Console"/>
                <a:cs typeface="Lucida Console"/>
              </a:rPr>
              <a:t>      </a:t>
            </a:r>
            <a:r>
              <a:rPr lang="en-US" sz="2400" dirty="0">
                <a:solidFill>
                  <a:srgbClr val="0080FF"/>
                </a:solidFill>
                <a:latin typeface="Lucida Console"/>
                <a:cs typeface="Lucida Console"/>
              </a:rPr>
              <a:t>r = r + a;</a:t>
            </a:r>
          </a:p>
          <a:p>
            <a:r>
              <a:rPr lang="en-US" sz="2400" dirty="0">
                <a:latin typeface="Lucida Console"/>
                <a:cs typeface="Lucida Console"/>
              </a:rPr>
              <a:t>      if </a:t>
            </a:r>
            <a:r>
              <a:rPr lang="en-US" sz="2400" dirty="0">
                <a:solidFill>
                  <a:srgbClr val="FF0000"/>
                </a:solidFill>
                <a:latin typeface="Lucida Console"/>
                <a:cs typeface="Lucida Console"/>
              </a:rPr>
              <a:t>(n == 1) </a:t>
            </a:r>
            <a:r>
              <a:rPr lang="en-US" sz="2400" dirty="0">
                <a:solidFill>
                  <a:srgbClr val="0080FF"/>
                </a:solidFill>
                <a:latin typeface="Lucida Console"/>
                <a:cs typeface="Lucida Console"/>
              </a:rPr>
              <a:t>return r;</a:t>
            </a:r>
          </a:p>
          <a:p>
            <a:r>
              <a:rPr lang="en-US" sz="2400" dirty="0">
                <a:latin typeface="Lucida Console"/>
                <a:cs typeface="Lucida Console"/>
              </a:rPr>
              <a:t>    }</a:t>
            </a:r>
          </a:p>
          <a:p>
            <a:r>
              <a:rPr lang="fi-FI" sz="2400" dirty="0">
                <a:latin typeface="Lucida Console"/>
                <a:cs typeface="Lucida Console"/>
              </a:rPr>
              <a:t>    </a:t>
            </a:r>
            <a:r>
              <a:rPr lang="fi-FI" sz="2400" dirty="0">
                <a:solidFill>
                  <a:srgbClr val="FF0000"/>
                </a:solidFill>
                <a:latin typeface="Lucida Console"/>
                <a:cs typeface="Lucida Console"/>
              </a:rPr>
              <a:t>n = </a:t>
            </a:r>
            <a:r>
              <a:rPr lang="fi-FI" sz="2400" dirty="0" err="1">
                <a:solidFill>
                  <a:srgbClr val="FF0000"/>
                </a:solidFill>
                <a:latin typeface="Lucida Console"/>
                <a:cs typeface="Lucida Console"/>
              </a:rPr>
              <a:t>half(n</a:t>
            </a:r>
            <a:r>
              <a:rPr lang="fi-FI" sz="2400" dirty="0">
                <a:solidFill>
                  <a:srgbClr val="FF0000"/>
                </a:solidFill>
                <a:latin typeface="Lucida Console"/>
                <a:cs typeface="Lucida Console"/>
              </a:rPr>
              <a:t>)</a:t>
            </a:r>
            <a:r>
              <a:rPr lang="fi-FI" sz="2400" dirty="0">
                <a:latin typeface="Lucida Console"/>
                <a:cs typeface="Lucida Console"/>
              </a:rPr>
              <a:t>;</a:t>
            </a:r>
          </a:p>
          <a:p>
            <a:r>
              <a:rPr lang="fi-FI" sz="2400" dirty="0">
                <a:latin typeface="Lucida Console"/>
                <a:cs typeface="Lucida Console"/>
              </a:rPr>
              <a:t>    </a:t>
            </a:r>
            <a:r>
              <a:rPr lang="fi-FI" sz="2400" dirty="0">
                <a:solidFill>
                  <a:srgbClr val="0080FF"/>
                </a:solidFill>
                <a:latin typeface="Lucida Console"/>
                <a:cs typeface="Lucida Console"/>
              </a:rPr>
              <a:t>a = a + a;</a:t>
            </a:r>
          </a:p>
          <a:p>
            <a:r>
              <a:rPr lang="fi-FI" sz="2400" dirty="0">
                <a:latin typeface="Lucida Console"/>
                <a:cs typeface="Lucida Console"/>
              </a:rPr>
              <a:t>  }</a:t>
            </a:r>
          </a:p>
          <a:p>
            <a:r>
              <a:rPr lang="fi-FI" sz="2400" dirty="0">
                <a:latin typeface="Lucida Console"/>
                <a:cs typeface="Lucida Console"/>
              </a:rPr>
              <a:t>}</a:t>
            </a:r>
            <a:endParaRPr lang="en-US" sz="2400" dirty="0">
              <a:latin typeface="Lucida Console"/>
              <a:cs typeface="Lucida Console"/>
            </a:endParaRPr>
          </a:p>
        </p:txBody>
      </p:sp>
      <p:sp>
        <p:nvSpPr>
          <p:cNvPr id="6" name="TextBox 5"/>
          <p:cNvSpPr txBox="1"/>
          <p:nvPr/>
        </p:nvSpPr>
        <p:spPr>
          <a:xfrm>
            <a:off x="596900" y="5600700"/>
            <a:ext cx="7553896" cy="954107"/>
          </a:xfrm>
          <a:prstGeom prst="rect">
            <a:avLst/>
          </a:prstGeom>
          <a:noFill/>
        </p:spPr>
        <p:txBody>
          <a:bodyPr wrap="none" rtlCol="0">
            <a:spAutoFit/>
          </a:bodyPr>
          <a:lstStyle/>
          <a:p>
            <a:r>
              <a:rPr lang="en-US" sz="2800" dirty="0" smtClean="0"/>
              <a:t>Observation: </a:t>
            </a:r>
            <a:br>
              <a:rPr lang="en-US" sz="2800" dirty="0" smtClean="0"/>
            </a:br>
            <a:r>
              <a:rPr lang="en-US" sz="2800" dirty="0" smtClean="0"/>
              <a:t>No operations involve both blue and red variables.</a:t>
            </a:r>
            <a:endParaRPr lang="en-US" sz="2800" dirty="0"/>
          </a:p>
        </p:txBody>
      </p:sp>
    </p:spTree>
    <p:extLst>
      <p:ext uri="{BB962C8B-B14F-4D97-AF65-F5344CB8AC3E}">
        <p14:creationId xmlns:p14="http://schemas.microsoft.com/office/powerpoint/2010/main" val="309111257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on Types</a:t>
            </a:r>
            <a:endParaRPr lang="en-US" dirty="0"/>
          </a:p>
        </p:txBody>
      </p:sp>
      <p:sp>
        <p:nvSpPr>
          <p:cNvPr id="5" name="Content Placeholder 4"/>
          <p:cNvSpPr>
            <a:spLocks noGrp="1"/>
          </p:cNvSpPr>
          <p:nvPr>
            <p:ph sz="half" idx="1"/>
          </p:nvPr>
        </p:nvSpPr>
        <p:spPr/>
        <p:txBody>
          <a:bodyPr>
            <a:noAutofit/>
          </a:bodyPr>
          <a:lstStyle/>
          <a:p>
            <a:pPr marL="0" indent="0">
              <a:buNone/>
            </a:pPr>
            <a:r>
              <a:rPr lang="en-US" dirty="0" smtClean="0"/>
              <a:t>Blue Variables </a:t>
            </a:r>
            <a:r>
              <a:rPr lang="en-US" i="1" dirty="0" smtClean="0"/>
              <a:t>r</a:t>
            </a:r>
            <a:r>
              <a:rPr lang="en-US" dirty="0" smtClean="0"/>
              <a:t> and </a:t>
            </a:r>
            <a:r>
              <a:rPr lang="en-US" i="1" dirty="0" smtClean="0"/>
              <a:t>a</a:t>
            </a:r>
            <a:r>
              <a:rPr lang="en-US" dirty="0" smtClean="0"/>
              <a:t>:</a:t>
            </a:r>
          </a:p>
          <a:p>
            <a:r>
              <a:rPr lang="en-US" sz="2400" dirty="0" smtClean="0"/>
              <a:t>Must support addition</a:t>
            </a:r>
          </a:p>
          <a:p>
            <a:pPr lvl="1"/>
            <a:r>
              <a:rPr lang="en-US" dirty="0" smtClean="0"/>
              <a:t>“</a:t>
            </a:r>
            <a:r>
              <a:rPr lang="en-US" dirty="0" err="1" smtClean="0"/>
              <a:t>plusable</a:t>
            </a:r>
            <a:r>
              <a:rPr lang="en-US" dirty="0" smtClean="0"/>
              <a:t>”</a:t>
            </a:r>
          </a:p>
          <a:p>
            <a:pPr marL="57150" indent="0">
              <a:buNone/>
            </a:pPr>
            <a:endParaRPr lang="en-US" dirty="0" smtClean="0"/>
          </a:p>
          <a:p>
            <a:pPr marL="57150" indent="0">
              <a:buNone/>
            </a:pPr>
            <a:endParaRPr lang="en-US" dirty="0"/>
          </a:p>
          <a:p>
            <a:pPr marL="57150" indent="0">
              <a:buNone/>
            </a:pPr>
            <a:endParaRPr lang="en-US" dirty="0" smtClean="0"/>
          </a:p>
          <a:p>
            <a:pPr marL="57150" indent="0">
              <a:buNone/>
            </a:pPr>
            <a:endParaRPr lang="en-US" dirty="0" smtClean="0"/>
          </a:p>
          <a:p>
            <a:pPr marL="57150" indent="0">
              <a:buNone/>
            </a:pPr>
            <a:r>
              <a:rPr lang="en-US" sz="2400" dirty="0" smtClean="0"/>
              <a:t>We’ll use template </a:t>
            </a:r>
            <a:r>
              <a:rPr lang="en-US" sz="2400" dirty="0" err="1" smtClean="0"/>
              <a:t>typename</a:t>
            </a:r>
            <a:r>
              <a:rPr lang="en-US" sz="2400" dirty="0" smtClean="0"/>
              <a:t> </a:t>
            </a:r>
            <a:r>
              <a:rPr lang="en-US" sz="2400" b="1" dirty="0" smtClean="0"/>
              <a:t>A</a:t>
            </a:r>
            <a:r>
              <a:rPr lang="en-US" sz="2400" dirty="0"/>
              <a:t> </a:t>
            </a:r>
            <a:r>
              <a:rPr lang="en-US" sz="2400" dirty="0" smtClean="0"/>
              <a:t>for these variables.</a:t>
            </a:r>
          </a:p>
          <a:p>
            <a:endParaRPr lang="en-US" dirty="0"/>
          </a:p>
        </p:txBody>
      </p:sp>
      <p:sp>
        <p:nvSpPr>
          <p:cNvPr id="6" name="Content Placeholder 5"/>
          <p:cNvSpPr>
            <a:spLocks noGrp="1"/>
          </p:cNvSpPr>
          <p:nvPr>
            <p:ph sz="half" idx="2"/>
          </p:nvPr>
        </p:nvSpPr>
        <p:spPr/>
        <p:txBody>
          <a:bodyPr>
            <a:noAutofit/>
          </a:bodyPr>
          <a:lstStyle/>
          <a:p>
            <a:pPr marL="0" indent="0">
              <a:buNone/>
            </a:pPr>
            <a:r>
              <a:rPr lang="en-US" dirty="0" smtClean="0"/>
              <a:t>Red Variable </a:t>
            </a:r>
            <a:r>
              <a:rPr lang="en-US" i="1" dirty="0" smtClean="0"/>
              <a:t>n</a:t>
            </a:r>
          </a:p>
          <a:p>
            <a:r>
              <a:rPr lang="en-US" sz="2400" dirty="0" smtClean="0"/>
              <a:t>Must be able to check for oddness</a:t>
            </a:r>
          </a:p>
          <a:p>
            <a:r>
              <a:rPr lang="en-US" sz="2400" dirty="0" smtClean="0"/>
              <a:t>Must be able to compare with 1</a:t>
            </a:r>
          </a:p>
          <a:p>
            <a:r>
              <a:rPr lang="en-US" sz="2400" dirty="0" smtClean="0"/>
              <a:t>Must support division by 2</a:t>
            </a:r>
          </a:p>
          <a:p>
            <a:pPr lvl="1"/>
            <a:r>
              <a:rPr lang="en-US" dirty="0" smtClean="0"/>
              <a:t>“</a:t>
            </a:r>
            <a:r>
              <a:rPr lang="en-US" dirty="0" err="1" smtClean="0"/>
              <a:t>halvable</a:t>
            </a:r>
            <a:r>
              <a:rPr lang="en-US" dirty="0" smtClean="0"/>
              <a:t>”</a:t>
            </a:r>
          </a:p>
          <a:p>
            <a:endParaRPr lang="en-US" dirty="0"/>
          </a:p>
          <a:p>
            <a:pPr marL="0" indent="0">
              <a:buNone/>
            </a:pPr>
            <a:r>
              <a:rPr lang="en-US" sz="2400" dirty="0" smtClean="0"/>
              <a:t>We’ll use template </a:t>
            </a:r>
            <a:r>
              <a:rPr lang="en-US" sz="2400" dirty="0" err="1" smtClean="0"/>
              <a:t>typename</a:t>
            </a:r>
            <a:r>
              <a:rPr lang="en-US" sz="2400" dirty="0" smtClean="0"/>
              <a:t> </a:t>
            </a:r>
            <a:r>
              <a:rPr lang="en-US" sz="2400" b="1" dirty="0" smtClean="0"/>
              <a:t>N </a:t>
            </a:r>
            <a:r>
              <a:rPr lang="en-US" sz="2400" dirty="0" smtClean="0"/>
              <a:t>for this variable.</a:t>
            </a:r>
            <a:endParaRPr lang="en-US" sz="2400" dirty="0"/>
          </a:p>
        </p:txBody>
      </p:sp>
      <p:sp>
        <p:nvSpPr>
          <p:cNvPr id="4" name="Slide Number Placeholder 3"/>
          <p:cNvSpPr>
            <a:spLocks noGrp="1"/>
          </p:cNvSpPr>
          <p:nvPr>
            <p:ph type="sldNum" sz="quarter" idx="12"/>
          </p:nvPr>
        </p:nvSpPr>
        <p:spPr/>
        <p:txBody>
          <a:bodyPr/>
          <a:lstStyle/>
          <a:p>
            <a:fld id="{8CC98554-76E8-C340-BA36-F66DB672AD21}" type="slidenum">
              <a:rPr lang="en-US" smtClean="0"/>
              <a:t>75</a:t>
            </a:fld>
            <a:endParaRPr lang="en-US"/>
          </a:p>
        </p:txBody>
      </p:sp>
    </p:spTree>
    <p:extLst>
      <p:ext uri="{BB962C8B-B14F-4D97-AF65-F5344CB8AC3E}">
        <p14:creationId xmlns:p14="http://schemas.microsoft.com/office/powerpoint/2010/main" val="419604367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More Generic Form</a:t>
            </a:r>
            <a:endParaRPr lang="en-US"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76</a:t>
            </a:fld>
            <a:endParaRPr lang="en-US"/>
          </a:p>
        </p:txBody>
      </p:sp>
      <p:sp>
        <p:nvSpPr>
          <p:cNvPr id="4" name="Rectangle 3"/>
          <p:cNvSpPr/>
          <p:nvPr/>
        </p:nvSpPr>
        <p:spPr>
          <a:xfrm>
            <a:off x="1244600" y="1618040"/>
            <a:ext cx="7442200" cy="4154983"/>
          </a:xfrm>
          <a:prstGeom prst="rect">
            <a:avLst/>
          </a:prstGeom>
        </p:spPr>
        <p:txBody>
          <a:bodyPr wrap="square">
            <a:spAutoFit/>
          </a:bodyPr>
          <a:lstStyle/>
          <a:p>
            <a:r>
              <a:rPr lang="en-US" sz="2400" dirty="0">
                <a:latin typeface="Lucida Console"/>
                <a:cs typeface="Lucida Console"/>
              </a:rPr>
              <a:t>template &lt;</a:t>
            </a:r>
            <a:r>
              <a:rPr lang="en-US" sz="2400" dirty="0" err="1">
                <a:solidFill>
                  <a:srgbClr val="0080FF"/>
                </a:solidFill>
                <a:latin typeface="Lucida Console"/>
                <a:cs typeface="Lucida Console"/>
              </a:rPr>
              <a:t>typename</a:t>
            </a:r>
            <a:r>
              <a:rPr lang="en-US" sz="2400" dirty="0">
                <a:solidFill>
                  <a:srgbClr val="0080FF"/>
                </a:solidFill>
                <a:latin typeface="Lucida Console"/>
                <a:cs typeface="Lucida Console"/>
              </a:rPr>
              <a:t> A</a:t>
            </a:r>
            <a:r>
              <a:rPr lang="en-US" sz="2400" dirty="0">
                <a:latin typeface="Lucida Console"/>
                <a:cs typeface="Lucida Console"/>
              </a:rPr>
              <a:t>, </a:t>
            </a:r>
            <a:r>
              <a:rPr lang="en-US" sz="2400" dirty="0" err="1">
                <a:solidFill>
                  <a:srgbClr val="FF0000"/>
                </a:solidFill>
                <a:latin typeface="Lucida Console"/>
                <a:cs typeface="Lucida Console"/>
              </a:rPr>
              <a:t>typename</a:t>
            </a:r>
            <a:r>
              <a:rPr lang="en-US" sz="2400" dirty="0">
                <a:solidFill>
                  <a:srgbClr val="FF0000"/>
                </a:solidFill>
                <a:latin typeface="Lucida Console"/>
                <a:cs typeface="Lucida Console"/>
              </a:rPr>
              <a:t> N</a:t>
            </a:r>
            <a:r>
              <a:rPr lang="en-US" sz="2400" dirty="0">
                <a:latin typeface="Lucida Console"/>
                <a:cs typeface="Lucida Console"/>
              </a:rPr>
              <a:t>&gt;</a:t>
            </a:r>
          </a:p>
          <a:p>
            <a:r>
              <a:rPr lang="en-US" sz="2400" dirty="0">
                <a:solidFill>
                  <a:srgbClr val="0080FF"/>
                </a:solidFill>
                <a:latin typeface="Lucida Console"/>
                <a:cs typeface="Lucida Console"/>
              </a:rPr>
              <a:t>A</a:t>
            </a:r>
            <a:r>
              <a:rPr lang="en-US" sz="2400" dirty="0">
                <a:latin typeface="Lucida Console"/>
                <a:cs typeface="Lucida Console"/>
              </a:rPr>
              <a:t> multiply_accumulate0(</a:t>
            </a:r>
            <a:r>
              <a:rPr lang="en-US" sz="2400" dirty="0">
                <a:solidFill>
                  <a:srgbClr val="0080FF"/>
                </a:solidFill>
                <a:latin typeface="Lucida Console"/>
                <a:cs typeface="Lucida Console"/>
              </a:rPr>
              <a:t>A r</a:t>
            </a:r>
            <a:r>
              <a:rPr lang="en-US" sz="2400" dirty="0">
                <a:latin typeface="Lucida Console"/>
                <a:cs typeface="Lucida Console"/>
              </a:rPr>
              <a:t>, </a:t>
            </a:r>
            <a:r>
              <a:rPr lang="en-US" sz="2400" dirty="0">
                <a:solidFill>
                  <a:srgbClr val="FF0000"/>
                </a:solidFill>
                <a:latin typeface="Lucida Console"/>
                <a:cs typeface="Lucida Console"/>
              </a:rPr>
              <a:t>N n</a:t>
            </a:r>
            <a:r>
              <a:rPr lang="en-US" sz="2400" dirty="0">
                <a:latin typeface="Lucida Console"/>
                <a:cs typeface="Lucida Console"/>
              </a:rPr>
              <a:t>, </a:t>
            </a:r>
            <a:r>
              <a:rPr lang="en-US" sz="2400" dirty="0">
                <a:solidFill>
                  <a:srgbClr val="0080FF"/>
                </a:solidFill>
                <a:latin typeface="Lucida Console"/>
                <a:cs typeface="Lucida Console"/>
              </a:rPr>
              <a:t>A a</a:t>
            </a:r>
            <a:r>
              <a:rPr lang="en-US" sz="2400" dirty="0">
                <a:latin typeface="Lucida Console"/>
                <a:cs typeface="Lucida Console"/>
              </a:rPr>
              <a:t>) {</a:t>
            </a:r>
          </a:p>
          <a:p>
            <a:r>
              <a:rPr lang="en-US" sz="2400" dirty="0">
                <a:latin typeface="Lucida Console"/>
                <a:cs typeface="Lucida Console"/>
              </a:rPr>
              <a:t>    while (true) {</a:t>
            </a:r>
          </a:p>
          <a:p>
            <a:r>
              <a:rPr lang="en-US" sz="2400" dirty="0">
                <a:latin typeface="Lucida Console"/>
                <a:cs typeface="Lucida Console"/>
              </a:rPr>
              <a:t>        if (</a:t>
            </a:r>
            <a:r>
              <a:rPr lang="en-US" sz="2400" dirty="0">
                <a:solidFill>
                  <a:srgbClr val="FF0000"/>
                </a:solidFill>
                <a:latin typeface="Lucida Console"/>
                <a:cs typeface="Lucida Console"/>
              </a:rPr>
              <a:t>odd(n)</a:t>
            </a:r>
            <a:r>
              <a:rPr lang="en-US" sz="2400" dirty="0">
                <a:latin typeface="Lucida Console"/>
                <a:cs typeface="Lucida Console"/>
              </a:rPr>
              <a:t>) {</a:t>
            </a:r>
          </a:p>
          <a:p>
            <a:r>
              <a:rPr lang="en-US" sz="2400" dirty="0">
                <a:latin typeface="Lucida Console"/>
                <a:cs typeface="Lucida Console"/>
              </a:rPr>
              <a:t>            </a:t>
            </a:r>
            <a:r>
              <a:rPr lang="en-US" sz="2400" dirty="0">
                <a:solidFill>
                  <a:srgbClr val="0080FF"/>
                </a:solidFill>
                <a:latin typeface="Lucida Console"/>
                <a:cs typeface="Lucida Console"/>
              </a:rPr>
              <a:t>r = r + a</a:t>
            </a:r>
            <a:r>
              <a:rPr lang="en-US" sz="2400" dirty="0">
                <a:latin typeface="Lucida Console"/>
                <a:cs typeface="Lucida Console"/>
              </a:rPr>
              <a:t>;</a:t>
            </a:r>
          </a:p>
          <a:p>
            <a:r>
              <a:rPr lang="en-US" sz="2400" dirty="0">
                <a:latin typeface="Lucida Console"/>
                <a:cs typeface="Lucida Console"/>
              </a:rPr>
              <a:t>            if (</a:t>
            </a:r>
            <a:r>
              <a:rPr lang="en-US" sz="2400" dirty="0">
                <a:solidFill>
                  <a:srgbClr val="FF0000"/>
                </a:solidFill>
                <a:latin typeface="Lucida Console"/>
                <a:cs typeface="Lucida Console"/>
              </a:rPr>
              <a:t>n == 1</a:t>
            </a:r>
            <a:r>
              <a:rPr lang="en-US" sz="2400" dirty="0">
                <a:latin typeface="Lucida Console"/>
                <a:cs typeface="Lucida Console"/>
              </a:rPr>
              <a:t>) </a:t>
            </a:r>
            <a:r>
              <a:rPr lang="en-US" sz="2400" dirty="0">
                <a:solidFill>
                  <a:srgbClr val="0080FF"/>
                </a:solidFill>
                <a:latin typeface="Lucida Console"/>
                <a:cs typeface="Lucida Console"/>
              </a:rPr>
              <a:t>return r</a:t>
            </a:r>
            <a:r>
              <a:rPr lang="en-US" sz="2400" dirty="0">
                <a:latin typeface="Lucida Console"/>
                <a:cs typeface="Lucida Console"/>
              </a:rPr>
              <a:t>;</a:t>
            </a:r>
          </a:p>
          <a:p>
            <a:r>
              <a:rPr lang="en-US" sz="2400" dirty="0">
                <a:latin typeface="Lucida Console"/>
                <a:cs typeface="Lucida Console"/>
              </a:rPr>
              <a:t>        }</a:t>
            </a:r>
          </a:p>
          <a:p>
            <a:r>
              <a:rPr lang="en-US" sz="2400" dirty="0">
                <a:latin typeface="Lucida Console"/>
                <a:cs typeface="Lucida Console"/>
              </a:rPr>
              <a:t>        </a:t>
            </a:r>
            <a:r>
              <a:rPr lang="en-US" sz="2400" dirty="0">
                <a:solidFill>
                  <a:srgbClr val="FF0000"/>
                </a:solidFill>
                <a:latin typeface="Lucida Console"/>
                <a:cs typeface="Lucida Console"/>
              </a:rPr>
              <a:t>n = half(n)</a:t>
            </a:r>
            <a:r>
              <a:rPr lang="en-US" sz="2400" dirty="0">
                <a:latin typeface="Lucida Console"/>
                <a:cs typeface="Lucida Console"/>
              </a:rPr>
              <a:t>;</a:t>
            </a:r>
          </a:p>
          <a:p>
            <a:r>
              <a:rPr lang="en-US" sz="2400" dirty="0">
                <a:latin typeface="Lucida Console"/>
                <a:cs typeface="Lucida Console"/>
              </a:rPr>
              <a:t>        </a:t>
            </a:r>
            <a:r>
              <a:rPr lang="en-US" sz="2400" dirty="0">
                <a:solidFill>
                  <a:srgbClr val="0080FF"/>
                </a:solidFill>
                <a:latin typeface="Lucida Console"/>
                <a:cs typeface="Lucida Console"/>
              </a:rPr>
              <a:t>a = a + a</a:t>
            </a:r>
            <a:r>
              <a:rPr lang="en-US" sz="2400" dirty="0">
                <a:latin typeface="Lucida Console"/>
                <a:cs typeface="Lucida Console"/>
              </a:rPr>
              <a:t>;</a:t>
            </a:r>
          </a:p>
          <a:p>
            <a:r>
              <a:rPr lang="en-US" sz="2400" dirty="0">
                <a:latin typeface="Lucida Console"/>
                <a:cs typeface="Lucida Console"/>
              </a:rPr>
              <a:t>    }</a:t>
            </a:r>
          </a:p>
          <a:p>
            <a:r>
              <a:rPr lang="en-US" sz="2400" dirty="0">
                <a:latin typeface="Lucida Console"/>
                <a:cs typeface="Lucida Console"/>
              </a:rPr>
              <a:t>}</a:t>
            </a:r>
          </a:p>
        </p:txBody>
      </p:sp>
    </p:spTree>
    <p:extLst>
      <p:ext uri="{BB962C8B-B14F-4D97-AF65-F5344CB8AC3E}">
        <p14:creationId xmlns:p14="http://schemas.microsoft.com/office/powerpoint/2010/main" val="274482790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Syntactic Requirements on </a:t>
            </a:r>
            <a:r>
              <a:rPr lang="en-US" b="1" dirty="0" smtClean="0"/>
              <a:t>A</a:t>
            </a:r>
            <a:endParaRPr lang="en-US" b="1" dirty="0"/>
          </a:p>
        </p:txBody>
      </p:sp>
      <p:sp>
        <p:nvSpPr>
          <p:cNvPr id="3" name="Content Placeholder 2"/>
          <p:cNvSpPr>
            <a:spLocks noGrp="1"/>
          </p:cNvSpPr>
          <p:nvPr>
            <p:ph idx="1"/>
          </p:nvPr>
        </p:nvSpPr>
        <p:spPr>
          <a:xfrm>
            <a:off x="457200" y="1600200"/>
            <a:ext cx="8229600" cy="4953000"/>
          </a:xfrm>
        </p:spPr>
        <p:txBody>
          <a:bodyPr>
            <a:normAutofit lnSpcReduction="10000"/>
          </a:bodyPr>
          <a:lstStyle/>
          <a:p>
            <a:endParaRPr lang="en-US" sz="2800" dirty="0" smtClean="0">
              <a:cs typeface="Menlo Regular"/>
            </a:endParaRPr>
          </a:p>
          <a:p>
            <a:endParaRPr lang="en-US" sz="2800" dirty="0">
              <a:cs typeface="Menlo Regular"/>
            </a:endParaRPr>
          </a:p>
          <a:p>
            <a:endParaRPr lang="en-US" sz="2800" dirty="0" smtClean="0">
              <a:cs typeface="Menlo Regular"/>
            </a:endParaRPr>
          </a:p>
          <a:p>
            <a:endParaRPr lang="en-US" sz="2800" dirty="0">
              <a:cs typeface="Menlo Regular"/>
            </a:endParaRPr>
          </a:p>
          <a:p>
            <a:endParaRPr lang="en-US" sz="2800" dirty="0" smtClean="0">
              <a:cs typeface="Menlo Regular"/>
            </a:endParaRPr>
          </a:p>
          <a:p>
            <a:endParaRPr lang="en-US" sz="2800" dirty="0">
              <a:cs typeface="Menlo Regular"/>
            </a:endParaRPr>
          </a:p>
          <a:p>
            <a:endParaRPr lang="en-US" sz="2800" dirty="0" smtClean="0">
              <a:cs typeface="Menlo Regular"/>
            </a:endParaRPr>
          </a:p>
          <a:p>
            <a:r>
              <a:rPr lang="en-US" sz="2800" dirty="0" smtClean="0">
                <a:cs typeface="Menlo Regular"/>
              </a:rPr>
              <a:t>added (in C++, must have </a:t>
            </a:r>
            <a:r>
              <a:rPr lang="en-US" sz="2400" dirty="0" smtClean="0">
                <a:latin typeface="Lucida Console"/>
                <a:cs typeface="Lucida Console"/>
              </a:rPr>
              <a:t>operator+</a:t>
            </a:r>
            <a:r>
              <a:rPr lang="en-US" sz="2800" dirty="0" smtClean="0">
                <a:cs typeface="Lucida Console"/>
              </a:rPr>
              <a:t>)</a:t>
            </a:r>
            <a:endParaRPr lang="en-US" sz="2800" dirty="0" smtClean="0">
              <a:cs typeface="Menlo Regular"/>
            </a:endParaRPr>
          </a:p>
          <a:p>
            <a:r>
              <a:rPr lang="en-US" sz="2800" dirty="0" smtClean="0">
                <a:cs typeface="Menlo Regular"/>
              </a:rPr>
              <a:t>passed by value (in C++, must have copy constructor)</a:t>
            </a:r>
          </a:p>
          <a:p>
            <a:r>
              <a:rPr lang="en-US" sz="2800" dirty="0" smtClean="0">
                <a:cs typeface="Menlo Regular"/>
              </a:rPr>
              <a:t>assigned (in C++, must have </a:t>
            </a:r>
            <a:r>
              <a:rPr lang="en-US" sz="2400" dirty="0">
                <a:latin typeface="Lucida Console"/>
                <a:cs typeface="Lucida Console"/>
              </a:rPr>
              <a:t>operator=</a:t>
            </a:r>
            <a:r>
              <a:rPr lang="en-US" sz="2800" dirty="0" smtClean="0">
                <a:cs typeface="Menlo Regular"/>
              </a:rPr>
              <a:t>)</a:t>
            </a:r>
          </a:p>
          <a:p>
            <a:pPr marL="0" indent="0">
              <a:buNone/>
            </a:pPr>
            <a:endParaRPr lang="en-US" dirty="0" smtClean="0"/>
          </a:p>
        </p:txBody>
      </p:sp>
      <p:sp>
        <p:nvSpPr>
          <p:cNvPr id="5" name="Slide Number Placeholder 4"/>
          <p:cNvSpPr>
            <a:spLocks noGrp="1"/>
          </p:cNvSpPr>
          <p:nvPr>
            <p:ph type="sldNum" sz="quarter" idx="12"/>
          </p:nvPr>
        </p:nvSpPr>
        <p:spPr/>
        <p:txBody>
          <a:bodyPr/>
          <a:lstStyle/>
          <a:p>
            <a:fld id="{4AA04D0C-89BA-0845-9137-904D20B84DDB}" type="slidenum">
              <a:rPr lang="en-US" smtClean="0"/>
              <a:pPr/>
              <a:t>77</a:t>
            </a:fld>
            <a:endParaRPr lang="en-US"/>
          </a:p>
        </p:txBody>
      </p:sp>
      <p:sp>
        <p:nvSpPr>
          <p:cNvPr id="6" name="Rectangle 5"/>
          <p:cNvSpPr/>
          <p:nvPr/>
        </p:nvSpPr>
        <p:spPr>
          <a:xfrm>
            <a:off x="1244600" y="1422778"/>
            <a:ext cx="7442200" cy="3785652"/>
          </a:xfrm>
          <a:prstGeom prst="rect">
            <a:avLst/>
          </a:prstGeom>
        </p:spPr>
        <p:txBody>
          <a:bodyPr wrap="square">
            <a:spAutoFit/>
          </a:bodyPr>
          <a:lstStyle/>
          <a:p>
            <a:r>
              <a:rPr lang="en-US" sz="2400" dirty="0">
                <a:latin typeface="Lucida Console"/>
                <a:cs typeface="Lucida Console"/>
              </a:rPr>
              <a:t>template &lt;</a:t>
            </a:r>
            <a:r>
              <a:rPr lang="en-US" sz="2400" dirty="0" err="1">
                <a:solidFill>
                  <a:srgbClr val="0080FF"/>
                </a:solidFill>
                <a:latin typeface="Lucida Console"/>
                <a:cs typeface="Lucida Console"/>
              </a:rPr>
              <a:t>typename</a:t>
            </a:r>
            <a:r>
              <a:rPr lang="en-US" sz="2400" dirty="0">
                <a:solidFill>
                  <a:srgbClr val="0080FF"/>
                </a:solidFill>
                <a:latin typeface="Lucida Console"/>
                <a:cs typeface="Lucida Console"/>
              </a:rPr>
              <a:t> A</a:t>
            </a:r>
            <a:r>
              <a:rPr lang="en-US" sz="2400" dirty="0">
                <a:latin typeface="Lucida Console"/>
                <a:cs typeface="Lucida Console"/>
              </a:rPr>
              <a:t>, </a:t>
            </a:r>
            <a:r>
              <a:rPr lang="en-US" sz="2400" dirty="0" err="1">
                <a:latin typeface="Lucida Console"/>
                <a:cs typeface="Lucida Console"/>
              </a:rPr>
              <a:t>typename</a:t>
            </a:r>
            <a:r>
              <a:rPr lang="en-US" sz="2400" dirty="0">
                <a:latin typeface="Lucida Console"/>
                <a:cs typeface="Lucida Console"/>
              </a:rPr>
              <a:t> N&gt;</a:t>
            </a:r>
          </a:p>
          <a:p>
            <a:r>
              <a:rPr lang="en-US" sz="2400" dirty="0">
                <a:solidFill>
                  <a:srgbClr val="0080FF"/>
                </a:solidFill>
                <a:latin typeface="Lucida Console"/>
                <a:cs typeface="Lucida Console"/>
              </a:rPr>
              <a:t>A</a:t>
            </a:r>
            <a:r>
              <a:rPr lang="en-US" sz="2400" dirty="0">
                <a:latin typeface="Lucida Console"/>
                <a:cs typeface="Lucida Console"/>
              </a:rPr>
              <a:t> multiply_accumulate0(</a:t>
            </a:r>
            <a:r>
              <a:rPr lang="en-US" sz="2400" dirty="0">
                <a:solidFill>
                  <a:srgbClr val="0080FF"/>
                </a:solidFill>
                <a:latin typeface="Lucida Console"/>
                <a:cs typeface="Lucida Console"/>
              </a:rPr>
              <a:t>A r</a:t>
            </a:r>
            <a:r>
              <a:rPr lang="en-US" sz="2400" dirty="0">
                <a:latin typeface="Lucida Console"/>
                <a:cs typeface="Lucida Console"/>
              </a:rPr>
              <a:t>, N n, </a:t>
            </a:r>
            <a:r>
              <a:rPr lang="en-US" sz="2400" dirty="0">
                <a:solidFill>
                  <a:srgbClr val="0080FF"/>
                </a:solidFill>
                <a:latin typeface="Lucida Console"/>
                <a:cs typeface="Lucida Console"/>
              </a:rPr>
              <a:t>A a</a:t>
            </a:r>
            <a:r>
              <a:rPr lang="en-US" sz="2400" dirty="0">
                <a:latin typeface="Lucida Console"/>
                <a:cs typeface="Lucida Console"/>
              </a:rPr>
              <a:t>) {</a:t>
            </a:r>
          </a:p>
          <a:p>
            <a:r>
              <a:rPr lang="en-US" sz="2400" dirty="0">
                <a:latin typeface="Lucida Console"/>
                <a:cs typeface="Lucida Console"/>
              </a:rPr>
              <a:t>    while (true) {</a:t>
            </a:r>
          </a:p>
          <a:p>
            <a:r>
              <a:rPr lang="en-US" sz="2400" dirty="0">
                <a:latin typeface="Lucida Console"/>
                <a:cs typeface="Lucida Console"/>
              </a:rPr>
              <a:t>        if (odd(n)) {</a:t>
            </a:r>
          </a:p>
          <a:p>
            <a:r>
              <a:rPr lang="en-US" sz="2400" dirty="0">
                <a:latin typeface="Lucida Console"/>
                <a:cs typeface="Lucida Console"/>
              </a:rPr>
              <a:t>            </a:t>
            </a:r>
            <a:r>
              <a:rPr lang="en-US" sz="2400" dirty="0">
                <a:solidFill>
                  <a:srgbClr val="0080FF"/>
                </a:solidFill>
                <a:latin typeface="Lucida Console"/>
                <a:cs typeface="Lucida Console"/>
              </a:rPr>
              <a:t>r = r + a</a:t>
            </a:r>
            <a:r>
              <a:rPr lang="en-US" sz="2400" dirty="0">
                <a:latin typeface="Lucida Console"/>
                <a:cs typeface="Lucida Console"/>
              </a:rPr>
              <a:t>;</a:t>
            </a:r>
          </a:p>
          <a:p>
            <a:r>
              <a:rPr lang="en-US" sz="2400" dirty="0">
                <a:latin typeface="Lucida Console"/>
                <a:cs typeface="Lucida Console"/>
              </a:rPr>
              <a:t>            if (n == 1) return r;</a:t>
            </a:r>
          </a:p>
          <a:p>
            <a:r>
              <a:rPr lang="en-US" sz="2400" dirty="0">
                <a:latin typeface="Lucida Console"/>
                <a:cs typeface="Lucida Console"/>
              </a:rPr>
              <a:t>        }</a:t>
            </a:r>
          </a:p>
          <a:p>
            <a:r>
              <a:rPr lang="en-US" sz="2400" dirty="0">
                <a:latin typeface="Lucida Console"/>
                <a:cs typeface="Lucida Console"/>
              </a:rPr>
              <a:t>        n = half(n);</a:t>
            </a:r>
          </a:p>
          <a:p>
            <a:r>
              <a:rPr lang="en-US" sz="2400" dirty="0">
                <a:latin typeface="Lucida Console"/>
                <a:cs typeface="Lucida Console"/>
              </a:rPr>
              <a:t>        </a:t>
            </a:r>
            <a:r>
              <a:rPr lang="en-US" sz="2400" dirty="0">
                <a:solidFill>
                  <a:srgbClr val="0080FF"/>
                </a:solidFill>
                <a:latin typeface="Lucida Console"/>
                <a:cs typeface="Lucida Console"/>
              </a:rPr>
              <a:t>a = a + a</a:t>
            </a:r>
            <a:r>
              <a:rPr lang="en-US" sz="2400" dirty="0" smtClean="0">
                <a:latin typeface="Lucida Console"/>
                <a:cs typeface="Lucida Console"/>
              </a:rPr>
              <a:t>;</a:t>
            </a:r>
            <a:r>
              <a:rPr lang="en-US" sz="2400" dirty="0">
                <a:latin typeface="Lucida Console"/>
                <a:cs typeface="Lucida Console"/>
              </a:rPr>
              <a:t> </a:t>
            </a:r>
            <a:r>
              <a:rPr lang="en-US" sz="2400" dirty="0" smtClean="0">
                <a:latin typeface="Lucida Console"/>
                <a:cs typeface="Lucida Console"/>
              </a:rPr>
              <a:t> 						 } }</a:t>
            </a:r>
            <a:endParaRPr lang="en-US" sz="2400" dirty="0">
              <a:latin typeface="Lucida Console"/>
              <a:cs typeface="Lucida Console"/>
            </a:endParaRPr>
          </a:p>
          <a:p>
            <a:r>
              <a:rPr lang="en-US" sz="2400" dirty="0">
                <a:latin typeface="Lucida Console"/>
                <a:cs typeface="Lucida Console"/>
              </a:rPr>
              <a:t> </a:t>
            </a:r>
          </a:p>
        </p:txBody>
      </p:sp>
    </p:spTree>
    <p:extLst>
      <p:ext uri="{BB962C8B-B14F-4D97-AF65-F5344CB8AC3E}">
        <p14:creationId xmlns:p14="http://schemas.microsoft.com/office/powerpoint/2010/main" val="261955452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Requirements on </a:t>
            </a:r>
            <a:r>
              <a:rPr lang="en-US" b="1" dirty="0"/>
              <a:t>A</a:t>
            </a:r>
            <a:endParaRPr lang="en-US" dirty="0"/>
          </a:p>
        </p:txBody>
      </p:sp>
      <p:sp>
        <p:nvSpPr>
          <p:cNvPr id="3" name="Content Placeholder 2"/>
          <p:cNvSpPr>
            <a:spLocks noGrp="1"/>
          </p:cNvSpPr>
          <p:nvPr>
            <p:ph idx="1"/>
          </p:nvPr>
        </p:nvSpPr>
        <p:spPr/>
        <p:txBody>
          <a:bodyPr/>
          <a:lstStyle/>
          <a:p>
            <a:pPr marL="0" indent="0">
              <a:buNone/>
            </a:pPr>
            <a:r>
              <a:rPr lang="en-US" dirty="0" smtClean="0"/>
              <a:t>The addition operator + must be associative:</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78</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3200400"/>
            <a:ext cx="7561385" cy="381000"/>
          </a:xfrm>
          <a:prstGeom prst="rect">
            <a:avLst/>
          </a:prstGeom>
        </p:spPr>
      </p:pic>
    </p:spTree>
    <p:extLst>
      <p:ext uri="{BB962C8B-B14F-4D97-AF65-F5344CB8AC3E}">
        <p14:creationId xmlns:p14="http://schemas.microsoft.com/office/powerpoint/2010/main" val="4707213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Isn’t </a:t>
            </a:r>
            <a:r>
              <a:rPr lang="en-US" b="1" dirty="0" smtClean="0"/>
              <a:t>+</a:t>
            </a:r>
            <a:r>
              <a:rPr lang="en-US" dirty="0" smtClean="0"/>
              <a:t> always associative?</a:t>
            </a:r>
            <a:endParaRPr lang="en-US" dirty="0"/>
          </a:p>
        </p:txBody>
      </p:sp>
      <p:sp>
        <p:nvSpPr>
          <p:cNvPr id="3" name="Content Placeholder 2"/>
          <p:cNvSpPr>
            <a:spLocks noGrp="1"/>
          </p:cNvSpPr>
          <p:nvPr>
            <p:ph idx="1"/>
          </p:nvPr>
        </p:nvSpPr>
        <p:spPr/>
        <p:txBody>
          <a:bodyPr>
            <a:normAutofit lnSpcReduction="10000"/>
          </a:bodyPr>
          <a:lstStyle/>
          <a:p>
            <a:r>
              <a:rPr lang="en-US" dirty="0" smtClean="0"/>
              <a:t>Not necessarily, when on computers…</a:t>
            </a:r>
            <a:endParaRPr lang="en-US" dirty="0"/>
          </a:p>
          <a:p>
            <a:pPr marL="0" indent="0">
              <a:buNone/>
            </a:pPr>
            <a:r>
              <a:rPr lang="en-US" dirty="0" smtClean="0"/>
              <a:t>				</a:t>
            </a:r>
            <a:r>
              <a:rPr lang="en-US" sz="2800" dirty="0" smtClean="0">
                <a:latin typeface="Lucida Console"/>
                <a:cs typeface="Lucida Console"/>
              </a:rPr>
              <a:t>w = (x + y) + z;</a:t>
            </a:r>
          </a:p>
          <a:p>
            <a:pPr marL="0" indent="0">
              <a:buNone/>
            </a:pPr>
            <a:r>
              <a:rPr lang="en-US" sz="2800" dirty="0" smtClean="0">
                <a:latin typeface="Lucida Console"/>
                <a:cs typeface="Lucida Console"/>
              </a:rPr>
              <a:t>				w = x + (y + z);</a:t>
            </a:r>
          </a:p>
          <a:p>
            <a:r>
              <a:rPr lang="en-US" dirty="0" smtClean="0"/>
              <a:t>Suppose x, y, and z are </a:t>
            </a:r>
            <a:r>
              <a:rPr lang="en-US" dirty="0" err="1" smtClean="0"/>
              <a:t>ints</a:t>
            </a:r>
            <a:r>
              <a:rPr lang="en-US" dirty="0" smtClean="0"/>
              <a:t>, and z is negative.</a:t>
            </a:r>
          </a:p>
          <a:p>
            <a:r>
              <a:rPr lang="en-US" dirty="0" smtClean="0"/>
              <a:t>Then there are large values where the first computation would overflow, but the second wouldn’t.</a:t>
            </a:r>
          </a:p>
          <a:p>
            <a:r>
              <a:rPr lang="en-US" dirty="0" smtClean="0"/>
              <a:t>We say that </a:t>
            </a:r>
            <a:r>
              <a:rPr lang="en-US" b="1" dirty="0" smtClean="0"/>
              <a:t>+</a:t>
            </a:r>
            <a:r>
              <a:rPr lang="en-US" dirty="0" smtClean="0"/>
              <a:t> is a partial function</a:t>
            </a:r>
          </a:p>
          <a:p>
            <a:pPr lvl="1"/>
            <a:r>
              <a:rPr lang="en-US" dirty="0" smtClean="0"/>
              <a:t>Not defined for all values.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79</a:t>
            </a:fld>
            <a:endParaRPr lang="en-US"/>
          </a:p>
        </p:txBody>
      </p:sp>
    </p:spTree>
    <p:extLst>
      <p:ext uri="{BB962C8B-B14F-4D97-AF65-F5344CB8AC3E}">
        <p14:creationId xmlns:p14="http://schemas.microsoft.com/office/powerpoint/2010/main" val="1188771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a:xfrm>
            <a:off x="457199" y="1600200"/>
            <a:ext cx="8433155" cy="4525963"/>
          </a:xfrm>
        </p:spPr>
        <p:txBody>
          <a:bodyPr/>
          <a:lstStyle/>
          <a:p>
            <a:r>
              <a:rPr lang="en-US" dirty="0" smtClean="0"/>
              <a:t>Groups are </a:t>
            </a:r>
            <a:r>
              <a:rPr lang="en-US" i="1" dirty="0" smtClean="0"/>
              <a:t>closed</a:t>
            </a:r>
            <a:r>
              <a:rPr lang="en-US" dirty="0" smtClean="0"/>
              <a:t> under the group operation.</a:t>
            </a:r>
          </a:p>
          <a:p>
            <a:pPr lvl="1"/>
            <a:r>
              <a:rPr lang="en-US" dirty="0" smtClean="0"/>
              <a:t>This means if you apply the group operation to any two elements of the group, the result is another element of the group.</a:t>
            </a:r>
          </a:p>
          <a:p>
            <a:r>
              <a:rPr lang="en-US" dirty="0" smtClean="0"/>
              <a:t>Groups are closed under the inverse operation.</a:t>
            </a:r>
          </a:p>
          <a:p>
            <a:pPr lvl="1"/>
            <a:r>
              <a:rPr lang="en-US" dirty="0" smtClean="0"/>
              <a:t>If you apply the inverse operation to any element of the group, the result is another element of the group.</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8</a:t>
            </a:fld>
            <a:endParaRPr lang="en-US"/>
          </a:p>
        </p:txBody>
      </p:sp>
    </p:spTree>
    <p:extLst>
      <p:ext uri="{BB962C8B-B14F-4D97-AF65-F5344CB8AC3E}">
        <p14:creationId xmlns:p14="http://schemas.microsoft.com/office/powerpoint/2010/main" val="79048358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to Partial Function Problem</a:t>
            </a:r>
            <a:endParaRPr lang="en-US" dirty="0"/>
          </a:p>
        </p:txBody>
      </p:sp>
      <p:sp>
        <p:nvSpPr>
          <p:cNvPr id="3" name="Content Placeholder 2"/>
          <p:cNvSpPr>
            <a:spLocks noGrp="1"/>
          </p:cNvSpPr>
          <p:nvPr>
            <p:ph idx="1"/>
          </p:nvPr>
        </p:nvSpPr>
        <p:spPr/>
        <p:txBody>
          <a:bodyPr/>
          <a:lstStyle/>
          <a:p>
            <a:r>
              <a:rPr lang="en-US" dirty="0" smtClean="0"/>
              <a:t>We require that our axioms hold only inside the </a:t>
            </a:r>
            <a:r>
              <a:rPr lang="en-US" i="1" dirty="0" smtClean="0"/>
              <a:t>domain of definition </a:t>
            </a:r>
            <a:r>
              <a:rPr lang="en-US" dirty="0" smtClean="0"/>
              <a:t>– the set of values for which the function is defined.</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80</a:t>
            </a:fld>
            <a:endParaRPr lang="en-US"/>
          </a:p>
        </p:txBody>
      </p:sp>
    </p:spTree>
    <p:extLst>
      <p:ext uri="{BB962C8B-B14F-4D97-AF65-F5344CB8AC3E}">
        <p14:creationId xmlns:p14="http://schemas.microsoft.com/office/powerpoint/2010/main" val="258116354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Syntactic Requirements on </a:t>
            </a:r>
            <a:r>
              <a:rPr lang="en-US" b="1" dirty="0" smtClean="0"/>
              <a:t>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cs typeface="Menlo Regular"/>
              </a:rPr>
              <a:t>Some of the requirements we already listed imply additional requirements.</a:t>
            </a:r>
          </a:p>
          <a:p>
            <a:r>
              <a:rPr lang="en-US" dirty="0" smtClean="0">
                <a:cs typeface="Menlo Regular"/>
              </a:rPr>
              <a:t>Copy construction means making a copy that is equal to the original, so we need to have a notion of what it means for items of type </a:t>
            </a:r>
            <a:r>
              <a:rPr lang="en-US" b="1" dirty="0" smtClean="0">
                <a:cs typeface="Menlo Regular"/>
              </a:rPr>
              <a:t>A</a:t>
            </a:r>
            <a:r>
              <a:rPr lang="en-US" dirty="0" smtClean="0">
                <a:cs typeface="Menlo Regular"/>
              </a:rPr>
              <a:t> to be equal:</a:t>
            </a:r>
          </a:p>
          <a:p>
            <a:pPr lvl="1"/>
            <a:r>
              <a:rPr lang="en-US" dirty="0" smtClean="0">
                <a:cs typeface="Menlo Regular"/>
              </a:rPr>
              <a:t>They can be compared for </a:t>
            </a:r>
            <a:r>
              <a:rPr lang="en-US" i="1" dirty="0" smtClean="0">
                <a:cs typeface="Menlo Regular"/>
              </a:rPr>
              <a:t>equality</a:t>
            </a:r>
            <a:r>
              <a:rPr lang="en-US" dirty="0" smtClean="0">
                <a:cs typeface="Menlo Regular"/>
              </a:rPr>
              <a:t/>
            </a:r>
            <a:br>
              <a:rPr lang="en-US" dirty="0" smtClean="0">
                <a:cs typeface="Menlo Regular"/>
              </a:rPr>
            </a:br>
            <a:r>
              <a:rPr lang="en-US" dirty="0" smtClean="0">
                <a:cs typeface="Menlo Regular"/>
              </a:rPr>
              <a:t>(in C++, they must support </a:t>
            </a:r>
            <a:r>
              <a:rPr lang="en-US" sz="2600" dirty="0" smtClean="0">
                <a:latin typeface="Lucida Console"/>
                <a:cs typeface="Lucida Console"/>
              </a:rPr>
              <a:t>operator==</a:t>
            </a:r>
            <a:r>
              <a:rPr lang="en-US" dirty="0" smtClean="0">
                <a:cs typeface="Menlo Regular"/>
              </a:rPr>
              <a:t>)</a:t>
            </a:r>
          </a:p>
          <a:p>
            <a:pPr lvl="1"/>
            <a:r>
              <a:rPr lang="en-US" dirty="0" smtClean="0">
                <a:cs typeface="Menlo Regular"/>
              </a:rPr>
              <a:t>They can be compared for </a:t>
            </a:r>
            <a:r>
              <a:rPr lang="en-US" i="1" dirty="0" smtClean="0">
                <a:cs typeface="Menlo Regular"/>
              </a:rPr>
              <a:t>inequality</a:t>
            </a:r>
            <a:r>
              <a:rPr lang="en-US" dirty="0" smtClean="0">
                <a:cs typeface="Menlo Regular"/>
              </a:rPr>
              <a:t/>
            </a:r>
            <a:br>
              <a:rPr lang="en-US" dirty="0" smtClean="0">
                <a:cs typeface="Menlo Regular"/>
              </a:rPr>
            </a:br>
            <a:r>
              <a:rPr lang="en-US" dirty="0" smtClean="0">
                <a:cs typeface="Menlo Regular"/>
              </a:rPr>
              <a:t>(in C++, they must support </a:t>
            </a:r>
            <a:r>
              <a:rPr lang="en-US" sz="2600" dirty="0" smtClean="0">
                <a:latin typeface="Lucida Console"/>
                <a:cs typeface="Lucida Console"/>
              </a:rPr>
              <a:t>operator!=</a:t>
            </a:r>
            <a:r>
              <a:rPr lang="en-US" dirty="0" smtClean="0">
                <a:cs typeface="Menlo Regular"/>
              </a:rPr>
              <a:t>)</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81</a:t>
            </a:fld>
            <a:endParaRPr lang="en-US"/>
          </a:p>
        </p:txBody>
      </p:sp>
    </p:spTree>
    <p:extLst>
      <p:ext uri="{BB962C8B-B14F-4D97-AF65-F5344CB8AC3E}">
        <p14:creationId xmlns:p14="http://schemas.microsoft.com/office/powerpoint/2010/main" val="265548191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Semantic Requirements on </a:t>
            </a:r>
            <a:r>
              <a:rPr lang="en-US" b="1" dirty="0" smtClean="0"/>
              <a:t>A</a:t>
            </a:r>
            <a:r>
              <a:rPr lang="en-US" dirty="0" smtClean="0"/>
              <a:t>:</a:t>
            </a:r>
            <a:br>
              <a:rPr lang="en-US" dirty="0" smtClean="0"/>
            </a:br>
            <a:r>
              <a:rPr lang="en-US" dirty="0" err="1" smtClean="0"/>
              <a:t>Equational</a:t>
            </a:r>
            <a:r>
              <a:rPr lang="en-US" dirty="0" smtClean="0"/>
              <a:t> Reasoning</a:t>
            </a:r>
            <a:endParaRPr lang="en-US" b="1" dirty="0"/>
          </a:p>
        </p:txBody>
      </p:sp>
      <p:sp>
        <p:nvSpPr>
          <p:cNvPr id="3" name="Content Placeholder 2"/>
          <p:cNvSpPr>
            <a:spLocks noGrp="1"/>
          </p:cNvSpPr>
          <p:nvPr>
            <p:ph idx="1"/>
          </p:nvPr>
        </p:nvSpPr>
        <p:spPr>
          <a:xfrm>
            <a:off x="457200" y="1600200"/>
            <a:ext cx="8229600" cy="4457700"/>
          </a:xfrm>
        </p:spPr>
        <p:txBody>
          <a:bodyPr>
            <a:normAutofit fontScale="92500" lnSpcReduction="10000"/>
          </a:bodyPr>
          <a:lstStyle/>
          <a:p>
            <a:pPr marL="0" indent="0">
              <a:buNone/>
            </a:pPr>
            <a:r>
              <a:rPr lang="en-US" sz="3000" dirty="0" smtClean="0"/>
              <a:t>New semantic requirements come with the new syntactic requirements:</a:t>
            </a:r>
          </a:p>
          <a:p>
            <a:r>
              <a:rPr lang="en-US" sz="3000" dirty="0" smtClean="0"/>
              <a:t>Inequality is the negation of equality:</a:t>
            </a:r>
          </a:p>
          <a:p>
            <a:endParaRPr lang="en-US" sz="3000" dirty="0" smtClean="0"/>
          </a:p>
          <a:p>
            <a:r>
              <a:rPr lang="en-US" sz="3000" dirty="0" smtClean="0"/>
              <a:t>Equality is reflexive, symmetric, and transitive:</a:t>
            </a:r>
          </a:p>
          <a:p>
            <a:endParaRPr lang="en-US" sz="3000" dirty="0" smtClean="0"/>
          </a:p>
          <a:p>
            <a:endParaRPr lang="en-US" sz="3000" dirty="0" smtClean="0"/>
          </a:p>
          <a:p>
            <a:endParaRPr lang="en-US" sz="3000" dirty="0" smtClean="0"/>
          </a:p>
          <a:p>
            <a:r>
              <a:rPr lang="en-US" sz="3000" dirty="0" smtClean="0"/>
              <a:t>Equality requires </a:t>
            </a:r>
            <a:r>
              <a:rPr lang="en-US" sz="3000" dirty="0" err="1" smtClean="0"/>
              <a:t>substitutibility</a:t>
            </a:r>
            <a:r>
              <a:rPr lang="en-US" sz="3000" dirty="0"/>
              <a:t>:</a:t>
            </a:r>
            <a:endParaRPr lang="en-US" sz="3000" dirty="0" smtClean="0"/>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82</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300" y="2981174"/>
            <a:ext cx="3022600" cy="32893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800" y="3949700"/>
            <a:ext cx="3657600" cy="1118586"/>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600" y="5888990"/>
            <a:ext cx="6631940" cy="337820"/>
          </a:xfrm>
          <a:prstGeom prst="rect">
            <a:avLst/>
          </a:prstGeom>
        </p:spPr>
      </p:pic>
    </p:spTree>
    <p:extLst>
      <p:ext uri="{BB962C8B-B14F-4D97-AF65-F5344CB8AC3E}">
        <p14:creationId xmlns:p14="http://schemas.microsoft.com/office/powerpoint/2010/main" val="368225390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Types</a:t>
            </a:r>
            <a:endParaRPr lang="en-US" dirty="0"/>
          </a:p>
        </p:txBody>
      </p:sp>
      <p:sp>
        <p:nvSpPr>
          <p:cNvPr id="3" name="Content Placeholder 2"/>
          <p:cNvSpPr>
            <a:spLocks noGrp="1"/>
          </p:cNvSpPr>
          <p:nvPr>
            <p:ph idx="1"/>
          </p:nvPr>
        </p:nvSpPr>
        <p:spPr/>
        <p:txBody>
          <a:bodyPr/>
          <a:lstStyle/>
          <a:p>
            <a:pPr marL="0" indent="0">
              <a:buNone/>
            </a:pPr>
            <a:r>
              <a:rPr lang="en-US" dirty="0" smtClean="0"/>
              <a:t>Regular Types are those that behave in the “usual way.”</a:t>
            </a:r>
          </a:p>
          <a:p>
            <a:pPr marL="0" indent="0">
              <a:buNone/>
            </a:pPr>
            <a:endParaRPr lang="en-US" dirty="0" smtClean="0"/>
          </a:p>
          <a:p>
            <a:pPr marL="0" indent="0">
              <a:buNone/>
            </a:pPr>
            <a:r>
              <a:rPr lang="en-US" dirty="0" smtClean="0"/>
              <a:t>Specifically, a regular type T is a type where the relationships between construction, assignment, and equality are the same as for built-in types.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83</a:t>
            </a:fld>
            <a:endParaRPr lang="en-US"/>
          </a:p>
        </p:txBody>
      </p:sp>
    </p:spTree>
    <p:extLst>
      <p:ext uri="{BB962C8B-B14F-4D97-AF65-F5344CB8AC3E}">
        <p14:creationId xmlns:p14="http://schemas.microsoft.com/office/powerpoint/2010/main" val="297138076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Types in STL</a:t>
            </a:r>
            <a:endParaRPr lang="en-US" dirty="0"/>
          </a:p>
        </p:txBody>
      </p:sp>
      <p:sp>
        <p:nvSpPr>
          <p:cNvPr id="3" name="Content Placeholder 2"/>
          <p:cNvSpPr>
            <a:spLocks noGrp="1"/>
          </p:cNvSpPr>
          <p:nvPr>
            <p:ph idx="1"/>
          </p:nvPr>
        </p:nvSpPr>
        <p:spPr/>
        <p:txBody>
          <a:bodyPr/>
          <a:lstStyle/>
          <a:p>
            <a:pPr marL="0" indent="0">
              <a:buNone/>
            </a:pPr>
            <a:r>
              <a:rPr lang="en-US" dirty="0" smtClean="0"/>
              <a:t>STL was designed for regular types:</a:t>
            </a:r>
          </a:p>
          <a:p>
            <a:r>
              <a:rPr lang="en-US" dirty="0" smtClean="0"/>
              <a:t>Regular types can be stored in STL containers</a:t>
            </a:r>
          </a:p>
          <a:p>
            <a:r>
              <a:rPr lang="en-US" dirty="0" smtClean="0"/>
              <a:t>STL containers are themselves regular types</a:t>
            </a:r>
          </a:p>
          <a:p>
            <a:r>
              <a:rPr lang="en-US" dirty="0" smtClean="0"/>
              <a:t>Regular types can be used in STL algorithms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84</a:t>
            </a:fld>
            <a:endParaRPr lang="en-US"/>
          </a:p>
        </p:txBody>
      </p:sp>
    </p:spTree>
    <p:extLst>
      <p:ext uri="{BB962C8B-B14F-4D97-AF65-F5344CB8AC3E}">
        <p14:creationId xmlns:p14="http://schemas.microsoft.com/office/powerpoint/2010/main" val="340016890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Regular Type Behavior</a:t>
            </a:r>
            <a:endParaRPr lang="en-US" dirty="0"/>
          </a:p>
        </p:txBody>
      </p:sp>
      <p:sp>
        <p:nvSpPr>
          <p:cNvPr id="3" name="Content Placeholder 2"/>
          <p:cNvSpPr>
            <a:spLocks noGrp="1"/>
          </p:cNvSpPr>
          <p:nvPr>
            <p:ph idx="1"/>
          </p:nvPr>
        </p:nvSpPr>
        <p:spPr>
          <a:xfrm>
            <a:off x="457200" y="1600200"/>
            <a:ext cx="8496300" cy="4525963"/>
          </a:xfrm>
        </p:spPr>
        <p:txBody>
          <a:bodyPr/>
          <a:lstStyle/>
          <a:p>
            <a:r>
              <a:rPr lang="en-US" sz="2800" dirty="0" smtClean="0">
                <a:latin typeface="Lucida Console"/>
                <a:cs typeface="Lucida Console"/>
              </a:rPr>
              <a:t>T a(b); assert(a == b); unchanged(b);</a:t>
            </a:r>
          </a:p>
          <a:p>
            <a:r>
              <a:rPr lang="en-US" sz="2800" dirty="0">
                <a:latin typeface="Lucida Console"/>
                <a:cs typeface="Lucida Console"/>
              </a:rPr>
              <a:t>a</a:t>
            </a:r>
            <a:r>
              <a:rPr lang="en-US" sz="2800" dirty="0" smtClean="0">
                <a:latin typeface="Lucida Console"/>
                <a:cs typeface="Lucida Console"/>
              </a:rPr>
              <a:t> = b;  assert(a == b); unchanged(b);</a:t>
            </a:r>
          </a:p>
          <a:p>
            <a:r>
              <a:rPr lang="en-US" sz="2800" dirty="0" smtClean="0">
                <a:latin typeface="Lucida Console"/>
                <a:cs typeface="Lucida Console"/>
              </a:rPr>
              <a:t>T a(b);</a:t>
            </a:r>
            <a:r>
              <a:rPr lang="en-US" dirty="0" smtClean="0"/>
              <a:t>    is equivalent to     </a:t>
            </a:r>
            <a:r>
              <a:rPr lang="en-US" sz="2800" dirty="0" smtClean="0">
                <a:latin typeface="Lucida Console"/>
                <a:cs typeface="Lucida Console"/>
              </a:rPr>
              <a:t>T a; a = b;</a:t>
            </a:r>
          </a:p>
          <a:p>
            <a:endParaRPr lang="en-US" sz="2800" dirty="0" smtClean="0">
              <a:latin typeface="Lucida Console"/>
              <a:cs typeface="Lucida Console"/>
            </a:endParaRPr>
          </a:p>
          <a:p>
            <a:endParaRPr lang="en-US" sz="2800" dirty="0">
              <a:latin typeface="Lucida Console"/>
              <a:cs typeface="Lucida Console"/>
            </a:endParaRPr>
          </a:p>
          <a:p>
            <a:pPr marL="0" indent="0" algn="ctr">
              <a:buNone/>
            </a:pPr>
            <a:r>
              <a:rPr lang="en-US" i="1" dirty="0" smtClean="0">
                <a:cs typeface="Lucida Console"/>
              </a:rPr>
              <a:t>All types that we use in this course are regular.</a:t>
            </a:r>
            <a:endParaRPr lang="en-US" i="1" dirty="0">
              <a:cs typeface="Lucida Console"/>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85</a:t>
            </a:fld>
            <a:endParaRPr lang="en-US"/>
          </a:p>
        </p:txBody>
      </p:sp>
    </p:spTree>
    <p:extLst>
      <p:ext uri="{BB962C8B-B14F-4D97-AF65-F5344CB8AC3E}">
        <p14:creationId xmlns:p14="http://schemas.microsoft.com/office/powerpoint/2010/main" val="318480499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Requirements on </a:t>
            </a:r>
            <a:r>
              <a:rPr lang="en-US" b="1" dirty="0" smtClean="0"/>
              <a:t>A</a:t>
            </a:r>
            <a:endParaRPr lang="en-US" b="1" dirty="0"/>
          </a:p>
        </p:txBody>
      </p:sp>
      <p:sp>
        <p:nvSpPr>
          <p:cNvPr id="3" name="Content Placeholder 2"/>
          <p:cNvSpPr>
            <a:spLocks noGrp="1"/>
          </p:cNvSpPr>
          <p:nvPr>
            <p:ph idx="1"/>
          </p:nvPr>
        </p:nvSpPr>
        <p:spPr/>
        <p:txBody>
          <a:bodyPr/>
          <a:lstStyle/>
          <a:p>
            <a:r>
              <a:rPr lang="en-US" dirty="0" smtClean="0"/>
              <a:t>Regular type</a:t>
            </a:r>
          </a:p>
          <a:p>
            <a:r>
              <a:rPr lang="en-US" dirty="0" smtClean="0"/>
              <a:t>Provides associative +</a:t>
            </a:r>
          </a:p>
          <a:p>
            <a:pPr marL="0" indent="0">
              <a:buNone/>
            </a:pP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86</a:t>
            </a:fld>
            <a:endParaRPr lang="en-US"/>
          </a:p>
        </p:txBody>
      </p:sp>
    </p:spTree>
    <p:extLst>
      <p:ext uri="{BB962C8B-B14F-4D97-AF65-F5344CB8AC3E}">
        <p14:creationId xmlns:p14="http://schemas.microsoft.com/office/powerpoint/2010/main" val="1894023262"/>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18500" cy="1143000"/>
          </a:xfrm>
        </p:spPr>
        <p:txBody>
          <a:bodyPr>
            <a:noAutofit/>
          </a:bodyPr>
          <a:lstStyle/>
          <a:p>
            <a:r>
              <a:rPr lang="en-US" sz="3600" b="1" dirty="0" smtClean="0"/>
              <a:t>A</a:t>
            </a:r>
            <a:r>
              <a:rPr lang="en-US" sz="3600" dirty="0" smtClean="0"/>
              <a:t> is a </a:t>
            </a:r>
            <a:r>
              <a:rPr lang="en-US" sz="3600" i="1" dirty="0" err="1" smtClean="0"/>
              <a:t>Noncommutative</a:t>
            </a:r>
            <a:r>
              <a:rPr lang="en-US" sz="3600" i="1" dirty="0" smtClean="0"/>
              <a:t> Additive </a:t>
            </a:r>
            <a:r>
              <a:rPr lang="en-US" sz="3600" i="1" dirty="0" err="1" smtClean="0"/>
              <a:t>Semigroup</a:t>
            </a:r>
            <a:endParaRPr lang="en-US" sz="3600" i="1" dirty="0"/>
          </a:p>
        </p:txBody>
      </p:sp>
      <p:sp>
        <p:nvSpPr>
          <p:cNvPr id="3" name="Content Placeholder 2"/>
          <p:cNvSpPr>
            <a:spLocks noGrp="1"/>
          </p:cNvSpPr>
          <p:nvPr>
            <p:ph idx="1"/>
          </p:nvPr>
        </p:nvSpPr>
        <p:spPr/>
        <p:txBody>
          <a:bodyPr/>
          <a:lstStyle/>
          <a:p>
            <a:r>
              <a:rPr lang="en-US" dirty="0" err="1" smtClean="0"/>
              <a:t>Semigroup</a:t>
            </a:r>
            <a:r>
              <a:rPr lang="en-US" dirty="0" smtClean="0"/>
              <a:t> – because it has an associative binary operation</a:t>
            </a:r>
          </a:p>
          <a:p>
            <a:r>
              <a:rPr lang="en-US" dirty="0" smtClean="0"/>
              <a:t>Additive – because the operation is +</a:t>
            </a:r>
          </a:p>
          <a:p>
            <a:r>
              <a:rPr lang="en-US" dirty="0" err="1" smtClean="0"/>
              <a:t>Noncommutative</a:t>
            </a:r>
            <a:r>
              <a:rPr lang="en-US" dirty="0" smtClean="0"/>
              <a:t> – because we don’t </a:t>
            </a:r>
            <a:r>
              <a:rPr lang="en-US" i="1" dirty="0" smtClean="0"/>
              <a:t>require</a:t>
            </a:r>
            <a:r>
              <a:rPr lang="en-US" dirty="0" smtClean="0"/>
              <a:t> that the operation be commutative</a:t>
            </a:r>
          </a:p>
          <a:p>
            <a:pPr lvl="1"/>
            <a:r>
              <a:rPr lang="en-US" dirty="0" smtClean="0"/>
              <a:t>Nothing in our algorithm needs </a:t>
            </a:r>
            <a:r>
              <a:rPr lang="en-US" dirty="0" err="1" smtClean="0"/>
              <a:t>commutativity</a:t>
            </a:r>
            <a:endParaRPr lang="en-US" dirty="0" smtClean="0"/>
          </a:p>
        </p:txBody>
      </p:sp>
      <p:sp>
        <p:nvSpPr>
          <p:cNvPr id="4" name="Slide Number Placeholder 3"/>
          <p:cNvSpPr>
            <a:spLocks noGrp="1"/>
          </p:cNvSpPr>
          <p:nvPr>
            <p:ph type="sldNum" sz="quarter" idx="12"/>
          </p:nvPr>
        </p:nvSpPr>
        <p:spPr/>
        <p:txBody>
          <a:bodyPr/>
          <a:lstStyle/>
          <a:p>
            <a:fld id="{8CC98554-76E8-C340-BA36-F66DB672AD21}" type="slidenum">
              <a:rPr lang="en-US" smtClean="0"/>
              <a:t>87</a:t>
            </a:fld>
            <a:endParaRPr lang="en-US"/>
          </a:p>
        </p:txBody>
      </p:sp>
    </p:spTree>
    <p:extLst>
      <p:ext uri="{BB962C8B-B14F-4D97-AF65-F5344CB8AC3E}">
        <p14:creationId xmlns:p14="http://schemas.microsoft.com/office/powerpoint/2010/main" val="301070134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a:t>
            </a:r>
            <a:br>
              <a:rPr lang="en-US" dirty="0" smtClean="0"/>
            </a:br>
            <a:r>
              <a:rPr lang="en-US" dirty="0" err="1" smtClean="0"/>
              <a:t>Noncommutative</a:t>
            </a:r>
            <a:r>
              <a:rPr lang="en-US" dirty="0" smtClean="0"/>
              <a:t> Additive </a:t>
            </a:r>
            <a:r>
              <a:rPr lang="en-US" dirty="0" err="1" smtClean="0"/>
              <a:t>Semigroups</a:t>
            </a:r>
            <a:endParaRPr lang="en-US" dirty="0"/>
          </a:p>
        </p:txBody>
      </p:sp>
      <p:sp>
        <p:nvSpPr>
          <p:cNvPr id="3" name="Content Placeholder 2"/>
          <p:cNvSpPr>
            <a:spLocks noGrp="1"/>
          </p:cNvSpPr>
          <p:nvPr>
            <p:ph idx="1"/>
          </p:nvPr>
        </p:nvSpPr>
        <p:spPr/>
        <p:txBody>
          <a:bodyPr/>
          <a:lstStyle/>
          <a:p>
            <a:r>
              <a:rPr lang="en-US" dirty="0" smtClean="0"/>
              <a:t>Positive even integers</a:t>
            </a:r>
          </a:p>
          <a:p>
            <a:r>
              <a:rPr lang="en-US" dirty="0" smtClean="0"/>
              <a:t>Negative integers</a:t>
            </a:r>
          </a:p>
          <a:p>
            <a:r>
              <a:rPr lang="en-US" dirty="0" smtClean="0"/>
              <a:t>Real numbers</a:t>
            </a:r>
          </a:p>
          <a:p>
            <a:r>
              <a:rPr lang="en-US" dirty="0" smtClean="0"/>
              <a:t>Polynomials</a:t>
            </a:r>
          </a:p>
          <a:p>
            <a:r>
              <a:rPr lang="en-US" dirty="0" smtClean="0"/>
              <a:t>Planar vectors</a:t>
            </a:r>
          </a:p>
          <a:p>
            <a:r>
              <a:rPr lang="en-US" dirty="0" smtClean="0"/>
              <a:t>Boolean functions</a:t>
            </a:r>
          </a:p>
          <a:p>
            <a:r>
              <a:rPr lang="en-US" dirty="0" smtClean="0"/>
              <a:t>Line segments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88</a:t>
            </a:fld>
            <a:endParaRPr lang="en-US"/>
          </a:p>
        </p:txBody>
      </p:sp>
    </p:spTree>
    <p:extLst>
      <p:ext uri="{BB962C8B-B14F-4D97-AF65-F5344CB8AC3E}">
        <p14:creationId xmlns:p14="http://schemas.microsoft.com/office/powerpoint/2010/main" val="362338959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Mathematical Naming Conventions</a:t>
            </a:r>
            <a:endParaRPr lang="en-US" dirty="0"/>
          </a:p>
        </p:txBody>
      </p:sp>
      <p:sp>
        <p:nvSpPr>
          <p:cNvPr id="3" name="Content Placeholder 2"/>
          <p:cNvSpPr>
            <a:spLocks noGrp="1"/>
          </p:cNvSpPr>
          <p:nvPr>
            <p:ph idx="1"/>
          </p:nvPr>
        </p:nvSpPr>
        <p:spPr/>
        <p:txBody>
          <a:bodyPr/>
          <a:lstStyle/>
          <a:p>
            <a:r>
              <a:rPr lang="en-US" dirty="0" smtClean="0"/>
              <a:t>If a set has one binary operation that is both associative and commutative, call it +</a:t>
            </a:r>
          </a:p>
          <a:p>
            <a:r>
              <a:rPr lang="en-US" dirty="0" smtClean="0"/>
              <a:t>If a set has one binary operation that is associative but not commutative, call it *</a:t>
            </a:r>
          </a:p>
          <a:p>
            <a:pPr lvl="1"/>
            <a:r>
              <a:rPr lang="en-US" dirty="0"/>
              <a:t>O</a:t>
            </a:r>
            <a:r>
              <a:rPr lang="en-US" dirty="0" smtClean="0"/>
              <a:t>ften write a * b as </a:t>
            </a:r>
            <a:r>
              <a:rPr lang="en-US" dirty="0" err="1" smtClean="0"/>
              <a:t>ab</a:t>
            </a:r>
            <a:endParaRPr lang="en-US" dirty="0" smtClean="0"/>
          </a:p>
        </p:txBody>
      </p:sp>
      <p:sp>
        <p:nvSpPr>
          <p:cNvPr id="4" name="Slide Number Placeholder 3"/>
          <p:cNvSpPr>
            <a:spLocks noGrp="1"/>
          </p:cNvSpPr>
          <p:nvPr>
            <p:ph type="sldNum" sz="quarter" idx="12"/>
          </p:nvPr>
        </p:nvSpPr>
        <p:spPr/>
        <p:txBody>
          <a:bodyPr/>
          <a:lstStyle/>
          <a:p>
            <a:fld id="{8CC98554-76E8-C340-BA36-F66DB672AD21}" type="slidenum">
              <a:rPr lang="en-US" smtClean="0"/>
              <a:t>89</a:t>
            </a:fld>
            <a:endParaRPr lang="en-US"/>
          </a:p>
        </p:txBody>
      </p:sp>
    </p:spTree>
    <p:extLst>
      <p:ext uri="{BB962C8B-B14F-4D97-AF65-F5344CB8AC3E}">
        <p14:creationId xmlns:p14="http://schemas.microsoft.com/office/powerpoint/2010/main" val="9802776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Groups</a:t>
            </a:r>
            <a:endParaRPr lang="en-US" dirty="0"/>
          </a:p>
        </p:txBody>
      </p:sp>
      <p:sp>
        <p:nvSpPr>
          <p:cNvPr id="3" name="Content Placeholder 2"/>
          <p:cNvSpPr>
            <a:spLocks noGrp="1"/>
          </p:cNvSpPr>
          <p:nvPr>
            <p:ph idx="1"/>
          </p:nvPr>
        </p:nvSpPr>
        <p:spPr/>
        <p:txBody>
          <a:bodyPr>
            <a:normAutofit/>
          </a:bodyPr>
          <a:lstStyle/>
          <a:p>
            <a:r>
              <a:rPr lang="en-US" dirty="0" smtClean="0"/>
              <a:t>Additive group of integers</a:t>
            </a:r>
          </a:p>
          <a:p>
            <a:r>
              <a:rPr lang="en-US" dirty="0" smtClean="0"/>
              <a:t>Multiplicative group of nonzero remainders modulo 7</a:t>
            </a:r>
          </a:p>
          <a:p>
            <a:r>
              <a:rPr lang="en-US" dirty="0" smtClean="0"/>
              <a:t>Group of rearrangements of a deck of cards</a:t>
            </a:r>
          </a:p>
          <a:p>
            <a:r>
              <a:rPr lang="en-US" dirty="0" smtClean="0"/>
              <a:t>Multiplicative group of invertible matrices with real coefficients</a:t>
            </a:r>
          </a:p>
          <a:p>
            <a:r>
              <a:rPr lang="en-US" dirty="0" smtClean="0"/>
              <a:t>Group of rotations of the plane</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9</a:t>
            </a:fld>
            <a:endParaRPr lang="en-US"/>
          </a:p>
        </p:txBody>
      </p:sp>
    </p:spTree>
    <p:extLst>
      <p:ext uri="{BB962C8B-B14F-4D97-AF65-F5344CB8AC3E}">
        <p14:creationId xmlns:p14="http://schemas.microsoft.com/office/powerpoint/2010/main" val="35349328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Conflict</a:t>
            </a:r>
            <a:endParaRPr lang="en-US" dirty="0"/>
          </a:p>
        </p:txBody>
      </p:sp>
      <p:sp>
        <p:nvSpPr>
          <p:cNvPr id="3" name="Content Placeholder 2"/>
          <p:cNvSpPr>
            <a:spLocks noGrp="1"/>
          </p:cNvSpPr>
          <p:nvPr>
            <p:ph idx="1"/>
          </p:nvPr>
        </p:nvSpPr>
        <p:spPr>
          <a:xfrm>
            <a:off x="457200" y="1600200"/>
            <a:ext cx="8229600" cy="4864100"/>
          </a:xfrm>
        </p:spPr>
        <p:txBody>
          <a:bodyPr>
            <a:normAutofit fontScale="92500" lnSpcReduction="10000"/>
          </a:bodyPr>
          <a:lstStyle/>
          <a:p>
            <a:r>
              <a:rPr lang="en-US" dirty="0" smtClean="0"/>
              <a:t>String concatenation is not commutative</a:t>
            </a:r>
          </a:p>
          <a:p>
            <a:r>
              <a:rPr lang="en-US" dirty="0" err="1" smtClean="0"/>
              <a:t>Kleene</a:t>
            </a:r>
            <a:r>
              <a:rPr lang="en-US" dirty="0" smtClean="0"/>
              <a:t> introduced notation </a:t>
            </a:r>
            <a:r>
              <a:rPr lang="en-US" i="1" dirty="0" err="1" smtClean="0"/>
              <a:t>ab</a:t>
            </a:r>
            <a:r>
              <a:rPr lang="en-US" dirty="0" smtClean="0"/>
              <a:t> to indicate string concatenation </a:t>
            </a:r>
          </a:p>
          <a:p>
            <a:pPr lvl="1"/>
            <a:r>
              <a:rPr lang="en-US" dirty="0"/>
              <a:t>F</a:t>
            </a:r>
            <a:r>
              <a:rPr lang="en-US" dirty="0" smtClean="0"/>
              <a:t>ollows mathematical naming convention</a:t>
            </a:r>
          </a:p>
          <a:p>
            <a:r>
              <a:rPr lang="en-US" dirty="0" smtClean="0"/>
              <a:t>Many programming languages use notation</a:t>
            </a:r>
            <a:br>
              <a:rPr lang="en-US" dirty="0" smtClean="0"/>
            </a:br>
            <a:r>
              <a:rPr lang="en-US" sz="2800" dirty="0" smtClean="0">
                <a:latin typeface="Lucida Console"/>
                <a:cs typeface="Lucida Console"/>
              </a:rPr>
              <a:t>a + b </a:t>
            </a:r>
            <a:r>
              <a:rPr lang="en-US" dirty="0" smtClean="0"/>
              <a:t>to indicate string concatenation</a:t>
            </a:r>
          </a:p>
          <a:p>
            <a:pPr lvl="1"/>
            <a:r>
              <a:rPr lang="en-US" dirty="0" smtClean="0"/>
              <a:t>Violates mathematical naming convention</a:t>
            </a:r>
          </a:p>
          <a:p>
            <a:pPr lvl="1"/>
            <a:endParaRPr lang="en-US" dirty="0"/>
          </a:p>
          <a:p>
            <a:pPr marL="0" indent="0">
              <a:buNone/>
            </a:pPr>
            <a:r>
              <a:rPr lang="en-US" dirty="0" smtClean="0"/>
              <a:t>Bad result:  Now we don’t know if + implies </a:t>
            </a:r>
            <a:r>
              <a:rPr lang="en-US" dirty="0" err="1" smtClean="0"/>
              <a:t>commutativity</a:t>
            </a:r>
            <a:r>
              <a:rPr lang="en-US" dirty="0" smtClean="0"/>
              <a:t> or not.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90</a:t>
            </a:fld>
            <a:endParaRPr lang="en-US"/>
          </a:p>
        </p:txBody>
      </p:sp>
    </p:spTree>
    <p:extLst>
      <p:ext uri="{BB962C8B-B14F-4D97-AF65-F5344CB8AC3E}">
        <p14:creationId xmlns:p14="http://schemas.microsoft.com/office/powerpoint/2010/main" val="221034206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Naming Principle</a:t>
            </a:r>
            <a:endParaRPr lang="en-US" dirty="0"/>
          </a:p>
        </p:txBody>
      </p:sp>
      <p:sp>
        <p:nvSpPr>
          <p:cNvPr id="3" name="Content Placeholder 2"/>
          <p:cNvSpPr>
            <a:spLocks noGrp="1"/>
          </p:cNvSpPr>
          <p:nvPr>
            <p:ph idx="1"/>
          </p:nvPr>
        </p:nvSpPr>
        <p:spPr/>
        <p:txBody>
          <a:bodyPr/>
          <a:lstStyle/>
          <a:p>
            <a:pPr marL="0" indent="0">
              <a:spcAft>
                <a:spcPts val="600"/>
              </a:spcAft>
              <a:buNone/>
            </a:pPr>
            <a:r>
              <a:rPr lang="en-US" dirty="0" smtClean="0"/>
              <a:t>If we are coming up with a name for something, or overloading an existing name:</a:t>
            </a:r>
          </a:p>
          <a:p>
            <a:pPr marL="514350" indent="-514350">
              <a:spcAft>
                <a:spcPts val="600"/>
              </a:spcAft>
              <a:buFont typeface="+mj-lt"/>
              <a:buAutoNum type="arabicPeriod"/>
            </a:pPr>
            <a:r>
              <a:rPr lang="en-US" dirty="0" smtClean="0"/>
              <a:t>If there is an established term, use it.</a:t>
            </a:r>
          </a:p>
          <a:p>
            <a:pPr marL="514350" indent="-514350">
              <a:spcAft>
                <a:spcPts val="600"/>
              </a:spcAft>
              <a:buFont typeface="+mj-lt"/>
              <a:buAutoNum type="arabicPeriod"/>
            </a:pPr>
            <a:r>
              <a:rPr lang="en-US" dirty="0" smtClean="0"/>
              <a:t>Do not use an established term inconsistently with its accepted meaning.</a:t>
            </a:r>
          </a:p>
          <a:p>
            <a:pPr marL="514350" indent="-514350">
              <a:spcAft>
                <a:spcPts val="600"/>
              </a:spcAft>
              <a:buFont typeface="+mj-lt"/>
              <a:buAutoNum type="arabicPeriod"/>
            </a:pPr>
            <a:r>
              <a:rPr lang="en-US" dirty="0" smtClean="0"/>
              <a:t>If there are conflicting usages, the much more established one wins.</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91</a:t>
            </a:fld>
            <a:endParaRPr lang="en-US"/>
          </a:p>
        </p:txBody>
      </p:sp>
    </p:spTree>
    <p:extLst>
      <p:ext uri="{BB962C8B-B14F-4D97-AF65-F5344CB8AC3E}">
        <p14:creationId xmlns:p14="http://schemas.microsoft.com/office/powerpoint/2010/main" val="224715931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Another Unfortunate Violation of the Principle</a:t>
            </a:r>
            <a:endParaRPr lang="en-US" sz="3600" dirty="0"/>
          </a:p>
        </p:txBody>
      </p:sp>
      <p:sp>
        <p:nvSpPr>
          <p:cNvPr id="3" name="Content Placeholder 2"/>
          <p:cNvSpPr>
            <a:spLocks noGrp="1"/>
          </p:cNvSpPr>
          <p:nvPr>
            <p:ph idx="1"/>
          </p:nvPr>
        </p:nvSpPr>
        <p:spPr/>
        <p:txBody>
          <a:bodyPr/>
          <a:lstStyle/>
          <a:p>
            <a:r>
              <a:rPr lang="en-US" dirty="0" smtClean="0"/>
              <a:t>The name </a:t>
            </a:r>
            <a:r>
              <a:rPr lang="en-US" sz="2800" dirty="0" smtClean="0">
                <a:latin typeface="Lucida Console"/>
                <a:cs typeface="Lucida Console"/>
              </a:rPr>
              <a:t>vector</a:t>
            </a:r>
            <a:r>
              <a:rPr lang="en-US" dirty="0" smtClean="0"/>
              <a:t> in STL was derived from a similar use in the earlier programming languages Scheme and Common Lisp.</a:t>
            </a:r>
          </a:p>
          <a:p>
            <a:r>
              <a:rPr lang="en-US" dirty="0" smtClean="0"/>
              <a:t>Unfortunately, this is inconsistent with the much older mathematical meaning of </a:t>
            </a:r>
            <a:r>
              <a:rPr lang="en-US" i="1" dirty="0" smtClean="0"/>
              <a:t>vector</a:t>
            </a:r>
            <a:r>
              <a:rPr lang="en-US" dirty="0" smtClean="0"/>
              <a:t>.</a:t>
            </a:r>
          </a:p>
          <a:p>
            <a:r>
              <a:rPr lang="en-US" dirty="0" smtClean="0"/>
              <a:t>The STL data structure should have been called </a:t>
            </a:r>
            <a:r>
              <a:rPr lang="en-US" sz="2800" dirty="0" smtClean="0">
                <a:latin typeface="Lucida Console"/>
                <a:cs typeface="Lucida Console"/>
              </a:rPr>
              <a:t>array</a:t>
            </a:r>
            <a:r>
              <a:rPr lang="en-US" dirty="0" smtClean="0"/>
              <a:t>.</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92</a:t>
            </a:fld>
            <a:endParaRPr lang="en-US"/>
          </a:p>
        </p:txBody>
      </p:sp>
    </p:spTree>
    <p:extLst>
      <p:ext uri="{BB962C8B-B14F-4D97-AF65-F5344CB8AC3E}">
        <p14:creationId xmlns:p14="http://schemas.microsoft.com/office/powerpoint/2010/main" val="288154050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Compromise</a:t>
            </a:r>
            <a:endParaRPr lang="en-US" dirty="0"/>
          </a:p>
        </p:txBody>
      </p:sp>
      <p:sp>
        <p:nvSpPr>
          <p:cNvPr id="3" name="Content Placeholder 2"/>
          <p:cNvSpPr>
            <a:spLocks noGrp="1"/>
          </p:cNvSpPr>
          <p:nvPr>
            <p:ph idx="1"/>
          </p:nvPr>
        </p:nvSpPr>
        <p:spPr/>
        <p:txBody>
          <a:bodyPr/>
          <a:lstStyle/>
          <a:p>
            <a:r>
              <a:rPr lang="en-US" dirty="0"/>
              <a:t>T</a:t>
            </a:r>
            <a:r>
              <a:rPr lang="en-US" dirty="0" smtClean="0"/>
              <a:t>erm “</a:t>
            </a:r>
            <a:r>
              <a:rPr lang="en-US" dirty="0" err="1" smtClean="0"/>
              <a:t>noncommutative</a:t>
            </a:r>
            <a:r>
              <a:rPr lang="en-US" dirty="0" smtClean="0"/>
              <a:t> additive </a:t>
            </a:r>
            <a:r>
              <a:rPr lang="en-US" dirty="0" err="1" smtClean="0"/>
              <a:t>semigroup</a:t>
            </a:r>
            <a:r>
              <a:rPr lang="en-US" dirty="0" smtClean="0"/>
              <a:t>” is a solution to this naming conflict.</a:t>
            </a:r>
          </a:p>
          <a:p>
            <a:r>
              <a:rPr lang="en-US" dirty="0" smtClean="0"/>
              <a:t>We normally assume + is commutative, but here we explicitly say we don’t need that requirement. </a:t>
            </a:r>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93</a:t>
            </a:fld>
            <a:endParaRPr lang="en-US"/>
          </a:p>
        </p:txBody>
      </p:sp>
    </p:spTree>
    <p:extLst>
      <p:ext uri="{BB962C8B-B14F-4D97-AF65-F5344CB8AC3E}">
        <p14:creationId xmlns:p14="http://schemas.microsoft.com/office/powerpoint/2010/main" val="45927315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Specifying Type Requirements for </a:t>
            </a:r>
            <a:r>
              <a:rPr lang="en-US" b="1" dirty="0" smtClean="0"/>
              <a:t>A</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94</a:t>
            </a:fld>
            <a:endParaRPr lang="en-US"/>
          </a:p>
        </p:txBody>
      </p:sp>
      <p:sp>
        <p:nvSpPr>
          <p:cNvPr id="4" name="Rectangle 3"/>
          <p:cNvSpPr/>
          <p:nvPr/>
        </p:nvSpPr>
        <p:spPr>
          <a:xfrm>
            <a:off x="457200" y="1597780"/>
            <a:ext cx="8343900" cy="4524315"/>
          </a:xfrm>
          <a:prstGeom prst="rect">
            <a:avLst/>
          </a:prstGeom>
        </p:spPr>
        <p:txBody>
          <a:bodyPr wrap="square">
            <a:spAutoFit/>
          </a:bodyPr>
          <a:lstStyle/>
          <a:p>
            <a:r>
              <a:rPr lang="en-US" sz="2400" dirty="0">
                <a:latin typeface="Lucida Console"/>
                <a:cs typeface="Lucida Console"/>
              </a:rPr>
              <a:t>template &lt;</a:t>
            </a:r>
            <a:r>
              <a:rPr lang="en-US" sz="2400" dirty="0" err="1">
                <a:solidFill>
                  <a:srgbClr val="0080FF"/>
                </a:solidFill>
                <a:latin typeface="Lucida Console"/>
                <a:cs typeface="Lucida Console"/>
              </a:rPr>
              <a:t>NoncommutativeAdditiveSemigroup</a:t>
            </a:r>
            <a:r>
              <a:rPr lang="en-US" sz="2400" dirty="0">
                <a:latin typeface="Lucida Console"/>
                <a:cs typeface="Lucida Console"/>
              </a:rPr>
              <a:t> 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a:t>
            </a:r>
            <a:r>
              <a:rPr lang="en-US" sz="2400" dirty="0" err="1" smtClean="0">
                <a:latin typeface="Lucida Console"/>
                <a:cs typeface="Lucida Console"/>
              </a:rPr>
              <a:t>typename</a:t>
            </a:r>
            <a:r>
              <a:rPr lang="en-US" sz="2400" dirty="0" smtClean="0">
                <a:latin typeface="Lucida Console"/>
                <a:cs typeface="Lucida Console"/>
              </a:rPr>
              <a:t> </a:t>
            </a:r>
            <a:r>
              <a:rPr lang="en-US" sz="2400" dirty="0">
                <a:latin typeface="Lucida Console"/>
                <a:cs typeface="Lucida Console"/>
              </a:rPr>
              <a:t>N&gt;</a:t>
            </a:r>
          </a:p>
          <a:p>
            <a:r>
              <a:rPr lang="en-US" sz="2400" dirty="0">
                <a:latin typeface="Lucida Console"/>
                <a:cs typeface="Lucida Console"/>
              </a:rPr>
              <a:t>A </a:t>
            </a:r>
            <a:r>
              <a:rPr lang="en-US" sz="2400" dirty="0" err="1">
                <a:latin typeface="Lucida Console"/>
                <a:cs typeface="Lucida Console"/>
              </a:rPr>
              <a:t>multiply_accumulate</a:t>
            </a:r>
            <a:r>
              <a:rPr lang="en-US" sz="2400" dirty="0">
                <a:latin typeface="Lucida Console"/>
                <a:cs typeface="Lucida Console"/>
              </a:rPr>
              <a:t>(A r, N n, A a) {</a:t>
            </a:r>
          </a:p>
          <a:p>
            <a:r>
              <a:rPr lang="en-US" sz="2400" dirty="0">
                <a:latin typeface="Lucida Console"/>
                <a:cs typeface="Lucida Console"/>
              </a:rPr>
              <a:t>    while (true) {</a:t>
            </a:r>
          </a:p>
          <a:p>
            <a:r>
              <a:rPr lang="en-US" sz="2400" dirty="0">
                <a:latin typeface="Lucida Console"/>
                <a:cs typeface="Lucida Console"/>
              </a:rPr>
              <a:t>        if (odd(n)) {</a:t>
            </a:r>
          </a:p>
          <a:p>
            <a:r>
              <a:rPr lang="en-US" sz="2400" dirty="0">
                <a:latin typeface="Lucida Console"/>
                <a:cs typeface="Lucida Console"/>
              </a:rPr>
              <a:t>            r = r + a;</a:t>
            </a:r>
          </a:p>
          <a:p>
            <a:r>
              <a:rPr lang="en-US" sz="2400" dirty="0">
                <a:latin typeface="Lucida Console"/>
                <a:cs typeface="Lucida Console"/>
              </a:rPr>
              <a:t>            if (n == 1) return r;</a:t>
            </a:r>
          </a:p>
          <a:p>
            <a:r>
              <a:rPr lang="en-US" sz="2400" dirty="0">
                <a:latin typeface="Lucida Console"/>
                <a:cs typeface="Lucida Console"/>
              </a:rPr>
              <a:t>        }</a:t>
            </a:r>
          </a:p>
          <a:p>
            <a:r>
              <a:rPr lang="fi-FI" sz="2400" dirty="0">
                <a:latin typeface="Lucida Console"/>
                <a:cs typeface="Lucida Console"/>
              </a:rPr>
              <a:t>        n = </a:t>
            </a:r>
            <a:r>
              <a:rPr lang="fi-FI" sz="2400" dirty="0" err="1">
                <a:latin typeface="Lucida Console"/>
                <a:cs typeface="Lucida Console"/>
              </a:rPr>
              <a:t>half(n</a:t>
            </a:r>
            <a:r>
              <a:rPr lang="fi-FI" sz="2400" dirty="0">
                <a:latin typeface="Lucida Console"/>
                <a:cs typeface="Lucida Console"/>
              </a:rPr>
              <a:t>);</a:t>
            </a:r>
          </a:p>
          <a:p>
            <a:r>
              <a:rPr lang="fi-FI" sz="2400" dirty="0">
                <a:latin typeface="Lucida Console"/>
                <a:cs typeface="Lucida Console"/>
              </a:rPr>
              <a:t>        a = a + a;</a:t>
            </a:r>
          </a:p>
          <a:p>
            <a:r>
              <a:rPr lang="fi-FI" sz="2400" dirty="0">
                <a:latin typeface="Lucida Console"/>
                <a:cs typeface="Lucida Console"/>
              </a:rPr>
              <a:t>    }</a:t>
            </a:r>
          </a:p>
          <a:p>
            <a:r>
              <a:rPr lang="fi-FI" sz="2400" dirty="0">
                <a:latin typeface="Lucida Console"/>
                <a:cs typeface="Lucida Console"/>
              </a:rPr>
              <a:t>}</a:t>
            </a:r>
            <a:endParaRPr lang="en-US" sz="2400" dirty="0">
              <a:latin typeface="Lucida Console"/>
              <a:cs typeface="Lucida Console"/>
            </a:endParaRPr>
          </a:p>
        </p:txBody>
      </p:sp>
    </p:spTree>
    <p:extLst>
      <p:ext uri="{BB962C8B-B14F-4D97-AF65-F5344CB8AC3E}">
        <p14:creationId xmlns:p14="http://schemas.microsoft.com/office/powerpoint/2010/main" val="68870098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a:t>
            </a:r>
            <a:endParaRPr lang="en-US" dirty="0"/>
          </a:p>
        </p:txBody>
      </p:sp>
      <p:sp>
        <p:nvSpPr>
          <p:cNvPr id="3" name="Content Placeholder 2"/>
          <p:cNvSpPr>
            <a:spLocks noGrp="1"/>
          </p:cNvSpPr>
          <p:nvPr>
            <p:ph idx="1"/>
          </p:nvPr>
        </p:nvSpPr>
        <p:spPr>
          <a:xfrm>
            <a:off x="457200" y="1600200"/>
            <a:ext cx="8318500" cy="4525963"/>
          </a:xfrm>
        </p:spPr>
        <p:txBody>
          <a:bodyPr/>
          <a:lstStyle/>
          <a:p>
            <a:r>
              <a:rPr lang="en-US" sz="2800" dirty="0" smtClean="0"/>
              <a:t>A set of requirements for a type is called a </a:t>
            </a:r>
            <a:r>
              <a:rPr lang="en-US" sz="2800" i="1" dirty="0" smtClean="0"/>
              <a:t>concept</a:t>
            </a:r>
            <a:r>
              <a:rPr lang="en-US" sz="2800" dirty="0" smtClean="0"/>
              <a:t>.</a:t>
            </a:r>
          </a:p>
          <a:p>
            <a:r>
              <a:rPr lang="en-US" sz="2800" dirty="0" smtClean="0"/>
              <a:t>Current versions of C++ do not support declaring concepts, but we can fake them like this:</a:t>
            </a:r>
          </a:p>
          <a:p>
            <a:pPr marL="0" indent="0">
              <a:buNone/>
            </a:pPr>
            <a:r>
              <a:rPr lang="en-US" sz="2000" dirty="0" smtClean="0">
                <a:latin typeface="Lucida Console"/>
                <a:cs typeface="Lucida Console"/>
              </a:rPr>
              <a:t>	</a:t>
            </a:r>
          </a:p>
          <a:p>
            <a:pPr marL="0" indent="0">
              <a:buNone/>
            </a:pPr>
            <a:r>
              <a:rPr lang="en-US" sz="2000" dirty="0">
                <a:latin typeface="Lucida Console"/>
                <a:cs typeface="Lucida Console"/>
              </a:rPr>
              <a:t>	</a:t>
            </a:r>
            <a:r>
              <a:rPr lang="en-US" sz="2000" dirty="0" smtClean="0">
                <a:latin typeface="Lucida Console"/>
                <a:cs typeface="Lucida Console"/>
              </a:rPr>
              <a:t>#define </a:t>
            </a:r>
            <a:r>
              <a:rPr lang="en-US" sz="2000" dirty="0" err="1" smtClean="0">
                <a:latin typeface="Lucida Console"/>
                <a:cs typeface="Lucida Console"/>
              </a:rPr>
              <a:t>NoncommutativeAdditiveSemigroup</a:t>
            </a:r>
            <a:r>
              <a:rPr lang="en-US" sz="2000" dirty="0" smtClean="0">
                <a:latin typeface="Lucida Console"/>
                <a:cs typeface="Lucida Console"/>
              </a:rPr>
              <a:t> </a:t>
            </a:r>
            <a:r>
              <a:rPr lang="en-US" sz="2000" dirty="0" err="1" smtClean="0">
                <a:latin typeface="Lucida Console"/>
                <a:cs typeface="Lucida Console"/>
              </a:rPr>
              <a:t>typename</a:t>
            </a:r>
            <a:endParaRPr lang="en-US" sz="2000" dirty="0">
              <a:latin typeface="Lucida Console"/>
              <a:cs typeface="Lucida Console"/>
            </a:endParaRPr>
          </a:p>
        </p:txBody>
      </p:sp>
      <p:sp>
        <p:nvSpPr>
          <p:cNvPr id="4" name="Slide Number Placeholder 3"/>
          <p:cNvSpPr>
            <a:spLocks noGrp="1"/>
          </p:cNvSpPr>
          <p:nvPr>
            <p:ph type="sldNum" sz="quarter" idx="12"/>
          </p:nvPr>
        </p:nvSpPr>
        <p:spPr/>
        <p:txBody>
          <a:bodyPr/>
          <a:lstStyle/>
          <a:p>
            <a:fld id="{8CC98554-76E8-C340-BA36-F66DB672AD21}" type="slidenum">
              <a:rPr lang="en-US" smtClean="0"/>
              <a:t>95</a:t>
            </a:fld>
            <a:endParaRPr lang="en-US"/>
          </a:p>
        </p:txBody>
      </p:sp>
    </p:spTree>
    <p:extLst>
      <p:ext uri="{BB962C8B-B14F-4D97-AF65-F5344CB8AC3E}">
        <p14:creationId xmlns:p14="http://schemas.microsoft.com/office/powerpoint/2010/main" val="212686381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Syntactic Requirements on </a:t>
            </a:r>
            <a:r>
              <a:rPr lang="en-US" b="1" dirty="0" smtClean="0"/>
              <a:t>N</a:t>
            </a:r>
            <a:endParaRPr lang="en-US"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endParaRPr lang="en-US" sz="2800" dirty="0" smtClean="0">
              <a:cs typeface="Menlo Regular"/>
            </a:endParaRPr>
          </a:p>
          <a:p>
            <a:endParaRPr lang="en-US" sz="2800" dirty="0">
              <a:cs typeface="Menlo Regular"/>
            </a:endParaRPr>
          </a:p>
          <a:p>
            <a:endParaRPr lang="en-US" sz="2800" dirty="0" smtClean="0">
              <a:cs typeface="Menlo Regular"/>
            </a:endParaRPr>
          </a:p>
          <a:p>
            <a:endParaRPr lang="en-US" sz="2800" dirty="0">
              <a:cs typeface="Menlo Regular"/>
            </a:endParaRPr>
          </a:p>
          <a:p>
            <a:endParaRPr lang="en-US" sz="2800" dirty="0" smtClean="0">
              <a:cs typeface="Menlo Regular"/>
            </a:endParaRPr>
          </a:p>
          <a:p>
            <a:endParaRPr lang="en-US" sz="2800" dirty="0">
              <a:cs typeface="Menlo Regular"/>
            </a:endParaRPr>
          </a:p>
          <a:p>
            <a:endParaRPr lang="en-US" sz="2800" dirty="0" smtClean="0">
              <a:cs typeface="Menlo Regular"/>
            </a:endParaRPr>
          </a:p>
          <a:p>
            <a:endParaRPr lang="en-US" sz="2800" dirty="0" smtClean="0">
              <a:cs typeface="Menlo Regular"/>
            </a:endParaRPr>
          </a:p>
          <a:p>
            <a:r>
              <a:rPr lang="en-US" sz="2800" b="1" dirty="0" smtClean="0">
                <a:cs typeface="Menlo Regular"/>
              </a:rPr>
              <a:t>N</a:t>
            </a:r>
            <a:r>
              <a:rPr lang="en-US" sz="2800" dirty="0" smtClean="0">
                <a:cs typeface="Menlo Regular"/>
              </a:rPr>
              <a:t> must be regular and also implement:</a:t>
            </a:r>
          </a:p>
          <a:p>
            <a:pPr marL="457200" lvl="1" indent="0">
              <a:buNone/>
            </a:pPr>
            <a:r>
              <a:rPr lang="en-US" sz="2400" dirty="0" smtClean="0">
                <a:latin typeface="Lucida Console"/>
                <a:cs typeface="Lucida Console"/>
              </a:rPr>
              <a:t>	half</a:t>
            </a:r>
          </a:p>
          <a:p>
            <a:pPr marL="457200" lvl="1" indent="0">
              <a:buNone/>
            </a:pPr>
            <a:r>
              <a:rPr lang="en-US" sz="2400" dirty="0" smtClean="0">
                <a:latin typeface="Lucida Console"/>
                <a:cs typeface="Lucida Console"/>
              </a:rPr>
              <a:t>	odd</a:t>
            </a:r>
          </a:p>
          <a:p>
            <a:pPr marL="457200" lvl="1" indent="0">
              <a:buNone/>
            </a:pPr>
            <a:r>
              <a:rPr lang="en-US" sz="2400" dirty="0">
                <a:latin typeface="Lucida Console"/>
                <a:cs typeface="Lucida Console"/>
              </a:rPr>
              <a:t>	== </a:t>
            </a:r>
            <a:r>
              <a:rPr lang="en-US" sz="2400" dirty="0" smtClean="0">
                <a:latin typeface="Lucida Console"/>
                <a:cs typeface="Lucida Console"/>
              </a:rPr>
              <a:t>1</a:t>
            </a:r>
          </a:p>
          <a:p>
            <a:pPr marL="457200" lvl="1" indent="0">
              <a:buNone/>
            </a:pPr>
            <a:r>
              <a:rPr lang="en-US" sz="2400" dirty="0" smtClean="0">
                <a:latin typeface="Lucida Console"/>
                <a:cs typeface="Lucida Console"/>
              </a:rPr>
              <a:t>	== 0	</a:t>
            </a:r>
            <a:r>
              <a:rPr lang="en-US" sz="2400" dirty="0" smtClean="0">
                <a:cs typeface="Lucida Console"/>
              </a:rPr>
              <a:t>(we don’t need now, but we will in a minute)</a:t>
            </a:r>
          </a:p>
          <a:p>
            <a:pPr marL="457200" lvl="1" indent="0">
              <a:buNone/>
            </a:pPr>
            <a:endParaRPr lang="en-US" sz="2400" dirty="0" smtClean="0">
              <a:latin typeface="Lucida Console"/>
              <a:cs typeface="Lucida Console"/>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96</a:t>
            </a:fld>
            <a:endParaRPr lang="en-US"/>
          </a:p>
        </p:txBody>
      </p:sp>
      <p:sp>
        <p:nvSpPr>
          <p:cNvPr id="6" name="Rectangle 5"/>
          <p:cNvSpPr/>
          <p:nvPr/>
        </p:nvSpPr>
        <p:spPr>
          <a:xfrm>
            <a:off x="1244600" y="1295778"/>
            <a:ext cx="7442200" cy="4154983"/>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typename</a:t>
            </a:r>
            <a:r>
              <a:rPr lang="en-US" sz="2400" dirty="0">
                <a:latin typeface="Lucida Console"/>
                <a:cs typeface="Lucida Console"/>
              </a:rPr>
              <a:t> A, </a:t>
            </a:r>
            <a:r>
              <a:rPr lang="en-US" sz="2400" dirty="0" err="1">
                <a:solidFill>
                  <a:srgbClr val="FF0000"/>
                </a:solidFill>
                <a:latin typeface="Lucida Console"/>
                <a:cs typeface="Lucida Console"/>
              </a:rPr>
              <a:t>typename</a:t>
            </a:r>
            <a:r>
              <a:rPr lang="en-US" sz="2400" dirty="0">
                <a:solidFill>
                  <a:srgbClr val="FF0000"/>
                </a:solidFill>
                <a:latin typeface="Lucida Console"/>
                <a:cs typeface="Lucida Console"/>
              </a:rPr>
              <a:t> N</a:t>
            </a:r>
            <a:r>
              <a:rPr lang="en-US" sz="2400" dirty="0">
                <a:latin typeface="Lucida Console"/>
                <a:cs typeface="Lucida Console"/>
              </a:rPr>
              <a:t>&gt;</a:t>
            </a:r>
          </a:p>
          <a:p>
            <a:r>
              <a:rPr lang="en-US" sz="2400" dirty="0">
                <a:latin typeface="Lucida Console"/>
                <a:cs typeface="Lucida Console"/>
              </a:rPr>
              <a:t>A multiply_accumulate0(</a:t>
            </a:r>
            <a:r>
              <a:rPr lang="en-US" sz="2400" dirty="0">
                <a:solidFill>
                  <a:srgbClr val="000000"/>
                </a:solidFill>
                <a:latin typeface="Lucida Console"/>
                <a:cs typeface="Lucida Console"/>
              </a:rPr>
              <a:t>A r</a:t>
            </a:r>
            <a:r>
              <a:rPr lang="en-US" sz="2400" dirty="0">
                <a:latin typeface="Lucida Console"/>
                <a:cs typeface="Lucida Console"/>
              </a:rPr>
              <a:t>, </a:t>
            </a:r>
            <a:r>
              <a:rPr lang="en-US" sz="2400" dirty="0">
                <a:solidFill>
                  <a:srgbClr val="FF0000"/>
                </a:solidFill>
                <a:latin typeface="Lucida Console"/>
                <a:cs typeface="Lucida Console"/>
              </a:rPr>
              <a:t>N n</a:t>
            </a:r>
            <a:r>
              <a:rPr lang="en-US" sz="2400" dirty="0">
                <a:latin typeface="Lucida Console"/>
                <a:cs typeface="Lucida Console"/>
              </a:rPr>
              <a:t>, A a) {</a:t>
            </a:r>
          </a:p>
          <a:p>
            <a:r>
              <a:rPr lang="en-US" sz="2400" dirty="0">
                <a:latin typeface="Lucida Console"/>
                <a:cs typeface="Lucida Console"/>
              </a:rPr>
              <a:t>    while (true) {</a:t>
            </a:r>
          </a:p>
          <a:p>
            <a:r>
              <a:rPr lang="en-US" sz="2400" dirty="0">
                <a:latin typeface="Lucida Console"/>
                <a:cs typeface="Lucida Console"/>
              </a:rPr>
              <a:t>        if (</a:t>
            </a:r>
            <a:r>
              <a:rPr lang="en-US" sz="2400" dirty="0">
                <a:solidFill>
                  <a:srgbClr val="FF0000"/>
                </a:solidFill>
                <a:latin typeface="Lucida Console"/>
                <a:cs typeface="Lucida Console"/>
              </a:rPr>
              <a:t>odd(n)</a:t>
            </a:r>
            <a:r>
              <a:rPr lang="en-US" sz="2400" dirty="0">
                <a:latin typeface="Lucida Console"/>
                <a:cs typeface="Lucida Console"/>
              </a:rPr>
              <a:t>) {</a:t>
            </a:r>
          </a:p>
          <a:p>
            <a:r>
              <a:rPr lang="en-US" sz="2400" dirty="0">
                <a:latin typeface="Lucida Console"/>
                <a:cs typeface="Lucida Console"/>
              </a:rPr>
              <a:t>            r = r + a;</a:t>
            </a:r>
          </a:p>
          <a:p>
            <a:r>
              <a:rPr lang="en-US" sz="2400" dirty="0">
                <a:latin typeface="Lucida Console"/>
                <a:cs typeface="Lucida Console"/>
              </a:rPr>
              <a:t>            if (</a:t>
            </a:r>
            <a:r>
              <a:rPr lang="en-US" sz="2400" dirty="0">
                <a:solidFill>
                  <a:srgbClr val="FF0000"/>
                </a:solidFill>
                <a:latin typeface="Lucida Console"/>
                <a:cs typeface="Lucida Console"/>
              </a:rPr>
              <a:t>n == 1</a:t>
            </a:r>
            <a:r>
              <a:rPr lang="en-US" sz="2400" dirty="0">
                <a:latin typeface="Lucida Console"/>
                <a:cs typeface="Lucida Console"/>
              </a:rPr>
              <a:t>) return r;</a:t>
            </a:r>
          </a:p>
          <a:p>
            <a:r>
              <a:rPr lang="en-US" sz="2400" dirty="0">
                <a:latin typeface="Lucida Console"/>
                <a:cs typeface="Lucida Console"/>
              </a:rPr>
              <a:t>        }</a:t>
            </a:r>
          </a:p>
          <a:p>
            <a:r>
              <a:rPr lang="en-US" sz="2400" dirty="0">
                <a:latin typeface="Lucida Console"/>
                <a:cs typeface="Lucida Console"/>
              </a:rPr>
              <a:t>        </a:t>
            </a:r>
            <a:r>
              <a:rPr lang="en-US" sz="2400" dirty="0">
                <a:solidFill>
                  <a:srgbClr val="FF0000"/>
                </a:solidFill>
                <a:latin typeface="Lucida Console"/>
                <a:cs typeface="Lucida Console"/>
              </a:rPr>
              <a:t>n = half(n)</a:t>
            </a:r>
            <a:r>
              <a:rPr lang="en-US" sz="2400" dirty="0">
                <a:latin typeface="Lucida Console"/>
                <a:cs typeface="Lucida Console"/>
              </a:rPr>
              <a:t>;</a:t>
            </a:r>
          </a:p>
          <a:p>
            <a:r>
              <a:rPr lang="en-US" sz="2400" dirty="0">
                <a:latin typeface="Lucida Console"/>
                <a:cs typeface="Lucida Console"/>
              </a:rPr>
              <a:t>        </a:t>
            </a:r>
            <a:r>
              <a:rPr lang="en-US" sz="2400" dirty="0">
                <a:solidFill>
                  <a:srgbClr val="000000"/>
                </a:solidFill>
                <a:latin typeface="Lucida Console"/>
                <a:cs typeface="Lucida Console"/>
              </a:rPr>
              <a:t>a = a + a</a:t>
            </a:r>
            <a:r>
              <a:rPr lang="en-US" sz="2400" dirty="0" smtClean="0">
                <a:latin typeface="Lucida Console"/>
                <a:cs typeface="Lucida Console"/>
              </a:rPr>
              <a:t>;</a:t>
            </a:r>
            <a:r>
              <a:rPr lang="en-US" sz="2400" dirty="0">
                <a:latin typeface="Lucida Console"/>
                <a:cs typeface="Lucida Console"/>
              </a:rPr>
              <a:t> 			</a:t>
            </a:r>
            <a:r>
              <a:rPr lang="en-US" sz="2400" dirty="0" smtClean="0">
                <a:latin typeface="Lucida Console"/>
                <a:cs typeface="Lucida Console"/>
              </a:rPr>
              <a:t>	</a:t>
            </a:r>
            <a:r>
              <a:rPr lang="en-US" sz="2400" dirty="0">
                <a:latin typeface="Lucida Console"/>
                <a:cs typeface="Lucida Console"/>
              </a:rPr>
              <a:t>			 } }</a:t>
            </a:r>
          </a:p>
          <a:p>
            <a:endParaRPr lang="en-US" sz="2400" dirty="0">
              <a:latin typeface="Lucida Console"/>
              <a:cs typeface="Lucida Console"/>
            </a:endParaRPr>
          </a:p>
          <a:p>
            <a:r>
              <a:rPr lang="en-US" sz="2400" dirty="0">
                <a:latin typeface="Lucida Console"/>
                <a:cs typeface="Lucida Console"/>
              </a:rPr>
              <a:t> </a:t>
            </a:r>
          </a:p>
        </p:txBody>
      </p:sp>
    </p:spTree>
    <p:extLst>
      <p:ext uri="{BB962C8B-B14F-4D97-AF65-F5344CB8AC3E}">
        <p14:creationId xmlns:p14="http://schemas.microsoft.com/office/powerpoint/2010/main" val="4019606064"/>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Requirements on </a:t>
            </a:r>
            <a:r>
              <a:rPr lang="en-US" b="1" dirty="0" smtClean="0"/>
              <a:t>N</a:t>
            </a:r>
            <a:endParaRPr lang="en-US" b="1" dirty="0"/>
          </a:p>
        </p:txBody>
      </p:sp>
      <p:sp>
        <p:nvSpPr>
          <p:cNvPr id="3" name="Content Placeholder 2"/>
          <p:cNvSpPr>
            <a:spLocks noGrp="1"/>
          </p:cNvSpPr>
          <p:nvPr>
            <p:ph idx="1"/>
          </p:nvPr>
        </p:nvSpPr>
        <p:spPr>
          <a:xfrm>
            <a:off x="457200" y="1600200"/>
            <a:ext cx="8229600" cy="4756150"/>
          </a:xfrm>
        </p:spPr>
        <p:txBody>
          <a:bodyPr>
            <a:normAutofit/>
          </a:bodyPr>
          <a:lstStyle/>
          <a:p>
            <a:endParaRPr lang="en-US" dirty="0"/>
          </a:p>
          <a:p>
            <a:endParaRPr lang="en-US" dirty="0" smtClean="0"/>
          </a:p>
          <a:p>
            <a:endParaRPr lang="en-US" dirty="0"/>
          </a:p>
          <a:p>
            <a:endParaRPr lang="en-US" dirty="0" smtClean="0"/>
          </a:p>
          <a:p>
            <a:r>
              <a:rPr lang="en-US" dirty="0" smtClean="0"/>
              <a:t>What C++ types satisfy these requirements?</a:t>
            </a:r>
          </a:p>
          <a:p>
            <a:pPr lvl="1"/>
            <a:r>
              <a:rPr lang="en-US" sz="2400" dirty="0">
                <a:latin typeface="Lucida Console"/>
                <a:cs typeface="Lucida Console"/>
              </a:rPr>
              <a:t>u</a:t>
            </a:r>
            <a:r>
              <a:rPr lang="en-US" sz="2400" dirty="0" smtClean="0">
                <a:latin typeface="Lucida Console"/>
                <a:cs typeface="Lucida Console"/>
              </a:rPr>
              <a:t>int8_t</a:t>
            </a:r>
            <a:r>
              <a:rPr lang="en-US" dirty="0" smtClean="0"/>
              <a:t>, </a:t>
            </a:r>
            <a:r>
              <a:rPr lang="en-US" sz="2400" dirty="0" smtClean="0">
                <a:latin typeface="Lucida Console"/>
                <a:cs typeface="Lucida Console"/>
              </a:rPr>
              <a:t>int8_t</a:t>
            </a:r>
            <a:r>
              <a:rPr lang="en-US" dirty="0" smtClean="0"/>
              <a:t>, </a:t>
            </a:r>
            <a:r>
              <a:rPr lang="en-US" sz="2400" dirty="0" smtClean="0">
                <a:latin typeface="Lucida Console"/>
                <a:cs typeface="Lucida Console"/>
              </a:rPr>
              <a:t>uint64_t</a:t>
            </a:r>
            <a:r>
              <a:rPr lang="en-US" dirty="0" smtClean="0"/>
              <a:t>, etc.</a:t>
            </a:r>
          </a:p>
          <a:p>
            <a:r>
              <a:rPr lang="en-US" dirty="0" smtClean="0"/>
              <a:t>What’s the concept they represent?</a:t>
            </a:r>
          </a:p>
          <a:p>
            <a:pPr lvl="1"/>
            <a:r>
              <a:rPr lang="en-US" b="1" dirty="0" smtClean="0"/>
              <a:t>Integer</a:t>
            </a:r>
          </a:p>
          <a:p>
            <a:endParaRPr lang="en-US" dirty="0"/>
          </a:p>
        </p:txBody>
      </p:sp>
      <p:sp>
        <p:nvSpPr>
          <p:cNvPr id="4" name="Slide Number Placeholder 3"/>
          <p:cNvSpPr>
            <a:spLocks noGrp="1"/>
          </p:cNvSpPr>
          <p:nvPr>
            <p:ph type="sldNum" sz="quarter" idx="12"/>
          </p:nvPr>
        </p:nvSpPr>
        <p:spPr/>
        <p:txBody>
          <a:bodyPr/>
          <a:lstStyle/>
          <a:p>
            <a:fld id="{8CC98554-76E8-C340-BA36-F66DB672AD21}" type="slidenum">
              <a:rPr lang="en-US" smtClean="0"/>
              <a:t>97</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1936058"/>
            <a:ext cx="7277100" cy="1612631"/>
          </a:xfrm>
          <a:prstGeom prst="rect">
            <a:avLst/>
          </a:prstGeom>
        </p:spPr>
      </p:pic>
    </p:spTree>
    <p:extLst>
      <p:ext uri="{BB962C8B-B14F-4D97-AF65-F5344CB8AC3E}">
        <p14:creationId xmlns:p14="http://schemas.microsoft.com/office/powerpoint/2010/main" val="87460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Fully Generic Version of Function</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98</a:t>
            </a:fld>
            <a:endParaRPr lang="en-US"/>
          </a:p>
        </p:txBody>
      </p:sp>
      <p:sp>
        <p:nvSpPr>
          <p:cNvPr id="4" name="Rectangle 3"/>
          <p:cNvSpPr/>
          <p:nvPr/>
        </p:nvSpPr>
        <p:spPr>
          <a:xfrm>
            <a:off x="127000" y="1597780"/>
            <a:ext cx="9144000" cy="5262979"/>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NoncommutativeAdditiveSemigroup</a:t>
            </a:r>
            <a:r>
              <a:rPr lang="en-US" sz="2400" dirty="0">
                <a:latin typeface="Lucida Console"/>
                <a:cs typeface="Lucida Console"/>
              </a:rPr>
              <a:t> 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Integer </a:t>
            </a:r>
            <a:r>
              <a:rPr lang="en-US" sz="2400" dirty="0">
                <a:latin typeface="Lucida Console"/>
                <a:cs typeface="Lucida Console"/>
              </a:rPr>
              <a:t>N&gt;</a:t>
            </a:r>
          </a:p>
          <a:p>
            <a:r>
              <a:rPr lang="en-US" sz="2400" dirty="0">
                <a:latin typeface="Lucida Console"/>
                <a:cs typeface="Lucida Console"/>
              </a:rPr>
              <a:t>A </a:t>
            </a:r>
            <a:r>
              <a:rPr lang="en-US" sz="2400" dirty="0" err="1">
                <a:latin typeface="Lucida Console"/>
                <a:cs typeface="Lucida Console"/>
              </a:rPr>
              <a:t>multiply_accumulate_semigroup</a:t>
            </a:r>
            <a:r>
              <a:rPr lang="en-US" sz="2400" dirty="0">
                <a:latin typeface="Lucida Console"/>
                <a:cs typeface="Lucida Console"/>
              </a:rPr>
              <a:t>(A r, N n, A a) {</a:t>
            </a:r>
          </a:p>
          <a:p>
            <a:r>
              <a:rPr lang="it-IT" sz="2400" dirty="0">
                <a:latin typeface="Lucida Console"/>
                <a:cs typeface="Lucida Console"/>
              </a:rPr>
              <a:t>    // </a:t>
            </a:r>
            <a:r>
              <a:rPr lang="it-IT" sz="2400" dirty="0" err="1">
                <a:latin typeface="Lucida Console"/>
                <a:cs typeface="Lucida Console"/>
              </a:rPr>
              <a:t>precondition</a:t>
            </a:r>
            <a:r>
              <a:rPr lang="it-IT" sz="2400" dirty="0">
                <a:latin typeface="Lucida Console"/>
                <a:cs typeface="Lucida Console"/>
              </a:rPr>
              <a:t>(</a:t>
            </a:r>
            <a:r>
              <a:rPr lang="it-IT" sz="2400" dirty="0" err="1">
                <a:latin typeface="Lucida Console"/>
                <a:cs typeface="Lucida Console"/>
              </a:rPr>
              <a:t>n</a:t>
            </a:r>
            <a:r>
              <a:rPr lang="it-IT" sz="2400" dirty="0">
                <a:latin typeface="Lucida Console"/>
                <a:cs typeface="Lucida Console"/>
              </a:rPr>
              <a:t> &gt;= 0);</a:t>
            </a:r>
          </a:p>
          <a:p>
            <a:r>
              <a:rPr lang="en-US" sz="2400" dirty="0">
                <a:latin typeface="Lucida Console"/>
                <a:cs typeface="Lucida Console"/>
              </a:rPr>
              <a:t>    if (n == 0) return r;</a:t>
            </a:r>
          </a:p>
          <a:p>
            <a:r>
              <a:rPr lang="en-US" sz="2400" dirty="0">
                <a:latin typeface="Lucida Console"/>
                <a:cs typeface="Lucida Console"/>
              </a:rPr>
              <a:t>    while (true) {</a:t>
            </a:r>
          </a:p>
          <a:p>
            <a:r>
              <a:rPr lang="en-US" sz="2400" dirty="0">
                <a:latin typeface="Lucida Console"/>
                <a:cs typeface="Lucida Console"/>
              </a:rPr>
              <a:t>        if (odd(n)) {</a:t>
            </a:r>
          </a:p>
          <a:p>
            <a:r>
              <a:rPr lang="en-US" sz="2400" dirty="0">
                <a:latin typeface="Lucida Console"/>
                <a:cs typeface="Lucida Console"/>
              </a:rPr>
              <a:t>            r = r + a;</a:t>
            </a:r>
          </a:p>
          <a:p>
            <a:r>
              <a:rPr lang="en-US" sz="2400" dirty="0">
                <a:latin typeface="Lucida Console"/>
                <a:cs typeface="Lucida Console"/>
              </a:rPr>
              <a:t>            if (n == 1) return r;</a:t>
            </a:r>
          </a:p>
          <a:p>
            <a:r>
              <a:rPr lang="en-US" sz="2400" dirty="0">
                <a:latin typeface="Lucida Console"/>
                <a:cs typeface="Lucida Console"/>
              </a:rPr>
              <a:t>        }</a:t>
            </a:r>
          </a:p>
          <a:p>
            <a:r>
              <a:rPr lang="fi-FI" sz="2400" dirty="0">
                <a:latin typeface="Lucida Console"/>
                <a:cs typeface="Lucida Console"/>
              </a:rPr>
              <a:t>        n = </a:t>
            </a:r>
            <a:r>
              <a:rPr lang="fi-FI" sz="2400" dirty="0" err="1">
                <a:latin typeface="Lucida Console"/>
                <a:cs typeface="Lucida Console"/>
              </a:rPr>
              <a:t>half(n</a:t>
            </a:r>
            <a:r>
              <a:rPr lang="fi-FI" sz="2400" dirty="0">
                <a:latin typeface="Lucida Console"/>
                <a:cs typeface="Lucida Console"/>
              </a:rPr>
              <a:t>);</a:t>
            </a:r>
          </a:p>
          <a:p>
            <a:r>
              <a:rPr lang="fi-FI" sz="2400" dirty="0">
                <a:latin typeface="Lucida Console"/>
                <a:cs typeface="Lucida Console"/>
              </a:rPr>
              <a:t>        a = a + a;</a:t>
            </a:r>
          </a:p>
          <a:p>
            <a:r>
              <a:rPr lang="fi-FI" sz="2400" dirty="0">
                <a:latin typeface="Lucida Console"/>
                <a:cs typeface="Lucida Console"/>
              </a:rPr>
              <a:t>    }</a:t>
            </a:r>
          </a:p>
          <a:p>
            <a:r>
              <a:rPr lang="fi-FI" sz="2400" dirty="0">
                <a:latin typeface="Lucida Console"/>
                <a:cs typeface="Lucida Console"/>
              </a:rPr>
              <a:t>}</a:t>
            </a:r>
          </a:p>
        </p:txBody>
      </p:sp>
    </p:spTree>
    <p:extLst>
      <p:ext uri="{BB962C8B-B14F-4D97-AF65-F5344CB8AC3E}">
        <p14:creationId xmlns:p14="http://schemas.microsoft.com/office/powerpoint/2010/main" val="4171192833"/>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Fully Generic Version of Multiply</a:t>
            </a:r>
            <a:endParaRPr lang="en-US" b="1" dirty="0">
              <a:latin typeface="Menlo Regular"/>
              <a:cs typeface="Menlo Regular"/>
            </a:endParaRPr>
          </a:p>
        </p:txBody>
      </p:sp>
      <p:sp>
        <p:nvSpPr>
          <p:cNvPr id="5" name="Slide Number Placeholder 4"/>
          <p:cNvSpPr>
            <a:spLocks noGrp="1"/>
          </p:cNvSpPr>
          <p:nvPr>
            <p:ph type="sldNum" sz="quarter" idx="12"/>
          </p:nvPr>
        </p:nvSpPr>
        <p:spPr/>
        <p:txBody>
          <a:bodyPr/>
          <a:lstStyle/>
          <a:p>
            <a:fld id="{4AA04D0C-89BA-0845-9137-904D20B84DDB}" type="slidenum">
              <a:rPr lang="en-US" smtClean="0"/>
              <a:pPr/>
              <a:t>99</a:t>
            </a:fld>
            <a:endParaRPr lang="en-US"/>
          </a:p>
        </p:txBody>
      </p:sp>
      <p:sp>
        <p:nvSpPr>
          <p:cNvPr id="4" name="Rectangle 3"/>
          <p:cNvSpPr/>
          <p:nvPr/>
        </p:nvSpPr>
        <p:spPr>
          <a:xfrm>
            <a:off x="127000" y="1597780"/>
            <a:ext cx="9144000" cy="4893647"/>
          </a:xfrm>
          <a:prstGeom prst="rect">
            <a:avLst/>
          </a:prstGeom>
        </p:spPr>
        <p:txBody>
          <a:bodyPr wrap="square">
            <a:spAutoFit/>
          </a:bodyPr>
          <a:lstStyle/>
          <a:p>
            <a:r>
              <a:rPr lang="en-US" sz="2400" dirty="0">
                <a:latin typeface="Lucida Console"/>
                <a:cs typeface="Lucida Console"/>
              </a:rPr>
              <a:t>template &lt;</a:t>
            </a:r>
            <a:r>
              <a:rPr lang="en-US" sz="2400" dirty="0" err="1">
                <a:latin typeface="Lucida Console"/>
                <a:cs typeface="Lucida Console"/>
              </a:rPr>
              <a:t>NoncommutativeAdditiveSemigroup</a:t>
            </a:r>
            <a:r>
              <a:rPr lang="en-US" sz="2400" dirty="0">
                <a:latin typeface="Lucida Console"/>
                <a:cs typeface="Lucida Console"/>
              </a:rPr>
              <a:t> 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Integer </a:t>
            </a:r>
            <a:r>
              <a:rPr lang="en-US" sz="2400" dirty="0">
                <a:latin typeface="Lucida Console"/>
                <a:cs typeface="Lucida Console"/>
              </a:rPr>
              <a:t>N&gt;</a:t>
            </a:r>
          </a:p>
          <a:p>
            <a:r>
              <a:rPr lang="en-US" sz="2400" dirty="0">
                <a:latin typeface="Lucida Console"/>
                <a:cs typeface="Lucida Console"/>
              </a:rPr>
              <a:t>A </a:t>
            </a:r>
            <a:r>
              <a:rPr lang="en-US" sz="2400" dirty="0" err="1">
                <a:latin typeface="Lucida Console"/>
                <a:cs typeface="Lucida Console"/>
              </a:rPr>
              <a:t>multiply_semigroup</a:t>
            </a:r>
            <a:r>
              <a:rPr lang="en-US" sz="2400" dirty="0">
                <a:latin typeface="Lucida Console"/>
                <a:cs typeface="Lucida Console"/>
              </a:rPr>
              <a:t>(N n, A a) {</a:t>
            </a:r>
          </a:p>
          <a:p>
            <a:r>
              <a:rPr lang="it-IT" sz="2400" dirty="0">
                <a:latin typeface="Lucida Console"/>
                <a:cs typeface="Lucida Console"/>
              </a:rPr>
              <a:t>    // </a:t>
            </a:r>
            <a:r>
              <a:rPr lang="it-IT" sz="2400" dirty="0" err="1">
                <a:latin typeface="Lucida Console"/>
                <a:cs typeface="Lucida Console"/>
              </a:rPr>
              <a:t>precondition</a:t>
            </a:r>
            <a:r>
              <a:rPr lang="it-IT" sz="2400" dirty="0">
                <a:latin typeface="Lucida Console"/>
                <a:cs typeface="Lucida Console"/>
              </a:rPr>
              <a:t>(</a:t>
            </a:r>
            <a:r>
              <a:rPr lang="it-IT" sz="2400" dirty="0" err="1">
                <a:latin typeface="Lucida Console"/>
                <a:cs typeface="Lucida Console"/>
              </a:rPr>
              <a:t>n</a:t>
            </a:r>
            <a:r>
              <a:rPr lang="it-IT" sz="2400" dirty="0">
                <a:latin typeface="Lucida Console"/>
                <a:cs typeface="Lucida Console"/>
              </a:rPr>
              <a:t> &gt; 0);</a:t>
            </a:r>
          </a:p>
          <a:p>
            <a:r>
              <a:rPr lang="en-US" sz="2400" dirty="0">
                <a:latin typeface="Lucida Console"/>
                <a:cs typeface="Lucida Console"/>
              </a:rPr>
              <a:t>    while (!odd(n)) {</a:t>
            </a:r>
          </a:p>
          <a:p>
            <a:r>
              <a:rPr lang="en-US" sz="2400" dirty="0">
                <a:latin typeface="Lucida Console"/>
                <a:cs typeface="Lucida Console"/>
              </a:rPr>
              <a:t>        a = a + a;</a:t>
            </a:r>
          </a:p>
          <a:p>
            <a:r>
              <a:rPr lang="fi-FI" sz="2400" dirty="0">
                <a:latin typeface="Lucida Console"/>
                <a:cs typeface="Lucida Console"/>
              </a:rPr>
              <a:t>        n = </a:t>
            </a:r>
            <a:r>
              <a:rPr lang="fi-FI" sz="2400" dirty="0" err="1">
                <a:latin typeface="Lucida Console"/>
                <a:cs typeface="Lucida Console"/>
              </a:rPr>
              <a:t>half(n</a:t>
            </a:r>
            <a:r>
              <a:rPr lang="fi-FI" sz="2400" dirty="0">
                <a:latin typeface="Lucida Console"/>
                <a:cs typeface="Lucida Console"/>
              </a:rPr>
              <a:t>);</a:t>
            </a:r>
          </a:p>
          <a:p>
            <a:r>
              <a:rPr lang="fi-FI" sz="2400" dirty="0">
                <a:latin typeface="Lucida Console"/>
                <a:cs typeface="Lucida Console"/>
              </a:rPr>
              <a:t>    }</a:t>
            </a:r>
          </a:p>
          <a:p>
            <a:r>
              <a:rPr lang="en-US" sz="2400" dirty="0">
                <a:latin typeface="Lucida Console"/>
                <a:cs typeface="Lucida Console"/>
              </a:rPr>
              <a:t>    if (n == 1) return a;</a:t>
            </a:r>
          </a:p>
          <a:p>
            <a:r>
              <a:rPr lang="en-US" sz="2400" dirty="0">
                <a:latin typeface="Lucida Console"/>
                <a:cs typeface="Lucida Console"/>
              </a:rPr>
              <a:t>    </a:t>
            </a:r>
            <a:r>
              <a:rPr lang="en-US" sz="2400" dirty="0" smtClean="0">
                <a:latin typeface="Lucida Console"/>
                <a:cs typeface="Lucida Console"/>
              </a:rPr>
              <a:t>return </a:t>
            </a:r>
            <a:r>
              <a:rPr lang="en-US" sz="2400" dirty="0" err="1" smtClean="0">
                <a:latin typeface="Lucida Console"/>
                <a:cs typeface="Lucida Console"/>
              </a:rPr>
              <a:t>multiply_accumulate_semigroup</a:t>
            </a:r>
            <a:r>
              <a:rPr lang="en-US" sz="2400" dirty="0">
                <a:latin typeface="Lucida Console"/>
                <a:cs typeface="Lucida Console"/>
              </a:rPr>
              <a:t>(a</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half</a:t>
            </a:r>
            <a:r>
              <a:rPr lang="en-US" sz="2400" dirty="0">
                <a:latin typeface="Lucida Console"/>
                <a:cs typeface="Lucida Console"/>
              </a:rPr>
              <a:t>(n - 1), a + a);</a:t>
            </a:r>
          </a:p>
          <a:p>
            <a:r>
              <a:rPr lang="en-US" sz="2400" dirty="0">
                <a:latin typeface="Lucida Console"/>
                <a:cs typeface="Lucida Console"/>
              </a:rPr>
              <a:t>}</a:t>
            </a:r>
          </a:p>
          <a:p>
            <a:endParaRPr lang="fi-FI" sz="2400" dirty="0">
              <a:latin typeface="Lucida Console"/>
              <a:cs typeface="Lucida Console"/>
            </a:endParaRPr>
          </a:p>
        </p:txBody>
      </p:sp>
    </p:spTree>
    <p:extLst>
      <p:ext uri="{BB962C8B-B14F-4D97-AF65-F5344CB8AC3E}">
        <p14:creationId xmlns:p14="http://schemas.microsoft.com/office/powerpoint/2010/main" val="30782376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125564</TotalTime>
  <Words>20305</Words>
  <Application>Microsoft Macintosh PowerPoint</Application>
  <PresentationFormat>On-screen Show (4:3)</PresentationFormat>
  <Paragraphs>2651</Paragraphs>
  <Slides>267</Slides>
  <Notes>176</Notes>
  <HiddenSlides>0</HiddenSlides>
  <MMClips>0</MMClips>
  <ScaleCrop>false</ScaleCrop>
  <HeadingPairs>
    <vt:vector size="4" baseType="variant">
      <vt:variant>
        <vt:lpstr>Theme</vt:lpstr>
      </vt:variant>
      <vt:variant>
        <vt:i4>1</vt:i4>
      </vt:variant>
      <vt:variant>
        <vt:lpstr>Slide Titles</vt:lpstr>
      </vt:variant>
      <vt:variant>
        <vt:i4>267</vt:i4>
      </vt:variant>
    </vt:vector>
  </HeadingPairs>
  <TitlesOfParts>
    <vt:vector size="268" baseType="lpstr">
      <vt:lpstr>Office Theme</vt:lpstr>
      <vt:lpstr>From Mathematics to Generic Programming</vt:lpstr>
      <vt:lpstr>Lecture 9</vt:lpstr>
      <vt:lpstr>Abstract Algebra</vt:lpstr>
      <vt:lpstr>Groups</vt:lpstr>
      <vt:lpstr>Group Notes</vt:lpstr>
      <vt:lpstr>Group Operation</vt:lpstr>
      <vt:lpstr>Groups with Commutativity</vt:lpstr>
      <vt:lpstr>Closure</vt:lpstr>
      <vt:lpstr>Examples of Groups</vt:lpstr>
      <vt:lpstr>Multiplicative Group of Integers?</vt:lpstr>
      <vt:lpstr>Multiplicative group of nonzero remainders mod 7 – what makes it a group?</vt:lpstr>
      <vt:lpstr>Évariste Galois (1811-1832)</vt:lpstr>
      <vt:lpstr>Monoids: When we don’t need inverse…</vt:lpstr>
      <vt:lpstr>Examples of Monoids</vt:lpstr>
      <vt:lpstr>Semigroups: When we don’t need identity…</vt:lpstr>
      <vt:lpstr>Examples of Semigroups</vt:lpstr>
      <vt:lpstr>Raising Semigroup Element to a Power</vt:lpstr>
      <vt:lpstr>For n &gt; 2,   xxn–1 = xn–1x</vt:lpstr>
      <vt:lpstr>Commutativity of Powers: xnxm = xmxn = xn+m</vt:lpstr>
      <vt:lpstr>Is there any algebraic structure weaker than semigroups?</vt:lpstr>
      <vt:lpstr>Recap of Algebraic Structures</vt:lpstr>
      <vt:lpstr>All groups are transformation groups</vt:lpstr>
      <vt:lpstr>A group transformation is a one-to-one correspondence</vt:lpstr>
      <vt:lpstr>A group transformation is a one-to-one correspondence -- Proof</vt:lpstr>
      <vt:lpstr>There is a unique inverse for every element of a group.</vt:lpstr>
      <vt:lpstr>The inverse of a product is the reversed product of the inverses.</vt:lpstr>
      <vt:lpstr>Power of inverse is inverse of power (x–1)n = (xn)–1</vt:lpstr>
      <vt:lpstr>Order of a group</vt:lpstr>
      <vt:lpstr>Order of an element</vt:lpstr>
      <vt:lpstr>Every element of a finite group has a finite order</vt:lpstr>
      <vt:lpstr>Subgroups</vt:lpstr>
      <vt:lpstr>How many subgroups?</vt:lpstr>
      <vt:lpstr>Multiplicative group {1, 2, 3, 4, 5, 6} of nonzero remainders modulo 7</vt:lpstr>
      <vt:lpstr>Cyclic Groups</vt:lpstr>
      <vt:lpstr>Multiplicative group of nonzero remainders modulo 7 is a cyclic group</vt:lpstr>
      <vt:lpstr>Powers of a given element in a finite group form a subgroup</vt:lpstr>
      <vt:lpstr>Things to Consider</vt:lpstr>
      <vt:lpstr>Lecture 10</vt:lpstr>
      <vt:lpstr>Abstract Algebra</vt:lpstr>
      <vt:lpstr>Cosets</vt:lpstr>
      <vt:lpstr>Examples of Cosets</vt:lpstr>
      <vt:lpstr>Size of Cosets</vt:lpstr>
      <vt:lpstr>Complete Coverage by Cosets</vt:lpstr>
      <vt:lpstr>Cosets are either disjoint or identical</vt:lpstr>
      <vt:lpstr>Cosets are either disjoint or identical (proof continued)</vt:lpstr>
      <vt:lpstr>Lagrange’s Theorem</vt:lpstr>
      <vt:lpstr>Lagrange’s Theorem Example</vt:lpstr>
      <vt:lpstr>Joseph-Louis Lagrange (1736-1813)</vt:lpstr>
      <vt:lpstr>Corollary 1 to Lagrange’s Theorem</vt:lpstr>
      <vt:lpstr>Corollary 2 to Lagrange’s Theorem</vt:lpstr>
      <vt:lpstr>Proving Fermat’s Little Theorem with Lagrange’s Theorem</vt:lpstr>
      <vt:lpstr>Proving Euler’s Theorem with Lagrange’s Theorem</vt:lpstr>
      <vt:lpstr>Abstract Algebra and Model Theory</vt:lpstr>
      <vt:lpstr>Theories</vt:lpstr>
      <vt:lpstr>Groups as Theories</vt:lpstr>
      <vt:lpstr>Observations about Theories</vt:lpstr>
      <vt:lpstr>Models</vt:lpstr>
      <vt:lpstr>Number of Models for a Theory</vt:lpstr>
      <vt:lpstr>Isomorphic Models</vt:lpstr>
      <vt:lpstr>Isomorphic Models Example</vt:lpstr>
      <vt:lpstr>More About Theories and Models</vt:lpstr>
      <vt:lpstr>Categorical Theories vs. STL</vt:lpstr>
      <vt:lpstr>Categorical Theory with 2 Isomorphic Models: Cyclic Groups of Order 4</vt:lpstr>
      <vt:lpstr>Constraints on Mapping Models</vt:lpstr>
      <vt:lpstr>Constraints Leave Two Possible Mappings</vt:lpstr>
      <vt:lpstr>Transforming Multiplication Table</vt:lpstr>
      <vt:lpstr>Transforming Multiplication Table</vt:lpstr>
      <vt:lpstr>Non-Categorical Theory</vt:lpstr>
      <vt:lpstr>Klein Group</vt:lpstr>
      <vt:lpstr>Non-Categorical Theory: All Groups of Order 4</vt:lpstr>
      <vt:lpstr>How do we know these are not isomorphic?</vt:lpstr>
      <vt:lpstr>Things to Consider</vt:lpstr>
      <vt:lpstr>Lecture 11</vt:lpstr>
      <vt:lpstr>Egyptian Multiplication Revisited: Coloring multiply-accumulate</vt:lpstr>
      <vt:lpstr>Requirements on Types</vt:lpstr>
      <vt:lpstr>More Generic Form</vt:lpstr>
      <vt:lpstr>Syntactic Requirements on A</vt:lpstr>
      <vt:lpstr>Semantic Requirements on A</vt:lpstr>
      <vt:lpstr>Isn’t + always associative?</vt:lpstr>
      <vt:lpstr>Solution to Partial Function Problem</vt:lpstr>
      <vt:lpstr>More Syntactic Requirements on A</vt:lpstr>
      <vt:lpstr>More Semantic Requirements on A: Equational Reasoning</vt:lpstr>
      <vt:lpstr>Regular Types</vt:lpstr>
      <vt:lpstr>Regular Types in STL</vt:lpstr>
      <vt:lpstr>Examples of Regular Type Behavior</vt:lpstr>
      <vt:lpstr>Formal Requirements on A</vt:lpstr>
      <vt:lpstr>A is a Noncommutative Additive Semigroup</vt:lpstr>
      <vt:lpstr>Examples of Noncommutative Additive Semigroups</vt:lpstr>
      <vt:lpstr>Mathematical Naming Conventions</vt:lpstr>
      <vt:lpstr>Naming Conflict</vt:lpstr>
      <vt:lpstr>The Naming Principle</vt:lpstr>
      <vt:lpstr>Another Unfortunate Violation of the Principle</vt:lpstr>
      <vt:lpstr>Naming Compromise</vt:lpstr>
      <vt:lpstr>Specifying Type Requirements for A</vt:lpstr>
      <vt:lpstr>Concepts</vt:lpstr>
      <vt:lpstr>Syntactic Requirements on N</vt:lpstr>
      <vt:lpstr>Semantic Requirements on N</vt:lpstr>
      <vt:lpstr>Fully Generic Version of Function</vt:lpstr>
      <vt:lpstr>Fully Generic Version of Multiply</vt:lpstr>
      <vt:lpstr>Why can’t n be zero?</vt:lpstr>
      <vt:lpstr>What if we want to use zero?</vt:lpstr>
      <vt:lpstr>Multiply For Monoids</vt:lpstr>
      <vt:lpstr>What if we want to use negatives?</vt:lpstr>
      <vt:lpstr>Multiply For Groups</vt:lpstr>
      <vt:lpstr>Turning Multiply into Power</vt:lpstr>
      <vt:lpstr>power_accumulate for Semigroups</vt:lpstr>
      <vt:lpstr>Power for Semigroups</vt:lpstr>
      <vt:lpstr>Power for Monoids</vt:lpstr>
      <vt:lpstr>Power for Groups</vt:lpstr>
      <vt:lpstr>Identities and Inverses</vt:lpstr>
      <vt:lpstr>Things to Consider</vt:lpstr>
      <vt:lpstr>Lecture 12</vt:lpstr>
      <vt:lpstr>Two Operations, Two Versions of Code</vt:lpstr>
      <vt:lpstr>Alternative:  Generalize the Operation</vt:lpstr>
      <vt:lpstr>Changes We Need</vt:lpstr>
      <vt:lpstr>power_accumulate with Generic Operation</vt:lpstr>
      <vt:lpstr>Power with Generic Semigroup Operation</vt:lpstr>
      <vt:lpstr>What if we want a monoid operation?</vt:lpstr>
      <vt:lpstr>Power with Generic Monoid Operation</vt:lpstr>
      <vt:lpstr>Examples of Identity Element Functions</vt:lpstr>
      <vt:lpstr>What if we want a group operation?</vt:lpstr>
      <vt:lpstr>Power with Generic Group Operation</vt:lpstr>
      <vt:lpstr>Examples of Inverse Operation Functions</vt:lpstr>
      <vt:lpstr>Reciprocal</vt:lpstr>
      <vt:lpstr>Reduction</vt:lpstr>
      <vt:lpstr>History of Reduction</vt:lpstr>
      <vt:lpstr>How Many Rabbits?</vt:lpstr>
      <vt:lpstr>Fibonacci’s Rabbits</vt:lpstr>
      <vt:lpstr>Fibonacci Numbers</vt:lpstr>
      <vt:lpstr>Naïve Fibonacci Function</vt:lpstr>
      <vt:lpstr>Lots of Wasted Work</vt:lpstr>
      <vt:lpstr>Better:  Keep a Running Total  of Previous Two Results – O(n)</vt:lpstr>
      <vt:lpstr>Another Approach:  Use Matrix</vt:lpstr>
      <vt:lpstr>Fibonacci Computation =  Raising Matrix to Power</vt:lpstr>
      <vt:lpstr>Generic Matrix-to-Power Methods</vt:lpstr>
      <vt:lpstr>Computing Arbitrary Linear Recurrence Sequence Using Power</vt:lpstr>
      <vt:lpstr>Things to Consider</vt:lpstr>
      <vt:lpstr>Lecture 13</vt:lpstr>
      <vt:lpstr>Euclid’s GCD Algorithm, Revisited</vt:lpstr>
      <vt:lpstr>Simon Stevin (1548 – 1620)</vt:lpstr>
      <vt:lpstr>PowerPoint Presentation</vt:lpstr>
      <vt:lpstr>Stevin Invented the Number Line</vt:lpstr>
      <vt:lpstr>Advantages and Disadvantages</vt:lpstr>
      <vt:lpstr>Stevin’s Next Breakthrough: Polynomials (Arithmetique, 1585)</vt:lpstr>
      <vt:lpstr>Horner’s Rule</vt:lpstr>
      <vt:lpstr>Polynomial Evaluation Function Using Horner’s Rule</vt:lpstr>
      <vt:lpstr>Requirements for Variables in Polynomial Evaluation Function</vt:lpstr>
      <vt:lpstr>Stevin’s Polynomials and Arithmetic Operations</vt:lpstr>
      <vt:lpstr>Degree of Polynomials</vt:lpstr>
      <vt:lpstr>Polynomial Division</vt:lpstr>
      <vt:lpstr>Polynomial Division Example</vt:lpstr>
      <vt:lpstr>Stevin’s Observation</vt:lpstr>
      <vt:lpstr>GCD for Polynomials</vt:lpstr>
      <vt:lpstr>How Do We Know Polynomial GCD Algorithm Works?</vt:lpstr>
      <vt:lpstr>Further Generalizations</vt:lpstr>
      <vt:lpstr>Golden Age of German Culture (18th and 19th centuries)</vt:lpstr>
      <vt:lpstr>Golden Age of the German Professor</vt:lpstr>
      <vt:lpstr>Golden Age of the University of Göttingen</vt:lpstr>
      <vt:lpstr>Carl Friedrich Gauss (1777-1855)</vt:lpstr>
      <vt:lpstr>Complex Numbers</vt:lpstr>
      <vt:lpstr>Complex Number Definitions</vt:lpstr>
      <vt:lpstr>Arithmetic for Complex Numbers</vt:lpstr>
      <vt:lpstr>Gaussian Integers</vt:lpstr>
      <vt:lpstr>Remainder of z1 and z2</vt:lpstr>
      <vt:lpstr>GCD for Gaussian Integers</vt:lpstr>
      <vt:lpstr>Dirichlet’s Extensions</vt:lpstr>
      <vt:lpstr>Result about Euclid’s GCD Algorithm</vt:lpstr>
      <vt:lpstr>Dedekind’s Contributions</vt:lpstr>
      <vt:lpstr>Dedekind’s Generalization</vt:lpstr>
      <vt:lpstr>Things to Consider</vt:lpstr>
      <vt:lpstr>Lecture 14</vt:lpstr>
      <vt:lpstr>Generalizing Requirements for Euclid’s Algorithm</vt:lpstr>
      <vt:lpstr>Emmy Noether (1882-1935)</vt:lpstr>
      <vt:lpstr>Noether’s Insight</vt:lpstr>
      <vt:lpstr>Noether and Generic Programming</vt:lpstr>
      <vt:lpstr>Modern Algebra</vt:lpstr>
      <vt:lpstr>Rings</vt:lpstr>
      <vt:lpstr>Rings Are an Abstraction of Integers</vt:lpstr>
      <vt:lpstr>Other Rings Besides Integers</vt:lpstr>
      <vt:lpstr>Commutativity of Rings</vt:lpstr>
      <vt:lpstr>Invertibility</vt:lpstr>
      <vt:lpstr>Units Are Closed Under Multiplication i.e. a product of units is a unit</vt:lpstr>
      <vt:lpstr>Zero Divisor</vt:lpstr>
      <vt:lpstr>Integral Domain</vt:lpstr>
      <vt:lpstr>Matrix Multiplication and Semirings</vt:lpstr>
      <vt:lpstr>Inner Product of Two Vectors</vt:lpstr>
      <vt:lpstr>Matrix-Vector Product</vt:lpstr>
      <vt:lpstr>Matrix-Matrix Product</vt:lpstr>
      <vt:lpstr>Generalizing Matrix Multiplication</vt:lpstr>
      <vt:lpstr>Rings Are More Than We Need</vt:lpstr>
      <vt:lpstr>Semiring: A Ring without Minus</vt:lpstr>
      <vt:lpstr>Canonical Semiring:  Natural Numbers</vt:lpstr>
      <vt:lpstr>Sample Graph Problem: Social Network</vt:lpstr>
      <vt:lpstr>Solution:  Transitive Closure</vt:lpstr>
      <vt:lpstr>Shortest Path in a Directed Graph</vt:lpstr>
      <vt:lpstr>Matrix for Shortest Path Problem</vt:lpstr>
      <vt:lpstr>Solution:  Tropical or {min, +} Semiring</vt:lpstr>
      <vt:lpstr>Noether Answers the Question</vt:lpstr>
      <vt:lpstr>Euclidean Domain</vt:lpstr>
      <vt:lpstr>Norm in Euclidean Domain</vt:lpstr>
      <vt:lpstr>Most Generic GCD</vt:lpstr>
      <vt:lpstr>Fields</vt:lpstr>
      <vt:lpstr>More About Fields</vt:lpstr>
      <vt:lpstr>Extending Fields</vt:lpstr>
      <vt:lpstr>Modules and Vector Spaces</vt:lpstr>
      <vt:lpstr>Second Recap of Algebraic Structures</vt:lpstr>
      <vt:lpstr>Things to Consider</vt:lpstr>
      <vt:lpstr>Lecture 15</vt:lpstr>
      <vt:lpstr>Building Blocks of Mathematical Knowledge</vt:lpstr>
      <vt:lpstr>Early Proofs</vt:lpstr>
      <vt:lpstr>Commutativity of Addition</vt:lpstr>
      <vt:lpstr>Associativity of Addition</vt:lpstr>
      <vt:lpstr>Commutativity of Multiplication</vt:lpstr>
      <vt:lpstr>Associativity of Multiplication</vt:lpstr>
      <vt:lpstr>Squaring a Sum</vt:lpstr>
      <vt:lpstr>Bounding π</vt:lpstr>
      <vt:lpstr>Limitations of Visual Proofs</vt:lpstr>
      <vt:lpstr>What Is a Proof?</vt:lpstr>
      <vt:lpstr>Theorems</vt:lpstr>
      <vt:lpstr>Thales of Miletus (flourished early 6th century BC)</vt:lpstr>
      <vt:lpstr>Thales’ Theorem</vt:lpstr>
      <vt:lpstr>Proof of Thales’ Theorem (1)</vt:lpstr>
      <vt:lpstr>Proof of Thales’ Theorem (2)</vt:lpstr>
      <vt:lpstr>Proof of Thales’ Theorem (3)</vt:lpstr>
      <vt:lpstr>Importance of Thales’ Discovery</vt:lpstr>
      <vt:lpstr>Axioms</vt:lpstr>
      <vt:lpstr>Axiomatic Method</vt:lpstr>
      <vt:lpstr>Euclid’s 23 Definitions</vt:lpstr>
      <vt:lpstr>Euclid’s Common Notions</vt:lpstr>
      <vt:lpstr>Modern Restatement of Common Notions</vt:lpstr>
      <vt:lpstr>Euclid’s Postulates</vt:lpstr>
      <vt:lpstr>Illustration of Euclid’s Fifth Postulate (aka Parallel Postulate)</vt:lpstr>
      <vt:lpstr>Euclid’s Fifth Postulate: Mathematically Equivalent Variations</vt:lpstr>
      <vt:lpstr>Euclid’s Fifth Postulate Can it be proved from the others?</vt:lpstr>
      <vt:lpstr>Non-Euclidean Geometry</vt:lpstr>
      <vt:lpstr>Behavior of Hyperbolic Geometry</vt:lpstr>
      <vt:lpstr>Reaction to Lobachevsky</vt:lpstr>
      <vt:lpstr>Nikolai Ivanovich Lobachevsky (1792-1856)</vt:lpstr>
      <vt:lpstr>Parallel Discovery</vt:lpstr>
      <vt:lpstr>Which Geometry Describes Our Reality?</vt:lpstr>
      <vt:lpstr>Things to Consider</vt:lpstr>
      <vt:lpstr>Lecture 16</vt:lpstr>
      <vt:lpstr>Rethinking Geometry</vt:lpstr>
      <vt:lpstr>Formalist Approach</vt:lpstr>
      <vt:lpstr>David Hilbert (1862-1943)</vt:lpstr>
      <vt:lpstr>Rethinking Arithmetic</vt:lpstr>
      <vt:lpstr>Peano’s Axioms</vt:lpstr>
      <vt:lpstr>Peano’s Axioms in English</vt:lpstr>
      <vt:lpstr>Peano’s Third Axiom</vt:lpstr>
      <vt:lpstr>Giuseppe Peano (1858-1932)</vt:lpstr>
      <vt:lpstr>Independence of Peano Axioms</vt:lpstr>
      <vt:lpstr>Removing Existence of 0 Axiom</vt:lpstr>
      <vt:lpstr>Removing Totality of Successor Axiom</vt:lpstr>
      <vt:lpstr>Removing Induction Axiom</vt:lpstr>
      <vt:lpstr>Removing Invertibility of Successor Axiom</vt:lpstr>
      <vt:lpstr>Remove “Nothing has 0 as successor” Axiom</vt:lpstr>
      <vt:lpstr>Building Arithmetic</vt:lpstr>
      <vt:lpstr>Definition of Addition</vt:lpstr>
      <vt:lpstr>0 is the left additive identity</vt:lpstr>
      <vt:lpstr>Definition of Multiplication</vt:lpstr>
      <vt:lpstr>Multiplication by zero on the left</vt:lpstr>
      <vt:lpstr>Definition of 1</vt:lpstr>
      <vt:lpstr>Associativity of Addition</vt:lpstr>
      <vt:lpstr>Commutativity of Addition for 1</vt:lpstr>
      <vt:lpstr>Commutativity of Addition</vt:lpstr>
      <vt:lpstr>Limitations of Peano Axioms</vt:lpstr>
      <vt:lpstr>Things to Consider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Rose</dc:creator>
  <cp:lastModifiedBy>Dan Rose</cp:lastModifiedBy>
  <cp:revision>469</cp:revision>
  <dcterms:created xsi:type="dcterms:W3CDTF">2015-06-11T15:09:31Z</dcterms:created>
  <dcterms:modified xsi:type="dcterms:W3CDTF">2015-10-29T15:58:50Z</dcterms:modified>
</cp:coreProperties>
</file>