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33"/>
  </p:notesMasterIdLst>
  <p:handoutMasterIdLst>
    <p:handoutMasterId r:id="rId234"/>
  </p:handoutMasterIdLst>
  <p:sldIdLst>
    <p:sldId id="524" r:id="rId2"/>
    <p:sldId id="258" r:id="rId3"/>
    <p:sldId id="269" r:id="rId4"/>
    <p:sldId id="525" r:id="rId5"/>
    <p:sldId id="526" r:id="rId6"/>
    <p:sldId id="528" r:id="rId7"/>
    <p:sldId id="529" r:id="rId8"/>
    <p:sldId id="530" r:id="rId9"/>
    <p:sldId id="531" r:id="rId10"/>
    <p:sldId id="532" r:id="rId11"/>
    <p:sldId id="533" r:id="rId12"/>
    <p:sldId id="534" r:id="rId13"/>
    <p:sldId id="535" r:id="rId14"/>
    <p:sldId id="259" r:id="rId15"/>
    <p:sldId id="262" r:id="rId16"/>
    <p:sldId id="536" r:id="rId17"/>
    <p:sldId id="265" r:id="rId18"/>
    <p:sldId id="266" r:id="rId19"/>
    <p:sldId id="549" r:id="rId20"/>
    <p:sldId id="270" r:id="rId21"/>
    <p:sldId id="271" r:id="rId22"/>
    <p:sldId id="267" r:id="rId23"/>
    <p:sldId id="417" r:id="rId24"/>
    <p:sldId id="273" r:id="rId25"/>
    <p:sldId id="274" r:id="rId26"/>
    <p:sldId id="275" r:id="rId27"/>
    <p:sldId id="278" r:id="rId28"/>
    <p:sldId id="279" r:id="rId29"/>
    <p:sldId id="418" r:id="rId30"/>
    <p:sldId id="280" r:id="rId31"/>
    <p:sldId id="289" r:id="rId32"/>
    <p:sldId id="281" r:id="rId33"/>
    <p:sldId id="282" r:id="rId34"/>
    <p:sldId id="290" r:id="rId35"/>
    <p:sldId id="283" r:id="rId36"/>
    <p:sldId id="284" r:id="rId37"/>
    <p:sldId id="285" r:id="rId38"/>
    <p:sldId id="286" r:id="rId39"/>
    <p:sldId id="287" r:id="rId40"/>
    <p:sldId id="288" r:id="rId41"/>
    <p:sldId id="260" r:id="rId42"/>
    <p:sldId id="537" r:id="rId43"/>
    <p:sldId id="303" r:id="rId44"/>
    <p:sldId id="419" r:id="rId45"/>
    <p:sldId id="304" r:id="rId46"/>
    <p:sldId id="297" r:id="rId47"/>
    <p:sldId id="299" r:id="rId48"/>
    <p:sldId id="305" r:id="rId49"/>
    <p:sldId id="300" r:id="rId50"/>
    <p:sldId id="301" r:id="rId51"/>
    <p:sldId id="306" r:id="rId52"/>
    <p:sldId id="307" r:id="rId53"/>
    <p:sldId id="308" r:id="rId54"/>
    <p:sldId id="309" r:id="rId55"/>
    <p:sldId id="326" r:id="rId56"/>
    <p:sldId id="327" r:id="rId57"/>
    <p:sldId id="330" r:id="rId58"/>
    <p:sldId id="329" r:id="rId59"/>
    <p:sldId id="331" r:id="rId60"/>
    <p:sldId id="332" r:id="rId61"/>
    <p:sldId id="333" r:id="rId62"/>
    <p:sldId id="334" r:id="rId63"/>
    <p:sldId id="335" r:id="rId64"/>
    <p:sldId id="312" r:id="rId65"/>
    <p:sldId id="313" r:id="rId66"/>
    <p:sldId id="336" r:id="rId67"/>
    <p:sldId id="338" r:id="rId68"/>
    <p:sldId id="420" r:id="rId69"/>
    <p:sldId id="339" r:id="rId70"/>
    <p:sldId id="340" r:id="rId71"/>
    <p:sldId id="317" r:id="rId72"/>
    <p:sldId id="318" r:id="rId73"/>
    <p:sldId id="319" r:id="rId74"/>
    <p:sldId id="320" r:id="rId75"/>
    <p:sldId id="424" r:id="rId76"/>
    <p:sldId id="261" r:id="rId77"/>
    <p:sldId id="257" r:id="rId78"/>
    <p:sldId id="421" r:id="rId79"/>
    <p:sldId id="341" r:id="rId80"/>
    <p:sldId id="342" r:id="rId81"/>
    <p:sldId id="343" r:id="rId82"/>
    <p:sldId id="344" r:id="rId83"/>
    <p:sldId id="345" r:id="rId84"/>
    <p:sldId id="546" r:id="rId85"/>
    <p:sldId id="347" r:id="rId86"/>
    <p:sldId id="547" r:id="rId87"/>
    <p:sldId id="350" r:id="rId88"/>
    <p:sldId id="351" r:id="rId89"/>
    <p:sldId id="352" r:id="rId90"/>
    <p:sldId id="353" r:id="rId91"/>
    <p:sldId id="356" r:id="rId92"/>
    <p:sldId id="357" r:id="rId93"/>
    <p:sldId id="358" r:id="rId94"/>
    <p:sldId id="359" r:id="rId95"/>
    <p:sldId id="360" r:id="rId96"/>
    <p:sldId id="361" r:id="rId97"/>
    <p:sldId id="362" r:id="rId98"/>
    <p:sldId id="363" r:id="rId99"/>
    <p:sldId id="364" r:id="rId100"/>
    <p:sldId id="365" r:id="rId101"/>
    <p:sldId id="366" r:id="rId102"/>
    <p:sldId id="367" r:id="rId103"/>
    <p:sldId id="368" r:id="rId104"/>
    <p:sldId id="369" r:id="rId105"/>
    <p:sldId id="370" r:id="rId106"/>
    <p:sldId id="371" r:id="rId107"/>
    <p:sldId id="422" r:id="rId108"/>
    <p:sldId id="372" r:id="rId109"/>
    <p:sldId id="374" r:id="rId110"/>
    <p:sldId id="538" r:id="rId111"/>
    <p:sldId id="381" r:id="rId112"/>
    <p:sldId id="384" r:id="rId113"/>
    <p:sldId id="539" r:id="rId114"/>
    <p:sldId id="390" r:id="rId115"/>
    <p:sldId id="388" r:id="rId116"/>
    <p:sldId id="392" r:id="rId117"/>
    <p:sldId id="391" r:id="rId118"/>
    <p:sldId id="394" r:id="rId119"/>
    <p:sldId id="393" r:id="rId120"/>
    <p:sldId id="395" r:id="rId121"/>
    <p:sldId id="396" r:id="rId122"/>
    <p:sldId id="389" r:id="rId123"/>
    <p:sldId id="397" r:id="rId124"/>
    <p:sldId id="398" r:id="rId125"/>
    <p:sldId id="399" r:id="rId126"/>
    <p:sldId id="400" r:id="rId127"/>
    <p:sldId id="401" r:id="rId128"/>
    <p:sldId id="548" r:id="rId129"/>
    <p:sldId id="402" r:id="rId130"/>
    <p:sldId id="403" r:id="rId131"/>
    <p:sldId id="405" r:id="rId132"/>
    <p:sldId id="540" r:id="rId133"/>
    <p:sldId id="406" r:id="rId134"/>
    <p:sldId id="408" r:id="rId135"/>
    <p:sldId id="409" r:id="rId136"/>
    <p:sldId id="410" r:id="rId137"/>
    <p:sldId id="411" r:id="rId138"/>
    <p:sldId id="412" r:id="rId139"/>
    <p:sldId id="413" r:id="rId140"/>
    <p:sldId id="414" r:id="rId141"/>
    <p:sldId id="544" r:id="rId142"/>
    <p:sldId id="373" r:id="rId143"/>
    <p:sldId id="426" r:id="rId144"/>
    <p:sldId id="428" r:id="rId145"/>
    <p:sldId id="429" r:id="rId146"/>
    <p:sldId id="431" r:id="rId147"/>
    <p:sldId id="430" r:id="rId148"/>
    <p:sldId id="433" r:id="rId149"/>
    <p:sldId id="432" r:id="rId150"/>
    <p:sldId id="435" r:id="rId151"/>
    <p:sldId id="436" r:id="rId152"/>
    <p:sldId id="437" r:id="rId153"/>
    <p:sldId id="439" r:id="rId154"/>
    <p:sldId id="440" r:id="rId155"/>
    <p:sldId id="441" r:id="rId156"/>
    <p:sldId id="442" r:id="rId157"/>
    <p:sldId id="443" r:id="rId158"/>
    <p:sldId id="444" r:id="rId159"/>
    <p:sldId id="445" r:id="rId160"/>
    <p:sldId id="446" r:id="rId161"/>
    <p:sldId id="447" r:id="rId162"/>
    <p:sldId id="448" r:id="rId163"/>
    <p:sldId id="449" r:id="rId164"/>
    <p:sldId id="453" r:id="rId165"/>
    <p:sldId id="452" r:id="rId166"/>
    <p:sldId id="455" r:id="rId167"/>
    <p:sldId id="456" r:id="rId168"/>
    <p:sldId id="523" r:id="rId169"/>
    <p:sldId id="458" r:id="rId170"/>
    <p:sldId id="459" r:id="rId171"/>
    <p:sldId id="460" r:id="rId172"/>
    <p:sldId id="541" r:id="rId173"/>
    <p:sldId id="462" r:id="rId174"/>
    <p:sldId id="463" r:id="rId175"/>
    <p:sldId id="464" r:id="rId176"/>
    <p:sldId id="465" r:id="rId177"/>
    <p:sldId id="466" r:id="rId178"/>
    <p:sldId id="542" r:id="rId179"/>
    <p:sldId id="468" r:id="rId180"/>
    <p:sldId id="469" r:id="rId181"/>
    <p:sldId id="470" r:id="rId182"/>
    <p:sldId id="471" r:id="rId183"/>
    <p:sldId id="543" r:id="rId184"/>
    <p:sldId id="473" r:id="rId185"/>
    <p:sldId id="474" r:id="rId186"/>
    <p:sldId id="475" r:id="rId187"/>
    <p:sldId id="476" r:id="rId188"/>
    <p:sldId id="477" r:id="rId189"/>
    <p:sldId id="478" r:id="rId190"/>
    <p:sldId id="483" r:id="rId191"/>
    <p:sldId id="484" r:id="rId192"/>
    <p:sldId id="486" r:id="rId193"/>
    <p:sldId id="487" r:id="rId194"/>
    <p:sldId id="488" r:id="rId195"/>
    <p:sldId id="489" r:id="rId196"/>
    <p:sldId id="490" r:id="rId197"/>
    <p:sldId id="491" r:id="rId198"/>
    <p:sldId id="492" r:id="rId199"/>
    <p:sldId id="480" r:id="rId200"/>
    <p:sldId id="457" r:id="rId201"/>
    <p:sldId id="482" r:id="rId202"/>
    <p:sldId id="545" r:id="rId203"/>
    <p:sldId id="493" r:id="rId204"/>
    <p:sldId id="494" r:id="rId205"/>
    <p:sldId id="495" r:id="rId206"/>
    <p:sldId id="496" r:id="rId207"/>
    <p:sldId id="497" r:id="rId208"/>
    <p:sldId id="498" r:id="rId209"/>
    <p:sldId id="499" r:id="rId210"/>
    <p:sldId id="500" r:id="rId211"/>
    <p:sldId id="501" r:id="rId212"/>
    <p:sldId id="503" r:id="rId213"/>
    <p:sldId id="502" r:id="rId214"/>
    <p:sldId id="504" r:id="rId215"/>
    <p:sldId id="505" r:id="rId216"/>
    <p:sldId id="508" r:id="rId217"/>
    <p:sldId id="506" r:id="rId218"/>
    <p:sldId id="507" r:id="rId219"/>
    <p:sldId id="509" r:id="rId220"/>
    <p:sldId id="510" r:id="rId221"/>
    <p:sldId id="511" r:id="rId222"/>
    <p:sldId id="512" r:id="rId223"/>
    <p:sldId id="513" r:id="rId224"/>
    <p:sldId id="514" r:id="rId225"/>
    <p:sldId id="515" r:id="rId226"/>
    <p:sldId id="516" r:id="rId227"/>
    <p:sldId id="517" r:id="rId228"/>
    <p:sldId id="518" r:id="rId229"/>
    <p:sldId id="519" r:id="rId230"/>
    <p:sldId id="520" r:id="rId231"/>
    <p:sldId id="521" r:id="rId2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CC1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43" autoAdjust="0"/>
    <p:restoredTop sz="85397" autoAdjust="0"/>
  </p:normalViewPr>
  <p:slideViewPr>
    <p:cSldViewPr snapToGrid="0" snapToObjects="1" showGuides="1">
      <p:cViewPr>
        <p:scale>
          <a:sx n="100" d="100"/>
          <a:sy n="100" d="100"/>
        </p:scale>
        <p:origin x="-760" y="-80"/>
      </p:cViewPr>
      <p:guideLst>
        <p:guide orient="horz" pos="2138"/>
        <p:guide pos="360"/>
      </p:guideLst>
    </p:cSldViewPr>
  </p:slideViewPr>
  <p:notesTextViewPr>
    <p:cViewPr>
      <p:scale>
        <a:sx n="100" d="100"/>
        <a:sy n="100" d="100"/>
      </p:scale>
      <p:origin x="0" y="0"/>
    </p:cViewPr>
  </p:notesTextViewPr>
  <p:sorterViewPr>
    <p:cViewPr>
      <p:scale>
        <a:sx n="102" d="100"/>
        <a:sy n="102" d="100"/>
      </p:scale>
      <p:origin x="0" y="0"/>
    </p:cViewPr>
  </p:sorter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notesMaster" Target="notesMasters/notesMaster1.xml"/><Relationship Id="rId234" Type="http://schemas.openxmlformats.org/officeDocument/2006/relationships/handoutMaster" Target="handoutMasters/handoutMaster1.xml"/><Relationship Id="rId235" Type="http://schemas.openxmlformats.org/officeDocument/2006/relationships/printerSettings" Target="printerSettings/printerSettings1.bin"/><Relationship Id="rId236" Type="http://schemas.openxmlformats.org/officeDocument/2006/relationships/presProps" Target="presProps.xml"/><Relationship Id="rId237" Type="http://schemas.openxmlformats.org/officeDocument/2006/relationships/viewProps" Target="viewProps.xml"/><Relationship Id="rId238" Type="http://schemas.openxmlformats.org/officeDocument/2006/relationships/theme" Target="theme/theme1.xml"/><Relationship Id="rId23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0C17533-3706-5843-8D5C-DBB7FABC347D}" type="datetimeFigureOut">
              <a:rPr lang="en-US" smtClean="0"/>
              <a:t>9/30/15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13B959-CA9C-7340-A00E-FAB72B77B99A}" type="slidenum">
              <a:rPr lang="en-US" smtClean="0"/>
              <a:t>‹#›</a:t>
            </a:fld>
            <a:endParaRPr lang="en-US"/>
          </a:p>
        </p:txBody>
      </p:sp>
    </p:spTree>
    <p:extLst>
      <p:ext uri="{BB962C8B-B14F-4D97-AF65-F5344CB8AC3E}">
        <p14:creationId xmlns:p14="http://schemas.microsoft.com/office/powerpoint/2010/main" val="12069910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882594-B6EC-0B4F-8BB8-B410B6847125}" type="datetimeFigureOut">
              <a:rPr lang="en-US" smtClean="0"/>
              <a:t>9/30/15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944655-8098-9B4C-A891-DF2C39192C38}" type="slidenum">
              <a:rPr lang="en-US" smtClean="0"/>
              <a:t>‹#›</a:t>
            </a:fld>
            <a:endParaRPr lang="en-US"/>
          </a:p>
        </p:txBody>
      </p:sp>
    </p:spTree>
    <p:extLst>
      <p:ext uri="{BB962C8B-B14F-4D97-AF65-F5344CB8AC3E}">
        <p14:creationId xmlns:p14="http://schemas.microsoft.com/office/powerpoint/2010/main" val="45032510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3.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4.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9.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TO INSTRUCTOR:  Many</a:t>
            </a:r>
            <a:r>
              <a:rPr lang="en-US" baseline="0" dirty="0" smtClean="0"/>
              <a:t> slides contain associated speaker notes.  These notes are intended as suggestions for things you may want to say to the class about the material on the slide.  Some slides also contain </a:t>
            </a:r>
            <a:r>
              <a:rPr lang="en-US" baseline="0" dirty="0" err="1" smtClean="0"/>
              <a:t>LaTeX</a:t>
            </a:r>
            <a:r>
              <a:rPr lang="en-US" baseline="0" dirty="0" smtClean="0"/>
              <a:t> sources for mathematical formulas on the slide.  The </a:t>
            </a:r>
            <a:r>
              <a:rPr lang="en-US" baseline="0" dirty="0" err="1" smtClean="0"/>
              <a:t>LaTeX</a:t>
            </a:r>
            <a:r>
              <a:rPr lang="en-US" baseline="0" dirty="0" smtClean="0"/>
              <a:t> material will be greyed out during presentations, and can be ignored.  It is provided for those who want to edit the content.]</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1</a:t>
            </a:fld>
            <a:endParaRPr lang="en-US"/>
          </a:p>
        </p:txBody>
      </p:sp>
    </p:spTree>
    <p:extLst>
      <p:ext uri="{BB962C8B-B14F-4D97-AF65-F5344CB8AC3E}">
        <p14:creationId xmlns:p14="http://schemas.microsoft.com/office/powerpoint/2010/main" val="414575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14</a:t>
            </a:fld>
            <a:endParaRPr lang="en-US"/>
          </a:p>
        </p:txBody>
      </p:sp>
    </p:spTree>
    <p:extLst>
      <p:ext uri="{BB962C8B-B14F-4D97-AF65-F5344CB8AC3E}">
        <p14:creationId xmlns:p14="http://schemas.microsoft.com/office/powerpoint/2010/main" val="194122672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133654-6FDD-814B-B926-FC4687C51274}" type="slidenum">
              <a:rPr lang="en-US"/>
              <a:pPr/>
              <a:t>126</a:t>
            </a:fld>
            <a:endParaRPr lang="en-US"/>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8243" name="Rectangle 3"/>
          <p:cNvSpPr>
            <a:spLocks noGrp="1" noChangeArrowheads="1"/>
          </p:cNvSpPr>
          <p:nvPr>
            <p:ph type="body" idx="1"/>
          </p:nvPr>
        </p:nvSpPr>
        <p:spPr/>
        <p:txBody>
          <a:bodyPr/>
          <a:lstStyle/>
          <a:p>
            <a:r>
              <a:rPr lang="en-US" dirty="0" smtClean="0"/>
              <a:t>Factoring</a:t>
            </a:r>
            <a:r>
              <a:rPr lang="en-US" baseline="0" dirty="0" smtClean="0"/>
              <a:t> out </a:t>
            </a:r>
            <a:r>
              <a:rPr lang="en-US" dirty="0" err="1" smtClean="0"/>
              <a:t>segment_remainder</a:t>
            </a:r>
            <a:r>
              <a:rPr lang="en-US" baseline="0" dirty="0" smtClean="0"/>
              <a:t> makes the code more readable</a:t>
            </a:r>
            <a:r>
              <a:rPr lang="en-US" dirty="0" smtClean="0"/>
              <a:t>, but we haven’t sped it up at all.</a:t>
            </a:r>
          </a:p>
          <a:p>
            <a:r>
              <a:rPr lang="en-US" dirty="0" smtClean="0"/>
              <a:t>Can we write a faster remainder</a:t>
            </a:r>
            <a:r>
              <a:rPr lang="en-US" baseline="0" dirty="0" smtClean="0"/>
              <a:t> function?</a:t>
            </a:r>
            <a:endParaRPr lang="en-US" dirty="0" smtClean="0"/>
          </a:p>
          <a:p>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To speed up the remainder function, we’re going to use the same idea from Egyptian</a:t>
            </a:r>
            <a:r>
              <a:rPr lang="en-US" sz="1200" kern="1200" baseline="0" dirty="0" smtClean="0">
                <a:solidFill>
                  <a:schemeClr val="tx1"/>
                </a:solidFill>
                <a:latin typeface="+mn-lt"/>
                <a:ea typeface="+mn-ea"/>
                <a:cs typeface="+mn-cs"/>
              </a:rPr>
              <a:t> multiplication – doubling and halving.</a:t>
            </a:r>
          </a:p>
          <a:p>
            <a:r>
              <a:rPr lang="en-US" sz="1200" kern="1200" baseline="0" dirty="0" smtClean="0">
                <a:solidFill>
                  <a:schemeClr val="tx1"/>
                </a:solidFill>
                <a:latin typeface="+mn-lt"/>
                <a:ea typeface="+mn-ea"/>
                <a:cs typeface="+mn-cs"/>
              </a:rPr>
              <a:t>This lemma describes the relationship between doubled segments and remainders.</a:t>
            </a:r>
          </a:p>
          <a:p>
            <a:endParaRPr lang="en-US" sz="1200" kern="1200" baseline="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800" kern="1200" dirty="0" smtClean="0">
                <a:solidFill>
                  <a:srgbClr val="A6A6A6"/>
                </a:solidFill>
                <a:latin typeface="+mn-lt"/>
                <a:ea typeface="+mn-ea"/>
                <a:cs typeface="+mn-cs"/>
              </a:rPr>
              <a:t>If $r = \</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{segment\_remainder}(a, 2b)$, then</a:t>
            </a:r>
          </a:p>
          <a:p>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{segment\_remainder}(a, b) = \begin{cases}</a:t>
            </a:r>
          </a:p>
          <a:p>
            <a:r>
              <a:rPr lang="en-US" sz="800" kern="1200" dirty="0" smtClean="0">
                <a:solidFill>
                  <a:srgbClr val="A6A6A6"/>
                </a:solidFill>
                <a:latin typeface="+mn-lt"/>
                <a:ea typeface="+mn-ea"/>
                <a:cs typeface="+mn-cs"/>
              </a:rPr>
              <a:t>                 r &amp; \text{if~~ $r \</a:t>
            </a:r>
            <a:r>
              <a:rPr lang="en-US" sz="800" kern="1200" dirty="0" err="1" smtClean="0">
                <a:solidFill>
                  <a:srgbClr val="A6A6A6"/>
                </a:solidFill>
                <a:latin typeface="+mn-lt"/>
                <a:ea typeface="+mn-ea"/>
                <a:cs typeface="+mn-cs"/>
              </a:rPr>
              <a:t>leq</a:t>
            </a:r>
            <a:r>
              <a:rPr lang="en-US" sz="800" kern="1200" dirty="0" smtClean="0">
                <a:solidFill>
                  <a:srgbClr val="A6A6A6"/>
                </a:solidFill>
                <a:latin typeface="+mn-lt"/>
                <a:ea typeface="+mn-ea"/>
                <a:cs typeface="+mn-cs"/>
              </a:rPr>
              <a:t> b$} \\</a:t>
            </a:r>
          </a:p>
          <a:p>
            <a:r>
              <a:rPr lang="en-US" sz="800" kern="1200" dirty="0" smtClean="0">
                <a:solidFill>
                  <a:srgbClr val="A6A6A6"/>
                </a:solidFill>
                <a:latin typeface="+mn-lt"/>
                <a:ea typeface="+mn-ea"/>
                <a:cs typeface="+mn-cs"/>
              </a:rPr>
              <a:t>                 r - b &amp; \text{if~~ $r &gt; b$}</a:t>
            </a:r>
          </a:p>
          <a:p>
            <a:r>
              <a:rPr lang="en-US" sz="800" kern="1200" dirty="0" smtClean="0">
                <a:solidFill>
                  <a:srgbClr val="A6A6A6"/>
                </a:solidFill>
                <a:latin typeface="+mn-lt"/>
                <a:ea typeface="+mn-ea"/>
                <a:cs typeface="+mn-cs"/>
              </a:rPr>
              <a:t>               \end{cases}</a:t>
            </a:r>
          </a:p>
          <a:p>
            <a:r>
              <a:rPr lang="en-US" sz="800" kern="1200" dirty="0" smtClean="0">
                <a:solidFill>
                  <a:srgbClr val="A6A6A6"/>
                </a:solidFill>
                <a:latin typeface="+mn-lt"/>
                <a:ea typeface="+mn-ea"/>
                <a:cs typeface="+mn-cs"/>
              </a:rPr>
              <a:t>\]</a:t>
            </a:r>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D96BEE2E-A57D-DB46-BA08-0F83851AFB1F}" type="slidenum">
              <a:rPr lang="en-US" smtClean="0"/>
              <a:pPr/>
              <a:t>127</a:t>
            </a:fld>
            <a:endParaRPr lang="en-US"/>
          </a:p>
        </p:txBody>
      </p:sp>
    </p:spTree>
    <p:extLst>
      <p:ext uri="{BB962C8B-B14F-4D97-AF65-F5344CB8AC3E}">
        <p14:creationId xmlns:p14="http://schemas.microsoft.com/office/powerpoint/2010/main" val="313750791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133654-6FDD-814B-B926-FC4687C51274}" type="slidenum">
              <a:rPr lang="en-US"/>
              <a:pPr/>
              <a:t>129</a:t>
            </a:fld>
            <a:endParaRPr lang="en-US"/>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8243" name="Rectangle 3"/>
          <p:cNvSpPr>
            <a:spLocks noGrp="1" noChangeArrowheads="1"/>
          </p:cNvSpPr>
          <p:nvPr>
            <p:ph type="body" idx="1"/>
          </p:nvPr>
        </p:nvSpPr>
        <p:spPr/>
        <p:txBody>
          <a:bodyPr/>
          <a:lstStyle/>
          <a:p>
            <a:r>
              <a:rPr lang="en-US" dirty="0" smtClean="0"/>
              <a:t>It’s recursive,</a:t>
            </a:r>
            <a:r>
              <a:rPr lang="en-US" baseline="0" dirty="0" smtClean="0"/>
              <a:t> but it’s a rare and less intuitive form of upward recursion.  Here we make the argument bigger each time we </a:t>
            </a:r>
            <a:r>
              <a:rPr lang="en-US" baseline="0" dirty="0" err="1" smtClean="0"/>
              <a:t>recurse</a:t>
            </a:r>
            <a:r>
              <a:rPr lang="en-US" baseline="0" dirty="0" smtClean="0"/>
              <a:t> (going from b to 2b).</a:t>
            </a:r>
          </a:p>
          <a:p>
            <a:endParaRPr lang="en-US" baseline="0" dirty="0" smtClean="0"/>
          </a:p>
          <a:p>
            <a:r>
              <a:rPr lang="en-US" baseline="0" dirty="0" smtClean="0"/>
              <a:t>Eventually we’ll still want to get rid of the recursion, but we’ll worry about that later.</a:t>
            </a:r>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fast_segment_remainder</a:t>
            </a:r>
            <a:r>
              <a:rPr lang="en-US" baseline="0" dirty="0" smtClean="0"/>
              <a:t>(45, 6)</a:t>
            </a:r>
          </a:p>
          <a:p>
            <a:r>
              <a:rPr lang="en-US" baseline="0" dirty="0" smtClean="0"/>
              <a:t>The code for the function is shown in the box so you can follow along.</a:t>
            </a:r>
          </a:p>
          <a:p>
            <a:endParaRPr lang="en-US" baseline="0" dirty="0" smtClean="0"/>
          </a:p>
          <a:p>
            <a:r>
              <a:rPr lang="en-US" sz="800" kern="1200" dirty="0" smtClean="0">
                <a:solidFill>
                  <a:srgbClr val="A6A6A6"/>
                </a:solidFill>
                <a:latin typeface="+mn-lt"/>
                <a:ea typeface="+mn-ea"/>
                <a:cs typeface="+mn-cs"/>
              </a:rPr>
              <a:t>\begin{align*}</a:t>
            </a:r>
          </a:p>
          <a:p>
            <a:r>
              <a:rPr lang="en-US" sz="800" kern="1200" dirty="0" smtClean="0">
                <a:solidFill>
                  <a:srgbClr val="A6A6A6"/>
                </a:solidFill>
                <a:latin typeface="+mn-lt"/>
                <a:ea typeface="+mn-ea"/>
                <a:cs typeface="+mn-cs"/>
              </a:rPr>
              <a:t>&amp;a = 45, b = 6.\\</a:t>
            </a:r>
          </a:p>
          <a:p>
            <a:r>
              <a:rPr lang="en-US" sz="800" kern="1200" dirty="0" smtClean="0">
                <a:solidFill>
                  <a:srgbClr val="A6A6A6"/>
                </a:solidFill>
                <a:latin typeface="+mn-lt"/>
                <a:ea typeface="+mn-ea"/>
                <a:cs typeface="+mn-cs"/>
              </a:rPr>
              <a:t>&amp;a \le b?~ (45 \le 6?) \</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{~No.}\\</a:t>
            </a:r>
          </a:p>
          <a:p>
            <a:r>
              <a:rPr lang="en-US" sz="800" kern="1200" dirty="0" smtClean="0">
                <a:solidFill>
                  <a:srgbClr val="A6A6A6"/>
                </a:solidFill>
                <a:latin typeface="+mn-lt"/>
                <a:ea typeface="+mn-ea"/>
                <a:cs typeface="+mn-cs"/>
              </a:rPr>
              <a:t>&amp;a - b \le b?~  (39 \le 6?) \</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{~No.}\\</a:t>
            </a:r>
          </a:p>
          <a:p>
            <a:r>
              <a:rPr lang="en-US" sz="800" kern="1200" dirty="0" smtClean="0">
                <a:solidFill>
                  <a:srgbClr val="A6A6A6"/>
                </a:solidFill>
                <a:latin typeface="+mn-lt"/>
                <a:ea typeface="+mn-ea"/>
                <a:cs typeface="+mn-cs"/>
              </a:rPr>
              <a:t>&amp;\text{</a:t>
            </a:r>
            <a:r>
              <a:rPr lang="en-US" sz="800" kern="1200" dirty="0" err="1" smtClean="0">
                <a:solidFill>
                  <a:srgbClr val="A6A6A6"/>
                </a:solidFill>
                <a:latin typeface="+mn-lt"/>
                <a:ea typeface="+mn-ea"/>
                <a:cs typeface="+mn-cs"/>
              </a:rPr>
              <a:t>Recurse</a:t>
            </a:r>
            <a:r>
              <a:rPr lang="en-US" sz="800" kern="1200" dirty="0" smtClean="0">
                <a:solidFill>
                  <a:srgbClr val="A6A6A6"/>
                </a:solidFill>
                <a:latin typeface="+mn-lt"/>
                <a:ea typeface="+mn-ea"/>
                <a:cs typeface="+mn-cs"/>
              </a:rPr>
              <a:t>:}\\</a:t>
            </a:r>
          </a:p>
          <a:p>
            <a:r>
              <a:rPr lang="en-US" sz="800" kern="1200" dirty="0" smtClean="0">
                <a:solidFill>
                  <a:srgbClr val="A6A6A6"/>
                </a:solidFill>
                <a:latin typeface="+mn-lt"/>
                <a:ea typeface="+mn-ea"/>
                <a:cs typeface="+mn-cs"/>
              </a:rPr>
              <a:t>&amp;~~~~~~~~ a = 45, b = 12\\</a:t>
            </a:r>
          </a:p>
          <a:p>
            <a:r>
              <a:rPr lang="en-US" sz="800" kern="1200" dirty="0" smtClean="0">
                <a:solidFill>
                  <a:srgbClr val="A6A6A6"/>
                </a:solidFill>
                <a:latin typeface="+mn-lt"/>
                <a:ea typeface="+mn-ea"/>
                <a:cs typeface="+mn-cs"/>
              </a:rPr>
              <a:t>&amp;~~~~~~~~ a \le b?~  (45 \le 12?) \</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{~No.}\\</a:t>
            </a:r>
          </a:p>
          <a:p>
            <a:r>
              <a:rPr lang="en-US" sz="800" kern="1200" dirty="0" smtClean="0">
                <a:solidFill>
                  <a:srgbClr val="A6A6A6"/>
                </a:solidFill>
                <a:latin typeface="+mn-lt"/>
                <a:ea typeface="+mn-ea"/>
                <a:cs typeface="+mn-cs"/>
              </a:rPr>
              <a:t>&amp;~~~~~~~~ a - b \le b?~  (33 \le 12?) \</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{~No.}\\</a:t>
            </a:r>
          </a:p>
          <a:p>
            <a:r>
              <a:rPr lang="pt-BR" sz="800" kern="1200" dirty="0" smtClean="0">
                <a:solidFill>
                  <a:srgbClr val="A6A6A6"/>
                </a:solidFill>
                <a:latin typeface="+mn-lt"/>
                <a:ea typeface="+mn-ea"/>
                <a:cs typeface="+mn-cs"/>
              </a:rPr>
              <a:t>&amp;~~~~~~~~ \</a:t>
            </a:r>
            <a:r>
              <a:rPr lang="pt-BR" sz="800" kern="1200" dirty="0" err="1" smtClean="0">
                <a:solidFill>
                  <a:srgbClr val="A6A6A6"/>
                </a:solidFill>
                <a:latin typeface="+mn-lt"/>
                <a:ea typeface="+mn-ea"/>
                <a:cs typeface="+mn-cs"/>
              </a:rPr>
              <a:t>text</a:t>
            </a:r>
            <a:r>
              <a:rPr lang="pt-BR" sz="800" kern="1200" dirty="0" smtClean="0">
                <a:solidFill>
                  <a:srgbClr val="A6A6A6"/>
                </a:solidFill>
                <a:latin typeface="+mn-lt"/>
                <a:ea typeface="+mn-ea"/>
                <a:cs typeface="+mn-cs"/>
              </a:rPr>
              <a:t>{Recurse:}\\</a:t>
            </a:r>
          </a:p>
          <a:p>
            <a:r>
              <a:rPr lang="pt-BR" sz="800" kern="1200" dirty="0" smtClean="0">
                <a:solidFill>
                  <a:srgbClr val="A6A6A6"/>
                </a:solidFill>
                <a:latin typeface="+mn-lt"/>
                <a:ea typeface="+mn-ea"/>
                <a:cs typeface="+mn-cs"/>
              </a:rPr>
              <a:t>&amp;~~~~~~~~~~~~~~~~ a = 45, </a:t>
            </a:r>
            <a:r>
              <a:rPr lang="pt-BR" sz="800" kern="1200" dirty="0" err="1" smtClean="0">
                <a:solidFill>
                  <a:srgbClr val="A6A6A6"/>
                </a:solidFill>
                <a:latin typeface="+mn-lt"/>
                <a:ea typeface="+mn-ea"/>
                <a:cs typeface="+mn-cs"/>
              </a:rPr>
              <a:t>b</a:t>
            </a:r>
            <a:r>
              <a:rPr lang="pt-BR" sz="800" kern="1200" dirty="0" smtClean="0">
                <a:solidFill>
                  <a:srgbClr val="A6A6A6"/>
                </a:solidFill>
                <a:latin typeface="+mn-lt"/>
                <a:ea typeface="+mn-ea"/>
                <a:cs typeface="+mn-cs"/>
              </a:rPr>
              <a:t> = 24\\</a:t>
            </a:r>
          </a:p>
          <a:p>
            <a:r>
              <a:rPr lang="en-US" sz="800" kern="1200" dirty="0" smtClean="0">
                <a:solidFill>
                  <a:srgbClr val="A6A6A6"/>
                </a:solidFill>
                <a:latin typeface="+mn-lt"/>
                <a:ea typeface="+mn-ea"/>
                <a:cs typeface="+mn-cs"/>
              </a:rPr>
              <a:t>&amp;~~~~~~~~~~~~~~~~ a \le b?~ (45 \le 24?) \</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{~No.}\\</a:t>
            </a:r>
          </a:p>
          <a:p>
            <a:r>
              <a:rPr lang="en-US" sz="800" kern="1200" dirty="0" smtClean="0">
                <a:solidFill>
                  <a:srgbClr val="A6A6A6"/>
                </a:solidFill>
                <a:latin typeface="+mn-lt"/>
                <a:ea typeface="+mn-ea"/>
                <a:cs typeface="+mn-cs"/>
              </a:rPr>
              <a:t>&amp;~~~~~~~~~~~~~~~~ a - b \le b?~ (21 \le 24?) \</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Yes,~return</a:t>
            </a:r>
            <a:r>
              <a:rPr lang="en-US" sz="800" kern="1200" dirty="0" smtClean="0">
                <a:solidFill>
                  <a:srgbClr val="A6A6A6"/>
                </a:solidFill>
                <a:latin typeface="+mn-lt"/>
                <a:ea typeface="+mn-ea"/>
                <a:cs typeface="+mn-cs"/>
              </a:rPr>
              <a:t>~} a - b = 21\\</a:t>
            </a:r>
          </a:p>
          <a:p>
            <a:r>
              <a:rPr lang="pl-PL" sz="800" kern="1200" dirty="0" smtClean="0">
                <a:solidFill>
                  <a:srgbClr val="A6A6A6"/>
                </a:solidFill>
                <a:latin typeface="+mn-lt"/>
                <a:ea typeface="+mn-ea"/>
                <a:cs typeface="+mn-cs"/>
              </a:rPr>
              <a:t>&amp;~~~~~~~~ a \</a:t>
            </a:r>
            <a:r>
              <a:rPr lang="pl-PL" sz="800" kern="1200" dirty="0" err="1" smtClean="0">
                <a:solidFill>
                  <a:srgbClr val="A6A6A6"/>
                </a:solidFill>
                <a:latin typeface="+mn-lt"/>
                <a:ea typeface="+mn-ea"/>
                <a:cs typeface="+mn-cs"/>
              </a:rPr>
              <a:t>leftarrow</a:t>
            </a:r>
            <a:r>
              <a:rPr lang="pl-PL" sz="800" kern="1200" dirty="0" smtClean="0">
                <a:solidFill>
                  <a:srgbClr val="A6A6A6"/>
                </a:solidFill>
                <a:latin typeface="+mn-lt"/>
                <a:ea typeface="+mn-ea"/>
                <a:cs typeface="+mn-cs"/>
              </a:rPr>
              <a:t> 21\\</a:t>
            </a:r>
          </a:p>
          <a:p>
            <a:r>
              <a:rPr lang="en-US" sz="800" kern="1200" dirty="0" smtClean="0">
                <a:solidFill>
                  <a:srgbClr val="A6A6A6"/>
                </a:solidFill>
                <a:latin typeface="+mn-lt"/>
                <a:ea typeface="+mn-ea"/>
                <a:cs typeface="+mn-cs"/>
              </a:rPr>
              <a:t>&amp;~~~~~~~~ a \le b?~  (21 \le 12?) \</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{~No.}\\</a:t>
            </a:r>
          </a:p>
          <a:p>
            <a:r>
              <a:rPr lang="en-US" sz="800" kern="1200" dirty="0" smtClean="0">
                <a:solidFill>
                  <a:srgbClr val="A6A6A6"/>
                </a:solidFill>
                <a:latin typeface="+mn-lt"/>
                <a:ea typeface="+mn-ea"/>
                <a:cs typeface="+mn-cs"/>
              </a:rPr>
              <a:t>&amp;~~~~~~~~\</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{return~} a - b = 9\\</a:t>
            </a:r>
          </a:p>
          <a:p>
            <a:r>
              <a:rPr lang="en-US" sz="800" kern="1200" dirty="0" smtClean="0">
                <a:solidFill>
                  <a:srgbClr val="A6A6A6"/>
                </a:solidFill>
                <a:latin typeface="+mn-lt"/>
                <a:ea typeface="+mn-ea"/>
                <a:cs typeface="+mn-cs"/>
              </a:rPr>
              <a:t>&amp;a \</a:t>
            </a:r>
            <a:r>
              <a:rPr lang="en-US" sz="800" kern="1200" dirty="0" err="1" smtClean="0">
                <a:solidFill>
                  <a:srgbClr val="A6A6A6"/>
                </a:solidFill>
                <a:latin typeface="+mn-lt"/>
                <a:ea typeface="+mn-ea"/>
                <a:cs typeface="+mn-cs"/>
              </a:rPr>
              <a:t>leftarrow</a:t>
            </a:r>
            <a:r>
              <a:rPr lang="en-US" sz="800" kern="1200" dirty="0" smtClean="0">
                <a:solidFill>
                  <a:srgbClr val="A6A6A6"/>
                </a:solidFill>
                <a:latin typeface="+mn-lt"/>
                <a:ea typeface="+mn-ea"/>
                <a:cs typeface="+mn-cs"/>
              </a:rPr>
              <a:t> 9\\</a:t>
            </a:r>
          </a:p>
          <a:p>
            <a:r>
              <a:rPr lang="en-US" sz="800" kern="1200" dirty="0" smtClean="0">
                <a:solidFill>
                  <a:srgbClr val="A6A6A6"/>
                </a:solidFill>
                <a:latin typeface="+mn-lt"/>
                <a:ea typeface="+mn-ea"/>
                <a:cs typeface="+mn-cs"/>
              </a:rPr>
              <a:t>&amp;a \le b?~ (9 \le 6?) \</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{~No.}\\</a:t>
            </a:r>
          </a:p>
          <a:p>
            <a:r>
              <a:rPr lang="en-US" sz="800" kern="1200" dirty="0" smtClean="0">
                <a:solidFill>
                  <a:srgbClr val="A6A6A6"/>
                </a:solidFill>
                <a:latin typeface="+mn-lt"/>
                <a:ea typeface="+mn-ea"/>
                <a:cs typeface="+mn-cs"/>
              </a:rPr>
              <a:t>&amp;\</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{return~} a - b = 9 - 6 = 3\\</a:t>
            </a:r>
          </a:p>
          <a:p>
            <a:r>
              <a:rPr lang="en-US" sz="800" kern="1200" dirty="0" smtClean="0">
                <a:solidFill>
                  <a:srgbClr val="A6A6A6"/>
                </a:solidFill>
                <a:latin typeface="+mn-lt"/>
                <a:ea typeface="+mn-ea"/>
                <a:cs typeface="+mn-cs"/>
              </a:rPr>
              <a:t>\end{align*}</a:t>
            </a:r>
          </a:p>
          <a:p>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130</a:t>
            </a:fld>
            <a:endParaRPr lang="en-US"/>
          </a:p>
        </p:txBody>
      </p:sp>
    </p:spTree>
    <p:extLst>
      <p:ext uri="{BB962C8B-B14F-4D97-AF65-F5344CB8AC3E}">
        <p14:creationId xmlns:p14="http://schemas.microsoft.com/office/powerpoint/2010/main" val="69256148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133654-6FDD-814B-B926-FC4687C51274}" type="slidenum">
              <a:rPr lang="en-US"/>
              <a:pPr/>
              <a:t>131</a:t>
            </a:fld>
            <a:endParaRPr lang="en-US"/>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8243" name="Rectangle 3"/>
          <p:cNvSpPr>
            <a:spLocks noGrp="1" noChangeArrowheads="1"/>
          </p:cNvSpPr>
          <p:nvPr>
            <p:ph type="body" idx="1"/>
          </p:nvPr>
        </p:nvSpPr>
        <p:spPr/>
        <p:txBody>
          <a:bodyPr/>
          <a:lstStyle/>
          <a:p>
            <a:r>
              <a:rPr lang="en-US" dirty="0" smtClean="0"/>
              <a:t>Of course, the code still won’t terminate unless a and b have a common measure.</a:t>
            </a:r>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Mathematics continued to flourish during</a:t>
            </a:r>
            <a:r>
              <a:rPr lang="en-US" baseline="0" dirty="0" smtClean="0"/>
              <a:t> this Golden Age of ancient Greece.  </a:t>
            </a:r>
            <a:r>
              <a:rPr lang="en-US" dirty="0" smtClean="0"/>
              <a:t>Archimedes was the greatest mathematician of the age.  When</a:t>
            </a:r>
            <a:r>
              <a:rPr lang="en-US" baseline="0" dirty="0" smtClean="0"/>
              <a:t> the Romans captured the Greek-colonized city of Syracuse in 212 BC, Archimedes wasn’t supposed to be harmed.  But (according to legend) he angered a Roman soldier who stepped on the geometric diagrams he was working on in the sand, saying “Don’t disturb my circles!”  The soldier killed him.</a:t>
            </a:r>
          </a:p>
          <a:p>
            <a:endParaRPr lang="en-US" baseline="0" dirty="0" smtClean="0"/>
          </a:p>
          <a:p>
            <a:r>
              <a:rPr lang="en-US" sz="800" baseline="0" dirty="0" smtClean="0"/>
              <a:t>[Public domain image:  “Death of Archimedes” by Thomas </a:t>
            </a:r>
            <a:r>
              <a:rPr lang="en-US" sz="800" baseline="0" dirty="0" err="1" smtClean="0"/>
              <a:t>Degeorge</a:t>
            </a:r>
            <a:r>
              <a:rPr lang="en-US" sz="800" baseline="0" dirty="0" smtClean="0"/>
              <a:t>.]</a:t>
            </a:r>
            <a:endParaRPr lang="en-US" sz="800" dirty="0"/>
          </a:p>
        </p:txBody>
      </p:sp>
      <p:sp>
        <p:nvSpPr>
          <p:cNvPr id="4" name="Slide Number Placeholder 3"/>
          <p:cNvSpPr>
            <a:spLocks noGrp="1"/>
          </p:cNvSpPr>
          <p:nvPr>
            <p:ph type="sldNum" sz="quarter" idx="10"/>
          </p:nvPr>
        </p:nvSpPr>
        <p:spPr/>
        <p:txBody>
          <a:bodyPr/>
          <a:lstStyle/>
          <a:p>
            <a:fld id="{54944655-8098-9B4C-A891-DF2C39192C38}" type="slidenum">
              <a:rPr lang="en-US" smtClean="0"/>
              <a:t>132</a:t>
            </a:fld>
            <a:endParaRPr lang="en-US"/>
          </a:p>
        </p:txBody>
      </p:sp>
    </p:spTree>
    <p:extLst>
      <p:ext uri="{BB962C8B-B14F-4D97-AF65-F5344CB8AC3E}">
        <p14:creationId xmlns:p14="http://schemas.microsoft.com/office/powerpoint/2010/main" val="307566141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a:t>
            </a:r>
            <a:r>
              <a:rPr lang="en-US" baseline="0" dirty="0" smtClean="0"/>
              <a:t> people still knew about Euclid’s </a:t>
            </a:r>
            <a:r>
              <a:rPr lang="en-US" i="1" baseline="0" dirty="0" smtClean="0"/>
              <a:t>Elements</a:t>
            </a:r>
            <a:r>
              <a:rPr lang="en-US" baseline="0" dirty="0" smtClean="0"/>
              <a:t>, they ignored most of it except for the first book.</a:t>
            </a:r>
          </a:p>
          <a:p>
            <a:r>
              <a:rPr lang="en-US" baseline="0" dirty="0" smtClean="0"/>
              <a:t>Latin translations of </a:t>
            </a:r>
            <a:r>
              <a:rPr lang="en-US" i="1" baseline="0" dirty="0" smtClean="0"/>
              <a:t>Elements</a:t>
            </a:r>
            <a:r>
              <a:rPr lang="en-US" baseline="0" dirty="0" smtClean="0"/>
              <a:t> didn’t bother to include the proofs!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133</a:t>
            </a:fld>
            <a:endParaRPr lang="en-US"/>
          </a:p>
        </p:txBody>
      </p:sp>
    </p:spTree>
    <p:extLst>
      <p:ext uri="{BB962C8B-B14F-4D97-AF65-F5344CB8AC3E}">
        <p14:creationId xmlns:p14="http://schemas.microsoft.com/office/powerpoint/2010/main" val="140723513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good example</a:t>
            </a:r>
            <a:r>
              <a:rPr lang="en-US" baseline="0" dirty="0" smtClean="0"/>
              <a:t> of this influence is the invention of decimal zero.</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135</a:t>
            </a:fld>
            <a:endParaRPr lang="en-US"/>
          </a:p>
        </p:txBody>
      </p:sp>
    </p:spTree>
    <p:extLst>
      <p:ext uri="{BB962C8B-B14F-4D97-AF65-F5344CB8AC3E}">
        <p14:creationId xmlns:p14="http://schemas.microsoft.com/office/powerpoint/2010/main" val="259289682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Interestingly,</a:t>
            </a:r>
            <a:r>
              <a:rPr lang="en-US" baseline="0" dirty="0" smtClean="0"/>
              <a:t> the rest of Babylonian society used base 10 – but not zero.</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136</a:t>
            </a:fld>
            <a:endParaRPr lang="en-US"/>
          </a:p>
        </p:txBody>
      </p:sp>
    </p:spTree>
    <p:extLst>
      <p:ext uri="{BB962C8B-B14F-4D97-AF65-F5344CB8AC3E}">
        <p14:creationId xmlns:p14="http://schemas.microsoft.com/office/powerpoint/2010/main" val="236653921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shows a Russian abacus.</a:t>
            </a:r>
          </a:p>
          <a:p>
            <a:endParaRPr lang="en-US" dirty="0" smtClean="0"/>
          </a:p>
          <a:p>
            <a:r>
              <a:rPr lang="en-US" sz="800" dirty="0" smtClean="0"/>
              <a:t>[</a:t>
            </a:r>
            <a:r>
              <a:rPr lang="en-US" sz="800" dirty="0" smtClean="0"/>
              <a:t>Public domain image.]</a:t>
            </a:r>
            <a:endParaRPr lang="en-US" sz="800" dirty="0"/>
          </a:p>
        </p:txBody>
      </p:sp>
      <p:sp>
        <p:nvSpPr>
          <p:cNvPr id="4" name="Slide Number Placeholder 3"/>
          <p:cNvSpPr>
            <a:spLocks noGrp="1"/>
          </p:cNvSpPr>
          <p:nvPr>
            <p:ph type="sldNum" sz="quarter" idx="10"/>
          </p:nvPr>
        </p:nvSpPr>
        <p:spPr/>
        <p:txBody>
          <a:bodyPr/>
          <a:lstStyle/>
          <a:p>
            <a:fld id="{54944655-8098-9B4C-A891-DF2C39192C38}" type="slidenum">
              <a:rPr lang="en-US" smtClean="0"/>
              <a:t>137</a:t>
            </a:fld>
            <a:endParaRPr lang="en-US"/>
          </a:p>
        </p:txBody>
      </p:sp>
    </p:spTree>
    <p:extLst>
      <p:ext uri="{BB962C8B-B14F-4D97-AF65-F5344CB8AC3E}">
        <p14:creationId xmlns:p14="http://schemas.microsoft.com/office/powerpoint/2010/main" val="1287469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ancient times, Egyptians were known as those who “study mathematics above all things.”</a:t>
            </a:r>
          </a:p>
          <a:p>
            <a:r>
              <a:rPr lang="en-US" dirty="0" smtClean="0"/>
              <a:t>Ancient Greek scholars traveled to Egypt to learn their mathematical secrets.</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15</a:t>
            </a:fld>
            <a:endParaRPr lang="en-US"/>
          </a:p>
        </p:txBody>
      </p:sp>
    </p:spTree>
    <p:extLst>
      <p:ext uri="{BB962C8B-B14F-4D97-AF65-F5344CB8AC3E}">
        <p14:creationId xmlns:p14="http://schemas.microsoft.com/office/powerpoint/2010/main" val="208098001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His name</a:t>
            </a:r>
            <a:r>
              <a:rPr lang="en-US" baseline="0" dirty="0" smtClean="0"/>
              <a:t> is just a way to say “Leonardo the </a:t>
            </a:r>
            <a:r>
              <a:rPr lang="en-US" baseline="0" dirty="0" err="1" smtClean="0"/>
              <a:t>Pisan</a:t>
            </a:r>
            <a:r>
              <a:rPr lang="en-US" baseline="0" dirty="0" smtClean="0"/>
              <a:t>” or “Leonardo of Pisa”.</a:t>
            </a:r>
          </a:p>
          <a:p>
            <a:r>
              <a:rPr lang="en-US" baseline="0" dirty="0" smtClean="0"/>
              <a:t>Since the </a:t>
            </a:r>
            <a:r>
              <a:rPr lang="en-US" baseline="0" dirty="0" smtClean="0"/>
              <a:t>19th </a:t>
            </a:r>
            <a:r>
              <a:rPr lang="en-US" baseline="0" dirty="0" smtClean="0"/>
              <a:t>century, he is often known as “Fibonacci,” a contraction of “</a:t>
            </a:r>
            <a:r>
              <a:rPr lang="en-US" baseline="0" dirty="0" err="1" smtClean="0"/>
              <a:t>Filius</a:t>
            </a:r>
            <a:r>
              <a:rPr lang="en-US" baseline="0" dirty="0" smtClean="0"/>
              <a:t> </a:t>
            </a:r>
            <a:r>
              <a:rPr lang="en-US" baseline="0" dirty="0" err="1" smtClean="0"/>
              <a:t>Bonacci</a:t>
            </a:r>
            <a:r>
              <a:rPr lang="en-US" baseline="0" dirty="0" smtClean="0"/>
              <a:t>” (Latin for “Son of </a:t>
            </a:r>
            <a:r>
              <a:rPr lang="en-US" baseline="0" dirty="0" err="1" smtClean="0"/>
              <a:t>Bonacci</a:t>
            </a:r>
            <a:r>
              <a:rPr lang="en-US" baseline="0" dirty="0" smtClean="0"/>
              <a:t>”).</a:t>
            </a:r>
          </a:p>
          <a:p>
            <a:endParaRPr lang="en-US" baseline="0" dirty="0" smtClean="0"/>
          </a:p>
          <a:p>
            <a:r>
              <a:rPr lang="en-US" baseline="0" dirty="0" smtClean="0"/>
              <a:t>His other great book (besides Liber Abaci) was Liber </a:t>
            </a:r>
            <a:r>
              <a:rPr lang="en-US" baseline="0" dirty="0" err="1" smtClean="0"/>
              <a:t>Quadratorum</a:t>
            </a:r>
            <a:r>
              <a:rPr lang="en-US" baseline="0" dirty="0" smtClean="0"/>
              <a:t> (“The Book of Squares”)</a:t>
            </a:r>
          </a:p>
          <a:p>
            <a:endParaRPr lang="en-US" baseline="0" dirty="0" smtClean="0"/>
          </a:p>
          <a:p>
            <a:r>
              <a:rPr lang="en-US" sz="800" baseline="0" dirty="0" smtClean="0"/>
              <a:t>[Public domain image]</a:t>
            </a:r>
            <a:endParaRPr lang="en-US" sz="800" dirty="0"/>
          </a:p>
        </p:txBody>
      </p:sp>
      <p:sp>
        <p:nvSpPr>
          <p:cNvPr id="4" name="Slide Number Placeholder 3"/>
          <p:cNvSpPr>
            <a:spLocks noGrp="1"/>
          </p:cNvSpPr>
          <p:nvPr>
            <p:ph type="sldNum" sz="quarter" idx="10"/>
          </p:nvPr>
        </p:nvSpPr>
        <p:spPr/>
        <p:txBody>
          <a:bodyPr/>
          <a:lstStyle/>
          <a:p>
            <a:fld id="{54944655-8098-9B4C-A891-DF2C39192C38}" type="slidenum">
              <a:rPr lang="en-US" smtClean="0"/>
              <a:t>140</a:t>
            </a:fld>
            <a:endParaRPr lang="en-US"/>
          </a:p>
        </p:txBody>
      </p:sp>
    </p:spTree>
    <p:extLst>
      <p:ext uri="{BB962C8B-B14F-4D97-AF65-F5344CB8AC3E}">
        <p14:creationId xmlns:p14="http://schemas.microsoft.com/office/powerpoint/2010/main" val="105016887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math, some</a:t>
            </a:r>
            <a:r>
              <a:rPr lang="en-US" baseline="0" dirty="0" smtClean="0"/>
              <a:t> examples of representational breakthroughs were positional notation and a written zero.</a:t>
            </a:r>
          </a:p>
          <a:p>
            <a:r>
              <a:rPr lang="en-US" baseline="0" dirty="0" smtClean="0"/>
              <a:t>In programming, UTF-8 is an example of a representation that enabled use of much larger character sets while still being compatible with old ASCII.</a:t>
            </a:r>
          </a:p>
          <a:p>
            <a:r>
              <a:rPr lang="en-US" baseline="0" dirty="0" smtClean="0"/>
              <a:t>Representations also affect what is practical:  In the Lisp programming language, everything was traditionally represented as a list, That </a:t>
            </a:r>
            <a:r>
              <a:rPr lang="en-US" baseline="0" dirty="0" err="1" smtClean="0"/>
              <a:t>unversal</a:t>
            </a:r>
            <a:r>
              <a:rPr lang="en-US" baseline="0" dirty="0" smtClean="0"/>
              <a:t> representation has some advantages, but major disadvantages as well.  For example, you can’t access an arbitrary element in constant time.  (That’s why additional representations such as vectors were added to Common Lisp.)</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141</a:t>
            </a:fld>
            <a:endParaRPr lang="en-US"/>
          </a:p>
        </p:txBody>
      </p:sp>
    </p:spTree>
    <p:extLst>
      <p:ext uri="{BB962C8B-B14F-4D97-AF65-F5344CB8AC3E}">
        <p14:creationId xmlns:p14="http://schemas.microsoft.com/office/powerpoint/2010/main" val="305586935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Recall that we were looking at Euclid’s algorithm for greatest common measure, and that our implementation called another function</a:t>
            </a:r>
            <a:r>
              <a:rPr lang="en-US" baseline="0" dirty="0" smtClean="0"/>
              <a:t> to quickly compute remainder.</a:t>
            </a:r>
          </a:p>
          <a:p>
            <a:r>
              <a:rPr lang="en-US" dirty="0" smtClean="0"/>
              <a:t>Then</a:t>
            </a:r>
            <a:r>
              <a:rPr lang="en-US" baseline="0" dirty="0" smtClean="0"/>
              <a:t> we talked about the discovery of zero.  Now we have to rethink our functions a bit to accommodate zero.</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142</a:t>
            </a:fld>
            <a:endParaRPr lang="en-US"/>
          </a:p>
        </p:txBody>
      </p:sp>
    </p:spTree>
    <p:extLst>
      <p:ext uri="{BB962C8B-B14F-4D97-AF65-F5344CB8AC3E}">
        <p14:creationId xmlns:p14="http://schemas.microsoft.com/office/powerpoint/2010/main" val="86538721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133654-6FDD-814B-B926-FC4687C51274}" type="slidenum">
              <a:rPr lang="en-US"/>
              <a:pPr/>
              <a:t>144</a:t>
            </a:fld>
            <a:endParaRPr lang="en-US"/>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8243" name="Rectangle 3"/>
          <p:cNvSpPr>
            <a:spLocks noGrp="1" noChangeArrowheads="1"/>
          </p:cNvSpPr>
          <p:nvPr>
            <p:ph type="body" idx="1"/>
          </p:nvPr>
        </p:nvSpPr>
        <p:spPr/>
        <p:txBody>
          <a:bodyPr/>
          <a:lstStyle/>
          <a:p>
            <a:r>
              <a:rPr lang="en-US" dirty="0" smtClean="0"/>
              <a:t>Everywhere we used to check if a &lt;= b, we now check if a &lt; b.</a:t>
            </a:r>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133654-6FDD-814B-B926-FC4687C51274}" type="slidenum">
              <a:rPr lang="en-US"/>
              <a:pPr/>
              <a:t>146</a:t>
            </a:fld>
            <a:endParaRPr lang="en-US"/>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824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There’s a standard</a:t>
            </a:r>
            <a:r>
              <a:rPr lang="en-US" baseline="0" dirty="0" smtClean="0"/>
              <a:t> ruler-and-compass procedure for bisecting a segment AB.  Draw circles of equal radius starting at A and B, then use ruler to draw segment between the two points where the circles intersect.  The new segment will bisect AB.</a:t>
            </a:r>
          </a:p>
          <a:p>
            <a:endParaRPr lang="en-US" baseline="0" dirty="0" smtClean="0"/>
          </a:p>
          <a:p>
            <a:r>
              <a:rPr lang="en-US" baseline="0" dirty="0" smtClean="0"/>
              <a:t>Now we can write an iterative version of fast segment remainder.</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147</a:t>
            </a:fld>
            <a:endParaRPr lang="en-US"/>
          </a:p>
        </p:txBody>
      </p:sp>
    </p:spTree>
    <p:extLst>
      <p:ext uri="{BB962C8B-B14F-4D97-AF65-F5344CB8AC3E}">
        <p14:creationId xmlns:p14="http://schemas.microsoft.com/office/powerpoint/2010/main" val="255452557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133654-6FDD-814B-B926-FC4687C51274}" type="slidenum">
              <a:rPr lang="en-US"/>
              <a:pPr/>
              <a:t>148</a:t>
            </a:fld>
            <a:endParaRPr lang="en-US"/>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8243" name="Rectangle 3"/>
          <p:cNvSpPr>
            <a:spLocks noGrp="1" noChangeArrowheads="1"/>
          </p:cNvSpPr>
          <p:nvPr>
            <p:ph type="body" idx="1"/>
          </p:nvPr>
        </p:nvSpPr>
        <p:spPr/>
        <p:txBody>
          <a:bodyPr/>
          <a:lstStyle/>
          <a:p>
            <a:r>
              <a:rPr lang="en-US" dirty="0" smtClean="0"/>
              <a:t>This is a very efficient algorithm – nearly as fast as hardware remainder algorithms in modern processors.</a:t>
            </a:r>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r>
              <a:rPr lang="en-US" sz="800" kern="1200" dirty="0" smtClean="0">
                <a:solidFill>
                  <a:srgbClr val="A6A6A6"/>
                </a:solidFill>
                <a:latin typeface="+mn-lt"/>
                <a:ea typeface="+mn-ea"/>
                <a:cs typeface="+mn-cs"/>
              </a:rPr>
              <a:t>\</a:t>
            </a:r>
            <a:r>
              <a:rPr lang="en-US" sz="800" kern="1200" dirty="0" smtClean="0">
                <a:solidFill>
                  <a:srgbClr val="A6A6A6"/>
                </a:solidFill>
                <a:latin typeface="+mn-lt"/>
                <a:ea typeface="+mn-ea"/>
                <a:cs typeface="+mn-cs"/>
              </a:rPr>
              <a:t>begin{align*}</a:t>
            </a:r>
          </a:p>
          <a:p>
            <a:r>
              <a:rPr lang="en-US" sz="800" kern="1200" dirty="0" smtClean="0">
                <a:solidFill>
                  <a:srgbClr val="A6A6A6"/>
                </a:solidFill>
                <a:latin typeface="+mn-lt"/>
                <a:ea typeface="+mn-ea"/>
                <a:cs typeface="+mn-cs"/>
              </a:rPr>
              <a:t>&amp;a = 45, b = 6\\</a:t>
            </a:r>
          </a:p>
          <a:p>
            <a:r>
              <a:rPr lang="en-US" sz="800" kern="1200" dirty="0" smtClean="0">
                <a:solidFill>
                  <a:srgbClr val="A6A6A6"/>
                </a:solidFill>
                <a:latin typeface="+mn-lt"/>
                <a:ea typeface="+mn-ea"/>
                <a:cs typeface="+mn-cs"/>
              </a:rPr>
              <a:t>&amp;a &lt; b?~ (45 &lt; 6?) \</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{~No.}\\</a:t>
            </a:r>
          </a:p>
          <a:p>
            <a:r>
              <a:rPr lang="en-US" sz="800" kern="1200" dirty="0" smtClean="0">
                <a:solidFill>
                  <a:srgbClr val="A6A6A6"/>
                </a:solidFill>
                <a:latin typeface="+mn-lt"/>
                <a:ea typeface="+mn-ea"/>
                <a:cs typeface="+mn-cs"/>
              </a:rPr>
              <a:t>&amp;c \</a:t>
            </a:r>
            <a:r>
              <a:rPr lang="en-US" sz="800" kern="1200" dirty="0" err="1" smtClean="0">
                <a:solidFill>
                  <a:srgbClr val="A6A6A6"/>
                </a:solidFill>
                <a:latin typeface="+mn-lt"/>
                <a:ea typeface="+mn-ea"/>
                <a:cs typeface="+mn-cs"/>
              </a:rPr>
              <a:t>leftarrow</a:t>
            </a:r>
            <a:r>
              <a:rPr lang="en-US" sz="800" kern="1200" dirty="0" smtClean="0">
                <a:solidFill>
                  <a:srgbClr val="A6A6A6"/>
                </a:solidFill>
                <a:latin typeface="+mn-lt"/>
                <a:ea typeface="+mn-ea"/>
                <a:cs typeface="+mn-cs"/>
              </a:rPr>
              <a:t> \</a:t>
            </a:r>
            <a:r>
              <a:rPr lang="en-US" sz="800" kern="1200" dirty="0" err="1" smtClean="0">
                <a:solidFill>
                  <a:srgbClr val="A6A6A6"/>
                </a:solidFill>
                <a:latin typeface="+mn-lt"/>
                <a:ea typeface="+mn-ea"/>
                <a:cs typeface="+mn-cs"/>
              </a:rPr>
              <a:t>mathtt</a:t>
            </a:r>
            <a:r>
              <a:rPr lang="en-US" sz="800" kern="1200" dirty="0" smtClean="0">
                <a:solidFill>
                  <a:srgbClr val="A6A6A6"/>
                </a:solidFill>
                <a:latin typeface="+mn-lt"/>
                <a:ea typeface="+mn-ea"/>
                <a:cs typeface="+mn-cs"/>
              </a:rPr>
              <a:t>{ ~largest\_doubling}(45, 6) = 24\\</a:t>
            </a:r>
          </a:p>
          <a:p>
            <a:r>
              <a:rPr lang="pl-PL" sz="800" kern="1200" dirty="0" smtClean="0">
                <a:solidFill>
                  <a:srgbClr val="A6A6A6"/>
                </a:solidFill>
                <a:latin typeface="+mn-lt"/>
                <a:ea typeface="+mn-ea"/>
                <a:cs typeface="+mn-cs"/>
              </a:rPr>
              <a:t>&amp;a \</a:t>
            </a:r>
            <a:r>
              <a:rPr lang="pl-PL" sz="800" kern="1200" dirty="0" err="1" smtClean="0">
                <a:solidFill>
                  <a:srgbClr val="A6A6A6"/>
                </a:solidFill>
                <a:latin typeface="+mn-lt"/>
                <a:ea typeface="+mn-ea"/>
                <a:cs typeface="+mn-cs"/>
              </a:rPr>
              <a:t>leftarrow</a:t>
            </a:r>
            <a:r>
              <a:rPr lang="pl-PL" sz="800" kern="1200" dirty="0" smtClean="0">
                <a:solidFill>
                  <a:srgbClr val="A6A6A6"/>
                </a:solidFill>
                <a:latin typeface="+mn-lt"/>
                <a:ea typeface="+mn-ea"/>
                <a:cs typeface="+mn-cs"/>
              </a:rPr>
              <a:t> a - c = 45 - 24 = 21\\</a:t>
            </a:r>
          </a:p>
          <a:p>
            <a:r>
              <a:rPr lang="pl-PL" sz="800" kern="1200" dirty="0" smtClean="0">
                <a:solidFill>
                  <a:srgbClr val="A6A6A6"/>
                </a:solidFill>
                <a:latin typeface="+mn-lt"/>
                <a:ea typeface="+mn-ea"/>
                <a:cs typeface="+mn-cs"/>
              </a:rPr>
              <a:t>&amp;\</a:t>
            </a:r>
            <a:r>
              <a:rPr lang="pl-PL" sz="800" kern="1200" dirty="0" err="1" smtClean="0">
                <a:solidFill>
                  <a:srgbClr val="A6A6A6"/>
                </a:solidFill>
                <a:latin typeface="+mn-lt"/>
                <a:ea typeface="+mn-ea"/>
                <a:cs typeface="+mn-cs"/>
              </a:rPr>
              <a:t>mathrm</a:t>
            </a:r>
            <a:r>
              <a:rPr lang="pl-PL" sz="800" kern="1200" dirty="0" smtClean="0">
                <a:solidFill>
                  <a:srgbClr val="A6A6A6"/>
                </a:solidFill>
                <a:latin typeface="+mn-lt"/>
                <a:ea typeface="+mn-ea"/>
                <a:cs typeface="+mn-cs"/>
              </a:rPr>
              <a:t>{</a:t>
            </a:r>
            <a:r>
              <a:rPr lang="pl-PL" sz="800" kern="1200" dirty="0" err="1" smtClean="0">
                <a:solidFill>
                  <a:srgbClr val="A6A6A6"/>
                </a:solidFill>
                <a:latin typeface="+mn-lt"/>
                <a:ea typeface="+mn-ea"/>
                <a:cs typeface="+mn-cs"/>
              </a:rPr>
              <a:t>loop</a:t>
            </a:r>
            <a:r>
              <a:rPr lang="pl-PL" sz="800" kern="1200" dirty="0" smtClean="0">
                <a:solidFill>
                  <a:srgbClr val="A6A6A6"/>
                </a:solidFill>
                <a:latin typeface="+mn-lt"/>
                <a:ea typeface="+mn-ea"/>
                <a:cs typeface="+mn-cs"/>
              </a:rPr>
              <a:t>:}\\</a:t>
            </a:r>
          </a:p>
          <a:p>
            <a:r>
              <a:rPr lang="en-US" sz="800" kern="1200" dirty="0" smtClean="0">
                <a:solidFill>
                  <a:srgbClr val="A6A6A6"/>
                </a:solidFill>
                <a:latin typeface="+mn-lt"/>
                <a:ea typeface="+mn-ea"/>
                <a:cs typeface="+mn-cs"/>
              </a:rPr>
              <a:t>&amp;~~~~~~~~ c \</a:t>
            </a:r>
            <a:r>
              <a:rPr lang="en-US" sz="800" kern="1200" dirty="0" err="1" smtClean="0">
                <a:solidFill>
                  <a:srgbClr val="A6A6A6"/>
                </a:solidFill>
                <a:latin typeface="+mn-lt"/>
                <a:ea typeface="+mn-ea"/>
                <a:cs typeface="+mn-cs"/>
              </a:rPr>
              <a:t>neq</a:t>
            </a:r>
            <a:r>
              <a:rPr lang="en-US" sz="800" kern="1200" dirty="0" smtClean="0">
                <a:solidFill>
                  <a:srgbClr val="A6A6A6"/>
                </a:solidFill>
                <a:latin typeface="+mn-lt"/>
                <a:ea typeface="+mn-ea"/>
                <a:cs typeface="+mn-cs"/>
              </a:rPr>
              <a:t> b?~ (24 \</a:t>
            </a:r>
            <a:r>
              <a:rPr lang="en-US" sz="800" kern="1200" dirty="0" err="1" smtClean="0">
                <a:solidFill>
                  <a:srgbClr val="A6A6A6"/>
                </a:solidFill>
                <a:latin typeface="+mn-lt"/>
                <a:ea typeface="+mn-ea"/>
                <a:cs typeface="+mn-cs"/>
              </a:rPr>
              <a:t>neq</a:t>
            </a:r>
            <a:r>
              <a:rPr lang="en-US" sz="800" kern="1200" dirty="0" smtClean="0">
                <a:solidFill>
                  <a:srgbClr val="A6A6A6"/>
                </a:solidFill>
                <a:latin typeface="+mn-lt"/>
                <a:ea typeface="+mn-ea"/>
                <a:cs typeface="+mn-cs"/>
              </a:rPr>
              <a:t> 6)?  \</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{~Yes,~</a:t>
            </a:r>
            <a:r>
              <a:rPr lang="en-US" sz="800" kern="1200" dirty="0" err="1" smtClean="0">
                <a:solidFill>
                  <a:srgbClr val="A6A6A6"/>
                </a:solidFill>
                <a:latin typeface="+mn-lt"/>
                <a:ea typeface="+mn-ea"/>
                <a:cs typeface="+mn-cs"/>
              </a:rPr>
              <a:t>keep~going</a:t>
            </a:r>
            <a:r>
              <a:rPr lang="en-US" sz="800" kern="1200" dirty="0" smtClean="0">
                <a:solidFill>
                  <a:srgbClr val="A6A6A6"/>
                </a:solidFill>
                <a:latin typeface="+mn-lt"/>
                <a:ea typeface="+mn-ea"/>
                <a:cs typeface="+mn-cs"/>
              </a:rPr>
              <a:t>.}\\</a:t>
            </a:r>
          </a:p>
          <a:p>
            <a:r>
              <a:rPr lang="en-US" sz="800" kern="1200" dirty="0" smtClean="0">
                <a:solidFill>
                  <a:srgbClr val="A6A6A6"/>
                </a:solidFill>
                <a:latin typeface="+mn-lt"/>
                <a:ea typeface="+mn-ea"/>
                <a:cs typeface="+mn-cs"/>
              </a:rPr>
              <a:t>&amp;~~~~~~~~~~~~~~~~ c \</a:t>
            </a:r>
            <a:r>
              <a:rPr lang="en-US" sz="800" kern="1200" dirty="0" err="1" smtClean="0">
                <a:solidFill>
                  <a:srgbClr val="A6A6A6"/>
                </a:solidFill>
                <a:latin typeface="+mn-lt"/>
                <a:ea typeface="+mn-ea"/>
                <a:cs typeface="+mn-cs"/>
              </a:rPr>
              <a:t>leftarrow</a:t>
            </a:r>
            <a:r>
              <a:rPr lang="en-US" sz="800" kern="1200" dirty="0" smtClean="0">
                <a:solidFill>
                  <a:srgbClr val="A6A6A6"/>
                </a:solidFill>
                <a:latin typeface="+mn-lt"/>
                <a:ea typeface="+mn-ea"/>
                <a:cs typeface="+mn-cs"/>
              </a:rPr>
              <a:t> \</a:t>
            </a:r>
            <a:r>
              <a:rPr lang="en-US" sz="800" kern="1200" dirty="0" err="1" smtClean="0">
                <a:solidFill>
                  <a:srgbClr val="A6A6A6"/>
                </a:solidFill>
                <a:latin typeface="+mn-lt"/>
                <a:ea typeface="+mn-ea"/>
                <a:cs typeface="+mn-cs"/>
              </a:rPr>
              <a:t>mathtt</a:t>
            </a:r>
            <a:r>
              <a:rPr lang="en-US" sz="800" kern="1200" dirty="0" smtClean="0">
                <a:solidFill>
                  <a:srgbClr val="A6A6A6"/>
                </a:solidFill>
                <a:latin typeface="+mn-lt"/>
                <a:ea typeface="+mn-ea"/>
                <a:cs typeface="+mn-cs"/>
              </a:rPr>
              <a:t>{ ~half}(c) = \</a:t>
            </a:r>
            <a:r>
              <a:rPr lang="en-US" sz="800" kern="1200" dirty="0" err="1" smtClean="0">
                <a:solidFill>
                  <a:srgbClr val="A6A6A6"/>
                </a:solidFill>
                <a:latin typeface="+mn-lt"/>
                <a:ea typeface="+mn-ea"/>
                <a:cs typeface="+mn-cs"/>
              </a:rPr>
              <a:t>mathtt</a:t>
            </a:r>
            <a:r>
              <a:rPr lang="en-US" sz="800" kern="1200" dirty="0" smtClean="0">
                <a:solidFill>
                  <a:srgbClr val="A6A6A6"/>
                </a:solidFill>
                <a:latin typeface="+mn-lt"/>
                <a:ea typeface="+mn-ea"/>
                <a:cs typeface="+mn-cs"/>
              </a:rPr>
              <a:t>{ ~half}(24) = 12\\</a:t>
            </a:r>
          </a:p>
          <a:p>
            <a:r>
              <a:rPr lang="en-US" sz="800" kern="1200" dirty="0" smtClean="0">
                <a:solidFill>
                  <a:srgbClr val="A6A6A6"/>
                </a:solidFill>
                <a:latin typeface="+mn-lt"/>
                <a:ea typeface="+mn-ea"/>
                <a:cs typeface="+mn-cs"/>
              </a:rPr>
              <a:t>&amp;~~~~~~~~~~~~~~~~ c \le a?~ (12 \le 21)?~ \</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{~Yes.~~} a \</a:t>
            </a:r>
            <a:r>
              <a:rPr lang="en-US" sz="800" kern="1200" dirty="0" err="1" smtClean="0">
                <a:solidFill>
                  <a:srgbClr val="A6A6A6"/>
                </a:solidFill>
                <a:latin typeface="+mn-lt"/>
                <a:ea typeface="+mn-ea"/>
                <a:cs typeface="+mn-cs"/>
              </a:rPr>
              <a:t>leftarrow</a:t>
            </a:r>
            <a:r>
              <a:rPr lang="en-US" sz="800" kern="1200" dirty="0" smtClean="0">
                <a:solidFill>
                  <a:srgbClr val="A6A6A6"/>
                </a:solidFill>
                <a:latin typeface="+mn-lt"/>
                <a:ea typeface="+mn-ea"/>
                <a:cs typeface="+mn-cs"/>
              </a:rPr>
              <a:t> a - c = 21 - 12 = 9\\</a:t>
            </a:r>
          </a:p>
          <a:p>
            <a:r>
              <a:rPr lang="en-US" sz="800" kern="1200" dirty="0" smtClean="0">
                <a:solidFill>
                  <a:srgbClr val="A6A6A6"/>
                </a:solidFill>
                <a:latin typeface="+mn-lt"/>
                <a:ea typeface="+mn-ea"/>
                <a:cs typeface="+mn-cs"/>
              </a:rPr>
              <a:t>&amp;~~~~~~~~ c \</a:t>
            </a:r>
            <a:r>
              <a:rPr lang="en-US" sz="800" kern="1200" dirty="0" err="1" smtClean="0">
                <a:solidFill>
                  <a:srgbClr val="A6A6A6"/>
                </a:solidFill>
                <a:latin typeface="+mn-lt"/>
                <a:ea typeface="+mn-ea"/>
                <a:cs typeface="+mn-cs"/>
              </a:rPr>
              <a:t>neq</a:t>
            </a:r>
            <a:r>
              <a:rPr lang="en-US" sz="800" kern="1200" dirty="0" smtClean="0">
                <a:solidFill>
                  <a:srgbClr val="A6A6A6"/>
                </a:solidFill>
                <a:latin typeface="+mn-lt"/>
                <a:ea typeface="+mn-ea"/>
                <a:cs typeface="+mn-cs"/>
              </a:rPr>
              <a:t> b?~ (12 \</a:t>
            </a:r>
            <a:r>
              <a:rPr lang="en-US" sz="800" kern="1200" dirty="0" err="1" smtClean="0">
                <a:solidFill>
                  <a:srgbClr val="A6A6A6"/>
                </a:solidFill>
                <a:latin typeface="+mn-lt"/>
                <a:ea typeface="+mn-ea"/>
                <a:cs typeface="+mn-cs"/>
              </a:rPr>
              <a:t>neq</a:t>
            </a:r>
            <a:r>
              <a:rPr lang="en-US" sz="800" kern="1200" dirty="0" smtClean="0">
                <a:solidFill>
                  <a:srgbClr val="A6A6A6"/>
                </a:solidFill>
                <a:latin typeface="+mn-lt"/>
                <a:ea typeface="+mn-ea"/>
                <a:cs typeface="+mn-cs"/>
              </a:rPr>
              <a:t> 6)?  \</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{~Yes,~</a:t>
            </a:r>
            <a:r>
              <a:rPr lang="en-US" sz="800" kern="1200" dirty="0" err="1" smtClean="0">
                <a:solidFill>
                  <a:srgbClr val="A6A6A6"/>
                </a:solidFill>
                <a:latin typeface="+mn-lt"/>
                <a:ea typeface="+mn-ea"/>
                <a:cs typeface="+mn-cs"/>
              </a:rPr>
              <a:t>keep~going</a:t>
            </a:r>
            <a:r>
              <a:rPr lang="en-US" sz="800" kern="1200" dirty="0" smtClean="0">
                <a:solidFill>
                  <a:srgbClr val="A6A6A6"/>
                </a:solidFill>
                <a:latin typeface="+mn-lt"/>
                <a:ea typeface="+mn-ea"/>
                <a:cs typeface="+mn-cs"/>
              </a:rPr>
              <a:t>.}\\</a:t>
            </a:r>
          </a:p>
          <a:p>
            <a:r>
              <a:rPr lang="en-US" sz="800" kern="1200" dirty="0" smtClean="0">
                <a:solidFill>
                  <a:srgbClr val="A6A6A6"/>
                </a:solidFill>
                <a:latin typeface="+mn-lt"/>
                <a:ea typeface="+mn-ea"/>
                <a:cs typeface="+mn-cs"/>
              </a:rPr>
              <a:t>&amp;~~~~~~~~~~~~~~~~ c \</a:t>
            </a:r>
            <a:r>
              <a:rPr lang="en-US" sz="800" kern="1200" dirty="0" err="1" smtClean="0">
                <a:solidFill>
                  <a:srgbClr val="A6A6A6"/>
                </a:solidFill>
                <a:latin typeface="+mn-lt"/>
                <a:ea typeface="+mn-ea"/>
                <a:cs typeface="+mn-cs"/>
              </a:rPr>
              <a:t>leftarrow</a:t>
            </a:r>
            <a:r>
              <a:rPr lang="en-US" sz="800" kern="1200" dirty="0" smtClean="0">
                <a:solidFill>
                  <a:srgbClr val="A6A6A6"/>
                </a:solidFill>
                <a:latin typeface="+mn-lt"/>
                <a:ea typeface="+mn-ea"/>
                <a:cs typeface="+mn-cs"/>
              </a:rPr>
              <a:t> \</a:t>
            </a:r>
            <a:r>
              <a:rPr lang="en-US" sz="800" kern="1200" dirty="0" err="1" smtClean="0">
                <a:solidFill>
                  <a:srgbClr val="A6A6A6"/>
                </a:solidFill>
                <a:latin typeface="+mn-lt"/>
                <a:ea typeface="+mn-ea"/>
                <a:cs typeface="+mn-cs"/>
              </a:rPr>
              <a:t>mathtt</a:t>
            </a:r>
            <a:r>
              <a:rPr lang="en-US" sz="800" kern="1200" dirty="0" smtClean="0">
                <a:solidFill>
                  <a:srgbClr val="A6A6A6"/>
                </a:solidFill>
                <a:latin typeface="+mn-lt"/>
                <a:ea typeface="+mn-ea"/>
                <a:cs typeface="+mn-cs"/>
              </a:rPr>
              <a:t>{ ~half}(c) = \</a:t>
            </a:r>
            <a:r>
              <a:rPr lang="en-US" sz="800" kern="1200" dirty="0" err="1" smtClean="0">
                <a:solidFill>
                  <a:srgbClr val="A6A6A6"/>
                </a:solidFill>
                <a:latin typeface="+mn-lt"/>
                <a:ea typeface="+mn-ea"/>
                <a:cs typeface="+mn-cs"/>
              </a:rPr>
              <a:t>mathtt</a:t>
            </a:r>
            <a:r>
              <a:rPr lang="en-US" sz="800" kern="1200" dirty="0" smtClean="0">
                <a:solidFill>
                  <a:srgbClr val="A6A6A6"/>
                </a:solidFill>
                <a:latin typeface="+mn-lt"/>
                <a:ea typeface="+mn-ea"/>
                <a:cs typeface="+mn-cs"/>
              </a:rPr>
              <a:t>{ ~half}(12) = 6\\</a:t>
            </a:r>
          </a:p>
          <a:p>
            <a:r>
              <a:rPr lang="en-US" sz="800" kern="1200" dirty="0" smtClean="0">
                <a:solidFill>
                  <a:srgbClr val="A6A6A6"/>
                </a:solidFill>
                <a:latin typeface="+mn-lt"/>
                <a:ea typeface="+mn-ea"/>
                <a:cs typeface="+mn-cs"/>
              </a:rPr>
              <a:t>&amp;~~~~~~~~~~~~~~~~ c \le a?~ (6 \le 9)?~ \</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{~Yes.~~} a \</a:t>
            </a:r>
            <a:r>
              <a:rPr lang="en-US" sz="800" kern="1200" dirty="0" err="1" smtClean="0">
                <a:solidFill>
                  <a:srgbClr val="A6A6A6"/>
                </a:solidFill>
                <a:latin typeface="+mn-lt"/>
                <a:ea typeface="+mn-ea"/>
                <a:cs typeface="+mn-cs"/>
              </a:rPr>
              <a:t>leftarrow</a:t>
            </a:r>
            <a:r>
              <a:rPr lang="en-US" sz="800" kern="1200" dirty="0" smtClean="0">
                <a:solidFill>
                  <a:srgbClr val="A6A6A6"/>
                </a:solidFill>
                <a:latin typeface="+mn-lt"/>
                <a:ea typeface="+mn-ea"/>
                <a:cs typeface="+mn-cs"/>
              </a:rPr>
              <a:t> a - c = 9 - 6 = 3\\</a:t>
            </a:r>
          </a:p>
          <a:p>
            <a:r>
              <a:rPr lang="en-US" sz="800" kern="1200" dirty="0" smtClean="0">
                <a:solidFill>
                  <a:srgbClr val="A6A6A6"/>
                </a:solidFill>
                <a:latin typeface="+mn-lt"/>
                <a:ea typeface="+mn-ea"/>
                <a:cs typeface="+mn-cs"/>
              </a:rPr>
              <a:t>&amp;~~~~~~~~ c \</a:t>
            </a:r>
            <a:r>
              <a:rPr lang="en-US" sz="800" kern="1200" dirty="0" err="1" smtClean="0">
                <a:solidFill>
                  <a:srgbClr val="A6A6A6"/>
                </a:solidFill>
                <a:latin typeface="+mn-lt"/>
                <a:ea typeface="+mn-ea"/>
                <a:cs typeface="+mn-cs"/>
              </a:rPr>
              <a:t>neq</a:t>
            </a:r>
            <a:r>
              <a:rPr lang="en-US" sz="800" kern="1200" dirty="0" smtClean="0">
                <a:solidFill>
                  <a:srgbClr val="A6A6A6"/>
                </a:solidFill>
                <a:latin typeface="+mn-lt"/>
                <a:ea typeface="+mn-ea"/>
                <a:cs typeface="+mn-cs"/>
              </a:rPr>
              <a:t> b?~ (6 \</a:t>
            </a:r>
            <a:r>
              <a:rPr lang="en-US" sz="800" kern="1200" dirty="0" err="1" smtClean="0">
                <a:solidFill>
                  <a:srgbClr val="A6A6A6"/>
                </a:solidFill>
                <a:latin typeface="+mn-lt"/>
                <a:ea typeface="+mn-ea"/>
                <a:cs typeface="+mn-cs"/>
              </a:rPr>
              <a:t>neq</a:t>
            </a:r>
            <a:r>
              <a:rPr lang="en-US" sz="800" kern="1200" dirty="0" smtClean="0">
                <a:solidFill>
                  <a:srgbClr val="A6A6A6"/>
                </a:solidFill>
                <a:latin typeface="+mn-lt"/>
                <a:ea typeface="+mn-ea"/>
                <a:cs typeface="+mn-cs"/>
              </a:rPr>
              <a:t> 6)?  \</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{~No,~</a:t>
            </a:r>
            <a:r>
              <a:rPr lang="en-US" sz="800" kern="1200" dirty="0" err="1" smtClean="0">
                <a:solidFill>
                  <a:srgbClr val="A6A6A6"/>
                </a:solidFill>
                <a:latin typeface="+mn-lt"/>
                <a:ea typeface="+mn-ea"/>
                <a:cs typeface="+mn-cs"/>
              </a:rPr>
              <a:t>done~with~loop</a:t>
            </a:r>
            <a:r>
              <a:rPr lang="en-US" sz="800" kern="1200" dirty="0" smtClean="0">
                <a:solidFill>
                  <a:srgbClr val="A6A6A6"/>
                </a:solidFill>
                <a:latin typeface="+mn-lt"/>
                <a:ea typeface="+mn-ea"/>
                <a:cs typeface="+mn-cs"/>
              </a:rPr>
              <a:t>.}\\</a:t>
            </a:r>
          </a:p>
          <a:p>
            <a:r>
              <a:rPr lang="en-US" sz="800" kern="1200" dirty="0" smtClean="0">
                <a:solidFill>
                  <a:srgbClr val="A6A6A6"/>
                </a:solidFill>
                <a:latin typeface="+mn-lt"/>
                <a:ea typeface="+mn-ea"/>
                <a:cs typeface="+mn-cs"/>
              </a:rPr>
              <a:t>&amp; \</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{return~} a = 3</a:t>
            </a:r>
          </a:p>
          <a:p>
            <a:r>
              <a:rPr lang="en-US" sz="800" kern="1200" dirty="0" smtClean="0">
                <a:solidFill>
                  <a:srgbClr val="A6A6A6"/>
                </a:solidFill>
                <a:latin typeface="+mn-lt"/>
                <a:ea typeface="+mn-ea"/>
                <a:cs typeface="+mn-cs"/>
              </a:rPr>
              <a:t>\end{align*}</a:t>
            </a:r>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149</a:t>
            </a:fld>
            <a:endParaRPr lang="en-US"/>
          </a:p>
        </p:txBody>
      </p:sp>
    </p:spTree>
    <p:extLst>
      <p:ext uri="{BB962C8B-B14F-4D97-AF65-F5344CB8AC3E}">
        <p14:creationId xmlns:p14="http://schemas.microsoft.com/office/powerpoint/2010/main" val="37729553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133654-6FDD-814B-B926-FC4687C51274}" type="slidenum">
              <a:rPr lang="en-US"/>
              <a:pPr/>
              <a:t>150</a:t>
            </a:fld>
            <a:endParaRPr lang="en-US"/>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8243" name="Rectangle 3"/>
          <p:cNvSpPr>
            <a:spLocks noGrp="1" noChangeArrowheads="1"/>
          </p:cNvSpPr>
          <p:nvPr>
            <p:ph type="body" idx="1"/>
          </p:nvPr>
        </p:nvSpPr>
        <p:spPr/>
        <p:txBody>
          <a:bodyPr/>
          <a:lstStyle/>
          <a:p>
            <a:r>
              <a:rPr lang="en-US" dirty="0" smtClean="0"/>
              <a:t>Modified or added lines are shown in red.  </a:t>
            </a:r>
            <a:r>
              <a:rPr lang="en-US" smtClean="0"/>
              <a:t>Note that the </a:t>
            </a:r>
            <a:r>
              <a:rPr lang="en-US" dirty="0" smtClean="0"/>
              <a:t>code is almost</a:t>
            </a:r>
            <a:r>
              <a:rPr lang="en-US" baseline="0" dirty="0" smtClean="0"/>
              <a:t> identical.</a:t>
            </a:r>
            <a:endParaRPr 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800" dirty="0" smtClean="0">
                <a:solidFill>
                  <a:srgbClr val="A6A6A6"/>
                </a:solidFill>
              </a:rPr>
              <a:t>\</a:t>
            </a:r>
            <a:r>
              <a:rPr lang="en-US" sz="800" dirty="0" smtClean="0">
                <a:solidFill>
                  <a:srgbClr val="A6A6A6"/>
                </a:solidFill>
              </a:rPr>
              <a:t>begin{align*}</a:t>
            </a:r>
          </a:p>
          <a:p>
            <a:r>
              <a:rPr lang="en-US" sz="800" dirty="0" smtClean="0">
                <a:solidFill>
                  <a:srgbClr val="A6A6A6"/>
                </a:solidFill>
              </a:rPr>
              <a:t>&amp;a = 45, b = 6\\</a:t>
            </a:r>
          </a:p>
          <a:p>
            <a:r>
              <a:rPr lang="en-US" sz="800" dirty="0" smtClean="0">
                <a:solidFill>
                  <a:srgbClr val="A6A6A6"/>
                </a:solidFill>
              </a:rPr>
              <a:t>&amp;a &lt; b?~ (45 &lt; 6?) \</a:t>
            </a:r>
            <a:r>
              <a:rPr lang="en-US" sz="800" dirty="0" err="1" smtClean="0">
                <a:solidFill>
                  <a:srgbClr val="A6A6A6"/>
                </a:solidFill>
              </a:rPr>
              <a:t>mathrm</a:t>
            </a:r>
            <a:r>
              <a:rPr lang="en-US" sz="800" dirty="0" smtClean="0">
                <a:solidFill>
                  <a:srgbClr val="A6A6A6"/>
                </a:solidFill>
              </a:rPr>
              <a:t>{~No.}\\</a:t>
            </a:r>
          </a:p>
          <a:p>
            <a:r>
              <a:rPr lang="en-US" sz="800" dirty="0" smtClean="0">
                <a:solidFill>
                  <a:srgbClr val="A6A6A6"/>
                </a:solidFill>
              </a:rPr>
              <a:t>&amp;c \</a:t>
            </a:r>
            <a:r>
              <a:rPr lang="en-US" sz="800" dirty="0" err="1" smtClean="0">
                <a:solidFill>
                  <a:srgbClr val="A6A6A6"/>
                </a:solidFill>
              </a:rPr>
              <a:t>leftarrow</a:t>
            </a:r>
            <a:r>
              <a:rPr lang="en-US" sz="800" dirty="0" smtClean="0">
                <a:solidFill>
                  <a:srgbClr val="A6A6A6"/>
                </a:solidFill>
              </a:rPr>
              <a:t> \</a:t>
            </a:r>
            <a:r>
              <a:rPr lang="en-US" sz="800" dirty="0" err="1" smtClean="0">
                <a:solidFill>
                  <a:srgbClr val="A6A6A6"/>
                </a:solidFill>
              </a:rPr>
              <a:t>mathtt</a:t>
            </a:r>
            <a:r>
              <a:rPr lang="en-US" sz="800" dirty="0" smtClean="0">
                <a:solidFill>
                  <a:srgbClr val="A6A6A6"/>
                </a:solidFill>
              </a:rPr>
              <a:t>{largest\_doubling}(45, 6) = 24\\</a:t>
            </a:r>
          </a:p>
          <a:p>
            <a:r>
              <a:rPr lang="en-US" sz="800" dirty="0" smtClean="0">
                <a:solidFill>
                  <a:srgbClr val="A6A6A6"/>
                </a:solidFill>
              </a:rPr>
              <a:t>&amp;n \</a:t>
            </a:r>
            <a:r>
              <a:rPr lang="en-US" sz="800" dirty="0" err="1" smtClean="0">
                <a:solidFill>
                  <a:srgbClr val="A6A6A6"/>
                </a:solidFill>
              </a:rPr>
              <a:t>leftarrow</a:t>
            </a:r>
            <a:r>
              <a:rPr lang="en-US" sz="800" dirty="0" smtClean="0">
                <a:solidFill>
                  <a:srgbClr val="A6A6A6"/>
                </a:solidFill>
              </a:rPr>
              <a:t> 1\\</a:t>
            </a:r>
          </a:p>
          <a:p>
            <a:r>
              <a:rPr lang="en-US" sz="800" dirty="0" smtClean="0">
                <a:solidFill>
                  <a:srgbClr val="A6A6A6"/>
                </a:solidFill>
              </a:rPr>
              <a:t>&amp;a \</a:t>
            </a:r>
            <a:r>
              <a:rPr lang="en-US" sz="800" dirty="0" err="1" smtClean="0">
                <a:solidFill>
                  <a:srgbClr val="A6A6A6"/>
                </a:solidFill>
              </a:rPr>
              <a:t>leftarrow</a:t>
            </a:r>
            <a:r>
              <a:rPr lang="en-US" sz="800" dirty="0" smtClean="0">
                <a:solidFill>
                  <a:srgbClr val="A6A6A6"/>
                </a:solidFill>
              </a:rPr>
              <a:t> a - c = 45 - 24 = 21\\ </a:t>
            </a:r>
          </a:p>
          <a:p>
            <a:r>
              <a:rPr lang="en-US" sz="800" dirty="0" smtClean="0">
                <a:solidFill>
                  <a:srgbClr val="A6A6A6"/>
                </a:solidFill>
              </a:rPr>
              <a:t>&amp;\</a:t>
            </a:r>
            <a:r>
              <a:rPr lang="en-US" sz="800" dirty="0" err="1" smtClean="0">
                <a:solidFill>
                  <a:srgbClr val="A6A6A6"/>
                </a:solidFill>
              </a:rPr>
              <a:t>mathrm</a:t>
            </a:r>
            <a:r>
              <a:rPr lang="en-US" sz="800" dirty="0" smtClean="0">
                <a:solidFill>
                  <a:srgbClr val="A6A6A6"/>
                </a:solidFill>
              </a:rPr>
              <a:t>{loop:}\\</a:t>
            </a:r>
          </a:p>
          <a:p>
            <a:r>
              <a:rPr lang="en-US" sz="800" dirty="0" smtClean="0">
                <a:solidFill>
                  <a:srgbClr val="A6A6A6"/>
                </a:solidFill>
              </a:rPr>
              <a:t>&amp;~~~~~~~~ c \</a:t>
            </a:r>
            <a:r>
              <a:rPr lang="en-US" sz="800" dirty="0" err="1" smtClean="0">
                <a:solidFill>
                  <a:srgbClr val="A6A6A6"/>
                </a:solidFill>
              </a:rPr>
              <a:t>neq</a:t>
            </a:r>
            <a:r>
              <a:rPr lang="en-US" sz="800" dirty="0" smtClean="0">
                <a:solidFill>
                  <a:srgbClr val="A6A6A6"/>
                </a:solidFill>
              </a:rPr>
              <a:t> b?~ (24 \</a:t>
            </a:r>
            <a:r>
              <a:rPr lang="en-US" sz="800" dirty="0" err="1" smtClean="0">
                <a:solidFill>
                  <a:srgbClr val="A6A6A6"/>
                </a:solidFill>
              </a:rPr>
              <a:t>neq</a:t>
            </a:r>
            <a:r>
              <a:rPr lang="en-US" sz="800" dirty="0" smtClean="0">
                <a:solidFill>
                  <a:srgbClr val="A6A6A6"/>
                </a:solidFill>
              </a:rPr>
              <a:t> 6)?  \</a:t>
            </a:r>
            <a:r>
              <a:rPr lang="en-US" sz="800" dirty="0" err="1" smtClean="0">
                <a:solidFill>
                  <a:srgbClr val="A6A6A6"/>
                </a:solidFill>
              </a:rPr>
              <a:t>mathrm</a:t>
            </a:r>
            <a:r>
              <a:rPr lang="en-US" sz="800" dirty="0" smtClean="0">
                <a:solidFill>
                  <a:srgbClr val="A6A6A6"/>
                </a:solidFill>
              </a:rPr>
              <a:t>{~Yes,~</a:t>
            </a:r>
            <a:r>
              <a:rPr lang="en-US" sz="800" dirty="0" err="1" smtClean="0">
                <a:solidFill>
                  <a:srgbClr val="A6A6A6"/>
                </a:solidFill>
              </a:rPr>
              <a:t>keep~going</a:t>
            </a:r>
            <a:r>
              <a:rPr lang="en-US" sz="800" dirty="0" smtClean="0">
                <a:solidFill>
                  <a:srgbClr val="A6A6A6"/>
                </a:solidFill>
              </a:rPr>
              <a:t>.}\\</a:t>
            </a:r>
          </a:p>
          <a:p>
            <a:r>
              <a:rPr lang="en-US" sz="800" dirty="0" smtClean="0">
                <a:solidFill>
                  <a:srgbClr val="A6A6A6"/>
                </a:solidFill>
              </a:rPr>
              <a:t>&amp;~~~~~~~~~~~~~~~~ c \</a:t>
            </a:r>
            <a:r>
              <a:rPr lang="en-US" sz="800" dirty="0" err="1" smtClean="0">
                <a:solidFill>
                  <a:srgbClr val="A6A6A6"/>
                </a:solidFill>
              </a:rPr>
              <a:t>leftarrow</a:t>
            </a:r>
            <a:r>
              <a:rPr lang="en-US" sz="800" dirty="0" smtClean="0">
                <a:solidFill>
                  <a:srgbClr val="A6A6A6"/>
                </a:solidFill>
              </a:rPr>
              <a:t> \</a:t>
            </a:r>
            <a:r>
              <a:rPr lang="en-US" sz="800" dirty="0" err="1" smtClean="0">
                <a:solidFill>
                  <a:srgbClr val="A6A6A6"/>
                </a:solidFill>
              </a:rPr>
              <a:t>mathtt</a:t>
            </a:r>
            <a:r>
              <a:rPr lang="en-US" sz="800" dirty="0" smtClean="0">
                <a:solidFill>
                  <a:srgbClr val="A6A6A6"/>
                </a:solidFill>
              </a:rPr>
              <a:t>{half}(c) = \</a:t>
            </a:r>
            <a:r>
              <a:rPr lang="en-US" sz="800" dirty="0" err="1" smtClean="0">
                <a:solidFill>
                  <a:srgbClr val="A6A6A6"/>
                </a:solidFill>
              </a:rPr>
              <a:t>mathtt</a:t>
            </a:r>
            <a:r>
              <a:rPr lang="en-US" sz="800" dirty="0" smtClean="0">
                <a:solidFill>
                  <a:srgbClr val="A6A6A6"/>
                </a:solidFill>
              </a:rPr>
              <a:t>{half}(24) = 12;~~ n \</a:t>
            </a:r>
            <a:r>
              <a:rPr lang="en-US" sz="800" dirty="0" err="1" smtClean="0">
                <a:solidFill>
                  <a:srgbClr val="A6A6A6"/>
                </a:solidFill>
              </a:rPr>
              <a:t>leftarrow</a:t>
            </a:r>
            <a:r>
              <a:rPr lang="en-US" sz="800" dirty="0" smtClean="0">
                <a:solidFill>
                  <a:srgbClr val="A6A6A6"/>
                </a:solidFill>
              </a:rPr>
              <a:t> n + n = 1 + 1 = 2\\</a:t>
            </a:r>
          </a:p>
          <a:p>
            <a:r>
              <a:rPr lang="en-US" sz="800" dirty="0" smtClean="0">
                <a:solidFill>
                  <a:srgbClr val="A6A6A6"/>
                </a:solidFill>
              </a:rPr>
              <a:t>&amp;~~~~~~~~~~~~~~~~ c \le a?~ (12 \le 21)?~ \</a:t>
            </a:r>
            <a:r>
              <a:rPr lang="en-US" sz="800" dirty="0" err="1" smtClean="0">
                <a:solidFill>
                  <a:srgbClr val="A6A6A6"/>
                </a:solidFill>
              </a:rPr>
              <a:t>mathrm</a:t>
            </a:r>
            <a:r>
              <a:rPr lang="en-US" sz="800" dirty="0" smtClean="0">
                <a:solidFill>
                  <a:srgbClr val="A6A6A6"/>
                </a:solidFill>
              </a:rPr>
              <a:t>{~Yes.~~} a \</a:t>
            </a:r>
            <a:r>
              <a:rPr lang="en-US" sz="800" dirty="0" err="1" smtClean="0">
                <a:solidFill>
                  <a:srgbClr val="A6A6A6"/>
                </a:solidFill>
              </a:rPr>
              <a:t>leftarrow</a:t>
            </a:r>
            <a:r>
              <a:rPr lang="en-US" sz="800" dirty="0" smtClean="0">
                <a:solidFill>
                  <a:srgbClr val="A6A6A6"/>
                </a:solidFill>
              </a:rPr>
              <a:t> a - c = 21 - 12 = 9; \\</a:t>
            </a:r>
          </a:p>
          <a:p>
            <a:r>
              <a:rPr lang="en-US" sz="800" dirty="0" smtClean="0">
                <a:solidFill>
                  <a:srgbClr val="A6A6A6"/>
                </a:solidFill>
              </a:rPr>
              <a:t>&amp;~~~~~~~~~~~~~~~~~~~~~~~~~~~~~~~~~~~~~~~~~~~~~~~~~~~~~~~~~~~ n \</a:t>
            </a:r>
            <a:r>
              <a:rPr lang="en-US" sz="800" dirty="0" err="1" smtClean="0">
                <a:solidFill>
                  <a:srgbClr val="A6A6A6"/>
                </a:solidFill>
              </a:rPr>
              <a:t>leftarrow</a:t>
            </a:r>
            <a:r>
              <a:rPr lang="en-US" sz="800" dirty="0" smtClean="0">
                <a:solidFill>
                  <a:srgbClr val="A6A6A6"/>
                </a:solidFill>
              </a:rPr>
              <a:t> n + 1 = 2 + 1 = 3\\</a:t>
            </a:r>
          </a:p>
          <a:p>
            <a:r>
              <a:rPr lang="en-US" sz="800" dirty="0" smtClean="0">
                <a:solidFill>
                  <a:srgbClr val="A6A6A6"/>
                </a:solidFill>
              </a:rPr>
              <a:t>&amp;~~~~~~~~ c \</a:t>
            </a:r>
            <a:r>
              <a:rPr lang="en-US" sz="800" dirty="0" err="1" smtClean="0">
                <a:solidFill>
                  <a:srgbClr val="A6A6A6"/>
                </a:solidFill>
              </a:rPr>
              <a:t>neq</a:t>
            </a:r>
            <a:r>
              <a:rPr lang="en-US" sz="800" dirty="0" smtClean="0">
                <a:solidFill>
                  <a:srgbClr val="A6A6A6"/>
                </a:solidFill>
              </a:rPr>
              <a:t> b?~ (12 \</a:t>
            </a:r>
            <a:r>
              <a:rPr lang="en-US" sz="800" dirty="0" err="1" smtClean="0">
                <a:solidFill>
                  <a:srgbClr val="A6A6A6"/>
                </a:solidFill>
              </a:rPr>
              <a:t>neq</a:t>
            </a:r>
            <a:r>
              <a:rPr lang="en-US" sz="800" dirty="0" smtClean="0">
                <a:solidFill>
                  <a:srgbClr val="A6A6A6"/>
                </a:solidFill>
              </a:rPr>
              <a:t> 6)?  \</a:t>
            </a:r>
            <a:r>
              <a:rPr lang="en-US" sz="800" dirty="0" err="1" smtClean="0">
                <a:solidFill>
                  <a:srgbClr val="A6A6A6"/>
                </a:solidFill>
              </a:rPr>
              <a:t>mathrm</a:t>
            </a:r>
            <a:r>
              <a:rPr lang="en-US" sz="800" dirty="0" smtClean="0">
                <a:solidFill>
                  <a:srgbClr val="A6A6A6"/>
                </a:solidFill>
              </a:rPr>
              <a:t>{~Yes,~</a:t>
            </a:r>
            <a:r>
              <a:rPr lang="en-US" sz="800" dirty="0" err="1" smtClean="0">
                <a:solidFill>
                  <a:srgbClr val="A6A6A6"/>
                </a:solidFill>
              </a:rPr>
              <a:t>keep~going</a:t>
            </a:r>
            <a:r>
              <a:rPr lang="en-US" sz="800" dirty="0" smtClean="0">
                <a:solidFill>
                  <a:srgbClr val="A6A6A6"/>
                </a:solidFill>
              </a:rPr>
              <a:t>.}\\</a:t>
            </a:r>
          </a:p>
          <a:p>
            <a:r>
              <a:rPr lang="en-US" sz="800" dirty="0" smtClean="0">
                <a:solidFill>
                  <a:srgbClr val="A6A6A6"/>
                </a:solidFill>
              </a:rPr>
              <a:t>&amp;~~~~~~~~~~~~~~~~ c \</a:t>
            </a:r>
            <a:r>
              <a:rPr lang="en-US" sz="800" dirty="0" err="1" smtClean="0">
                <a:solidFill>
                  <a:srgbClr val="A6A6A6"/>
                </a:solidFill>
              </a:rPr>
              <a:t>leftarrow</a:t>
            </a:r>
            <a:r>
              <a:rPr lang="en-US" sz="800" dirty="0" smtClean="0">
                <a:solidFill>
                  <a:srgbClr val="A6A6A6"/>
                </a:solidFill>
              </a:rPr>
              <a:t> \</a:t>
            </a:r>
            <a:r>
              <a:rPr lang="en-US" sz="800" dirty="0" err="1" smtClean="0">
                <a:solidFill>
                  <a:srgbClr val="A6A6A6"/>
                </a:solidFill>
              </a:rPr>
              <a:t>mathtt</a:t>
            </a:r>
            <a:r>
              <a:rPr lang="en-US" sz="800" dirty="0" smtClean="0">
                <a:solidFill>
                  <a:srgbClr val="A6A6A6"/>
                </a:solidFill>
              </a:rPr>
              <a:t>{half}(c) = \</a:t>
            </a:r>
            <a:r>
              <a:rPr lang="en-US" sz="800" dirty="0" err="1" smtClean="0">
                <a:solidFill>
                  <a:srgbClr val="A6A6A6"/>
                </a:solidFill>
              </a:rPr>
              <a:t>mathtt</a:t>
            </a:r>
            <a:r>
              <a:rPr lang="en-US" sz="800" dirty="0" smtClean="0">
                <a:solidFill>
                  <a:srgbClr val="A6A6A6"/>
                </a:solidFill>
              </a:rPr>
              <a:t>{half}(12) = 6;~~ n \</a:t>
            </a:r>
            <a:r>
              <a:rPr lang="en-US" sz="800" dirty="0" err="1" smtClean="0">
                <a:solidFill>
                  <a:srgbClr val="A6A6A6"/>
                </a:solidFill>
              </a:rPr>
              <a:t>leftarrow</a:t>
            </a:r>
            <a:r>
              <a:rPr lang="en-US" sz="800" dirty="0" smtClean="0">
                <a:solidFill>
                  <a:srgbClr val="A6A6A6"/>
                </a:solidFill>
              </a:rPr>
              <a:t> n + n = 3 + 3 = 6\\</a:t>
            </a:r>
          </a:p>
          <a:p>
            <a:r>
              <a:rPr lang="en-US" sz="800" dirty="0" smtClean="0">
                <a:solidFill>
                  <a:srgbClr val="A6A6A6"/>
                </a:solidFill>
              </a:rPr>
              <a:t>&amp;~~~~~~~~~~~~~~~~ c \le a?~ (6 \le 9)?~ \</a:t>
            </a:r>
            <a:r>
              <a:rPr lang="en-US" sz="800" dirty="0" err="1" smtClean="0">
                <a:solidFill>
                  <a:srgbClr val="A6A6A6"/>
                </a:solidFill>
              </a:rPr>
              <a:t>mathrm</a:t>
            </a:r>
            <a:r>
              <a:rPr lang="en-US" sz="800" dirty="0" smtClean="0">
                <a:solidFill>
                  <a:srgbClr val="A6A6A6"/>
                </a:solidFill>
              </a:rPr>
              <a:t>{~Yes.~~} a \</a:t>
            </a:r>
            <a:r>
              <a:rPr lang="en-US" sz="800" dirty="0" err="1" smtClean="0">
                <a:solidFill>
                  <a:srgbClr val="A6A6A6"/>
                </a:solidFill>
              </a:rPr>
              <a:t>leftarrow</a:t>
            </a:r>
            <a:r>
              <a:rPr lang="en-US" sz="800" dirty="0" smtClean="0">
                <a:solidFill>
                  <a:srgbClr val="A6A6A6"/>
                </a:solidFill>
              </a:rPr>
              <a:t> a - c = 9 - 6 = 3;\\</a:t>
            </a:r>
          </a:p>
          <a:p>
            <a:r>
              <a:rPr lang="en-US" sz="800" dirty="0" smtClean="0">
                <a:solidFill>
                  <a:srgbClr val="A6A6A6"/>
                </a:solidFill>
              </a:rPr>
              <a:t>&amp;~~~~~~~~~~~~~~~~~~~~~~~~~~~~~~~~~~~~~~~~~~~~~~~~~~~~~~~ n \</a:t>
            </a:r>
            <a:r>
              <a:rPr lang="en-US" sz="800" dirty="0" err="1" smtClean="0">
                <a:solidFill>
                  <a:srgbClr val="A6A6A6"/>
                </a:solidFill>
              </a:rPr>
              <a:t>leftarrow</a:t>
            </a:r>
            <a:r>
              <a:rPr lang="en-US" sz="800" dirty="0" smtClean="0">
                <a:solidFill>
                  <a:srgbClr val="A6A6A6"/>
                </a:solidFill>
              </a:rPr>
              <a:t> n + 1 = 6 + 1 = 7\\</a:t>
            </a:r>
          </a:p>
          <a:p>
            <a:r>
              <a:rPr lang="en-US" sz="800" dirty="0" smtClean="0">
                <a:solidFill>
                  <a:srgbClr val="A6A6A6"/>
                </a:solidFill>
              </a:rPr>
              <a:t>&amp;~~~~~~~~ c \</a:t>
            </a:r>
            <a:r>
              <a:rPr lang="en-US" sz="800" dirty="0" err="1" smtClean="0">
                <a:solidFill>
                  <a:srgbClr val="A6A6A6"/>
                </a:solidFill>
              </a:rPr>
              <a:t>neq</a:t>
            </a:r>
            <a:r>
              <a:rPr lang="en-US" sz="800" dirty="0" smtClean="0">
                <a:solidFill>
                  <a:srgbClr val="A6A6A6"/>
                </a:solidFill>
              </a:rPr>
              <a:t> b?~ (6 \</a:t>
            </a:r>
            <a:r>
              <a:rPr lang="en-US" sz="800" dirty="0" err="1" smtClean="0">
                <a:solidFill>
                  <a:srgbClr val="A6A6A6"/>
                </a:solidFill>
              </a:rPr>
              <a:t>neq</a:t>
            </a:r>
            <a:r>
              <a:rPr lang="en-US" sz="800" dirty="0" smtClean="0">
                <a:solidFill>
                  <a:srgbClr val="A6A6A6"/>
                </a:solidFill>
              </a:rPr>
              <a:t> 6)?  \</a:t>
            </a:r>
            <a:r>
              <a:rPr lang="en-US" sz="800" dirty="0" err="1" smtClean="0">
                <a:solidFill>
                  <a:srgbClr val="A6A6A6"/>
                </a:solidFill>
              </a:rPr>
              <a:t>mathrm</a:t>
            </a:r>
            <a:r>
              <a:rPr lang="en-US" sz="800" dirty="0" smtClean="0">
                <a:solidFill>
                  <a:srgbClr val="A6A6A6"/>
                </a:solidFill>
              </a:rPr>
              <a:t>{~No,~</a:t>
            </a:r>
            <a:r>
              <a:rPr lang="en-US" sz="800" dirty="0" err="1" smtClean="0">
                <a:solidFill>
                  <a:srgbClr val="A6A6A6"/>
                </a:solidFill>
              </a:rPr>
              <a:t>done~with~loop</a:t>
            </a:r>
            <a:r>
              <a:rPr lang="en-US" sz="800" dirty="0" smtClean="0">
                <a:solidFill>
                  <a:srgbClr val="A6A6A6"/>
                </a:solidFill>
              </a:rPr>
              <a:t>.}\\</a:t>
            </a:r>
          </a:p>
          <a:p>
            <a:r>
              <a:rPr lang="en-US" sz="800" dirty="0" smtClean="0">
                <a:solidFill>
                  <a:srgbClr val="A6A6A6"/>
                </a:solidFill>
              </a:rPr>
              <a:t>&amp; \</a:t>
            </a:r>
            <a:r>
              <a:rPr lang="en-US" sz="800" dirty="0" err="1" smtClean="0">
                <a:solidFill>
                  <a:srgbClr val="A6A6A6"/>
                </a:solidFill>
              </a:rPr>
              <a:t>mathrm</a:t>
            </a:r>
            <a:r>
              <a:rPr lang="en-US" sz="800" dirty="0" smtClean="0">
                <a:solidFill>
                  <a:srgbClr val="A6A6A6"/>
                </a:solidFill>
              </a:rPr>
              <a:t>{return~} n = 7</a:t>
            </a:r>
          </a:p>
          <a:p>
            <a:r>
              <a:rPr lang="en-US" sz="800" dirty="0" smtClean="0">
                <a:solidFill>
                  <a:srgbClr val="A6A6A6"/>
                </a:solidFill>
              </a:rPr>
              <a:t>\end{align*}</a:t>
            </a:r>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151</a:t>
            </a:fld>
            <a:endParaRPr lang="en-US"/>
          </a:p>
        </p:txBody>
      </p:sp>
    </p:spTree>
    <p:extLst>
      <p:ext uri="{BB962C8B-B14F-4D97-AF65-F5344CB8AC3E}">
        <p14:creationId xmlns:p14="http://schemas.microsoft.com/office/powerpoint/2010/main" val="2074403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[Public domain image.]</a:t>
            </a:r>
            <a:endParaRPr lang="en-US" sz="1000" dirty="0"/>
          </a:p>
        </p:txBody>
      </p:sp>
      <p:sp>
        <p:nvSpPr>
          <p:cNvPr id="4" name="Slide Number Placeholder 3"/>
          <p:cNvSpPr>
            <a:spLocks noGrp="1"/>
          </p:cNvSpPr>
          <p:nvPr>
            <p:ph type="sldNum" sz="quarter" idx="10"/>
          </p:nvPr>
        </p:nvSpPr>
        <p:spPr/>
        <p:txBody>
          <a:bodyPr/>
          <a:lstStyle/>
          <a:p>
            <a:fld id="{54944655-8098-9B4C-A891-DF2C39192C38}" type="slidenum">
              <a:rPr lang="en-US" smtClean="0"/>
              <a:t>16</a:t>
            </a:fld>
            <a:endParaRPr lang="en-US"/>
          </a:p>
        </p:txBody>
      </p:sp>
    </p:spTree>
    <p:extLst>
      <p:ext uri="{BB962C8B-B14F-4D97-AF65-F5344CB8AC3E}">
        <p14:creationId xmlns:p14="http://schemas.microsoft.com/office/powerpoint/2010/main" val="367157734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133654-6FDD-814B-B926-FC4687C51274}" type="slidenum">
              <a:rPr lang="en-US"/>
              <a:pPr/>
              <a:t>153</a:t>
            </a:fld>
            <a:endParaRPr lang="en-US"/>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8243" name="Rectangle 3"/>
          <p:cNvSpPr>
            <a:spLocks noGrp="1" noChangeArrowheads="1"/>
          </p:cNvSpPr>
          <p:nvPr>
            <p:ph type="body" idx="1"/>
          </p:nvPr>
        </p:nvSpPr>
        <p:spPr/>
        <p:txBody>
          <a:bodyPr/>
          <a:lstStyle/>
          <a:p>
            <a:r>
              <a:rPr lang="en-US" dirty="0" smtClean="0"/>
              <a:t>Again, very</a:t>
            </a:r>
            <a:r>
              <a:rPr lang="en-US" baseline="0" dirty="0" smtClean="0"/>
              <a:t> few changes are needed.  Function now returns a pair instead of a single value.</a:t>
            </a:r>
          </a:p>
          <a:p>
            <a:endParaRPr lang="en-US" baseline="0" dirty="0" smtClean="0"/>
          </a:p>
          <a:p>
            <a:r>
              <a:rPr lang="en-US" baseline="0" dirty="0" smtClean="0"/>
              <a:t>(We </a:t>
            </a:r>
            <a:r>
              <a:rPr lang="en-US" baseline="0" dirty="0" smtClean="0"/>
              <a:t>used C++11 initializer syntax to create pair in the return lines</a:t>
            </a:r>
            <a:r>
              <a:rPr lang="en-US" baseline="0" dirty="0" smtClean="0"/>
              <a:t>.)</a:t>
            </a:r>
            <a:endParaRPr lang="en-US"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quotient-remainder function is a good example of this.</a:t>
            </a:r>
          </a:p>
          <a:p>
            <a:endParaRPr lang="en-US" dirty="0" smtClean="0"/>
          </a:p>
          <a:p>
            <a:r>
              <a:rPr lang="en-US" dirty="0" smtClean="0"/>
              <a:t>Note this doesn’t mean “do some</a:t>
            </a:r>
            <a:r>
              <a:rPr lang="en-US" baseline="0" dirty="0" smtClean="0"/>
              <a:t> extra work just in case you might need it someday.”</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154</a:t>
            </a:fld>
            <a:endParaRPr lang="en-US"/>
          </a:p>
        </p:txBody>
      </p:sp>
    </p:spTree>
    <p:extLst>
      <p:ext uri="{BB962C8B-B14F-4D97-AF65-F5344CB8AC3E}">
        <p14:creationId xmlns:p14="http://schemas.microsoft.com/office/powerpoint/2010/main" val="188978159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you think of a way to compute</a:t>
            </a:r>
            <a:r>
              <a:rPr lang="en-US" baseline="0" dirty="0" smtClean="0"/>
              <a:t> iterative remainder without relying on halving?</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155</a:t>
            </a:fld>
            <a:endParaRPr lang="en-US"/>
          </a:p>
        </p:txBody>
      </p:sp>
    </p:spTree>
    <p:extLst>
      <p:ext uri="{BB962C8B-B14F-4D97-AF65-F5344CB8AC3E}">
        <p14:creationId xmlns:p14="http://schemas.microsoft.com/office/powerpoint/2010/main" val="426552732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133654-6FDD-814B-B926-FC4687C51274}" type="slidenum">
              <a:rPr lang="en-US"/>
              <a:pPr/>
              <a:t>156</a:t>
            </a:fld>
            <a:endParaRPr lang="en-US"/>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8243" name="Rectangle 3"/>
          <p:cNvSpPr>
            <a:spLocks noGrp="1" noChangeArrowheads="1"/>
          </p:cNvSpPr>
          <p:nvPr>
            <p:ph type="body" idx="1"/>
          </p:nvPr>
        </p:nvSpPr>
        <p:spPr/>
        <p:txBody>
          <a:bodyPr/>
          <a:lstStyle/>
          <a:p>
            <a:r>
              <a:rPr lang="en-US" dirty="0" smtClean="0"/>
              <a:t>Idea is like Fibonacci sequence –</a:t>
            </a:r>
            <a:r>
              <a:rPr lang="en-US" baseline="0" dirty="0" smtClean="0"/>
              <a:t> add two previous values to get the next one.  That way you can subtract instead of halving to get previous value.</a:t>
            </a:r>
          </a:p>
          <a:p>
            <a:r>
              <a:rPr lang="en-US" baseline="0" dirty="0" smtClean="0"/>
              <a:t>It works because you keep the last value as a </a:t>
            </a:r>
            <a:r>
              <a:rPr lang="en-US" baseline="0" dirty="0" err="1" smtClean="0"/>
              <a:t>tmp</a:t>
            </a:r>
            <a:r>
              <a:rPr lang="en-US" baseline="0" dirty="0" smtClean="0"/>
              <a:t>.</a:t>
            </a:r>
          </a:p>
          <a:p>
            <a:endParaRPr lang="en-US" baseline="0" dirty="0" smtClean="0"/>
          </a:p>
          <a:p>
            <a:r>
              <a:rPr lang="en-US" baseline="0" dirty="0" smtClean="0"/>
              <a:t> (They aren’t the same numbers as in Fibonacci sequence, though.)</a:t>
            </a:r>
          </a:p>
          <a:p>
            <a:endParaRPr lang="en-US" baseline="0" dirty="0" smtClean="0"/>
          </a:p>
          <a:p>
            <a:r>
              <a:rPr lang="en-US" baseline="0" dirty="0" smtClean="0"/>
              <a:t>Now back to GCM…</a:t>
            </a:r>
          </a:p>
          <a:p>
            <a:endParaRPr 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133654-6FDD-814B-B926-FC4687C51274}" type="slidenum">
              <a:rPr lang="en-US"/>
              <a:pPr/>
              <a:t>157</a:t>
            </a:fld>
            <a:endParaRPr lang="en-US"/>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8243" name="Rectangle 3"/>
          <p:cNvSpPr>
            <a:spLocks noGrp="1" noChangeArrowheads="1"/>
          </p:cNvSpPr>
          <p:nvPr>
            <p:ph type="body" idx="1"/>
          </p:nvPr>
        </p:nvSpPr>
        <p:spPr/>
        <p:txBody>
          <a:bodyPr/>
          <a:lstStyle/>
          <a:p>
            <a:r>
              <a:rPr lang="en-US" dirty="0" smtClean="0"/>
              <a:t>Last lecture we showed how to</a:t>
            </a:r>
            <a:r>
              <a:rPr lang="en-US" baseline="0" dirty="0" smtClean="0"/>
              <a:t> write GCM using a recursive remainder function.</a:t>
            </a:r>
          </a:p>
          <a:p>
            <a:r>
              <a:rPr lang="en-US" baseline="0" dirty="0" smtClean="0"/>
              <a:t>This lecture we derived an iterative remainder function, and now we can plug it back in to GCM.</a:t>
            </a:r>
          </a:p>
          <a:p>
            <a:endParaRPr lang="en-US" baseline="0" dirty="0" smtClean="0"/>
          </a:p>
          <a:p>
            <a:r>
              <a:rPr lang="en-US" baseline="0" dirty="0" smtClean="0"/>
              <a:t>Also note that, since we now know about zero, the termination test in while loop compares b to 0, rather than b to a as we did last lecture.</a:t>
            </a:r>
            <a:endParaRPr 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133654-6FDD-814B-B926-FC4687C51274}" type="slidenum">
              <a:rPr lang="en-US"/>
              <a:pPr/>
              <a:t>158</a:t>
            </a:fld>
            <a:endParaRPr lang="en-US"/>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8243" name="Rectangle 3"/>
          <p:cNvSpPr>
            <a:spLocks noGrp="1" noChangeArrowheads="1"/>
          </p:cNvSpPr>
          <p:nvPr>
            <p:ph type="body" idx="1"/>
          </p:nvPr>
        </p:nvSpPr>
        <p:spPr/>
        <p:txBody>
          <a:bodyPr/>
          <a:lstStyle/>
          <a:p>
            <a:r>
              <a:rPr lang="en-US" dirty="0" smtClean="0"/>
              <a:t>Later in the course we’ll see how to generalize the algorithm for other types beside</a:t>
            </a:r>
            <a:r>
              <a:rPr lang="en-US" baseline="0" dirty="0" smtClean="0"/>
              <a:t> line segments and</a:t>
            </a:r>
            <a:r>
              <a:rPr lang="en-US" dirty="0" smtClean="0"/>
              <a:t> integers.</a:t>
            </a:r>
            <a:endParaRPr lang="en-US"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160</a:t>
            </a:fld>
            <a:endParaRPr lang="en-US"/>
          </a:p>
        </p:txBody>
      </p:sp>
    </p:spTree>
    <p:extLst>
      <p:ext uri="{BB962C8B-B14F-4D97-AF65-F5344CB8AC3E}">
        <p14:creationId xmlns:p14="http://schemas.microsoft.com/office/powerpoint/2010/main" val="259401526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rewrote the equation with simple algebra, adding </a:t>
            </a:r>
            <a:r>
              <a:rPr lang="en-US" baseline="0" dirty="0" err="1" smtClean="0"/>
              <a:t>bq</a:t>
            </a:r>
            <a:r>
              <a:rPr lang="en-US" baseline="0" dirty="0" smtClean="0"/>
              <a:t> to both sides of the previous equation.</a:t>
            </a:r>
          </a:p>
          <a:p>
            <a:endParaRPr lang="en-US" baseline="0" dirty="0" smtClean="0"/>
          </a:p>
          <a:p>
            <a:r>
              <a:rPr lang="en-US" baseline="0" dirty="0" smtClean="0"/>
              <a:t>The second bullet follows exactly the same logic as the previous slide.</a:t>
            </a:r>
          </a:p>
          <a:p>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162</a:t>
            </a:fld>
            <a:endParaRPr lang="en-US"/>
          </a:p>
        </p:txBody>
      </p:sp>
    </p:spTree>
    <p:extLst>
      <p:ext uri="{BB962C8B-B14F-4D97-AF65-F5344CB8AC3E}">
        <p14:creationId xmlns:p14="http://schemas.microsoft.com/office/powerpoint/2010/main" val="8567574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Now let’s see what happens through a few iterations.  Here a0 and b0 are the initial values of the arguments.</a:t>
            </a:r>
          </a:p>
          <a:p>
            <a:endParaRPr lang="en-US" sz="1200" kern="1200" dirty="0" smtClean="0">
              <a:solidFill>
                <a:schemeClr val="tx1"/>
              </a:solidFill>
              <a:latin typeface="+mn-lt"/>
              <a:ea typeface="+mn-ea"/>
              <a:cs typeface="+mn-cs"/>
            </a:endParaRPr>
          </a:p>
          <a:p>
            <a:r>
              <a:rPr lang="en-US" sz="800" kern="1200" dirty="0" smtClean="0">
                <a:solidFill>
                  <a:srgbClr val="A6A6A6"/>
                </a:solidFill>
                <a:latin typeface="+mn-lt"/>
                <a:ea typeface="+mn-ea"/>
                <a:cs typeface="+mn-cs"/>
              </a:rPr>
              <a:t>\begin{align*}</a:t>
            </a:r>
          </a:p>
          <a:p>
            <a:r>
              <a:rPr lang="en-US" sz="800" kern="1200" dirty="0" smtClean="0">
                <a:solidFill>
                  <a:srgbClr val="A6A6A6"/>
                </a:solidFill>
                <a:latin typeface="+mn-lt"/>
                <a:ea typeface="+mn-ea"/>
                <a:cs typeface="+mn-cs"/>
              </a:rPr>
              <a:t>r_1 &amp;= \</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{remainder}(a_0, b_0)\\</a:t>
            </a:r>
          </a:p>
          <a:p>
            <a:r>
              <a:rPr lang="en-US" sz="800" kern="1200" dirty="0" smtClean="0">
                <a:solidFill>
                  <a:srgbClr val="A6A6A6"/>
                </a:solidFill>
                <a:latin typeface="+mn-lt"/>
                <a:ea typeface="+mn-ea"/>
                <a:cs typeface="+mn-cs"/>
              </a:rPr>
              <a:t>r_2 &amp;= \</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{remainder}(b_0, r_1)\\</a:t>
            </a:r>
          </a:p>
          <a:p>
            <a:r>
              <a:rPr lang="en-US" sz="800" kern="1200" dirty="0" smtClean="0">
                <a:solidFill>
                  <a:srgbClr val="A6A6A6"/>
                </a:solidFill>
                <a:latin typeface="+mn-lt"/>
                <a:ea typeface="+mn-ea"/>
                <a:cs typeface="+mn-cs"/>
              </a:rPr>
              <a:t>r_3 &amp;= \</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{remainder}(r_1, r_2)\\</a:t>
            </a:r>
          </a:p>
          <a:p>
            <a:r>
              <a:rPr lang="en-US" sz="800" kern="1200" dirty="0" smtClean="0">
                <a:solidFill>
                  <a:srgbClr val="A6A6A6"/>
                </a:solidFill>
                <a:latin typeface="+mn-lt"/>
                <a:ea typeface="+mn-ea"/>
                <a:cs typeface="+mn-cs"/>
              </a:rPr>
              <a:t>&amp; \</a:t>
            </a:r>
            <a:r>
              <a:rPr lang="en-US" sz="800" kern="1200" dirty="0" err="1" smtClean="0">
                <a:solidFill>
                  <a:srgbClr val="A6A6A6"/>
                </a:solidFill>
                <a:latin typeface="+mn-lt"/>
                <a:ea typeface="+mn-ea"/>
                <a:cs typeface="+mn-cs"/>
              </a:rPr>
              <a:t>cdots</a:t>
            </a:r>
            <a:r>
              <a:rPr lang="en-US" sz="800" kern="1200" dirty="0" smtClean="0">
                <a:solidFill>
                  <a:srgbClr val="A6A6A6"/>
                </a:solidFill>
                <a:latin typeface="+mn-lt"/>
                <a:ea typeface="+mn-ea"/>
                <a:cs typeface="+mn-cs"/>
              </a:rPr>
              <a:t> \\</a:t>
            </a:r>
          </a:p>
          <a:p>
            <a:r>
              <a:rPr lang="en-US" sz="800" kern="1200" dirty="0" err="1" smtClean="0">
                <a:solidFill>
                  <a:srgbClr val="A6A6A6"/>
                </a:solidFill>
                <a:latin typeface="+mn-lt"/>
                <a:ea typeface="+mn-ea"/>
                <a:cs typeface="+mn-cs"/>
              </a:rPr>
              <a:t>r_n</a:t>
            </a:r>
            <a:r>
              <a:rPr lang="en-US" sz="800" kern="1200" dirty="0" smtClean="0">
                <a:solidFill>
                  <a:srgbClr val="A6A6A6"/>
                </a:solidFill>
                <a:latin typeface="+mn-lt"/>
                <a:ea typeface="+mn-ea"/>
                <a:cs typeface="+mn-cs"/>
              </a:rPr>
              <a:t> &amp;= \</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{remainder}(r_{n-2}, r_{n-1})</a:t>
            </a:r>
          </a:p>
          <a:p>
            <a:r>
              <a:rPr lang="en-US" sz="800" kern="1200" dirty="0" smtClean="0">
                <a:solidFill>
                  <a:srgbClr val="A6A6A6"/>
                </a:solidFill>
                <a:latin typeface="+mn-lt"/>
                <a:ea typeface="+mn-ea"/>
                <a:cs typeface="+mn-cs"/>
              </a:rPr>
              <a:t>\end{align*}</a:t>
            </a:r>
          </a:p>
          <a:p>
            <a:endParaRPr lang="en-US" sz="800" kern="1200" dirty="0" smtClean="0">
              <a:solidFill>
                <a:srgbClr val="A6A6A6"/>
              </a:solidFill>
              <a:latin typeface="+mn-lt"/>
              <a:ea typeface="+mn-ea"/>
              <a:cs typeface="+mn-cs"/>
            </a:endParaRPr>
          </a:p>
          <a:p>
            <a:r>
              <a:rPr lang="en-US" sz="800" dirty="0" smtClean="0">
                <a:solidFill>
                  <a:srgbClr val="A6A6A6"/>
                </a:solidFill>
              </a:rPr>
              <a:t>\begin{align*}</a:t>
            </a:r>
          </a:p>
          <a:p>
            <a:r>
              <a:rPr lang="en-US" sz="800" dirty="0" smtClean="0">
                <a:solidFill>
                  <a:srgbClr val="A6A6A6"/>
                </a:solidFill>
              </a:rPr>
              <a:t>r_1 &amp;= a_0 - b_0 q_1 \\</a:t>
            </a:r>
          </a:p>
          <a:p>
            <a:r>
              <a:rPr lang="en-US" sz="800" dirty="0" smtClean="0">
                <a:solidFill>
                  <a:srgbClr val="A6A6A6"/>
                </a:solidFill>
              </a:rPr>
              <a:t>r_2 &amp;= b_0 - r_1 q_2 \\</a:t>
            </a:r>
          </a:p>
          <a:p>
            <a:r>
              <a:rPr lang="en-US" sz="800" dirty="0" smtClean="0">
                <a:solidFill>
                  <a:srgbClr val="A6A6A6"/>
                </a:solidFill>
              </a:rPr>
              <a:t>r_3 &amp;= r_1 - r_2 q_3 \\</a:t>
            </a:r>
          </a:p>
          <a:p>
            <a:r>
              <a:rPr lang="en-US" sz="800" dirty="0" smtClean="0">
                <a:solidFill>
                  <a:srgbClr val="A6A6A6"/>
                </a:solidFill>
              </a:rPr>
              <a:t>&amp;\</a:t>
            </a:r>
            <a:r>
              <a:rPr lang="en-US" sz="800" dirty="0" err="1" smtClean="0">
                <a:solidFill>
                  <a:srgbClr val="A6A6A6"/>
                </a:solidFill>
              </a:rPr>
              <a:t>ldots</a:t>
            </a:r>
            <a:r>
              <a:rPr lang="en-US" sz="800" dirty="0" smtClean="0">
                <a:solidFill>
                  <a:srgbClr val="A6A6A6"/>
                </a:solidFill>
              </a:rPr>
              <a:t> \\</a:t>
            </a:r>
          </a:p>
          <a:p>
            <a:r>
              <a:rPr lang="en-US" sz="800" dirty="0" err="1" smtClean="0">
                <a:solidFill>
                  <a:srgbClr val="A6A6A6"/>
                </a:solidFill>
              </a:rPr>
              <a:t>r_n</a:t>
            </a:r>
            <a:r>
              <a:rPr lang="en-US" sz="800" dirty="0" smtClean="0">
                <a:solidFill>
                  <a:srgbClr val="A6A6A6"/>
                </a:solidFill>
              </a:rPr>
              <a:t> &amp;= r_{n-2} - r_{n-1} </a:t>
            </a:r>
            <a:r>
              <a:rPr lang="en-US" sz="800" dirty="0" err="1" smtClean="0">
                <a:solidFill>
                  <a:srgbClr val="A6A6A6"/>
                </a:solidFill>
              </a:rPr>
              <a:t>q_n</a:t>
            </a:r>
            <a:endParaRPr lang="en-US" sz="800" dirty="0" smtClean="0">
              <a:solidFill>
                <a:srgbClr val="A6A6A6"/>
              </a:solidFill>
            </a:endParaRPr>
          </a:p>
          <a:p>
            <a:r>
              <a:rPr lang="en-US" sz="800" dirty="0" smtClean="0">
                <a:solidFill>
                  <a:srgbClr val="A6A6A6"/>
                </a:solidFill>
              </a:rPr>
              <a:t>\end{align*}</a:t>
            </a:r>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164</a:t>
            </a:fld>
            <a:endParaRPr lang="en-US"/>
          </a:p>
        </p:txBody>
      </p:sp>
    </p:spTree>
    <p:extLst>
      <p:ext uri="{BB962C8B-B14F-4D97-AF65-F5344CB8AC3E}">
        <p14:creationId xmlns:p14="http://schemas.microsoft.com/office/powerpoint/2010/main" val="170797935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800" dirty="0" smtClean="0">
                <a:solidFill>
                  <a:srgbClr val="A6A6A6"/>
                </a:solidFill>
              </a:rPr>
              <a:t>\</a:t>
            </a:r>
            <a:r>
              <a:rPr lang="en-US" sz="800" dirty="0" smtClean="0">
                <a:solidFill>
                  <a:srgbClr val="A6A6A6"/>
                </a:solidFill>
              </a:rPr>
              <a:t>begin{align*}</a:t>
            </a:r>
          </a:p>
          <a:p>
            <a:r>
              <a:rPr lang="en-US" sz="800" dirty="0" smtClean="0">
                <a:solidFill>
                  <a:srgbClr val="A6A6A6"/>
                </a:solidFill>
              </a:rPr>
              <a:t> </a:t>
            </a:r>
            <a:r>
              <a:rPr lang="en-US" sz="800" dirty="0" err="1" smtClean="0">
                <a:solidFill>
                  <a:srgbClr val="A6A6A6"/>
                </a:solidFill>
              </a:rPr>
              <a:t>gcd</a:t>
            </a:r>
            <a:r>
              <a:rPr lang="en-US" sz="800" dirty="0" smtClean="0">
                <a:solidFill>
                  <a:srgbClr val="A6A6A6"/>
                </a:solidFill>
              </a:rPr>
              <a:t>(a_0, b_0) = </a:t>
            </a:r>
            <a:r>
              <a:rPr lang="en-US" sz="800" dirty="0" err="1" smtClean="0">
                <a:solidFill>
                  <a:srgbClr val="A6A6A6"/>
                </a:solidFill>
              </a:rPr>
              <a:t>gcd</a:t>
            </a:r>
            <a:r>
              <a:rPr lang="en-US" sz="800" dirty="0" smtClean="0">
                <a:solidFill>
                  <a:srgbClr val="A6A6A6"/>
                </a:solidFill>
              </a:rPr>
              <a:t>(b_0, r_1) = </a:t>
            </a:r>
            <a:r>
              <a:rPr lang="en-US" sz="800" dirty="0" err="1" smtClean="0">
                <a:solidFill>
                  <a:srgbClr val="A6A6A6"/>
                </a:solidFill>
              </a:rPr>
              <a:t>gcd</a:t>
            </a:r>
            <a:r>
              <a:rPr lang="en-US" sz="800" dirty="0" smtClean="0">
                <a:solidFill>
                  <a:srgbClr val="A6A6A6"/>
                </a:solidFill>
              </a:rPr>
              <a:t>(r_1, r_2) = \</a:t>
            </a:r>
            <a:r>
              <a:rPr lang="en-US" sz="800" dirty="0" err="1" smtClean="0">
                <a:solidFill>
                  <a:srgbClr val="A6A6A6"/>
                </a:solidFill>
              </a:rPr>
              <a:t>cdots</a:t>
            </a:r>
            <a:r>
              <a:rPr lang="en-US" sz="800" dirty="0" smtClean="0">
                <a:solidFill>
                  <a:srgbClr val="A6A6A6"/>
                </a:solidFill>
              </a:rPr>
              <a:t> = </a:t>
            </a:r>
            <a:r>
              <a:rPr lang="en-US" sz="800" dirty="0" err="1" smtClean="0">
                <a:solidFill>
                  <a:srgbClr val="A6A6A6"/>
                </a:solidFill>
              </a:rPr>
              <a:t>gcd</a:t>
            </a:r>
            <a:r>
              <a:rPr lang="en-US" sz="800" dirty="0" smtClean="0">
                <a:solidFill>
                  <a:srgbClr val="A6A6A6"/>
                </a:solidFill>
              </a:rPr>
              <a:t>(r_{n-1}, </a:t>
            </a:r>
            <a:r>
              <a:rPr lang="en-US" sz="800" dirty="0" err="1" smtClean="0">
                <a:solidFill>
                  <a:srgbClr val="A6A6A6"/>
                </a:solidFill>
              </a:rPr>
              <a:t>r_n</a:t>
            </a:r>
            <a:r>
              <a:rPr lang="en-US" sz="800" dirty="0" smtClean="0">
                <a:solidFill>
                  <a:srgbClr val="A6A6A6"/>
                </a:solidFill>
              </a:rPr>
              <a:t>)</a:t>
            </a:r>
          </a:p>
          <a:p>
            <a:r>
              <a:rPr lang="en-US" sz="800" dirty="0" smtClean="0">
                <a:solidFill>
                  <a:srgbClr val="A6A6A6"/>
                </a:solidFill>
              </a:rPr>
              <a:t> \end{align*}</a:t>
            </a:r>
          </a:p>
          <a:p>
            <a:endParaRPr lang="en-US" sz="800" dirty="0" smtClean="0">
              <a:solidFill>
                <a:srgbClr val="A6A6A6"/>
              </a:solidFill>
            </a:endParaRPr>
          </a:p>
          <a:p>
            <a:r>
              <a:rPr lang="en-US" sz="800" dirty="0" smtClean="0">
                <a:solidFill>
                  <a:srgbClr val="A6A6A6"/>
                </a:solidFill>
              </a:rPr>
              <a:t>\begin{align*}</a:t>
            </a:r>
          </a:p>
          <a:p>
            <a:r>
              <a:rPr lang="en-US" sz="800" dirty="0" smtClean="0">
                <a:solidFill>
                  <a:srgbClr val="A6A6A6"/>
                </a:solidFill>
              </a:rPr>
              <a:t> </a:t>
            </a:r>
            <a:r>
              <a:rPr lang="en-US" sz="800" dirty="0" err="1" smtClean="0">
                <a:solidFill>
                  <a:srgbClr val="A6A6A6"/>
                </a:solidFill>
              </a:rPr>
              <a:t>gcd</a:t>
            </a:r>
            <a:r>
              <a:rPr lang="en-US" sz="800" dirty="0" smtClean="0">
                <a:solidFill>
                  <a:srgbClr val="A6A6A6"/>
                </a:solidFill>
              </a:rPr>
              <a:t>(a_0, b_0) =  \</a:t>
            </a:r>
            <a:r>
              <a:rPr lang="en-US" sz="800" dirty="0" err="1" smtClean="0">
                <a:solidFill>
                  <a:srgbClr val="A6A6A6"/>
                </a:solidFill>
              </a:rPr>
              <a:t>cdots</a:t>
            </a:r>
            <a:r>
              <a:rPr lang="en-US" sz="800" dirty="0" smtClean="0">
                <a:solidFill>
                  <a:srgbClr val="A6A6A6"/>
                </a:solidFill>
              </a:rPr>
              <a:t> = </a:t>
            </a:r>
            <a:r>
              <a:rPr lang="en-US" sz="800" dirty="0" err="1" smtClean="0">
                <a:solidFill>
                  <a:srgbClr val="A6A6A6"/>
                </a:solidFill>
              </a:rPr>
              <a:t>gcd</a:t>
            </a:r>
            <a:r>
              <a:rPr lang="en-US" sz="800" dirty="0" smtClean="0">
                <a:solidFill>
                  <a:srgbClr val="A6A6A6"/>
                </a:solidFill>
              </a:rPr>
              <a:t>(r_{n-1}, </a:t>
            </a:r>
            <a:r>
              <a:rPr lang="en-US" sz="800" dirty="0" err="1" smtClean="0">
                <a:solidFill>
                  <a:srgbClr val="A6A6A6"/>
                </a:solidFill>
              </a:rPr>
              <a:t>r_n</a:t>
            </a:r>
            <a:r>
              <a:rPr lang="en-US" sz="800" dirty="0" smtClean="0">
                <a:solidFill>
                  <a:srgbClr val="A6A6A6"/>
                </a:solidFill>
              </a:rPr>
              <a:t>) = </a:t>
            </a:r>
            <a:r>
              <a:rPr lang="en-US" sz="800" dirty="0" err="1" smtClean="0">
                <a:solidFill>
                  <a:srgbClr val="A6A6A6"/>
                </a:solidFill>
              </a:rPr>
              <a:t>gcd</a:t>
            </a:r>
            <a:r>
              <a:rPr lang="en-US" sz="800" dirty="0" smtClean="0">
                <a:solidFill>
                  <a:srgbClr val="A6A6A6"/>
                </a:solidFill>
              </a:rPr>
              <a:t>(</a:t>
            </a:r>
            <a:r>
              <a:rPr lang="en-US" sz="800" dirty="0" err="1" smtClean="0">
                <a:solidFill>
                  <a:srgbClr val="A6A6A6"/>
                </a:solidFill>
              </a:rPr>
              <a:t>r_n</a:t>
            </a:r>
            <a:r>
              <a:rPr lang="en-US" sz="800" dirty="0" smtClean="0">
                <a:solidFill>
                  <a:srgbClr val="A6A6A6"/>
                </a:solidFill>
              </a:rPr>
              <a:t>, 0) = </a:t>
            </a:r>
            <a:r>
              <a:rPr lang="en-US" sz="800" dirty="0" err="1" smtClean="0">
                <a:solidFill>
                  <a:srgbClr val="A6A6A6"/>
                </a:solidFill>
              </a:rPr>
              <a:t>r_n</a:t>
            </a:r>
            <a:endParaRPr lang="en-US" sz="800" dirty="0" smtClean="0">
              <a:solidFill>
                <a:srgbClr val="A6A6A6"/>
              </a:solidFill>
            </a:endParaRPr>
          </a:p>
          <a:p>
            <a:r>
              <a:rPr lang="en-US" sz="800" dirty="0" smtClean="0">
                <a:solidFill>
                  <a:srgbClr val="A6A6A6"/>
                </a:solidFill>
              </a:rPr>
              <a:t> \end{align*}</a:t>
            </a:r>
          </a:p>
          <a:p>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165</a:t>
            </a:fld>
            <a:endParaRPr lang="en-US"/>
          </a:p>
        </p:txBody>
      </p:sp>
    </p:spTree>
    <p:extLst>
      <p:ext uri="{BB962C8B-B14F-4D97-AF65-F5344CB8AC3E}">
        <p14:creationId xmlns:p14="http://schemas.microsoft.com/office/powerpoint/2010/main" val="2112104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Note how the two lines of code correspond to the two lines of the formal definition.</a:t>
            </a:r>
          </a:p>
          <a:p>
            <a:r>
              <a:rPr lang="en-US" sz="1200" kern="1200" dirty="0" smtClean="0">
                <a:solidFill>
                  <a:schemeClr val="tx1"/>
                </a:solidFill>
                <a:latin typeface="+mn-lt"/>
                <a:ea typeface="+mn-ea"/>
                <a:cs typeface="+mn-cs"/>
              </a:rPr>
              <a:t>This is an O(N)</a:t>
            </a:r>
            <a:r>
              <a:rPr lang="en-US" sz="1200" kern="1200" baseline="0" dirty="0" smtClean="0">
                <a:solidFill>
                  <a:schemeClr val="tx1"/>
                </a:solidFill>
                <a:latin typeface="+mn-lt"/>
                <a:ea typeface="+mn-ea"/>
                <a:cs typeface="+mn-cs"/>
              </a:rPr>
              <a:t> algorithm</a:t>
            </a:r>
            <a:r>
              <a:rPr lang="en-US" sz="1200" kern="1200" baseline="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17</a:t>
            </a:fld>
            <a:endParaRPr lang="en-US"/>
          </a:p>
        </p:txBody>
      </p:sp>
    </p:spTree>
    <p:extLst>
      <p:ext uri="{BB962C8B-B14F-4D97-AF65-F5344CB8AC3E}">
        <p14:creationId xmlns:p14="http://schemas.microsoft.com/office/powerpoint/2010/main" val="368036748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going to leave programming for a while and look just</a:t>
            </a:r>
            <a:r>
              <a:rPr lang="en-US" baseline="0" dirty="0" smtClean="0"/>
              <a:t> at math – specifically, the beginnings of modern number theory.</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167</a:t>
            </a:fld>
            <a:endParaRPr lang="en-US"/>
          </a:p>
        </p:txBody>
      </p:sp>
    </p:spTree>
    <p:extLst>
      <p:ext uri="{BB962C8B-B14F-4D97-AF65-F5344CB8AC3E}">
        <p14:creationId xmlns:p14="http://schemas.microsoft.com/office/powerpoint/2010/main" val="92057374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mn-lt"/>
                <a:ea typeface="ＭＳ Ｐゴシック" charset="0"/>
              </a:rPr>
              <a:t>Euler was the one who showed that 37 is wrong:</a:t>
            </a:r>
            <a:endParaRPr lang="en-US" sz="1200" dirty="0">
              <a:latin typeface="+mn-lt"/>
              <a:ea typeface="ＭＳ Ｐゴシック" charset="0"/>
            </a:endParaRPr>
          </a:p>
          <a:p>
            <a:r>
              <a:rPr lang="en-US" sz="1200" dirty="0" smtClean="0">
                <a:latin typeface="+mn-lt"/>
              </a:rPr>
              <a:t>233 * 1103 * 2089 = 536870911 = ( 2 ^ 29 ) – 1</a:t>
            </a:r>
            <a:endParaRPr lang="en-US" sz="1200" dirty="0">
              <a:latin typeface="+mn-lt"/>
              <a:ea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170</a:t>
            </a:fld>
            <a:endParaRPr lang="en-US"/>
          </a:p>
        </p:txBody>
      </p:sp>
    </p:spTree>
    <p:extLst>
      <p:ext uri="{BB962C8B-B14F-4D97-AF65-F5344CB8AC3E}">
        <p14:creationId xmlns:p14="http://schemas.microsoft.com/office/powerpoint/2010/main" val="45714259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171</a:t>
            </a:fld>
            <a:endParaRPr lang="en-US"/>
          </a:p>
        </p:txBody>
      </p:sp>
    </p:spTree>
    <p:extLst>
      <p:ext uri="{BB962C8B-B14F-4D97-AF65-F5344CB8AC3E}">
        <p14:creationId xmlns:p14="http://schemas.microsoft.com/office/powerpoint/2010/main" val="61825909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ascetic Catholic</a:t>
            </a:r>
            <a:r>
              <a:rPr lang="en-US" baseline="0" dirty="0" smtClean="0"/>
              <a:t> monk who served as a “walking scientific journal” by corresponding with some of the top scientists of the day and telling them about each other’s results.  (Actual scientific journals hadn’t been invented yet.)</a:t>
            </a:r>
            <a:endParaRPr lang="en-US" dirty="0" smtClean="0"/>
          </a:p>
          <a:p>
            <a:endParaRPr lang="en-US" dirty="0" smtClean="0"/>
          </a:p>
          <a:p>
            <a:r>
              <a:rPr lang="en-US" sz="800" dirty="0" smtClean="0"/>
              <a:t>[quote </a:t>
            </a:r>
            <a:r>
              <a:rPr lang="en-US" sz="800" dirty="0" smtClean="0"/>
              <a:t>from Victor</a:t>
            </a:r>
            <a:r>
              <a:rPr lang="en-US" sz="800" baseline="0" dirty="0" smtClean="0"/>
              <a:t> J. Katz “A History of Mathematics” page </a:t>
            </a:r>
            <a:r>
              <a:rPr lang="en-US" sz="800" baseline="0" dirty="0" smtClean="0"/>
              <a:t>436]</a:t>
            </a:r>
            <a:endParaRPr lang="en-US" sz="800" baseline="0" dirty="0" smtClean="0"/>
          </a:p>
          <a:p>
            <a:endParaRPr lang="en-US" sz="800" baseline="0" dirty="0" smtClean="0"/>
          </a:p>
          <a:p>
            <a:r>
              <a:rPr lang="en-US" sz="800" baseline="0" dirty="0" smtClean="0"/>
              <a:t>[Public domain image.]</a:t>
            </a:r>
          </a:p>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172</a:t>
            </a:fld>
            <a:endParaRPr lang="en-US"/>
          </a:p>
        </p:txBody>
      </p:sp>
    </p:spTree>
    <p:extLst>
      <p:ext uri="{BB962C8B-B14F-4D97-AF65-F5344CB8AC3E}">
        <p14:creationId xmlns:p14="http://schemas.microsoft.com/office/powerpoint/2010/main" val="248889471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Recall from</a:t>
            </a:r>
            <a:r>
              <a:rPr lang="en-US" baseline="0" dirty="0" smtClean="0"/>
              <a:t> a few slides ago that Fermat showed that one of the numbers on </a:t>
            </a:r>
            <a:r>
              <a:rPr lang="en-US" baseline="0" dirty="0" err="1" smtClean="0"/>
              <a:t>Pietro</a:t>
            </a:r>
            <a:r>
              <a:rPr lang="en-US" baseline="0" dirty="0" smtClean="0"/>
              <a:t> </a:t>
            </a:r>
            <a:r>
              <a:rPr lang="en-US" baseline="0" dirty="0" err="1" smtClean="0"/>
              <a:t>Cataldi’s</a:t>
            </a:r>
            <a:r>
              <a:rPr lang="en-US" baseline="0" dirty="0" smtClean="0"/>
              <a:t> list, 2^37-1, was not prime, by factoring it.</a:t>
            </a:r>
          </a:p>
          <a:p>
            <a:r>
              <a:rPr lang="en-US" baseline="0" dirty="0" smtClean="0"/>
              <a:t>It’s a 12-digit number, and factoring large numbers is hard (especially in the 1600s).  How did he do it?</a:t>
            </a:r>
            <a:endParaRPr lang="en-US" dirty="0" smtClean="0"/>
          </a:p>
          <a:p>
            <a:endParaRPr lang="en-US" dirty="0" smtClean="0"/>
          </a:p>
          <a:p>
            <a:r>
              <a:rPr lang="en-US" dirty="0" smtClean="0"/>
              <a:t>We’ll examine these discoveries in a minute, but for now, let’s assume they are true.</a:t>
            </a:r>
          </a:p>
        </p:txBody>
      </p:sp>
      <p:sp>
        <p:nvSpPr>
          <p:cNvPr id="4" name="Slide Number Placeholder 3"/>
          <p:cNvSpPr>
            <a:spLocks noGrp="1"/>
          </p:cNvSpPr>
          <p:nvPr>
            <p:ph type="sldNum" sz="quarter" idx="10"/>
          </p:nvPr>
        </p:nvSpPr>
        <p:spPr/>
        <p:txBody>
          <a:bodyPr/>
          <a:lstStyle/>
          <a:p>
            <a:fld id="{D96BEE2E-A57D-DB46-BA08-0F83851AFB1F}" type="slidenum">
              <a:rPr lang="en-US" smtClean="0"/>
              <a:pPr/>
              <a:t>173</a:t>
            </a:fld>
            <a:endParaRPr lang="en-US"/>
          </a:p>
        </p:txBody>
      </p:sp>
    </p:spTree>
    <p:extLst>
      <p:ext uri="{BB962C8B-B14F-4D97-AF65-F5344CB8AC3E}">
        <p14:creationId xmlns:p14="http://schemas.microsoft.com/office/powerpoint/2010/main" val="287471453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finding</a:t>
            </a:r>
            <a:r>
              <a:rPr lang="en-US" baseline="0" dirty="0" smtClean="0"/>
              <a:t> a divisor (factor), Fermat has shown that the original number is not prime.</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174</a:t>
            </a:fld>
            <a:endParaRPr lang="en-US"/>
          </a:p>
        </p:txBody>
      </p:sp>
    </p:spTree>
    <p:extLst>
      <p:ext uri="{BB962C8B-B14F-4D97-AF65-F5344CB8AC3E}">
        <p14:creationId xmlns:p14="http://schemas.microsoft.com/office/powerpoint/2010/main" val="33403583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(Technically we skipped the step</a:t>
            </a:r>
            <a:r>
              <a:rPr lang="en-US" baseline="0" dirty="0" smtClean="0"/>
              <a:t> where we showed that each of the factors is greater than 1, but it follows from the fact that u &gt; 1.)</a:t>
            </a:r>
          </a:p>
          <a:p>
            <a:endParaRPr lang="en-US" dirty="0" smtClean="0"/>
          </a:p>
          <a:p>
            <a:r>
              <a:rPr lang="en-US" sz="800" dirty="0" smtClean="0">
                <a:solidFill>
                  <a:srgbClr val="A6A6A6"/>
                </a:solidFill>
              </a:rPr>
              <a:t>\begin{align*}</a:t>
            </a:r>
          </a:p>
          <a:p>
            <a:r>
              <a:rPr lang="en-US" sz="800" dirty="0" smtClean="0">
                <a:solidFill>
                  <a:srgbClr val="A6A6A6"/>
                </a:solidFill>
              </a:rPr>
              <a:t>2^n - 1 &amp;= 2^{</a:t>
            </a:r>
            <a:r>
              <a:rPr lang="en-US" sz="800" dirty="0" err="1" smtClean="0">
                <a:solidFill>
                  <a:srgbClr val="A6A6A6"/>
                </a:solidFill>
              </a:rPr>
              <a:t>uv</a:t>
            </a:r>
            <a:r>
              <a:rPr lang="en-US" sz="800" dirty="0" smtClean="0">
                <a:solidFill>
                  <a:srgbClr val="A6A6A6"/>
                </a:solidFill>
              </a:rPr>
              <a:t>} -1 \</a:t>
            </a:r>
            <a:r>
              <a:rPr lang="en-US" sz="800" dirty="0" err="1" smtClean="0">
                <a:solidFill>
                  <a:srgbClr val="A6A6A6"/>
                </a:solidFill>
              </a:rPr>
              <a:t>nonumber</a:t>
            </a:r>
            <a:r>
              <a:rPr lang="en-US" sz="800" dirty="0" smtClean="0">
                <a:solidFill>
                  <a:srgbClr val="A6A6A6"/>
                </a:solidFill>
              </a:rPr>
              <a:t> \\</a:t>
            </a:r>
          </a:p>
          <a:p>
            <a:r>
              <a:rPr lang="en-US" sz="800" dirty="0" smtClean="0">
                <a:solidFill>
                  <a:srgbClr val="A6A6A6"/>
                </a:solidFill>
              </a:rPr>
              <a:t>&amp;= (2^u)^v -1 \</a:t>
            </a:r>
            <a:r>
              <a:rPr lang="en-US" sz="800" dirty="0" err="1" smtClean="0">
                <a:solidFill>
                  <a:srgbClr val="A6A6A6"/>
                </a:solidFill>
              </a:rPr>
              <a:t>nonumber</a:t>
            </a:r>
            <a:r>
              <a:rPr lang="en-US" sz="800" dirty="0" smtClean="0">
                <a:solidFill>
                  <a:srgbClr val="A6A6A6"/>
                </a:solidFill>
              </a:rPr>
              <a:t> \\</a:t>
            </a:r>
          </a:p>
          <a:p>
            <a:r>
              <a:rPr lang="en-US" sz="800" dirty="0" smtClean="0">
                <a:solidFill>
                  <a:srgbClr val="A6A6A6"/>
                </a:solidFill>
              </a:rPr>
              <a:t>&amp;=(2^u -1)((2^u)^{v-1} + (2^u)^{v-2}+ \dots + (2^u) + 1) \label{eqn:fermat3}</a:t>
            </a:r>
          </a:p>
          <a:p>
            <a:r>
              <a:rPr lang="en-US" sz="800" dirty="0" smtClean="0">
                <a:solidFill>
                  <a:srgbClr val="A6A6A6"/>
                </a:solidFill>
              </a:rPr>
              <a:t>\end{align*}</a:t>
            </a:r>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176</a:t>
            </a:fld>
            <a:endParaRPr lang="en-US"/>
          </a:p>
        </p:txBody>
      </p:sp>
    </p:spTree>
    <p:extLst>
      <p:ext uri="{BB962C8B-B14F-4D97-AF65-F5344CB8AC3E}">
        <p14:creationId xmlns:p14="http://schemas.microsoft.com/office/powerpoint/2010/main" val="426893149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Fermat</a:t>
            </a:r>
            <a:r>
              <a:rPr lang="en-US" baseline="0" dirty="0" smtClean="0"/>
              <a:t> often gave excuses for not sharing his proofs.  Most famous was the one he gave for his famous “last theorem” – “the proof is too large to fit in the margin.”</a:t>
            </a:r>
          </a:p>
          <a:p>
            <a:endParaRPr lang="en-US" sz="800" baseline="0" dirty="0" smtClean="0"/>
          </a:p>
          <a:p>
            <a:r>
              <a:rPr lang="en-US" sz="800" baseline="0" dirty="0" smtClean="0"/>
              <a:t>[Public domain image.]</a:t>
            </a:r>
            <a:endParaRPr lang="en-US" sz="800" dirty="0" smtClean="0"/>
          </a:p>
        </p:txBody>
      </p:sp>
      <p:sp>
        <p:nvSpPr>
          <p:cNvPr id="4" name="Slide Number Placeholder 3"/>
          <p:cNvSpPr>
            <a:spLocks noGrp="1"/>
          </p:cNvSpPr>
          <p:nvPr>
            <p:ph type="sldNum" sz="quarter" idx="10"/>
          </p:nvPr>
        </p:nvSpPr>
        <p:spPr/>
        <p:txBody>
          <a:bodyPr/>
          <a:lstStyle/>
          <a:p>
            <a:fld id="{D96BEE2E-A57D-DB46-BA08-0F83851AFB1F}" type="slidenum">
              <a:rPr lang="en-US" smtClean="0"/>
              <a:pPr/>
              <a:t>178</a:t>
            </a:fld>
            <a:endParaRPr lang="en-US"/>
          </a:p>
        </p:txBody>
      </p:sp>
    </p:spTree>
    <p:extLst>
      <p:ext uri="{BB962C8B-B14F-4D97-AF65-F5344CB8AC3E}">
        <p14:creationId xmlns:p14="http://schemas.microsoft.com/office/powerpoint/2010/main" val="248889471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double arrow symbol is read “if and only if.”</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179</a:t>
            </a:fld>
            <a:endParaRPr lang="en-US"/>
          </a:p>
        </p:txBody>
      </p:sp>
    </p:spTree>
    <p:extLst>
      <p:ext uri="{BB962C8B-B14F-4D97-AF65-F5344CB8AC3E}">
        <p14:creationId xmlns:p14="http://schemas.microsoft.com/office/powerpoint/2010/main" val="227058027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can’t factor 2^n</a:t>
            </a:r>
            <a:r>
              <a:rPr lang="en-US" baseline="0" dirty="0" smtClean="0"/>
              <a:t> + 1 if it’s prime, so our assumption must be false.  So n must be = 2^i.</a:t>
            </a:r>
            <a:endParaRPr lang="en-US" dirty="0" smtClean="0"/>
          </a:p>
          <a:p>
            <a:endParaRPr lang="en-US" dirty="0" smtClean="0"/>
          </a:p>
          <a:p>
            <a:r>
              <a:rPr lang="en-US" sz="800" dirty="0" smtClean="0">
                <a:solidFill>
                  <a:srgbClr val="A6A6A6"/>
                </a:solidFill>
              </a:rPr>
              <a:t>\begin{align*}</a:t>
            </a:r>
          </a:p>
          <a:p>
            <a:r>
              <a:rPr lang="en-US" sz="800" dirty="0" smtClean="0">
                <a:solidFill>
                  <a:srgbClr val="A6A6A6"/>
                </a:solidFill>
              </a:rPr>
              <a:t> 2^n + 1 &amp;=  2^{m(2q+1)} + 1 \\</a:t>
            </a:r>
          </a:p>
          <a:p>
            <a:r>
              <a:rPr lang="en-US" sz="800" dirty="0" smtClean="0">
                <a:solidFill>
                  <a:srgbClr val="A6A6A6"/>
                </a:solidFill>
              </a:rPr>
              <a:t>&amp;= 2^{m(2q+1)} + 1^{m(2q+1)} \\</a:t>
            </a:r>
          </a:p>
          <a:p>
            <a:r>
              <a:rPr lang="en-US" sz="800" dirty="0" smtClean="0">
                <a:solidFill>
                  <a:srgbClr val="A6A6A6"/>
                </a:solidFill>
              </a:rPr>
              <a:t>&amp;= (2^m)^{2q+1} + 1^{2q+1} \\</a:t>
            </a:r>
          </a:p>
          <a:p>
            <a:r>
              <a:rPr lang="en-US" sz="800" dirty="0" smtClean="0">
                <a:solidFill>
                  <a:srgbClr val="A6A6A6"/>
                </a:solidFill>
              </a:rPr>
              <a:t>&amp;= (2^m + 1)((2^m)^{2q} - (2^m)^{2q - 1} + \</a:t>
            </a:r>
            <a:r>
              <a:rPr lang="en-US" sz="800" dirty="0" err="1" smtClean="0">
                <a:solidFill>
                  <a:srgbClr val="A6A6A6"/>
                </a:solidFill>
              </a:rPr>
              <a:t>cdots</a:t>
            </a:r>
            <a:r>
              <a:rPr lang="en-US" sz="800" dirty="0" smtClean="0">
                <a:solidFill>
                  <a:srgbClr val="A6A6A6"/>
                </a:solidFill>
              </a:rPr>
              <a:t> + 1)</a:t>
            </a:r>
          </a:p>
          <a:p>
            <a:r>
              <a:rPr lang="en-US" sz="800" dirty="0" smtClean="0">
                <a:solidFill>
                  <a:srgbClr val="A6A6A6"/>
                </a:solidFill>
              </a:rPr>
              <a:t>\end{align*}</a:t>
            </a:r>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180</a:t>
            </a:fld>
            <a:endParaRPr lang="en-US"/>
          </a:p>
        </p:txBody>
      </p:sp>
    </p:spTree>
    <p:extLst>
      <p:ext uri="{BB962C8B-B14F-4D97-AF65-F5344CB8AC3E}">
        <p14:creationId xmlns:p14="http://schemas.microsoft.com/office/powerpoint/2010/main" val="1816927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18</a:t>
            </a:fld>
            <a:endParaRPr lang="en-US"/>
          </a:p>
        </p:txBody>
      </p:sp>
    </p:spTree>
    <p:extLst>
      <p:ext uri="{BB962C8B-B14F-4D97-AF65-F5344CB8AC3E}">
        <p14:creationId xmlns:p14="http://schemas.microsoft.com/office/powerpoint/2010/main" val="357218776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r>
              <a:rPr lang="en-US" sz="800" kern="1200" dirty="0" smtClean="0">
                <a:solidFill>
                  <a:srgbClr val="A6A6A6"/>
                </a:solidFill>
                <a:latin typeface="+mn-lt"/>
                <a:ea typeface="+mn-ea"/>
                <a:cs typeface="+mn-cs"/>
              </a:rPr>
              <a:t>2</a:t>
            </a:r>
            <a:r>
              <a:rPr lang="en-US" sz="800" kern="1200" dirty="0" smtClean="0">
                <a:solidFill>
                  <a:srgbClr val="A6A6A6"/>
                </a:solidFill>
                <a:latin typeface="+mn-lt"/>
                <a:ea typeface="+mn-ea"/>
                <a:cs typeface="+mn-cs"/>
              </a:rPr>
              <a:t>^{2^i} + 1</a:t>
            </a:r>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181</a:t>
            </a:fld>
            <a:endParaRPr lang="en-US"/>
          </a:p>
        </p:txBody>
      </p:sp>
    </p:spTree>
    <p:extLst>
      <p:ext uri="{BB962C8B-B14F-4D97-AF65-F5344CB8AC3E}">
        <p14:creationId xmlns:p14="http://schemas.microsoft.com/office/powerpoint/2010/main" val="312757617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Fermat’s Little Theorem is one of the most important results in mathematics.</a:t>
            </a:r>
          </a:p>
          <a:p>
            <a:endParaRPr lang="en-US" dirty="0" smtClean="0"/>
          </a:p>
          <a:p>
            <a:r>
              <a:rPr lang="en-US" dirty="0" smtClean="0"/>
              <a:t>Neither Fermat nor Leibniz published their proofs.</a:t>
            </a:r>
          </a:p>
          <a:p>
            <a:r>
              <a:rPr lang="en-US" dirty="0" smtClean="0"/>
              <a:t>Euler actually published</a:t>
            </a:r>
            <a:r>
              <a:rPr lang="en-US" baseline="0" dirty="0" smtClean="0"/>
              <a:t> two different proofs, one in 1742 and one in 1750.</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182</a:t>
            </a:fld>
            <a:endParaRPr lang="en-US"/>
          </a:p>
        </p:txBody>
      </p:sp>
    </p:spTree>
    <p:extLst>
      <p:ext uri="{BB962C8B-B14F-4D97-AF65-F5344CB8AC3E}">
        <p14:creationId xmlns:p14="http://schemas.microsoft.com/office/powerpoint/2010/main" val="410638385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Generally regarded as the greatest mathematician in the world.  Laplace</a:t>
            </a:r>
            <a:r>
              <a:rPr lang="en-US" baseline="0" dirty="0" smtClean="0"/>
              <a:t> said “He is the master of us all.”</a:t>
            </a:r>
          </a:p>
          <a:p>
            <a:endParaRPr lang="en-US" baseline="0" dirty="0" smtClean="0"/>
          </a:p>
          <a:p>
            <a:r>
              <a:rPr lang="en-US" sz="800" baseline="0" dirty="0" smtClean="0"/>
              <a:t>[Public domain image.]</a:t>
            </a:r>
            <a:endParaRPr lang="en-US" sz="800" dirty="0" smtClean="0"/>
          </a:p>
        </p:txBody>
      </p:sp>
      <p:sp>
        <p:nvSpPr>
          <p:cNvPr id="4" name="Slide Number Placeholder 3"/>
          <p:cNvSpPr>
            <a:spLocks noGrp="1"/>
          </p:cNvSpPr>
          <p:nvPr>
            <p:ph type="sldNum" sz="quarter" idx="10"/>
          </p:nvPr>
        </p:nvSpPr>
        <p:spPr/>
        <p:txBody>
          <a:bodyPr/>
          <a:lstStyle/>
          <a:p>
            <a:fld id="{D96BEE2E-A57D-DB46-BA08-0F83851AFB1F}" type="slidenum">
              <a:rPr lang="en-US" smtClean="0"/>
              <a:pPr/>
              <a:t>183</a:t>
            </a:fld>
            <a:endParaRPr lang="en-US"/>
          </a:p>
        </p:txBody>
      </p:sp>
    </p:spTree>
    <p:extLst>
      <p:ext uri="{BB962C8B-B14F-4D97-AF65-F5344CB8AC3E}">
        <p14:creationId xmlns:p14="http://schemas.microsoft.com/office/powerpoint/2010/main" val="248889471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going to do the first three in this lecture, and the rest in the next lecture.</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184</a:t>
            </a:fld>
            <a:endParaRPr lang="en-US"/>
          </a:p>
        </p:txBody>
      </p:sp>
    </p:spTree>
    <p:extLst>
      <p:ext uri="{BB962C8B-B14F-4D97-AF65-F5344CB8AC3E}">
        <p14:creationId xmlns:p14="http://schemas.microsoft.com/office/powerpoint/2010/main" val="144286580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dirty="0" err="1" smtClean="0"/>
              <a:t>Remember</a:t>
            </a:r>
            <a:r>
              <a:rPr lang="de-DE" baseline="0" dirty="0" smtClean="0"/>
              <a:t> </a:t>
            </a:r>
            <a:r>
              <a:rPr lang="de-DE" baseline="0" dirty="0" err="1" smtClean="0"/>
              <a:t>that</a:t>
            </a:r>
            <a:r>
              <a:rPr lang="de-DE" baseline="0" dirty="0" smtClean="0"/>
              <a:t> </a:t>
            </a:r>
            <a:r>
              <a:rPr lang="de-DE" baseline="0" dirty="0" err="1" smtClean="0"/>
              <a:t>saying</a:t>
            </a:r>
            <a:r>
              <a:rPr lang="de-DE" baseline="0" dirty="0" smtClean="0"/>
              <a:t> </a:t>
            </a:r>
            <a:r>
              <a:rPr lang="en-US" dirty="0" smtClean="0"/>
              <a:t>“x is divisible by y” is another way of saying “x is a multiple of y”.</a:t>
            </a:r>
            <a:endParaRPr lang="de-DE" dirty="0" smtClean="0"/>
          </a:p>
          <a:p>
            <a:endParaRPr lang="de-DE" dirty="0" smtClean="0"/>
          </a:p>
          <a:p>
            <a:r>
              <a:rPr lang="de-DE" sz="800" dirty="0" smtClean="0">
                <a:solidFill>
                  <a:srgbClr val="A6A6A6"/>
                </a:solidFill>
              </a:rPr>
              <a:t>$$ p\</a:t>
            </a:r>
            <a:r>
              <a:rPr lang="de-DE" sz="800" dirty="0" err="1" smtClean="0">
                <a:solidFill>
                  <a:srgbClr val="A6A6A6"/>
                </a:solidFill>
              </a:rPr>
              <a:t>mathrm</a:t>
            </a:r>
            <a:r>
              <a:rPr lang="de-DE" sz="800" dirty="0" smtClean="0">
                <a:solidFill>
                  <a:srgbClr val="A6A6A6"/>
                </a:solidFill>
              </a:rPr>
              <a:t>{~</a:t>
            </a:r>
            <a:r>
              <a:rPr lang="de-DE" sz="800" dirty="0" err="1" smtClean="0">
                <a:solidFill>
                  <a:srgbClr val="A6A6A6"/>
                </a:solidFill>
              </a:rPr>
              <a:t>is~prime</a:t>
            </a:r>
            <a:r>
              <a:rPr lang="de-DE" sz="800" dirty="0" smtClean="0">
                <a:solidFill>
                  <a:srgbClr val="A6A6A6"/>
                </a:solidFill>
              </a:rPr>
              <a:t>~~} \</a:t>
            </a:r>
            <a:r>
              <a:rPr lang="de-DE" sz="800" dirty="0" err="1" smtClean="0">
                <a:solidFill>
                  <a:srgbClr val="A6A6A6"/>
                </a:solidFill>
              </a:rPr>
              <a:t>wedge</a:t>
            </a:r>
            <a:r>
              <a:rPr lang="de-DE" sz="800" dirty="0" smtClean="0">
                <a:solidFill>
                  <a:srgbClr val="A6A6A6"/>
                </a:solidFill>
              </a:rPr>
              <a:t>~~0&lt;a, b &lt; p ~\</a:t>
            </a:r>
            <a:r>
              <a:rPr lang="de-DE" sz="800" dirty="0" err="1" smtClean="0">
                <a:solidFill>
                  <a:srgbClr val="A6A6A6"/>
                </a:solidFill>
              </a:rPr>
              <a:t>implies</a:t>
            </a:r>
            <a:r>
              <a:rPr lang="de-DE" sz="800" dirty="0" smtClean="0">
                <a:solidFill>
                  <a:srgbClr val="A6A6A6"/>
                </a:solidFill>
              </a:rPr>
              <a:t>~  ab = mp + </a:t>
            </a:r>
            <a:r>
              <a:rPr lang="de-DE" sz="800" dirty="0" err="1" smtClean="0">
                <a:solidFill>
                  <a:srgbClr val="A6A6A6"/>
                </a:solidFill>
              </a:rPr>
              <a:t>r</a:t>
            </a:r>
            <a:r>
              <a:rPr lang="de-DE" sz="800" dirty="0" smtClean="0">
                <a:solidFill>
                  <a:srgbClr val="A6A6A6"/>
                </a:solidFill>
              </a:rPr>
              <a:t>~~ \</a:t>
            </a:r>
            <a:r>
              <a:rPr lang="de-DE" sz="800" dirty="0" err="1" smtClean="0">
                <a:solidFill>
                  <a:srgbClr val="A6A6A6"/>
                </a:solidFill>
              </a:rPr>
              <a:t>wedge</a:t>
            </a:r>
            <a:r>
              <a:rPr lang="de-DE" sz="800" dirty="0" smtClean="0">
                <a:solidFill>
                  <a:srgbClr val="A6A6A6"/>
                </a:solidFill>
              </a:rPr>
              <a:t>~ 0 &lt; </a:t>
            </a:r>
            <a:r>
              <a:rPr lang="de-DE" sz="800" dirty="0" err="1" smtClean="0">
                <a:solidFill>
                  <a:srgbClr val="A6A6A6"/>
                </a:solidFill>
              </a:rPr>
              <a:t>r</a:t>
            </a:r>
            <a:r>
              <a:rPr lang="de-DE" sz="800" dirty="0" smtClean="0">
                <a:solidFill>
                  <a:srgbClr val="A6A6A6"/>
                </a:solidFill>
              </a:rPr>
              <a:t> &lt; p$$</a:t>
            </a:r>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185</a:t>
            </a:fld>
            <a:endParaRPr lang="en-US"/>
          </a:p>
        </p:txBody>
      </p:sp>
    </p:spTree>
    <p:extLst>
      <p:ext uri="{BB962C8B-B14F-4D97-AF65-F5344CB8AC3E}">
        <p14:creationId xmlns:p14="http://schemas.microsoft.com/office/powerpoint/2010/main" val="205005675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smtClean="0"/>
              <a:t>We</a:t>
            </a:r>
            <a:r>
              <a:rPr lang="de-DE" dirty="0" smtClean="0"/>
              <a:t> </a:t>
            </a:r>
            <a:r>
              <a:rPr lang="de-DE" dirty="0" err="1" smtClean="0"/>
              <a:t>started</a:t>
            </a:r>
            <a:r>
              <a:rPr lang="de-DE" dirty="0" smtClean="0"/>
              <a:t> </a:t>
            </a:r>
            <a:r>
              <a:rPr lang="de-DE" dirty="0" err="1" smtClean="0"/>
              <a:t>by</a:t>
            </a:r>
            <a:r>
              <a:rPr lang="de-DE" dirty="0" smtClean="0"/>
              <a:t> </a:t>
            </a:r>
            <a:r>
              <a:rPr lang="de-DE" dirty="0" err="1" smtClean="0"/>
              <a:t>staying</a:t>
            </a:r>
            <a:r>
              <a:rPr lang="de-DE" dirty="0" smtClean="0"/>
              <a:t> </a:t>
            </a:r>
            <a:r>
              <a:rPr lang="de-DE" dirty="0" err="1" smtClean="0"/>
              <a:t>that</a:t>
            </a:r>
            <a:r>
              <a:rPr lang="de-DE" dirty="0" smtClean="0"/>
              <a:t> b </a:t>
            </a:r>
            <a:r>
              <a:rPr lang="de-DE" dirty="0" err="1" smtClean="0"/>
              <a:t>would</a:t>
            </a:r>
            <a:r>
              <a:rPr lang="de-DE" dirty="0" smtClean="0"/>
              <a:t> </a:t>
            </a:r>
            <a:r>
              <a:rPr lang="de-DE" dirty="0" err="1" smtClean="0"/>
              <a:t>be</a:t>
            </a:r>
            <a:r>
              <a:rPr lang="de-DE" dirty="0" smtClean="0"/>
              <a:t> </a:t>
            </a:r>
            <a:r>
              <a:rPr lang="de-DE" dirty="0" err="1" smtClean="0"/>
              <a:t>the</a:t>
            </a:r>
            <a:r>
              <a:rPr lang="de-DE" dirty="0" smtClean="0"/>
              <a:t> </a:t>
            </a:r>
            <a:r>
              <a:rPr lang="de-DE" dirty="0" err="1" smtClean="0"/>
              <a:t>smallest</a:t>
            </a:r>
            <a:r>
              <a:rPr lang="de-DE" dirty="0" smtClean="0"/>
              <a:t> integer such </a:t>
            </a:r>
            <a:r>
              <a:rPr lang="de-DE" dirty="0" err="1" smtClean="0"/>
              <a:t>that</a:t>
            </a:r>
            <a:r>
              <a:rPr lang="de-DE" dirty="0" smtClean="0"/>
              <a:t> ab</a:t>
            </a:r>
            <a:r>
              <a:rPr lang="de-DE" baseline="0" dirty="0" smtClean="0"/>
              <a:t> </a:t>
            </a:r>
            <a:r>
              <a:rPr lang="de-DE" baseline="0" dirty="0" err="1" smtClean="0"/>
              <a:t>is</a:t>
            </a:r>
            <a:r>
              <a:rPr lang="de-DE" baseline="0" dirty="0" smtClean="0"/>
              <a:t> a multiple </a:t>
            </a:r>
            <a:r>
              <a:rPr lang="de-DE" baseline="0" dirty="0" err="1" smtClean="0"/>
              <a:t>of</a:t>
            </a:r>
            <a:r>
              <a:rPr lang="de-DE" baseline="0" dirty="0" smtClean="0"/>
              <a:t> p</a:t>
            </a:r>
            <a:r>
              <a:rPr lang="de-DE" dirty="0" smtClean="0"/>
              <a:t>. </a:t>
            </a:r>
          </a:p>
          <a:p>
            <a:r>
              <a:rPr lang="de-DE" dirty="0" smtClean="0"/>
              <a:t>But </a:t>
            </a:r>
            <a:r>
              <a:rPr lang="de-DE" dirty="0" err="1" smtClean="0"/>
              <a:t>at</a:t>
            </a:r>
            <a:r>
              <a:rPr lang="de-DE" dirty="0" smtClean="0"/>
              <a:t> </a:t>
            </a:r>
            <a:r>
              <a:rPr lang="de-DE" dirty="0" err="1" smtClean="0"/>
              <a:t>the</a:t>
            </a:r>
            <a:r>
              <a:rPr lang="de-DE" dirty="0" smtClean="0"/>
              <a:t> end, </a:t>
            </a:r>
            <a:r>
              <a:rPr lang="de-DE" dirty="0" err="1" smtClean="0"/>
              <a:t>we</a:t>
            </a:r>
            <a:r>
              <a:rPr lang="de-DE" dirty="0" smtClean="0"/>
              <a:t> </a:t>
            </a:r>
            <a:r>
              <a:rPr lang="de-DE" dirty="0" err="1" smtClean="0"/>
              <a:t>found</a:t>
            </a:r>
            <a:r>
              <a:rPr lang="de-DE" dirty="0" smtClean="0"/>
              <a:t> a </a:t>
            </a:r>
            <a:r>
              <a:rPr lang="de-DE" dirty="0" err="1" smtClean="0"/>
              <a:t>smaller</a:t>
            </a:r>
            <a:r>
              <a:rPr lang="de-DE" dirty="0" smtClean="0"/>
              <a:t> integer v</a:t>
            </a:r>
            <a:r>
              <a:rPr lang="de-DE" baseline="0" dirty="0" smtClean="0"/>
              <a:t> such </a:t>
            </a:r>
            <a:r>
              <a:rPr lang="de-DE" baseline="0" dirty="0" err="1" smtClean="0"/>
              <a:t>that</a:t>
            </a:r>
            <a:r>
              <a:rPr lang="de-DE" baseline="0" dirty="0" smtClean="0"/>
              <a:t> </a:t>
            </a:r>
            <a:r>
              <a:rPr lang="de-DE" baseline="0" dirty="0" err="1" smtClean="0"/>
              <a:t>av</a:t>
            </a:r>
            <a:r>
              <a:rPr lang="de-DE" baseline="0" dirty="0" smtClean="0"/>
              <a:t> </a:t>
            </a:r>
            <a:r>
              <a:rPr lang="de-DE" baseline="0" dirty="0" err="1" smtClean="0"/>
              <a:t>is</a:t>
            </a:r>
            <a:r>
              <a:rPr lang="de-DE" baseline="0" dirty="0" smtClean="0"/>
              <a:t> a multiple </a:t>
            </a:r>
            <a:r>
              <a:rPr lang="de-DE" baseline="0" dirty="0" err="1" smtClean="0"/>
              <a:t>of</a:t>
            </a:r>
            <a:r>
              <a:rPr lang="de-DE" baseline="0" dirty="0" smtClean="0"/>
              <a:t> p.  </a:t>
            </a:r>
            <a:r>
              <a:rPr lang="de-DE" baseline="0" dirty="0" err="1" smtClean="0"/>
              <a:t>Contradiction</a:t>
            </a:r>
            <a:r>
              <a:rPr lang="de-DE" baseline="0" dirty="0" smtClean="0"/>
              <a:t>.  So </a:t>
            </a:r>
            <a:r>
              <a:rPr lang="de-DE" baseline="0" dirty="0" err="1" smtClean="0"/>
              <a:t>our</a:t>
            </a:r>
            <a:r>
              <a:rPr lang="de-DE" baseline="0" dirty="0" smtClean="0"/>
              <a:t> </a:t>
            </a:r>
            <a:r>
              <a:rPr lang="de-DE" baseline="0" dirty="0" err="1" smtClean="0"/>
              <a:t>assumption</a:t>
            </a:r>
            <a:r>
              <a:rPr lang="de-DE" baseline="0" dirty="0" smtClean="0"/>
              <a:t> must </a:t>
            </a:r>
            <a:r>
              <a:rPr lang="de-DE" baseline="0" dirty="0" err="1" smtClean="0"/>
              <a:t>have</a:t>
            </a:r>
            <a:r>
              <a:rPr lang="de-DE" baseline="0" dirty="0" smtClean="0"/>
              <a:t> </a:t>
            </a:r>
            <a:r>
              <a:rPr lang="de-DE" baseline="0" dirty="0" err="1" smtClean="0"/>
              <a:t>been</a:t>
            </a:r>
            <a:r>
              <a:rPr lang="de-DE" baseline="0" dirty="0" smtClean="0"/>
              <a:t> </a:t>
            </a:r>
            <a:r>
              <a:rPr lang="de-DE" baseline="0" dirty="0" err="1" smtClean="0"/>
              <a:t>incorrect</a:t>
            </a:r>
            <a:r>
              <a:rPr lang="de-DE" baseline="0" dirty="0" smtClean="0"/>
              <a:t>.</a:t>
            </a:r>
          </a:p>
          <a:p>
            <a:endParaRPr lang="de-DE" baseline="0" dirty="0" smtClean="0"/>
          </a:p>
          <a:p>
            <a:r>
              <a:rPr lang="de-DE" baseline="0" dirty="0" smtClean="0"/>
              <a:t>This </a:t>
            </a:r>
            <a:r>
              <a:rPr lang="de-DE" baseline="0" dirty="0" err="1" smtClean="0"/>
              <a:t>idea</a:t>
            </a:r>
            <a:r>
              <a:rPr lang="de-DE" baseline="0" dirty="0" smtClean="0"/>
              <a:t> </a:t>
            </a:r>
            <a:r>
              <a:rPr lang="de-DE" baseline="0" dirty="0" err="1" smtClean="0"/>
              <a:t>of</a:t>
            </a:r>
            <a:r>
              <a:rPr lang="de-DE" baseline="0" dirty="0" smtClean="0"/>
              <a:t> </a:t>
            </a:r>
            <a:r>
              <a:rPr lang="de-DE" baseline="0" dirty="0" err="1" smtClean="0"/>
              <a:t>choosing</a:t>
            </a:r>
            <a:r>
              <a:rPr lang="de-DE" baseline="0" dirty="0" smtClean="0"/>
              <a:t> </a:t>
            </a:r>
            <a:r>
              <a:rPr lang="de-DE" baseline="0" dirty="0" err="1" smtClean="0"/>
              <a:t>the</a:t>
            </a:r>
            <a:r>
              <a:rPr lang="de-DE" baseline="0" dirty="0" smtClean="0"/>
              <a:t> </a:t>
            </a:r>
            <a:r>
              <a:rPr lang="de-DE" baseline="0" dirty="0" err="1" smtClean="0"/>
              <a:t>smallest</a:t>
            </a:r>
            <a:r>
              <a:rPr lang="de-DE" baseline="0" dirty="0" smtClean="0"/>
              <a:t> </a:t>
            </a:r>
            <a:r>
              <a:rPr lang="de-DE" baseline="0" dirty="0" err="1" smtClean="0"/>
              <a:t>and</a:t>
            </a:r>
            <a:r>
              <a:rPr lang="de-DE" baseline="0" dirty="0" smtClean="0"/>
              <a:t> </a:t>
            </a:r>
            <a:r>
              <a:rPr lang="de-DE" baseline="0" dirty="0" err="1" smtClean="0"/>
              <a:t>then</a:t>
            </a:r>
            <a:r>
              <a:rPr lang="de-DE" baseline="0" dirty="0" smtClean="0"/>
              <a:t> </a:t>
            </a:r>
            <a:r>
              <a:rPr lang="de-DE" baseline="0" dirty="0" err="1" smtClean="0"/>
              <a:t>finding</a:t>
            </a:r>
            <a:r>
              <a:rPr lang="de-DE" baseline="0" dirty="0" smtClean="0"/>
              <a:t> </a:t>
            </a:r>
            <a:r>
              <a:rPr lang="de-DE" baseline="0" dirty="0" err="1" smtClean="0"/>
              <a:t>something</a:t>
            </a:r>
            <a:r>
              <a:rPr lang="de-DE" baseline="0" dirty="0" smtClean="0"/>
              <a:t> </a:t>
            </a:r>
            <a:r>
              <a:rPr lang="de-DE" baseline="0" dirty="0" err="1" smtClean="0"/>
              <a:t>smaller</a:t>
            </a:r>
            <a:r>
              <a:rPr lang="de-DE" baseline="0" dirty="0" smtClean="0"/>
              <a:t> was </a:t>
            </a:r>
            <a:r>
              <a:rPr lang="de-DE" baseline="0" dirty="0" err="1" smtClean="0"/>
              <a:t>common</a:t>
            </a:r>
            <a:r>
              <a:rPr lang="de-DE" baseline="0" dirty="0" smtClean="0"/>
              <a:t> in </a:t>
            </a:r>
            <a:r>
              <a:rPr lang="de-DE" baseline="0" dirty="0" err="1" smtClean="0"/>
              <a:t>Greek</a:t>
            </a:r>
            <a:r>
              <a:rPr lang="de-DE" baseline="0" dirty="0" smtClean="0"/>
              <a:t> </a:t>
            </a:r>
            <a:r>
              <a:rPr lang="de-DE" baseline="0" dirty="0" err="1" smtClean="0"/>
              <a:t>proofs</a:t>
            </a:r>
            <a:r>
              <a:rPr lang="de-DE" baseline="0" dirty="0" smtClean="0"/>
              <a:t>.</a:t>
            </a:r>
            <a:endParaRPr lang="de-DE" dirty="0" smtClean="0"/>
          </a:p>
          <a:p>
            <a:endParaRPr lang="de-DE" dirty="0" smtClean="0"/>
          </a:p>
          <a:p>
            <a:r>
              <a:rPr lang="de-DE" sz="800" dirty="0" smtClean="0">
                <a:solidFill>
                  <a:srgbClr val="A6A6A6"/>
                </a:solidFill>
              </a:rPr>
              <a:t>$$ p\</a:t>
            </a:r>
            <a:r>
              <a:rPr lang="de-DE" sz="800" dirty="0" err="1" smtClean="0">
                <a:solidFill>
                  <a:srgbClr val="A6A6A6"/>
                </a:solidFill>
              </a:rPr>
              <a:t>mathrm</a:t>
            </a:r>
            <a:r>
              <a:rPr lang="de-DE" sz="800" dirty="0" smtClean="0">
                <a:solidFill>
                  <a:srgbClr val="A6A6A6"/>
                </a:solidFill>
              </a:rPr>
              <a:t>{~</a:t>
            </a:r>
            <a:r>
              <a:rPr lang="de-DE" sz="800" dirty="0" err="1" smtClean="0">
                <a:solidFill>
                  <a:srgbClr val="A6A6A6"/>
                </a:solidFill>
              </a:rPr>
              <a:t>is~prime</a:t>
            </a:r>
            <a:r>
              <a:rPr lang="de-DE" sz="800" dirty="0" smtClean="0">
                <a:solidFill>
                  <a:srgbClr val="A6A6A6"/>
                </a:solidFill>
              </a:rPr>
              <a:t>~~} \</a:t>
            </a:r>
            <a:r>
              <a:rPr lang="de-DE" sz="800" dirty="0" err="1" smtClean="0">
                <a:solidFill>
                  <a:srgbClr val="A6A6A6"/>
                </a:solidFill>
              </a:rPr>
              <a:t>wedge</a:t>
            </a:r>
            <a:r>
              <a:rPr lang="de-DE" sz="800" dirty="0" smtClean="0">
                <a:solidFill>
                  <a:srgbClr val="A6A6A6"/>
                </a:solidFill>
              </a:rPr>
              <a:t>~~0&lt;a, b &lt; p ~\</a:t>
            </a:r>
            <a:r>
              <a:rPr lang="de-DE" sz="800" dirty="0" err="1" smtClean="0">
                <a:solidFill>
                  <a:srgbClr val="A6A6A6"/>
                </a:solidFill>
              </a:rPr>
              <a:t>implies</a:t>
            </a:r>
            <a:r>
              <a:rPr lang="de-DE" sz="800" dirty="0" smtClean="0">
                <a:solidFill>
                  <a:srgbClr val="A6A6A6"/>
                </a:solidFill>
              </a:rPr>
              <a:t>~  ab = mp + </a:t>
            </a:r>
            <a:r>
              <a:rPr lang="de-DE" sz="800" dirty="0" err="1" smtClean="0">
                <a:solidFill>
                  <a:srgbClr val="A6A6A6"/>
                </a:solidFill>
              </a:rPr>
              <a:t>r</a:t>
            </a:r>
            <a:r>
              <a:rPr lang="de-DE" sz="800" dirty="0" smtClean="0">
                <a:solidFill>
                  <a:srgbClr val="A6A6A6"/>
                </a:solidFill>
              </a:rPr>
              <a:t>~~ \</a:t>
            </a:r>
            <a:r>
              <a:rPr lang="de-DE" sz="800" dirty="0" err="1" smtClean="0">
                <a:solidFill>
                  <a:srgbClr val="A6A6A6"/>
                </a:solidFill>
              </a:rPr>
              <a:t>wedge</a:t>
            </a:r>
            <a:r>
              <a:rPr lang="de-DE" sz="800" dirty="0" smtClean="0">
                <a:solidFill>
                  <a:srgbClr val="A6A6A6"/>
                </a:solidFill>
              </a:rPr>
              <a:t>~ 0 &lt; </a:t>
            </a:r>
            <a:r>
              <a:rPr lang="de-DE" sz="800" dirty="0" err="1" smtClean="0">
                <a:solidFill>
                  <a:srgbClr val="A6A6A6"/>
                </a:solidFill>
              </a:rPr>
              <a:t>r</a:t>
            </a:r>
            <a:r>
              <a:rPr lang="de-DE" sz="800" dirty="0" smtClean="0">
                <a:solidFill>
                  <a:srgbClr val="A6A6A6"/>
                </a:solidFill>
              </a:rPr>
              <a:t> &lt; p$$</a:t>
            </a:r>
          </a:p>
          <a:p>
            <a:endParaRPr lang="de-DE" sz="800" dirty="0" smtClean="0">
              <a:solidFill>
                <a:srgbClr val="A6A6A6"/>
              </a:solidFill>
            </a:endParaRPr>
          </a:p>
          <a:p>
            <a:r>
              <a:rPr lang="tr-TR" sz="800" dirty="0" smtClean="0">
                <a:solidFill>
                  <a:srgbClr val="A6A6A6"/>
                </a:solidFill>
              </a:rPr>
              <a:t>\[ p = bu + v ~~\</a:t>
            </a:r>
            <a:r>
              <a:rPr lang="tr-TR" sz="800" dirty="0" err="1" smtClean="0">
                <a:solidFill>
                  <a:srgbClr val="A6A6A6"/>
                </a:solidFill>
              </a:rPr>
              <a:t>wedge</a:t>
            </a:r>
            <a:r>
              <a:rPr lang="tr-TR" sz="800" dirty="0" smtClean="0">
                <a:solidFill>
                  <a:srgbClr val="A6A6A6"/>
                </a:solidFill>
              </a:rPr>
              <a:t>~~ 0 &lt; v &lt; b \] </a:t>
            </a:r>
          </a:p>
          <a:p>
            <a:endParaRPr lang="tr-TR" sz="800" dirty="0" smtClean="0">
              <a:solidFill>
                <a:srgbClr val="A6A6A6"/>
              </a:solidFill>
            </a:endParaRPr>
          </a:p>
          <a:p>
            <a:r>
              <a:rPr lang="sv-SE" sz="800" dirty="0" smtClean="0">
                <a:solidFill>
                  <a:srgbClr val="A6A6A6"/>
                </a:solidFill>
              </a:rPr>
              <a:t>\</a:t>
            </a:r>
            <a:r>
              <a:rPr lang="sv-SE" sz="800" dirty="0" err="1" smtClean="0">
                <a:solidFill>
                  <a:srgbClr val="A6A6A6"/>
                </a:solidFill>
              </a:rPr>
              <a:t>begin</a:t>
            </a:r>
            <a:r>
              <a:rPr lang="sv-SE" sz="800" dirty="0" smtClean="0">
                <a:solidFill>
                  <a:srgbClr val="A6A6A6"/>
                </a:solidFill>
              </a:rPr>
              <a:t>{</a:t>
            </a:r>
            <a:r>
              <a:rPr lang="sv-SE" sz="800" dirty="0" err="1" smtClean="0">
                <a:solidFill>
                  <a:srgbClr val="A6A6A6"/>
                </a:solidFill>
              </a:rPr>
              <a:t>align</a:t>
            </a:r>
            <a:r>
              <a:rPr lang="sv-SE" sz="800" dirty="0" smtClean="0">
                <a:solidFill>
                  <a:srgbClr val="A6A6A6"/>
                </a:solidFill>
              </a:rPr>
              <a:t>*}</a:t>
            </a:r>
          </a:p>
          <a:p>
            <a:r>
              <a:rPr lang="sv-SE" sz="800" dirty="0" err="1" smtClean="0">
                <a:solidFill>
                  <a:srgbClr val="A6A6A6"/>
                </a:solidFill>
              </a:rPr>
              <a:t>ap</a:t>
            </a:r>
            <a:r>
              <a:rPr lang="sv-SE" sz="800" dirty="0" smtClean="0">
                <a:solidFill>
                  <a:srgbClr val="A6A6A6"/>
                </a:solidFill>
              </a:rPr>
              <a:t> &amp;= </a:t>
            </a:r>
            <a:r>
              <a:rPr lang="sv-SE" sz="800" dirty="0" err="1" smtClean="0">
                <a:solidFill>
                  <a:srgbClr val="A6A6A6"/>
                </a:solidFill>
              </a:rPr>
              <a:t>abu</a:t>
            </a:r>
            <a:r>
              <a:rPr lang="sv-SE" sz="800" dirty="0" smtClean="0">
                <a:solidFill>
                  <a:srgbClr val="A6A6A6"/>
                </a:solidFill>
              </a:rPr>
              <a:t> + av\\</a:t>
            </a:r>
          </a:p>
          <a:p>
            <a:r>
              <a:rPr lang="sv-SE" sz="800" dirty="0" err="1" smtClean="0">
                <a:solidFill>
                  <a:srgbClr val="A6A6A6"/>
                </a:solidFill>
              </a:rPr>
              <a:t>ap</a:t>
            </a:r>
            <a:r>
              <a:rPr lang="sv-SE" sz="800" dirty="0" smtClean="0">
                <a:solidFill>
                  <a:srgbClr val="A6A6A6"/>
                </a:solidFill>
              </a:rPr>
              <a:t> - </a:t>
            </a:r>
            <a:r>
              <a:rPr lang="sv-SE" sz="800" dirty="0" err="1" smtClean="0">
                <a:solidFill>
                  <a:srgbClr val="A6A6A6"/>
                </a:solidFill>
              </a:rPr>
              <a:t>abu</a:t>
            </a:r>
            <a:r>
              <a:rPr lang="sv-SE" sz="800" dirty="0" smtClean="0">
                <a:solidFill>
                  <a:srgbClr val="A6A6A6"/>
                </a:solidFill>
              </a:rPr>
              <a:t> &amp;= av \\</a:t>
            </a:r>
          </a:p>
          <a:p>
            <a:r>
              <a:rPr lang="sv-SE" sz="800" dirty="0" err="1" smtClean="0">
                <a:solidFill>
                  <a:srgbClr val="A6A6A6"/>
                </a:solidFill>
              </a:rPr>
              <a:t>ap</a:t>
            </a:r>
            <a:r>
              <a:rPr lang="sv-SE" sz="800" dirty="0" smtClean="0">
                <a:solidFill>
                  <a:srgbClr val="A6A6A6"/>
                </a:solidFill>
              </a:rPr>
              <a:t> - </a:t>
            </a:r>
            <a:r>
              <a:rPr lang="sv-SE" sz="800" dirty="0" err="1" smtClean="0">
                <a:solidFill>
                  <a:srgbClr val="A6A6A6"/>
                </a:solidFill>
              </a:rPr>
              <a:t>mpu</a:t>
            </a:r>
            <a:r>
              <a:rPr lang="sv-SE" sz="800" dirty="0" smtClean="0">
                <a:solidFill>
                  <a:srgbClr val="A6A6A6"/>
                </a:solidFill>
              </a:rPr>
              <a:t> &amp;= av\\ </a:t>
            </a:r>
          </a:p>
          <a:p>
            <a:r>
              <a:rPr lang="sv-SE" sz="800" dirty="0" smtClean="0">
                <a:solidFill>
                  <a:srgbClr val="A6A6A6"/>
                </a:solidFill>
              </a:rPr>
              <a:t>av &amp;= (a - mu)p ~~~\</a:t>
            </a:r>
            <a:r>
              <a:rPr lang="sv-SE" sz="800" dirty="0" err="1" smtClean="0">
                <a:solidFill>
                  <a:srgbClr val="A6A6A6"/>
                </a:solidFill>
              </a:rPr>
              <a:t>wedge</a:t>
            </a:r>
            <a:r>
              <a:rPr lang="sv-SE" sz="800" dirty="0" smtClean="0">
                <a:solidFill>
                  <a:srgbClr val="A6A6A6"/>
                </a:solidFill>
              </a:rPr>
              <a:t>~~ 0 &lt; v &lt; b</a:t>
            </a:r>
          </a:p>
          <a:p>
            <a:r>
              <a:rPr lang="sv-SE" sz="800" dirty="0" smtClean="0">
                <a:solidFill>
                  <a:srgbClr val="A6A6A6"/>
                </a:solidFill>
              </a:rPr>
              <a:t>\end{</a:t>
            </a:r>
            <a:r>
              <a:rPr lang="sv-SE" sz="800" dirty="0" err="1" smtClean="0">
                <a:solidFill>
                  <a:srgbClr val="A6A6A6"/>
                </a:solidFill>
              </a:rPr>
              <a:t>align</a:t>
            </a:r>
            <a:r>
              <a:rPr lang="sv-SE" sz="800" dirty="0" smtClean="0">
                <a:solidFill>
                  <a:srgbClr val="A6A6A6"/>
                </a:solidFill>
              </a:rPr>
              <a:t>*}</a:t>
            </a:r>
          </a:p>
          <a:p>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186</a:t>
            </a:fld>
            <a:endParaRPr lang="en-US"/>
          </a:p>
        </p:txBody>
      </p:sp>
    </p:spTree>
    <p:extLst>
      <p:ext uri="{BB962C8B-B14F-4D97-AF65-F5344CB8AC3E}">
        <p14:creationId xmlns:p14="http://schemas.microsoft.com/office/powerpoint/2010/main" val="205005675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other words, if we take all the multiples</a:t>
            </a:r>
            <a:r>
              <a:rPr lang="en-US" baseline="0" dirty="0" smtClean="0"/>
              <a:t> of </a:t>
            </a:r>
            <a:r>
              <a:rPr lang="en-US" i="1" baseline="0" dirty="0" smtClean="0"/>
              <a:t>a</a:t>
            </a:r>
            <a:r>
              <a:rPr lang="en-US" baseline="0" dirty="0" smtClean="0"/>
              <a:t> from 1</a:t>
            </a:r>
            <a:r>
              <a:rPr lang="en-US" i="1" baseline="0" dirty="0" smtClean="0"/>
              <a:t>a</a:t>
            </a:r>
            <a:r>
              <a:rPr lang="en-US" baseline="0" dirty="0" smtClean="0"/>
              <a:t> to (</a:t>
            </a:r>
            <a:r>
              <a:rPr lang="en-US" i="1" baseline="0" dirty="0" smtClean="0"/>
              <a:t>p</a:t>
            </a:r>
            <a:r>
              <a:rPr lang="en-US" baseline="0" dirty="0" smtClean="0"/>
              <a:t>-1)</a:t>
            </a:r>
            <a:r>
              <a:rPr lang="en-US" i="1" baseline="0" dirty="0" smtClean="0"/>
              <a:t>a</a:t>
            </a:r>
            <a:r>
              <a:rPr lang="en-US" baseline="0" dirty="0" smtClean="0"/>
              <a:t>, and express each multiple in the form </a:t>
            </a:r>
            <a:r>
              <a:rPr lang="en-US" baseline="0" dirty="0" err="1" smtClean="0"/>
              <a:t>qp+r</a:t>
            </a:r>
            <a:r>
              <a:rPr lang="en-US" baseline="0" dirty="0" smtClean="0"/>
              <a:t>, every remainder will be unique and the set of remainders will be a permutation of {1, …, p-1}.</a:t>
            </a:r>
            <a:endParaRPr lang="en-US" dirty="0" smtClean="0"/>
          </a:p>
          <a:p>
            <a:endParaRPr lang="en-US" dirty="0" smtClean="0"/>
          </a:p>
          <a:p>
            <a:r>
              <a:rPr lang="en-US" dirty="0" smtClean="0"/>
              <a:t>From now on we’ll just assume “p” represents a prime in these number theory proofs.</a:t>
            </a:r>
          </a:p>
          <a:p>
            <a:endParaRPr lang="en-US" dirty="0" smtClean="0"/>
          </a:p>
          <a:p>
            <a:r>
              <a:rPr lang="en-US" sz="800" dirty="0" smtClean="0">
                <a:solidFill>
                  <a:srgbClr val="A6A6A6"/>
                </a:solidFill>
              </a:rPr>
              <a:t>\begin{align*}</a:t>
            </a:r>
          </a:p>
          <a:p>
            <a:r>
              <a:rPr lang="en-US" sz="800" dirty="0" smtClean="0">
                <a:solidFill>
                  <a:srgbClr val="A6A6A6"/>
                </a:solidFill>
              </a:rPr>
              <a:t>a\</a:t>
            </a:r>
            <a:r>
              <a:rPr lang="en-US" sz="800" dirty="0" err="1" smtClean="0">
                <a:solidFill>
                  <a:srgbClr val="A6A6A6"/>
                </a:solidFill>
              </a:rPr>
              <a:t>cdot</a:t>
            </a:r>
            <a:r>
              <a:rPr lang="en-US" sz="800" dirty="0" smtClean="0">
                <a:solidFill>
                  <a:srgbClr val="A6A6A6"/>
                </a:solidFill>
              </a:rPr>
              <a:t>\{1,~ \</a:t>
            </a:r>
            <a:r>
              <a:rPr lang="en-US" sz="800" dirty="0" err="1" smtClean="0">
                <a:solidFill>
                  <a:srgbClr val="A6A6A6"/>
                </a:solidFill>
              </a:rPr>
              <a:t>ldots</a:t>
            </a:r>
            <a:r>
              <a:rPr lang="en-US" sz="800" dirty="0" smtClean="0">
                <a:solidFill>
                  <a:srgbClr val="A6A6A6"/>
                </a:solidFill>
              </a:rPr>
              <a:t>, ~p-1\} &amp;= \\</a:t>
            </a:r>
          </a:p>
          <a:p>
            <a:r>
              <a:rPr lang="en-US" sz="800" dirty="0" smtClean="0">
                <a:solidFill>
                  <a:srgbClr val="A6A6A6"/>
                </a:solidFill>
              </a:rPr>
              <a:t>\{a, ~\</a:t>
            </a:r>
            <a:r>
              <a:rPr lang="en-US" sz="800" dirty="0" err="1" smtClean="0">
                <a:solidFill>
                  <a:srgbClr val="A6A6A6"/>
                </a:solidFill>
              </a:rPr>
              <a:t>ldots</a:t>
            </a:r>
            <a:r>
              <a:rPr lang="en-US" sz="800" dirty="0" smtClean="0">
                <a:solidFill>
                  <a:srgbClr val="A6A6A6"/>
                </a:solidFill>
              </a:rPr>
              <a:t>, ~a(p-1)\}                           &amp;= \{q_1p+r_1,~\</a:t>
            </a:r>
            <a:r>
              <a:rPr lang="en-US" sz="800" dirty="0" err="1" smtClean="0">
                <a:solidFill>
                  <a:srgbClr val="A6A6A6"/>
                </a:solidFill>
              </a:rPr>
              <a:t>ldots</a:t>
            </a:r>
            <a:r>
              <a:rPr lang="en-US" sz="800" dirty="0" smtClean="0">
                <a:solidFill>
                  <a:srgbClr val="A6A6A6"/>
                </a:solidFill>
              </a:rPr>
              <a:t>, ~q_{p-1}</a:t>
            </a:r>
            <a:r>
              <a:rPr lang="en-US" sz="800" dirty="0" err="1" smtClean="0">
                <a:solidFill>
                  <a:srgbClr val="A6A6A6"/>
                </a:solidFill>
              </a:rPr>
              <a:t>p+r</a:t>
            </a:r>
            <a:r>
              <a:rPr lang="en-US" sz="800" dirty="0" smtClean="0">
                <a:solidFill>
                  <a:srgbClr val="A6A6A6"/>
                </a:solidFill>
              </a:rPr>
              <a:t>_{p-1}\}</a:t>
            </a:r>
          </a:p>
          <a:p>
            <a:r>
              <a:rPr lang="en-US" sz="800" dirty="0" smtClean="0">
                <a:solidFill>
                  <a:srgbClr val="A6A6A6"/>
                </a:solidFill>
              </a:rPr>
              <a:t>\end{align*}</a:t>
            </a:r>
          </a:p>
          <a:p>
            <a:endParaRPr lang="en-US" sz="800" dirty="0" smtClean="0">
              <a:solidFill>
                <a:srgbClr val="A6A6A6"/>
              </a:solidFill>
            </a:endParaRPr>
          </a:p>
          <a:p>
            <a:r>
              <a:rPr lang="en-US" sz="800" dirty="0" smtClean="0">
                <a:solidFill>
                  <a:srgbClr val="A6A6A6"/>
                </a:solidFill>
              </a:rPr>
              <a:t>\[0&lt;</a:t>
            </a:r>
            <a:r>
              <a:rPr lang="en-US" sz="800" dirty="0" err="1" smtClean="0">
                <a:solidFill>
                  <a:srgbClr val="A6A6A6"/>
                </a:solidFill>
              </a:rPr>
              <a:t>r_i</a:t>
            </a:r>
            <a:r>
              <a:rPr lang="en-US" sz="800" dirty="0" smtClean="0">
                <a:solidFill>
                  <a:srgbClr val="A6A6A6"/>
                </a:solidFill>
              </a:rPr>
              <a:t>&lt;p ~~\wedge~~ </a:t>
            </a:r>
            <a:r>
              <a:rPr lang="en-US" sz="800" dirty="0" err="1" smtClean="0">
                <a:solidFill>
                  <a:srgbClr val="A6A6A6"/>
                </a:solidFill>
              </a:rPr>
              <a:t>i</a:t>
            </a:r>
            <a:r>
              <a:rPr lang="en-US" sz="800" dirty="0" smtClean="0">
                <a:solidFill>
                  <a:srgbClr val="A6A6A6"/>
                </a:solidFill>
              </a:rPr>
              <a:t> \</a:t>
            </a:r>
            <a:r>
              <a:rPr lang="en-US" sz="800" dirty="0" err="1" smtClean="0">
                <a:solidFill>
                  <a:srgbClr val="A6A6A6"/>
                </a:solidFill>
              </a:rPr>
              <a:t>neq</a:t>
            </a:r>
            <a:r>
              <a:rPr lang="en-US" sz="800" dirty="0" smtClean="0">
                <a:solidFill>
                  <a:srgbClr val="A6A6A6"/>
                </a:solidFill>
              </a:rPr>
              <a:t> j ~\implies~ </a:t>
            </a:r>
            <a:r>
              <a:rPr lang="en-US" sz="800" dirty="0" err="1" smtClean="0">
                <a:solidFill>
                  <a:srgbClr val="A6A6A6"/>
                </a:solidFill>
              </a:rPr>
              <a:t>r_i</a:t>
            </a:r>
            <a:r>
              <a:rPr lang="en-US" sz="800" dirty="0" smtClean="0">
                <a:solidFill>
                  <a:srgbClr val="A6A6A6"/>
                </a:solidFill>
              </a:rPr>
              <a:t> \</a:t>
            </a:r>
            <a:r>
              <a:rPr lang="en-US" sz="800" dirty="0" err="1" smtClean="0">
                <a:solidFill>
                  <a:srgbClr val="A6A6A6"/>
                </a:solidFill>
              </a:rPr>
              <a:t>neq</a:t>
            </a:r>
            <a:r>
              <a:rPr lang="en-US" sz="800" dirty="0" smtClean="0">
                <a:solidFill>
                  <a:srgbClr val="A6A6A6"/>
                </a:solidFill>
              </a:rPr>
              <a:t> </a:t>
            </a:r>
            <a:r>
              <a:rPr lang="en-US" sz="800" dirty="0" err="1" smtClean="0">
                <a:solidFill>
                  <a:srgbClr val="A6A6A6"/>
                </a:solidFill>
              </a:rPr>
              <a:t>r_j</a:t>
            </a:r>
            <a:r>
              <a:rPr lang="en-US" sz="800" dirty="0" smtClean="0">
                <a:solidFill>
                  <a:srgbClr val="A6A6A6"/>
                </a:solidFill>
              </a:rPr>
              <a:t>\]</a:t>
            </a:r>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187</a:t>
            </a:fld>
            <a:endParaRPr lang="en-US"/>
          </a:p>
        </p:txBody>
      </p:sp>
    </p:spTree>
    <p:extLst>
      <p:ext uri="{BB962C8B-B14F-4D97-AF65-F5344CB8AC3E}">
        <p14:creationId xmlns:p14="http://schemas.microsoft.com/office/powerpoint/2010/main" val="198726407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r>
              <a:rPr lang="en-US" sz="800" kern="1200" dirty="0" smtClean="0">
                <a:solidFill>
                  <a:srgbClr val="A6A6A6"/>
                </a:solidFill>
                <a:latin typeface="+mn-lt"/>
                <a:ea typeface="+mn-ea"/>
                <a:cs typeface="+mn-cs"/>
              </a:rPr>
              <a:t>\</a:t>
            </a:r>
            <a:r>
              <a:rPr lang="en-US" sz="800" kern="1200" dirty="0" smtClean="0">
                <a:solidFill>
                  <a:srgbClr val="A6A6A6"/>
                </a:solidFill>
                <a:latin typeface="+mn-lt"/>
                <a:ea typeface="+mn-ea"/>
                <a:cs typeface="+mn-cs"/>
              </a:rPr>
              <a:t>begin{align*}</a:t>
            </a:r>
          </a:p>
          <a:p>
            <a:r>
              <a:rPr lang="en-US" sz="800" kern="1200" dirty="0" smtClean="0">
                <a:solidFill>
                  <a:srgbClr val="A6A6A6"/>
                </a:solidFill>
                <a:latin typeface="+mn-lt"/>
                <a:ea typeface="+mn-ea"/>
                <a:cs typeface="+mn-cs"/>
              </a:rPr>
              <a:t>\{4, 8, 12, 16,&amp; ~20, 24\} = \\ </a:t>
            </a:r>
          </a:p>
          <a:p>
            <a:r>
              <a:rPr lang="en-US" sz="800" kern="1200" dirty="0" smtClean="0">
                <a:solidFill>
                  <a:srgbClr val="A6A6A6"/>
                </a:solidFill>
                <a:latin typeface="+mn-lt"/>
                <a:ea typeface="+mn-ea"/>
                <a:cs typeface="+mn-cs"/>
              </a:rPr>
              <a:t>&amp;\{0 \</a:t>
            </a:r>
            <a:r>
              <a:rPr lang="en-US" sz="800" kern="1200" dirty="0" err="1" smtClean="0">
                <a:solidFill>
                  <a:srgbClr val="A6A6A6"/>
                </a:solidFill>
                <a:latin typeface="+mn-lt"/>
                <a:ea typeface="+mn-ea"/>
                <a:cs typeface="+mn-cs"/>
              </a:rPr>
              <a:t>cdot</a:t>
            </a:r>
            <a:r>
              <a:rPr lang="en-US" sz="800" kern="1200" dirty="0" smtClean="0">
                <a:solidFill>
                  <a:srgbClr val="A6A6A6"/>
                </a:solidFill>
                <a:latin typeface="+mn-lt"/>
                <a:ea typeface="+mn-ea"/>
                <a:cs typeface="+mn-cs"/>
              </a:rPr>
              <a:t> 7 + 4,~ 1 \</a:t>
            </a:r>
            <a:r>
              <a:rPr lang="en-US" sz="800" kern="1200" dirty="0" err="1" smtClean="0">
                <a:solidFill>
                  <a:srgbClr val="A6A6A6"/>
                </a:solidFill>
                <a:latin typeface="+mn-lt"/>
                <a:ea typeface="+mn-ea"/>
                <a:cs typeface="+mn-cs"/>
              </a:rPr>
              <a:t>cdot</a:t>
            </a:r>
            <a:r>
              <a:rPr lang="en-US" sz="800" kern="1200" dirty="0" smtClean="0">
                <a:solidFill>
                  <a:srgbClr val="A6A6A6"/>
                </a:solidFill>
                <a:latin typeface="+mn-lt"/>
                <a:ea typeface="+mn-ea"/>
                <a:cs typeface="+mn-cs"/>
              </a:rPr>
              <a:t> 7 + 1,~ 1 \</a:t>
            </a:r>
            <a:r>
              <a:rPr lang="en-US" sz="800" kern="1200" dirty="0" err="1" smtClean="0">
                <a:solidFill>
                  <a:srgbClr val="A6A6A6"/>
                </a:solidFill>
                <a:latin typeface="+mn-lt"/>
                <a:ea typeface="+mn-ea"/>
                <a:cs typeface="+mn-cs"/>
              </a:rPr>
              <a:t>cdot</a:t>
            </a:r>
            <a:r>
              <a:rPr lang="en-US" sz="800" kern="1200" dirty="0" smtClean="0">
                <a:solidFill>
                  <a:srgbClr val="A6A6A6"/>
                </a:solidFill>
                <a:latin typeface="+mn-lt"/>
                <a:ea typeface="+mn-ea"/>
                <a:cs typeface="+mn-cs"/>
              </a:rPr>
              <a:t> 7 + 5,~ 2 \</a:t>
            </a:r>
            <a:r>
              <a:rPr lang="en-US" sz="800" kern="1200" dirty="0" err="1" smtClean="0">
                <a:solidFill>
                  <a:srgbClr val="A6A6A6"/>
                </a:solidFill>
                <a:latin typeface="+mn-lt"/>
                <a:ea typeface="+mn-ea"/>
                <a:cs typeface="+mn-cs"/>
              </a:rPr>
              <a:t>cdot</a:t>
            </a:r>
            <a:r>
              <a:rPr lang="en-US" sz="800" kern="1200" dirty="0" smtClean="0">
                <a:solidFill>
                  <a:srgbClr val="A6A6A6"/>
                </a:solidFill>
                <a:latin typeface="+mn-lt"/>
                <a:ea typeface="+mn-ea"/>
                <a:cs typeface="+mn-cs"/>
              </a:rPr>
              <a:t> 7 + 2,~ 2 \</a:t>
            </a:r>
            <a:r>
              <a:rPr lang="en-US" sz="800" kern="1200" dirty="0" err="1" smtClean="0">
                <a:solidFill>
                  <a:srgbClr val="A6A6A6"/>
                </a:solidFill>
                <a:latin typeface="+mn-lt"/>
                <a:ea typeface="+mn-ea"/>
                <a:cs typeface="+mn-cs"/>
              </a:rPr>
              <a:t>cdot</a:t>
            </a:r>
            <a:r>
              <a:rPr lang="en-US" sz="800" kern="1200" dirty="0" smtClean="0">
                <a:solidFill>
                  <a:srgbClr val="A6A6A6"/>
                </a:solidFill>
                <a:latin typeface="+mn-lt"/>
                <a:ea typeface="+mn-ea"/>
                <a:cs typeface="+mn-cs"/>
              </a:rPr>
              <a:t> 7 + 6,~ 3 \</a:t>
            </a:r>
            <a:r>
              <a:rPr lang="en-US" sz="800" kern="1200" dirty="0" err="1" smtClean="0">
                <a:solidFill>
                  <a:srgbClr val="A6A6A6"/>
                </a:solidFill>
                <a:latin typeface="+mn-lt"/>
                <a:ea typeface="+mn-ea"/>
                <a:cs typeface="+mn-cs"/>
              </a:rPr>
              <a:t>cdot</a:t>
            </a:r>
            <a:r>
              <a:rPr lang="en-US" sz="800" kern="1200" dirty="0" smtClean="0">
                <a:solidFill>
                  <a:srgbClr val="A6A6A6"/>
                </a:solidFill>
                <a:latin typeface="+mn-lt"/>
                <a:ea typeface="+mn-ea"/>
                <a:cs typeface="+mn-cs"/>
              </a:rPr>
              <a:t> 7 + 3\}</a:t>
            </a:r>
          </a:p>
          <a:p>
            <a:r>
              <a:rPr lang="en-US" sz="800" kern="1200" dirty="0" smtClean="0">
                <a:solidFill>
                  <a:srgbClr val="A6A6A6"/>
                </a:solidFill>
                <a:latin typeface="+mn-lt"/>
                <a:ea typeface="+mn-ea"/>
                <a:cs typeface="+mn-cs"/>
              </a:rPr>
              <a:t>\end{align*}</a:t>
            </a:r>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188</a:t>
            </a:fld>
            <a:endParaRPr lang="en-US"/>
          </a:p>
        </p:txBody>
      </p:sp>
    </p:spTree>
    <p:extLst>
      <p:ext uri="{BB962C8B-B14F-4D97-AF65-F5344CB8AC3E}">
        <p14:creationId xmlns:p14="http://schemas.microsoft.com/office/powerpoint/2010/main" val="339804295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The lemma </a:t>
            </a:r>
            <a:r>
              <a:rPr lang="nl-NL" dirty="0" err="1" smtClean="0"/>
              <a:t>says</a:t>
            </a:r>
            <a:r>
              <a:rPr lang="nl-NL" dirty="0" smtClean="0"/>
              <a:t> </a:t>
            </a:r>
            <a:r>
              <a:rPr lang="nl-NL" dirty="0" err="1" smtClean="0"/>
              <a:t>that</a:t>
            </a:r>
            <a:r>
              <a:rPr lang="nl-NL" dirty="0" smtClean="0"/>
              <a:t> </a:t>
            </a:r>
            <a:r>
              <a:rPr lang="nl-NL" dirty="0" err="1" smtClean="0"/>
              <a:t>all</a:t>
            </a:r>
            <a:r>
              <a:rPr lang="nl-NL" dirty="0" smtClean="0"/>
              <a:t> the </a:t>
            </a:r>
            <a:r>
              <a:rPr lang="nl-NL" dirty="0" err="1" smtClean="0"/>
              <a:t>remainders</a:t>
            </a:r>
            <a:r>
              <a:rPr lang="nl-NL" dirty="0" smtClean="0"/>
              <a:t> are </a:t>
            </a:r>
            <a:r>
              <a:rPr lang="nl-NL" dirty="0" err="1" smtClean="0"/>
              <a:t>unique</a:t>
            </a:r>
            <a:r>
              <a:rPr lang="nl-NL" dirty="0" smtClean="0"/>
              <a:t>.  The </a:t>
            </a:r>
            <a:r>
              <a:rPr lang="nl-NL" dirty="0" err="1" smtClean="0"/>
              <a:t>proof</a:t>
            </a:r>
            <a:r>
              <a:rPr lang="nl-NL" dirty="0" smtClean="0"/>
              <a:t> starts </a:t>
            </a:r>
            <a:r>
              <a:rPr lang="nl-NL" dirty="0" err="1" smtClean="0"/>
              <a:t>by</a:t>
            </a:r>
            <a:r>
              <a:rPr lang="nl-NL" dirty="0" smtClean="0"/>
              <a:t> </a:t>
            </a:r>
            <a:r>
              <a:rPr lang="nl-NL" dirty="0" err="1" smtClean="0"/>
              <a:t>supposing</a:t>
            </a:r>
            <a:r>
              <a:rPr lang="nl-NL" dirty="0" smtClean="0"/>
              <a:t> </a:t>
            </a:r>
            <a:r>
              <a:rPr lang="nl-NL" dirty="0" err="1" smtClean="0"/>
              <a:t>they</a:t>
            </a:r>
            <a:r>
              <a:rPr lang="nl-NL" dirty="0" smtClean="0"/>
              <a:t> </a:t>
            </a:r>
            <a:r>
              <a:rPr lang="nl-NL" dirty="0" err="1" smtClean="0"/>
              <a:t>aren’t</a:t>
            </a:r>
            <a:r>
              <a:rPr lang="nl-NL" dirty="0" smtClean="0"/>
              <a:t>,</a:t>
            </a:r>
            <a:r>
              <a:rPr lang="nl-NL" baseline="0" dirty="0" smtClean="0"/>
              <a:t> i.e. </a:t>
            </a:r>
            <a:r>
              <a:rPr lang="nl-NL" baseline="0" dirty="0" err="1" smtClean="0"/>
              <a:t>supposing</a:t>
            </a:r>
            <a:r>
              <a:rPr lang="nl-NL" baseline="0" dirty="0" smtClean="0"/>
              <a:t> </a:t>
            </a:r>
            <a:r>
              <a:rPr lang="nl-NL" baseline="0" dirty="0" err="1" smtClean="0"/>
              <a:t>that</a:t>
            </a:r>
            <a:r>
              <a:rPr lang="nl-NL" baseline="0" dirty="0" smtClean="0"/>
              <a:t> </a:t>
            </a:r>
            <a:r>
              <a:rPr lang="nl-NL" baseline="0" dirty="0" err="1" smtClean="0"/>
              <a:t>two</a:t>
            </a:r>
            <a:r>
              <a:rPr lang="nl-NL" baseline="0" dirty="0" smtClean="0"/>
              <a:t> of the </a:t>
            </a:r>
            <a:r>
              <a:rPr lang="nl-NL" baseline="0" dirty="0" err="1" smtClean="0"/>
              <a:t>remainders</a:t>
            </a:r>
            <a:r>
              <a:rPr lang="nl-NL" baseline="0" dirty="0" smtClean="0"/>
              <a:t> are the </a:t>
            </a:r>
            <a:r>
              <a:rPr lang="nl-NL" baseline="0" dirty="0" err="1" smtClean="0"/>
              <a:t>same</a:t>
            </a:r>
            <a:r>
              <a:rPr lang="nl-NL" baseline="0" dirty="0" smtClean="0"/>
              <a:t>.</a:t>
            </a:r>
          </a:p>
          <a:p>
            <a:endParaRPr lang="nl-NL" dirty="0" smtClean="0"/>
          </a:p>
          <a:p>
            <a:r>
              <a:rPr lang="nl-NL" sz="800" dirty="0" smtClean="0">
                <a:solidFill>
                  <a:srgbClr val="A6A6A6"/>
                </a:solidFill>
              </a:rPr>
              <a:t>\begin{</a:t>
            </a:r>
            <a:r>
              <a:rPr lang="nl-NL" sz="800" dirty="0" err="1" smtClean="0">
                <a:solidFill>
                  <a:srgbClr val="A6A6A6"/>
                </a:solidFill>
              </a:rPr>
              <a:t>align</a:t>
            </a:r>
            <a:r>
              <a:rPr lang="nl-NL" sz="800" dirty="0" smtClean="0">
                <a:solidFill>
                  <a:srgbClr val="A6A6A6"/>
                </a:solidFill>
              </a:rPr>
              <a:t>*}</a:t>
            </a:r>
          </a:p>
          <a:p>
            <a:r>
              <a:rPr lang="nl-NL" sz="800" dirty="0" smtClean="0">
                <a:solidFill>
                  <a:srgbClr val="A6A6A6"/>
                </a:solidFill>
              </a:rPr>
              <a:t>(</a:t>
            </a:r>
            <a:r>
              <a:rPr lang="nl-NL" sz="800" dirty="0" err="1" smtClean="0">
                <a:solidFill>
                  <a:srgbClr val="A6A6A6"/>
                </a:solidFill>
              </a:rPr>
              <a:t>q_j</a:t>
            </a:r>
            <a:r>
              <a:rPr lang="nl-NL" sz="800" dirty="0" smtClean="0">
                <a:solidFill>
                  <a:srgbClr val="A6A6A6"/>
                </a:solidFill>
              </a:rPr>
              <a:t> p + </a:t>
            </a:r>
            <a:r>
              <a:rPr lang="nl-NL" sz="800" dirty="0" err="1" smtClean="0">
                <a:solidFill>
                  <a:srgbClr val="A6A6A6"/>
                </a:solidFill>
              </a:rPr>
              <a:t>r_j</a:t>
            </a:r>
            <a:r>
              <a:rPr lang="nl-NL" sz="800" dirty="0" smtClean="0">
                <a:solidFill>
                  <a:srgbClr val="A6A6A6"/>
                </a:solidFill>
              </a:rPr>
              <a:t>) - (</a:t>
            </a:r>
            <a:r>
              <a:rPr lang="nl-NL" sz="800" dirty="0" err="1" smtClean="0">
                <a:solidFill>
                  <a:srgbClr val="A6A6A6"/>
                </a:solidFill>
              </a:rPr>
              <a:t>q_i</a:t>
            </a:r>
            <a:r>
              <a:rPr lang="nl-NL" sz="800" dirty="0" smtClean="0">
                <a:solidFill>
                  <a:srgbClr val="A6A6A6"/>
                </a:solidFill>
              </a:rPr>
              <a:t> p + </a:t>
            </a:r>
            <a:r>
              <a:rPr lang="nl-NL" sz="800" dirty="0" err="1" smtClean="0">
                <a:solidFill>
                  <a:srgbClr val="A6A6A6"/>
                </a:solidFill>
              </a:rPr>
              <a:t>r_i</a:t>
            </a:r>
            <a:r>
              <a:rPr lang="nl-NL" sz="800" dirty="0" smtClean="0">
                <a:solidFill>
                  <a:srgbClr val="A6A6A6"/>
                </a:solidFill>
              </a:rPr>
              <a:t>) &amp;= </a:t>
            </a:r>
            <a:r>
              <a:rPr lang="nl-NL" sz="800" dirty="0" err="1" smtClean="0">
                <a:solidFill>
                  <a:srgbClr val="A6A6A6"/>
                </a:solidFill>
              </a:rPr>
              <a:t>q_jp</a:t>
            </a:r>
            <a:r>
              <a:rPr lang="nl-NL" sz="800" dirty="0" smtClean="0">
                <a:solidFill>
                  <a:srgbClr val="A6A6A6"/>
                </a:solidFill>
              </a:rPr>
              <a:t> - </a:t>
            </a:r>
            <a:r>
              <a:rPr lang="nl-NL" sz="800" dirty="0" err="1" smtClean="0">
                <a:solidFill>
                  <a:srgbClr val="A6A6A6"/>
                </a:solidFill>
              </a:rPr>
              <a:t>q_ip</a:t>
            </a:r>
            <a:r>
              <a:rPr lang="nl-NL" sz="800" dirty="0" smtClean="0">
                <a:solidFill>
                  <a:srgbClr val="A6A6A6"/>
                </a:solidFill>
              </a:rPr>
              <a:t> = (</a:t>
            </a:r>
            <a:r>
              <a:rPr lang="nl-NL" sz="800" dirty="0" err="1" smtClean="0">
                <a:solidFill>
                  <a:srgbClr val="A6A6A6"/>
                </a:solidFill>
              </a:rPr>
              <a:t>q_j</a:t>
            </a:r>
            <a:r>
              <a:rPr lang="nl-NL" sz="800" dirty="0" smtClean="0">
                <a:solidFill>
                  <a:srgbClr val="A6A6A6"/>
                </a:solidFill>
              </a:rPr>
              <a:t> - </a:t>
            </a:r>
            <a:r>
              <a:rPr lang="nl-NL" sz="800" dirty="0" err="1" smtClean="0">
                <a:solidFill>
                  <a:srgbClr val="A6A6A6"/>
                </a:solidFill>
              </a:rPr>
              <a:t>q_i</a:t>
            </a:r>
            <a:r>
              <a:rPr lang="nl-NL" sz="800" dirty="0" smtClean="0">
                <a:solidFill>
                  <a:srgbClr val="A6A6A6"/>
                </a:solidFill>
              </a:rPr>
              <a:t>)p</a:t>
            </a:r>
          </a:p>
          <a:p>
            <a:r>
              <a:rPr lang="nl-NL" sz="800" dirty="0" smtClean="0">
                <a:solidFill>
                  <a:srgbClr val="A6A6A6"/>
                </a:solidFill>
              </a:rPr>
              <a:t>\end{</a:t>
            </a:r>
            <a:r>
              <a:rPr lang="nl-NL" sz="800" dirty="0" err="1" smtClean="0">
                <a:solidFill>
                  <a:srgbClr val="A6A6A6"/>
                </a:solidFill>
              </a:rPr>
              <a:t>align</a:t>
            </a:r>
            <a:r>
              <a:rPr lang="nl-NL" sz="800" dirty="0" smtClean="0">
                <a:solidFill>
                  <a:srgbClr val="A6A6A6"/>
                </a:solidFill>
              </a:rPr>
              <a:t>*}</a:t>
            </a:r>
          </a:p>
          <a:p>
            <a:endParaRPr lang="nl-NL" sz="800" dirty="0" smtClean="0">
              <a:solidFill>
                <a:srgbClr val="A6A6A6"/>
              </a:solidFill>
            </a:endParaRPr>
          </a:p>
          <a:p>
            <a:r>
              <a:rPr lang="it-IT" sz="800" dirty="0" smtClean="0">
                <a:solidFill>
                  <a:srgbClr val="A6A6A6"/>
                </a:solidFill>
              </a:rPr>
              <a:t>\</a:t>
            </a:r>
            <a:r>
              <a:rPr lang="it-IT" sz="800" dirty="0" err="1" smtClean="0">
                <a:solidFill>
                  <a:srgbClr val="A6A6A6"/>
                </a:solidFill>
              </a:rPr>
              <a:t>begin</a:t>
            </a:r>
            <a:r>
              <a:rPr lang="it-IT" sz="800" dirty="0" smtClean="0">
                <a:solidFill>
                  <a:srgbClr val="A6A6A6"/>
                </a:solidFill>
              </a:rPr>
              <a:t>{</a:t>
            </a:r>
            <a:r>
              <a:rPr lang="it-IT" sz="800" dirty="0" err="1" smtClean="0">
                <a:solidFill>
                  <a:srgbClr val="A6A6A6"/>
                </a:solidFill>
              </a:rPr>
              <a:t>align</a:t>
            </a:r>
            <a:r>
              <a:rPr lang="it-IT" sz="800" dirty="0" smtClean="0">
                <a:solidFill>
                  <a:srgbClr val="A6A6A6"/>
                </a:solidFill>
              </a:rPr>
              <a:t>*}</a:t>
            </a:r>
          </a:p>
          <a:p>
            <a:r>
              <a:rPr lang="it-IT" sz="800" dirty="0" err="1" smtClean="0">
                <a:solidFill>
                  <a:srgbClr val="A6A6A6"/>
                </a:solidFill>
              </a:rPr>
              <a:t>aj</a:t>
            </a:r>
            <a:r>
              <a:rPr lang="it-IT" sz="800" dirty="0" smtClean="0">
                <a:solidFill>
                  <a:srgbClr val="A6A6A6"/>
                </a:solidFill>
              </a:rPr>
              <a:t> - ai = (</a:t>
            </a:r>
            <a:r>
              <a:rPr lang="it-IT" sz="800" dirty="0" err="1" smtClean="0">
                <a:solidFill>
                  <a:srgbClr val="A6A6A6"/>
                </a:solidFill>
              </a:rPr>
              <a:t>q_j</a:t>
            </a:r>
            <a:r>
              <a:rPr lang="it-IT" sz="800" dirty="0" smtClean="0">
                <a:solidFill>
                  <a:srgbClr val="A6A6A6"/>
                </a:solidFill>
              </a:rPr>
              <a:t> - </a:t>
            </a:r>
            <a:r>
              <a:rPr lang="it-IT" sz="800" dirty="0" err="1" smtClean="0">
                <a:solidFill>
                  <a:srgbClr val="A6A6A6"/>
                </a:solidFill>
              </a:rPr>
              <a:t>q_i</a:t>
            </a:r>
            <a:r>
              <a:rPr lang="it-IT" sz="800" dirty="0" smtClean="0">
                <a:solidFill>
                  <a:srgbClr val="A6A6A6"/>
                </a:solidFill>
              </a:rPr>
              <a:t>)</a:t>
            </a:r>
            <a:r>
              <a:rPr lang="it-IT" sz="800" dirty="0" err="1" smtClean="0">
                <a:solidFill>
                  <a:srgbClr val="A6A6A6"/>
                </a:solidFill>
              </a:rPr>
              <a:t>p</a:t>
            </a:r>
            <a:r>
              <a:rPr lang="it-IT" sz="800" dirty="0" smtClean="0">
                <a:solidFill>
                  <a:srgbClr val="A6A6A6"/>
                </a:solidFill>
              </a:rPr>
              <a:t> \\</a:t>
            </a:r>
          </a:p>
          <a:p>
            <a:r>
              <a:rPr lang="it-IT" sz="800" dirty="0" smtClean="0">
                <a:solidFill>
                  <a:srgbClr val="A6A6A6"/>
                </a:solidFill>
              </a:rPr>
              <a:t>a(</a:t>
            </a:r>
            <a:r>
              <a:rPr lang="it-IT" sz="800" dirty="0" err="1" smtClean="0">
                <a:solidFill>
                  <a:srgbClr val="A6A6A6"/>
                </a:solidFill>
              </a:rPr>
              <a:t>j</a:t>
            </a:r>
            <a:r>
              <a:rPr lang="it-IT" sz="800" dirty="0" smtClean="0">
                <a:solidFill>
                  <a:srgbClr val="A6A6A6"/>
                </a:solidFill>
              </a:rPr>
              <a:t> - i) = (</a:t>
            </a:r>
            <a:r>
              <a:rPr lang="it-IT" sz="800" dirty="0" err="1" smtClean="0">
                <a:solidFill>
                  <a:srgbClr val="A6A6A6"/>
                </a:solidFill>
              </a:rPr>
              <a:t>q_j</a:t>
            </a:r>
            <a:r>
              <a:rPr lang="it-IT" sz="800" dirty="0" smtClean="0">
                <a:solidFill>
                  <a:srgbClr val="A6A6A6"/>
                </a:solidFill>
              </a:rPr>
              <a:t> - </a:t>
            </a:r>
            <a:r>
              <a:rPr lang="it-IT" sz="800" dirty="0" err="1" smtClean="0">
                <a:solidFill>
                  <a:srgbClr val="A6A6A6"/>
                </a:solidFill>
              </a:rPr>
              <a:t>q_i</a:t>
            </a:r>
            <a:r>
              <a:rPr lang="it-IT" sz="800" dirty="0" smtClean="0">
                <a:solidFill>
                  <a:srgbClr val="A6A6A6"/>
                </a:solidFill>
              </a:rPr>
              <a:t>)</a:t>
            </a:r>
            <a:r>
              <a:rPr lang="it-IT" sz="800" dirty="0" err="1" smtClean="0">
                <a:solidFill>
                  <a:srgbClr val="A6A6A6"/>
                </a:solidFill>
              </a:rPr>
              <a:t>p</a:t>
            </a:r>
            <a:endParaRPr lang="it-IT" sz="800" dirty="0" smtClean="0">
              <a:solidFill>
                <a:srgbClr val="A6A6A6"/>
              </a:solidFill>
            </a:endParaRPr>
          </a:p>
          <a:p>
            <a:r>
              <a:rPr lang="it-IT" sz="800" dirty="0" smtClean="0">
                <a:solidFill>
                  <a:srgbClr val="A6A6A6"/>
                </a:solidFill>
              </a:rPr>
              <a:t>\end{</a:t>
            </a:r>
            <a:r>
              <a:rPr lang="it-IT" sz="800" dirty="0" err="1" smtClean="0">
                <a:solidFill>
                  <a:srgbClr val="A6A6A6"/>
                </a:solidFill>
              </a:rPr>
              <a:t>align</a:t>
            </a:r>
            <a:r>
              <a:rPr lang="it-IT" sz="800" dirty="0" smtClean="0">
                <a:solidFill>
                  <a:srgbClr val="A6A6A6"/>
                </a:solidFill>
              </a:rPr>
              <a:t>*}</a:t>
            </a:r>
          </a:p>
          <a:p>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189</a:t>
            </a:fld>
            <a:endParaRPr lang="en-US"/>
          </a:p>
        </p:txBody>
      </p:sp>
    </p:spTree>
    <p:extLst>
      <p:ext uri="{BB962C8B-B14F-4D97-AF65-F5344CB8AC3E}">
        <p14:creationId xmlns:p14="http://schemas.microsoft.com/office/powerpoint/2010/main" val="138480744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way to view cancellation</a:t>
            </a:r>
            <a:r>
              <a:rPr lang="en-US" baseline="0" dirty="0" smtClean="0"/>
              <a:t> is in the context of modular arithmetic.</a:t>
            </a:r>
          </a:p>
          <a:p>
            <a:endParaRPr lang="en-US" baseline="0" dirty="0" smtClean="0"/>
          </a:p>
          <a:p>
            <a:r>
              <a:rPr lang="en-US" baseline="0" dirty="0" smtClean="0"/>
              <a:t>The only difference between clock arithmetic and modular arithmetic is that mathematicians would call 12 o’clock zero.</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191</a:t>
            </a:fld>
            <a:endParaRPr lang="en-US"/>
          </a:p>
        </p:txBody>
      </p:sp>
    </p:spTree>
    <p:extLst>
      <p:ext uri="{BB962C8B-B14F-4D97-AF65-F5344CB8AC3E}">
        <p14:creationId xmlns:p14="http://schemas.microsoft.com/office/powerpoint/2010/main" val="1580091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table starts with 1 and the second factor</a:t>
            </a:r>
            <a:r>
              <a:rPr lang="en-US" baseline="0" dirty="0" smtClean="0"/>
              <a:t> (</a:t>
            </a:r>
            <a:r>
              <a:rPr lang="en-US" dirty="0" smtClean="0"/>
              <a:t>59).</a:t>
            </a:r>
          </a:p>
          <a:p>
            <a:r>
              <a:rPr lang="en-US" dirty="0" smtClean="0"/>
              <a:t>We</a:t>
            </a:r>
            <a:r>
              <a:rPr lang="en-US" baseline="0" dirty="0" smtClean="0"/>
              <a:t> </a:t>
            </a:r>
            <a:r>
              <a:rPr lang="en-US" baseline="0" dirty="0" smtClean="0"/>
              <a:t>express the first factor (41) as the sum of powers of two 1 + 8 + 32</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19</a:t>
            </a:fld>
            <a:endParaRPr lang="en-US"/>
          </a:p>
        </p:txBody>
      </p:sp>
    </p:spTree>
    <p:extLst>
      <p:ext uri="{BB962C8B-B14F-4D97-AF65-F5344CB8AC3E}">
        <p14:creationId xmlns:p14="http://schemas.microsoft.com/office/powerpoint/2010/main" val="162128861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relationship between modular arithmetic and remainders.</a:t>
            </a:r>
          </a:p>
          <a:p>
            <a:r>
              <a:rPr lang="en-US" dirty="0" smtClean="0"/>
              <a:t>Saying</a:t>
            </a:r>
            <a:r>
              <a:rPr lang="en-US" baseline="0" dirty="0" smtClean="0"/>
              <a:t> (3 x 3) mod 7 = 2 is equivalent to saying 3 x 3 is one multiple of 7 with a remainder of 2.</a:t>
            </a:r>
          </a:p>
          <a:p>
            <a:r>
              <a:rPr lang="en-US" baseline="0" dirty="0" smtClean="0"/>
              <a:t>In other words, a value modulo n is equivalent to the remainder after using n as a divisor.</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192</a:t>
            </a:fld>
            <a:endParaRPr lang="en-US"/>
          </a:p>
        </p:txBody>
      </p:sp>
    </p:spTree>
    <p:extLst>
      <p:ext uri="{BB962C8B-B14F-4D97-AF65-F5344CB8AC3E}">
        <p14:creationId xmlns:p14="http://schemas.microsoft.com/office/powerpoint/2010/main" val="63273163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smtClean="0"/>
              <a:t>Note that every row contains all possible remainders with no</a:t>
            </a:r>
            <a:r>
              <a:rPr lang="ro-RO" baseline="0" dirty="0" smtClean="0"/>
              <a:t> repeats, and every row is a permutation of every other row.</a:t>
            </a:r>
          </a:p>
          <a:p>
            <a:r>
              <a:rPr lang="ro-RO" baseline="0" dirty="0" smtClean="0"/>
              <a:t>Also (this follows from the above), every row contains a 1.  But that means that for any factor, there is another factor that is its inverse.</a:t>
            </a:r>
            <a:endParaRPr lang="ro-RO" dirty="0" smtClean="0"/>
          </a:p>
          <a:p>
            <a:endParaRPr lang="ro-RO"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renewcommand</a:t>
            </a: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arraystretch</a:t>
            </a:r>
            <a:r>
              <a:rPr lang="en-US" sz="800" kern="1200" dirty="0" smtClean="0">
                <a:solidFill>
                  <a:srgbClr val="A6A6A6"/>
                </a:solidFill>
                <a:latin typeface="+mn-lt"/>
                <a:ea typeface="+mn-ea"/>
                <a:cs typeface="+mn-cs"/>
              </a:rPr>
              <a:t>}{1.3} % increase space between rows</a:t>
            </a:r>
            <a:endParaRPr lang="ro-RO" sz="800" dirty="0" smtClean="0">
              <a:solidFill>
                <a:srgbClr val="A6A6A6"/>
              </a:solidFill>
            </a:endParaRPr>
          </a:p>
          <a:p>
            <a:r>
              <a:rPr lang="ro-RO" sz="800" dirty="0" smtClean="0">
                <a:solidFill>
                  <a:srgbClr val="A6A6A6"/>
                </a:solidFill>
              </a:rPr>
              <a:t>\begin{tabular}{c | c | c  | c | c | c | c |}</a:t>
            </a:r>
          </a:p>
          <a:p>
            <a:r>
              <a:rPr lang="ro-RO" sz="800" dirty="0" smtClean="0">
                <a:solidFill>
                  <a:srgbClr val="A6A6A6"/>
                </a:solidFill>
              </a:rPr>
              <a:t>\multicolumn{1}{r}{$\times$}</a:t>
            </a:r>
          </a:p>
          <a:p>
            <a:r>
              <a:rPr lang="ro-RO" sz="800" dirty="0" smtClean="0">
                <a:solidFill>
                  <a:srgbClr val="A6A6A6"/>
                </a:solidFill>
              </a:rPr>
              <a:t>&amp; \multicolumn{1}{c}{1}</a:t>
            </a:r>
          </a:p>
          <a:p>
            <a:r>
              <a:rPr lang="ro-RO" sz="800" dirty="0" smtClean="0">
                <a:solidFill>
                  <a:srgbClr val="A6A6A6"/>
                </a:solidFill>
              </a:rPr>
              <a:t>&amp; \multicolumn{1}{c}{2}</a:t>
            </a:r>
          </a:p>
          <a:p>
            <a:r>
              <a:rPr lang="ro-RO" sz="800" dirty="0" smtClean="0">
                <a:solidFill>
                  <a:srgbClr val="A6A6A6"/>
                </a:solidFill>
              </a:rPr>
              <a:t>&amp; \multicolumn{1}{c}{3}</a:t>
            </a:r>
          </a:p>
          <a:p>
            <a:r>
              <a:rPr lang="ro-RO" sz="800" dirty="0" smtClean="0">
                <a:solidFill>
                  <a:srgbClr val="A6A6A6"/>
                </a:solidFill>
              </a:rPr>
              <a:t>&amp; \multicolumn{1}{c}{4}</a:t>
            </a:r>
          </a:p>
          <a:p>
            <a:r>
              <a:rPr lang="ro-RO" sz="800" dirty="0" smtClean="0">
                <a:solidFill>
                  <a:srgbClr val="A6A6A6"/>
                </a:solidFill>
              </a:rPr>
              <a:t>&amp; \multicolumn{1}{c}{5}</a:t>
            </a:r>
          </a:p>
          <a:p>
            <a:r>
              <a:rPr lang="ro-RO" sz="800" dirty="0" smtClean="0">
                <a:solidFill>
                  <a:srgbClr val="A6A6A6"/>
                </a:solidFill>
              </a:rPr>
              <a:t>&amp; \multicolumn{1}{c}{6} \\ \cline{2-7}</a:t>
            </a:r>
          </a:p>
          <a:p>
            <a:r>
              <a:rPr lang="ro-RO" sz="800" dirty="0" smtClean="0">
                <a:solidFill>
                  <a:srgbClr val="A6A6A6"/>
                </a:solidFill>
              </a:rPr>
              <a:t>1 &amp; 1 &amp; 2 &amp; 3 &amp; 4 &amp; 5 &amp; 6 \\ \cline{2-7}</a:t>
            </a:r>
          </a:p>
          <a:p>
            <a:r>
              <a:rPr lang="ro-RO" sz="800" dirty="0" smtClean="0">
                <a:solidFill>
                  <a:srgbClr val="A6A6A6"/>
                </a:solidFill>
              </a:rPr>
              <a:t>2 &amp; 2 &amp; 4 &amp; 6 &amp; 1 &amp; 3 &amp; 5 \\ \cline{2-7}</a:t>
            </a:r>
          </a:p>
          <a:p>
            <a:r>
              <a:rPr lang="ro-RO" sz="800" dirty="0" smtClean="0">
                <a:solidFill>
                  <a:srgbClr val="A6A6A6"/>
                </a:solidFill>
              </a:rPr>
              <a:t>3 &amp; 3 &amp; 6 &amp; 2 &amp; 5 &amp; 1 &amp; 4 \\ \cline{2-7}</a:t>
            </a:r>
          </a:p>
          <a:p>
            <a:r>
              <a:rPr lang="ro-RO" sz="800" dirty="0" smtClean="0">
                <a:solidFill>
                  <a:srgbClr val="A6A6A6"/>
                </a:solidFill>
              </a:rPr>
              <a:t>4 &amp; 4 &amp; 1 &amp; 5 &amp; 2 &amp; 6 &amp; 3 \\ \cline{2-7}</a:t>
            </a:r>
          </a:p>
          <a:p>
            <a:r>
              <a:rPr lang="ro-RO" sz="800" dirty="0" smtClean="0">
                <a:solidFill>
                  <a:srgbClr val="A6A6A6"/>
                </a:solidFill>
              </a:rPr>
              <a:t>5 &amp; 5 &amp; 3 &amp; 1 &amp; 6 &amp; 4 &amp; 2 \\ \cline{2-7}</a:t>
            </a:r>
          </a:p>
          <a:p>
            <a:r>
              <a:rPr lang="ro-RO" sz="800" dirty="0" smtClean="0">
                <a:solidFill>
                  <a:srgbClr val="A6A6A6"/>
                </a:solidFill>
              </a:rPr>
              <a:t>6 &amp; 6 &amp; 5 &amp; 4 &amp; 3 &amp; 2 &amp; 1 \\ \cline{2-7}</a:t>
            </a:r>
          </a:p>
          <a:p>
            <a:r>
              <a:rPr lang="ro-RO" sz="800" dirty="0" smtClean="0">
                <a:solidFill>
                  <a:srgbClr val="A6A6A6"/>
                </a:solidFill>
              </a:rPr>
              <a:t>\end{tabular}</a:t>
            </a:r>
          </a:p>
          <a:p>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195</a:t>
            </a:fld>
            <a:endParaRPr lang="en-US"/>
          </a:p>
        </p:txBody>
      </p:sp>
    </p:spTree>
    <p:extLst>
      <p:ext uri="{BB962C8B-B14F-4D97-AF65-F5344CB8AC3E}">
        <p14:creationId xmlns:p14="http://schemas.microsoft.com/office/powerpoint/2010/main" val="204016200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smtClean="0"/>
              <a:t>Inverses are shown</a:t>
            </a:r>
            <a:r>
              <a:rPr lang="ro-RO" baseline="0" dirty="0" smtClean="0"/>
              <a:t> in column on right.</a:t>
            </a:r>
          </a:p>
          <a:p>
            <a:endParaRPr lang="ro-RO" dirty="0" smtClean="0"/>
          </a:p>
          <a:p>
            <a:r>
              <a:rPr lang="ro-RO" sz="800" dirty="0" smtClean="0">
                <a:solidFill>
                  <a:srgbClr val="A6A6A6"/>
                </a:solidFill>
              </a:rPr>
              <a:t>\begin{tabular}{c | c | c  | c | c | c | c | l }</a:t>
            </a:r>
          </a:p>
          <a:p>
            <a:r>
              <a:rPr lang="ro-RO" sz="800" dirty="0" smtClean="0">
                <a:solidFill>
                  <a:srgbClr val="A6A6A6"/>
                </a:solidFill>
              </a:rPr>
              <a:t>\multicolumn{1}{r}{$\times$}</a:t>
            </a:r>
          </a:p>
          <a:p>
            <a:r>
              <a:rPr lang="ro-RO" sz="800" dirty="0" smtClean="0">
                <a:solidFill>
                  <a:srgbClr val="A6A6A6"/>
                </a:solidFill>
              </a:rPr>
              <a:t>&amp; \multicolumn{1}{c}{1}</a:t>
            </a:r>
          </a:p>
          <a:p>
            <a:r>
              <a:rPr lang="ro-RO" sz="800" dirty="0" smtClean="0">
                <a:solidFill>
                  <a:srgbClr val="A6A6A6"/>
                </a:solidFill>
              </a:rPr>
              <a:t>&amp; \multicolumn{1}{c}{2}</a:t>
            </a:r>
          </a:p>
          <a:p>
            <a:r>
              <a:rPr lang="ro-RO" sz="800" dirty="0" smtClean="0">
                <a:solidFill>
                  <a:srgbClr val="A6A6A6"/>
                </a:solidFill>
              </a:rPr>
              <a:t>&amp; \multicolumn{1}{c}{3}</a:t>
            </a:r>
          </a:p>
          <a:p>
            <a:r>
              <a:rPr lang="ro-RO" sz="800" dirty="0" smtClean="0">
                <a:solidFill>
                  <a:srgbClr val="A6A6A6"/>
                </a:solidFill>
              </a:rPr>
              <a:t>&amp; \multicolumn{1}{c}{4}</a:t>
            </a:r>
          </a:p>
          <a:p>
            <a:r>
              <a:rPr lang="ro-RO" sz="800" dirty="0" smtClean="0">
                <a:solidFill>
                  <a:srgbClr val="A6A6A6"/>
                </a:solidFill>
              </a:rPr>
              <a:t>&amp; \multicolumn{1}{c}{5}</a:t>
            </a:r>
          </a:p>
          <a:p>
            <a:r>
              <a:rPr lang="ro-RO" sz="800" dirty="0" smtClean="0">
                <a:solidFill>
                  <a:srgbClr val="A6A6A6"/>
                </a:solidFill>
              </a:rPr>
              <a:t>&amp; \multicolumn{1}{c}{6} &amp;\\ \cline{2-7}</a:t>
            </a:r>
          </a:p>
          <a:p>
            <a:r>
              <a:rPr lang="ro-RO" sz="800" dirty="0" smtClean="0">
                <a:solidFill>
                  <a:srgbClr val="A6A6A6"/>
                </a:solidFill>
              </a:rPr>
              <a:t>1 &amp; \textbf{1} &amp; 2 &amp; 3 &amp; 4 &amp; 5 &amp; 6   &amp; 1\\ \cline{2-7}</a:t>
            </a:r>
          </a:p>
          <a:p>
            <a:r>
              <a:rPr lang="ro-RO" sz="800" dirty="0" smtClean="0">
                <a:solidFill>
                  <a:srgbClr val="A6A6A6"/>
                </a:solidFill>
              </a:rPr>
              <a:t>2 &amp; 2 &amp; 4 &amp; 6 &amp; \textbf{1} &amp; 3 &amp; 5   &amp; 4\\ \cline{2-7}</a:t>
            </a:r>
          </a:p>
          <a:p>
            <a:r>
              <a:rPr lang="ro-RO" sz="800" dirty="0" smtClean="0">
                <a:solidFill>
                  <a:srgbClr val="A6A6A6"/>
                </a:solidFill>
              </a:rPr>
              <a:t>3 &amp; 3 &amp; 6 &amp; 2 &amp; 5 &amp; \textbf{1} &amp; 4   &amp; 5\\ \cline{2-7}</a:t>
            </a:r>
          </a:p>
          <a:p>
            <a:r>
              <a:rPr lang="ro-RO" sz="800" dirty="0" smtClean="0">
                <a:solidFill>
                  <a:srgbClr val="A6A6A6"/>
                </a:solidFill>
              </a:rPr>
              <a:t>4 &amp; 4 &amp; \textbf{1} &amp; 5 &amp; 2 &amp; 6 &amp; 3   &amp; 2\\ \cline{2-7}</a:t>
            </a:r>
          </a:p>
          <a:p>
            <a:r>
              <a:rPr lang="ro-RO" sz="800" dirty="0" smtClean="0">
                <a:solidFill>
                  <a:srgbClr val="A6A6A6"/>
                </a:solidFill>
              </a:rPr>
              <a:t>5 &amp; 5 &amp; 3 &amp; \textbf{1} &amp; 6 &amp; 4 &amp; 2   &amp; 3\\ \cline{2-7}</a:t>
            </a:r>
          </a:p>
          <a:p>
            <a:r>
              <a:rPr lang="ro-RO" sz="800" dirty="0" smtClean="0">
                <a:solidFill>
                  <a:srgbClr val="A6A6A6"/>
                </a:solidFill>
              </a:rPr>
              <a:t>6 &amp; 6 &amp; 5 &amp; 4 &amp; 3 &amp; 2 &amp; \textbf{1}   &amp; 6\\ \cline{2-7}</a:t>
            </a:r>
          </a:p>
          <a:p>
            <a:r>
              <a:rPr lang="ro-RO" sz="800" dirty="0" smtClean="0">
                <a:solidFill>
                  <a:srgbClr val="A6A6A6"/>
                </a:solidFill>
              </a:rPr>
              <a:t>\end{tabular}</a:t>
            </a:r>
          </a:p>
          <a:p>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196</a:t>
            </a:fld>
            <a:endParaRPr lang="en-US"/>
          </a:p>
        </p:txBody>
      </p:sp>
    </p:spTree>
    <p:extLst>
      <p:ext uri="{BB962C8B-B14F-4D97-AF65-F5344CB8AC3E}">
        <p14:creationId xmlns:p14="http://schemas.microsoft.com/office/powerpoint/2010/main" val="165987887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rely on this in</a:t>
            </a:r>
            <a:r>
              <a:rPr lang="en-US" baseline="0" dirty="0" smtClean="0"/>
              <a:t> the following proofs.</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197</a:t>
            </a:fld>
            <a:endParaRPr lang="en-US"/>
          </a:p>
        </p:txBody>
      </p:sp>
    </p:spTree>
    <p:extLst>
      <p:ext uri="{BB962C8B-B14F-4D97-AF65-F5344CB8AC3E}">
        <p14:creationId xmlns:p14="http://schemas.microsoft.com/office/powerpoint/2010/main" val="170491329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cancellation</a:t>
            </a:r>
            <a:r>
              <a:rPr lang="en-US" baseline="0" dirty="0" smtClean="0"/>
              <a:t> law says that for every number </a:t>
            </a:r>
            <a:r>
              <a:rPr lang="en-US" i="1" baseline="0" dirty="0" smtClean="0"/>
              <a:t>a </a:t>
            </a:r>
            <a:r>
              <a:rPr lang="en-US" baseline="0" dirty="0" smtClean="0"/>
              <a:t>less than a prime </a:t>
            </a:r>
            <a:r>
              <a:rPr lang="en-US" i="1" baseline="0" dirty="0" smtClean="0"/>
              <a:t>p</a:t>
            </a:r>
            <a:r>
              <a:rPr lang="en-US" baseline="0" dirty="0" smtClean="0"/>
              <a:t>, there is another number </a:t>
            </a:r>
            <a:r>
              <a:rPr lang="en-US" i="1" baseline="0" dirty="0" smtClean="0"/>
              <a:t>b</a:t>
            </a:r>
            <a:r>
              <a:rPr lang="en-US" baseline="0" dirty="0" smtClean="0"/>
              <a:t> that cancels </a:t>
            </a:r>
            <a:r>
              <a:rPr lang="en-US" i="1" baseline="0" dirty="0" smtClean="0"/>
              <a:t>a</a:t>
            </a:r>
            <a:r>
              <a:rPr lang="en-US" baseline="0" dirty="0" smtClean="0"/>
              <a:t>.</a:t>
            </a:r>
          </a:p>
          <a:p>
            <a:endParaRPr lang="en-US" dirty="0" smtClean="0"/>
          </a:p>
          <a:p>
            <a:r>
              <a:rPr lang="en-US" sz="800" dirty="0" smtClean="0">
                <a:solidFill>
                  <a:srgbClr val="A6A6A6"/>
                </a:solidFill>
              </a:rPr>
              <a:t>$$a\</a:t>
            </a:r>
            <a:r>
              <a:rPr lang="en-US" sz="800" dirty="0" err="1" smtClean="0">
                <a:solidFill>
                  <a:srgbClr val="A6A6A6"/>
                </a:solidFill>
              </a:rPr>
              <a:t>cdot</a:t>
            </a:r>
            <a:r>
              <a:rPr lang="en-US" sz="800" dirty="0" smtClean="0">
                <a:solidFill>
                  <a:srgbClr val="A6A6A6"/>
                </a:solidFill>
              </a:rPr>
              <a:t>\{1,~ \</a:t>
            </a:r>
            <a:r>
              <a:rPr lang="en-US" sz="800" dirty="0" err="1" smtClean="0">
                <a:solidFill>
                  <a:srgbClr val="A6A6A6"/>
                </a:solidFill>
              </a:rPr>
              <a:t>ldots</a:t>
            </a:r>
            <a:r>
              <a:rPr lang="en-US" sz="800" dirty="0" smtClean="0">
                <a:solidFill>
                  <a:srgbClr val="A6A6A6"/>
                </a:solidFill>
              </a:rPr>
              <a:t>, ~p-1\} $$</a:t>
            </a:r>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198</a:t>
            </a:fld>
            <a:endParaRPr lang="en-US"/>
          </a:p>
        </p:txBody>
      </p:sp>
    </p:spTree>
    <p:extLst>
      <p:ext uri="{BB962C8B-B14F-4D97-AF65-F5344CB8AC3E}">
        <p14:creationId xmlns:p14="http://schemas.microsoft.com/office/powerpoint/2010/main" val="215409687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a:t>
            </a:r>
            <a:r>
              <a:rPr lang="en-US" baseline="0" dirty="0" smtClean="0"/>
              <a:t> to recap, our strategy for proving Fermat’s Little Theorem is to prove these five results, and then put them together to prove the theorem.</a:t>
            </a:r>
          </a:p>
          <a:p>
            <a:r>
              <a:rPr lang="en-US" baseline="0" dirty="0" smtClean="0"/>
              <a:t>Recall that we already did the first three last time.</a:t>
            </a:r>
          </a:p>
          <a:p>
            <a:r>
              <a:rPr lang="en-US" baseline="0" dirty="0" smtClean="0"/>
              <a:t>Euclid VII, 30 says: t</a:t>
            </a:r>
            <a:r>
              <a:rPr lang="en-US" sz="1200" i="0" dirty="0" smtClean="0"/>
              <a:t>he product of two integers smaller than a prime p is not divisible by p.</a:t>
            </a:r>
          </a:p>
          <a:p>
            <a:r>
              <a:rPr lang="en-US" sz="1200" i="0" dirty="0" smtClean="0"/>
              <a:t>The permutation of remainders lemma says:  If you take all the multiples of a up to p-1, and express each</a:t>
            </a:r>
            <a:r>
              <a:rPr lang="en-US" sz="1200" i="0" baseline="0" dirty="0" smtClean="0"/>
              <a:t> as </a:t>
            </a:r>
            <a:r>
              <a:rPr lang="en-US" sz="1200" i="0" baseline="0" dirty="0" err="1" smtClean="0"/>
              <a:t>qp+r</a:t>
            </a:r>
            <a:r>
              <a:rPr lang="en-US" sz="1200" i="0" baseline="0" dirty="0" smtClean="0"/>
              <a:t>, all the remainders will be different and will be a permutation of {1, …, p-1}.</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cancellation</a:t>
            </a:r>
            <a:r>
              <a:rPr lang="en-US" baseline="0" dirty="0" smtClean="0"/>
              <a:t> law says that for every number a less than a prime p, there is another number b that cancels a.</a:t>
            </a:r>
            <a:endParaRPr lang="en-US" sz="1200" i="0" baseline="0" dirty="0" smtClean="0"/>
          </a:p>
          <a:p>
            <a:r>
              <a:rPr lang="en-US" sz="1200" i="0" baseline="0" dirty="0" smtClean="0"/>
              <a:t>Today we’ll cover the last two, and then we’ll prove Fermat’s Little Theorem.</a:t>
            </a:r>
            <a:endParaRPr lang="en-US" i="0" dirty="0"/>
          </a:p>
        </p:txBody>
      </p:sp>
      <p:sp>
        <p:nvSpPr>
          <p:cNvPr id="4" name="Slide Number Placeholder 3"/>
          <p:cNvSpPr>
            <a:spLocks noGrp="1"/>
          </p:cNvSpPr>
          <p:nvPr>
            <p:ph type="sldNum" sz="quarter" idx="10"/>
          </p:nvPr>
        </p:nvSpPr>
        <p:spPr/>
        <p:txBody>
          <a:bodyPr/>
          <a:lstStyle/>
          <a:p>
            <a:fld id="{54944655-8098-9B4C-A891-DF2C39192C38}" type="slidenum">
              <a:rPr lang="en-US" smtClean="0"/>
              <a:t>201</a:t>
            </a:fld>
            <a:endParaRPr lang="en-US"/>
          </a:p>
        </p:txBody>
      </p:sp>
    </p:spTree>
    <p:extLst>
      <p:ext uri="{BB962C8B-B14F-4D97-AF65-F5344CB8AC3E}">
        <p14:creationId xmlns:p14="http://schemas.microsoft.com/office/powerpoint/2010/main" val="410638385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says</a:t>
            </a:r>
            <a:r>
              <a:rPr lang="en-US" baseline="0" dirty="0" smtClean="0"/>
              <a:t> if there is a self-canceling element, it must be either 1 or p – 1.</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i="0" baseline="0" dirty="0" smtClean="0"/>
              <a:t>Recall that Euclid VII, 30 says: </a:t>
            </a:r>
            <a:r>
              <a:rPr lang="en-US" sz="1200" i="0" dirty="0" smtClean="0"/>
              <a:t>The product of two integers smaller than a prime p is not divisible by p.</a:t>
            </a:r>
            <a:endParaRPr lang="en-US" baseline="0" dirty="0" smtClean="0"/>
          </a:p>
          <a:p>
            <a:r>
              <a:rPr lang="en-US" baseline="0" dirty="0" smtClean="0"/>
              <a:t>In the last step, our two integers are a-1 and a+1, and we know they are greater than 0 and less than p, because a is greater than 1 and less than p-1</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54944655-8098-9B4C-A891-DF2C39192C38}" type="slidenum">
              <a:rPr lang="en-US" smtClean="0"/>
              <a:t>204</a:t>
            </a:fld>
            <a:endParaRPr lang="en-US"/>
          </a:p>
        </p:txBody>
      </p:sp>
    </p:spTree>
    <p:extLst>
      <p:ext uri="{BB962C8B-B14F-4D97-AF65-F5344CB8AC3E}">
        <p14:creationId xmlns:p14="http://schemas.microsoft.com/office/powerpoint/2010/main" val="127428696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cs typeface="Palatino"/>
              </a:rPr>
              <a:t>Announced (but not proved) in 1770 by Edward </a:t>
            </a:r>
            <a:r>
              <a:rPr lang="en-US" sz="1200" dirty="0" err="1" smtClean="0">
                <a:cs typeface="Palatino"/>
              </a:rPr>
              <a:t>Waring</a:t>
            </a:r>
            <a:r>
              <a:rPr lang="en-US" sz="1200" dirty="0" smtClean="0">
                <a:cs typeface="Palatino"/>
              </a:rPr>
              <a:t>, who attributed it to his student John Wilson.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cs typeface="Palatino"/>
              </a:rPr>
              <a:t>Part of a common pattern in math for things to be named after the wrong person.</a:t>
            </a:r>
          </a:p>
          <a:p>
            <a:r>
              <a:rPr lang="en-US" sz="1200" dirty="0" err="1" smtClean="0">
                <a:cs typeface="Palatino"/>
              </a:rPr>
              <a:t>Waring</a:t>
            </a:r>
            <a:r>
              <a:rPr lang="en-US" sz="1200" dirty="0" smtClean="0">
                <a:cs typeface="Palatino"/>
              </a:rPr>
              <a:t> said he couldn’t prove it without the right notation.</a:t>
            </a:r>
            <a:r>
              <a:rPr lang="en-US" sz="1200" baseline="0" dirty="0" smtClean="0">
                <a:cs typeface="Palatino"/>
              </a:rPr>
              <a:t> </a:t>
            </a:r>
            <a:r>
              <a:rPr lang="en-US" sz="1200" dirty="0" smtClean="0">
                <a:cs typeface="Palatino"/>
              </a:rPr>
              <a:t>Gauss’ snide comment:  One needs notion, not notation.</a:t>
            </a:r>
          </a:p>
          <a:p>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205</a:t>
            </a:fld>
            <a:endParaRPr lang="en-US"/>
          </a:p>
        </p:txBody>
      </p:sp>
    </p:spTree>
    <p:extLst>
      <p:ext uri="{BB962C8B-B14F-4D97-AF65-F5344CB8AC3E}">
        <p14:creationId xmlns:p14="http://schemas.microsoft.com/office/powerpoint/2010/main" val="221543517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stated Wilson’s Theorem at the</a:t>
            </a:r>
            <a:r>
              <a:rPr lang="en-US" baseline="0" dirty="0" smtClean="0"/>
              <a:t> top using more concise language.  The backwards E is an existential quantifier, which is read “there is” or “there exists.”</a:t>
            </a:r>
          </a:p>
          <a:p>
            <a:endParaRPr lang="en-US" baseline="0" dirty="0" smtClean="0"/>
          </a:p>
          <a:p>
            <a:r>
              <a:rPr lang="en-US" dirty="0" smtClean="0"/>
              <a:t>Each pair of canceling terms has a product with remainder 1, i.e. we could write the product</a:t>
            </a:r>
            <a:r>
              <a:rPr lang="en-US" baseline="0" dirty="0" smtClean="0"/>
              <a:t> as </a:t>
            </a:r>
            <a:r>
              <a:rPr lang="en-US" baseline="0" dirty="0" err="1" smtClean="0"/>
              <a:t>xp</a:t>
            </a:r>
            <a:r>
              <a:rPr lang="en-US" baseline="0" dirty="0" smtClean="0"/>
              <a:t> + 1.</a:t>
            </a:r>
          </a:p>
          <a:p>
            <a:r>
              <a:rPr lang="en-US" baseline="0" dirty="0" smtClean="0"/>
              <a:t>If we have a product of a bunch of those pairs, this product still has the same form, but with a different multiple.  Let’s call it </a:t>
            </a:r>
            <a:r>
              <a:rPr lang="en-US" baseline="0" dirty="0" err="1" smtClean="0"/>
              <a:t>np</a:t>
            </a:r>
            <a:r>
              <a:rPr lang="en-US" baseline="0" dirty="0" smtClean="0"/>
              <a:t> + 1.</a:t>
            </a:r>
          </a:p>
          <a:p>
            <a:endParaRPr lang="en-US" baseline="0" dirty="0" smtClean="0"/>
          </a:p>
          <a:p>
            <a:r>
              <a:rPr lang="en-US" baseline="0" dirty="0" smtClean="0"/>
              <a:t>Now we’re finally ready to prove Fermat’s Little Theorem.</a:t>
            </a:r>
          </a:p>
          <a:p>
            <a:endParaRPr lang="en-US" baseline="0" dirty="0" smtClean="0"/>
          </a:p>
          <a:p>
            <a:r>
              <a:rPr lang="en-US" sz="800" kern="1200" dirty="0" smtClean="0">
                <a:solidFill>
                  <a:srgbClr val="A6A6A6"/>
                </a:solidFill>
                <a:latin typeface="+mn-lt"/>
                <a:ea typeface="+mn-ea"/>
                <a:cs typeface="+mn-cs"/>
              </a:rPr>
              <a:t>\[ p~ \</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{prime} \implies \exists m: (p - 1)! = </a:t>
            </a:r>
            <a:r>
              <a:rPr lang="en-US" sz="800" kern="1200" dirty="0" err="1" smtClean="0">
                <a:solidFill>
                  <a:srgbClr val="A6A6A6"/>
                </a:solidFill>
                <a:latin typeface="+mn-lt"/>
                <a:ea typeface="+mn-ea"/>
                <a:cs typeface="+mn-cs"/>
              </a:rPr>
              <a:t>mp</a:t>
            </a:r>
            <a:r>
              <a:rPr lang="en-US" sz="800" kern="1200" dirty="0" smtClean="0">
                <a:solidFill>
                  <a:srgbClr val="A6A6A6"/>
                </a:solidFill>
                <a:latin typeface="+mn-lt"/>
                <a:ea typeface="+mn-ea"/>
                <a:cs typeface="+mn-cs"/>
              </a:rPr>
              <a:t> + (p - 1) \]</a:t>
            </a:r>
            <a:endParaRPr lang="en-US" sz="800" dirty="0" smtClean="0">
              <a:solidFill>
                <a:srgbClr val="A6A6A6"/>
              </a:solidFill>
            </a:endParaRPr>
          </a:p>
          <a:p>
            <a:endParaRPr lang="en-US" sz="800" dirty="0" smtClean="0">
              <a:solidFill>
                <a:srgbClr val="A6A6A6"/>
              </a:solidFill>
            </a:endParaRPr>
          </a:p>
          <a:p>
            <a:r>
              <a:rPr lang="en-US" sz="800" dirty="0" smtClean="0">
                <a:solidFill>
                  <a:srgbClr val="A6A6A6"/>
                </a:solidFill>
              </a:rPr>
              <a:t>\[ (p - 1)! = 1 \</a:t>
            </a:r>
            <a:r>
              <a:rPr lang="en-US" sz="800" dirty="0" err="1" smtClean="0">
                <a:solidFill>
                  <a:srgbClr val="A6A6A6"/>
                </a:solidFill>
              </a:rPr>
              <a:t>cdot</a:t>
            </a:r>
            <a:r>
              <a:rPr lang="en-US" sz="800" dirty="0" smtClean="0">
                <a:solidFill>
                  <a:srgbClr val="A6A6A6"/>
                </a:solidFill>
              </a:rPr>
              <a:t> 2 \</a:t>
            </a:r>
            <a:r>
              <a:rPr lang="en-US" sz="800" dirty="0" err="1" smtClean="0">
                <a:solidFill>
                  <a:srgbClr val="A6A6A6"/>
                </a:solidFill>
              </a:rPr>
              <a:t>cdot</a:t>
            </a:r>
            <a:r>
              <a:rPr lang="en-US" sz="800" dirty="0" smtClean="0">
                <a:solidFill>
                  <a:srgbClr val="A6A6A6"/>
                </a:solidFill>
              </a:rPr>
              <a:t> 3 \</a:t>
            </a:r>
            <a:r>
              <a:rPr lang="en-US" sz="800" dirty="0" err="1" smtClean="0">
                <a:solidFill>
                  <a:srgbClr val="A6A6A6"/>
                </a:solidFill>
              </a:rPr>
              <a:t>ldots</a:t>
            </a:r>
            <a:r>
              <a:rPr lang="en-US" sz="800" dirty="0" smtClean="0">
                <a:solidFill>
                  <a:srgbClr val="A6A6A6"/>
                </a:solidFill>
              </a:rPr>
              <a:t> (p-1) \]</a:t>
            </a:r>
          </a:p>
          <a:p>
            <a:endParaRPr lang="en-US" sz="800" dirty="0" smtClean="0">
              <a:solidFill>
                <a:srgbClr val="A6A6A6"/>
              </a:solidFill>
            </a:endParaRPr>
          </a:p>
          <a:p>
            <a:r>
              <a:rPr lang="pl-PL" sz="800" dirty="0" smtClean="0">
                <a:solidFill>
                  <a:srgbClr val="A6A6A6"/>
                </a:solidFill>
              </a:rPr>
              <a:t>\</a:t>
            </a:r>
            <a:r>
              <a:rPr lang="pl-PL" sz="800" dirty="0" err="1" smtClean="0">
                <a:solidFill>
                  <a:srgbClr val="A6A6A6"/>
                </a:solidFill>
              </a:rPr>
              <a:t>begin</a:t>
            </a:r>
            <a:r>
              <a:rPr lang="pl-PL" sz="800" dirty="0" smtClean="0">
                <a:solidFill>
                  <a:srgbClr val="A6A6A6"/>
                </a:solidFill>
              </a:rPr>
              <a:t>{</a:t>
            </a:r>
            <a:r>
              <a:rPr lang="pl-PL" sz="800" dirty="0" err="1" smtClean="0">
                <a:solidFill>
                  <a:srgbClr val="A6A6A6"/>
                </a:solidFill>
              </a:rPr>
              <a:t>align</a:t>
            </a:r>
            <a:r>
              <a:rPr lang="pl-PL" sz="800" dirty="0" smtClean="0">
                <a:solidFill>
                  <a:srgbClr val="A6A6A6"/>
                </a:solidFill>
              </a:rPr>
              <a:t>*}</a:t>
            </a:r>
          </a:p>
          <a:p>
            <a:r>
              <a:rPr lang="pl-PL" sz="800" dirty="0" smtClean="0">
                <a:solidFill>
                  <a:srgbClr val="A6A6A6"/>
                </a:solidFill>
              </a:rPr>
              <a:t>(p - 1)! &amp;= 1 \</a:t>
            </a:r>
            <a:r>
              <a:rPr lang="pl-PL" sz="800" dirty="0" err="1" smtClean="0">
                <a:solidFill>
                  <a:srgbClr val="A6A6A6"/>
                </a:solidFill>
              </a:rPr>
              <a:t>cdot</a:t>
            </a:r>
            <a:r>
              <a:rPr lang="pl-PL" sz="800" dirty="0" smtClean="0">
                <a:solidFill>
                  <a:srgbClr val="A6A6A6"/>
                </a:solidFill>
              </a:rPr>
              <a:t> (</a:t>
            </a:r>
            <a:r>
              <a:rPr lang="pl-PL" sz="800" dirty="0" err="1" smtClean="0">
                <a:solidFill>
                  <a:srgbClr val="A6A6A6"/>
                </a:solidFill>
              </a:rPr>
              <a:t>np</a:t>
            </a:r>
            <a:r>
              <a:rPr lang="pl-PL" sz="800" dirty="0" smtClean="0">
                <a:solidFill>
                  <a:srgbClr val="A6A6A6"/>
                </a:solidFill>
              </a:rPr>
              <a:t> + 1) \</a:t>
            </a:r>
            <a:r>
              <a:rPr lang="pl-PL" sz="800" dirty="0" err="1" smtClean="0">
                <a:solidFill>
                  <a:srgbClr val="A6A6A6"/>
                </a:solidFill>
              </a:rPr>
              <a:t>cdot</a:t>
            </a:r>
            <a:r>
              <a:rPr lang="pl-PL" sz="800" dirty="0" smtClean="0">
                <a:solidFill>
                  <a:srgbClr val="A6A6A6"/>
                </a:solidFill>
              </a:rPr>
              <a:t> (p - 1) \\</a:t>
            </a:r>
          </a:p>
          <a:p>
            <a:r>
              <a:rPr lang="pl-PL" sz="800" dirty="0" smtClean="0">
                <a:solidFill>
                  <a:srgbClr val="A6A6A6"/>
                </a:solidFill>
              </a:rPr>
              <a:t>&amp;= </a:t>
            </a:r>
            <a:r>
              <a:rPr lang="pl-PL" sz="800" dirty="0" err="1" smtClean="0">
                <a:solidFill>
                  <a:srgbClr val="A6A6A6"/>
                </a:solidFill>
              </a:rPr>
              <a:t>np</a:t>
            </a:r>
            <a:r>
              <a:rPr lang="pl-PL" sz="800" dirty="0" smtClean="0">
                <a:solidFill>
                  <a:srgbClr val="A6A6A6"/>
                </a:solidFill>
              </a:rPr>
              <a:t> \</a:t>
            </a:r>
            <a:r>
              <a:rPr lang="pl-PL" sz="800" dirty="0" err="1" smtClean="0">
                <a:solidFill>
                  <a:srgbClr val="A6A6A6"/>
                </a:solidFill>
              </a:rPr>
              <a:t>cdot</a:t>
            </a:r>
            <a:r>
              <a:rPr lang="pl-PL" sz="800" dirty="0" smtClean="0">
                <a:solidFill>
                  <a:srgbClr val="A6A6A6"/>
                </a:solidFill>
              </a:rPr>
              <a:t> p - </a:t>
            </a:r>
            <a:r>
              <a:rPr lang="pl-PL" sz="800" dirty="0" err="1" smtClean="0">
                <a:solidFill>
                  <a:srgbClr val="A6A6A6"/>
                </a:solidFill>
              </a:rPr>
              <a:t>np</a:t>
            </a:r>
            <a:r>
              <a:rPr lang="pl-PL" sz="800" dirty="0" smtClean="0">
                <a:solidFill>
                  <a:srgbClr val="A6A6A6"/>
                </a:solidFill>
              </a:rPr>
              <a:t> + p -1 \\</a:t>
            </a:r>
          </a:p>
          <a:p>
            <a:r>
              <a:rPr lang="pl-PL" sz="800" dirty="0" smtClean="0">
                <a:solidFill>
                  <a:srgbClr val="A6A6A6"/>
                </a:solidFill>
              </a:rPr>
              <a:t>&amp;= (</a:t>
            </a:r>
            <a:r>
              <a:rPr lang="pl-PL" sz="800" dirty="0" err="1" smtClean="0">
                <a:solidFill>
                  <a:srgbClr val="A6A6A6"/>
                </a:solidFill>
              </a:rPr>
              <a:t>np</a:t>
            </a:r>
            <a:r>
              <a:rPr lang="pl-PL" sz="800" dirty="0" smtClean="0">
                <a:solidFill>
                  <a:srgbClr val="A6A6A6"/>
                </a:solidFill>
              </a:rPr>
              <a:t> - n)p + (p - 1)</a:t>
            </a:r>
          </a:p>
          <a:p>
            <a:r>
              <a:rPr lang="pl-PL" sz="800" dirty="0" smtClean="0">
                <a:solidFill>
                  <a:srgbClr val="A6A6A6"/>
                </a:solidFill>
              </a:rPr>
              <a:t>\end{</a:t>
            </a:r>
            <a:r>
              <a:rPr lang="pl-PL" sz="800" dirty="0" err="1" smtClean="0">
                <a:solidFill>
                  <a:srgbClr val="A6A6A6"/>
                </a:solidFill>
              </a:rPr>
              <a:t>align</a:t>
            </a:r>
            <a:r>
              <a:rPr lang="pl-PL" sz="800" dirty="0" smtClean="0">
                <a:solidFill>
                  <a:srgbClr val="A6A6A6"/>
                </a:solidFill>
              </a:rPr>
              <a:t>*}</a:t>
            </a:r>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206</a:t>
            </a:fld>
            <a:endParaRPr lang="en-US"/>
          </a:p>
        </p:txBody>
      </p:sp>
    </p:spTree>
    <p:extLst>
      <p:ext uri="{BB962C8B-B14F-4D97-AF65-F5344CB8AC3E}">
        <p14:creationId xmlns:p14="http://schemas.microsoft.com/office/powerpoint/2010/main" val="76358522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For the </a:t>
            </a:r>
            <a:r>
              <a:rPr lang="it-IT" dirty="0" err="1" smtClean="0"/>
              <a:t>second</a:t>
            </a:r>
            <a:r>
              <a:rPr lang="it-IT" dirty="0" smtClean="0"/>
              <a:t> line, </a:t>
            </a:r>
            <a:r>
              <a:rPr lang="it-IT" dirty="0" err="1" smtClean="0"/>
              <a:t>recall</a:t>
            </a:r>
            <a:r>
              <a:rPr lang="it-IT" dirty="0" smtClean="0"/>
              <a:t> </a:t>
            </a:r>
            <a:r>
              <a:rPr lang="it-IT" dirty="0" err="1" smtClean="0"/>
              <a:t>that</a:t>
            </a:r>
            <a:r>
              <a:rPr lang="it-IT" dirty="0" smtClean="0"/>
              <a:t> Wilson’s </a:t>
            </a:r>
            <a:r>
              <a:rPr lang="it-IT" dirty="0" err="1" smtClean="0"/>
              <a:t>Theorem</a:t>
            </a:r>
            <a:r>
              <a:rPr lang="it-IT" dirty="0" smtClean="0"/>
              <a:t> </a:t>
            </a:r>
            <a:r>
              <a:rPr lang="it-IT" dirty="0" err="1" smtClean="0"/>
              <a:t>is</a:t>
            </a:r>
            <a:r>
              <a:rPr lang="it-IT" dirty="0" smtClean="0"/>
              <a:t> a </a:t>
            </a:r>
            <a:r>
              <a:rPr lang="it-IT" dirty="0" err="1" smtClean="0"/>
              <a:t>result</a:t>
            </a:r>
            <a:r>
              <a:rPr lang="it-IT" dirty="0" smtClean="0"/>
              <a:t> </a:t>
            </a:r>
            <a:r>
              <a:rPr lang="it-IT" dirty="0" err="1" smtClean="0"/>
              <a:t>about</a:t>
            </a:r>
            <a:r>
              <a:rPr lang="it-IT" dirty="0" smtClean="0"/>
              <a:t> (p-1)!;</a:t>
            </a:r>
            <a:r>
              <a:rPr lang="it-IT" baseline="0" dirty="0" smtClean="0"/>
              <a:t> </a:t>
            </a:r>
            <a:r>
              <a:rPr lang="it-IT" baseline="0" dirty="0" err="1" smtClean="0"/>
              <a:t>all</a:t>
            </a:r>
            <a:r>
              <a:rPr lang="it-IT" baseline="0" dirty="0" smtClean="0"/>
              <a:t> </a:t>
            </a:r>
            <a:r>
              <a:rPr lang="it-IT" baseline="0" dirty="0" err="1" smtClean="0"/>
              <a:t>we’ve</a:t>
            </a:r>
            <a:r>
              <a:rPr lang="it-IT" baseline="0" dirty="0" smtClean="0"/>
              <a:t> </a:t>
            </a:r>
            <a:r>
              <a:rPr lang="it-IT" baseline="0" dirty="0" err="1" smtClean="0"/>
              <a:t>done</a:t>
            </a:r>
            <a:r>
              <a:rPr lang="it-IT" baseline="0" dirty="0" smtClean="0"/>
              <a:t> </a:t>
            </a:r>
            <a:r>
              <a:rPr lang="it-IT" baseline="0" dirty="0" err="1" smtClean="0"/>
              <a:t>here</a:t>
            </a:r>
            <a:r>
              <a:rPr lang="it-IT" baseline="0" dirty="0" smtClean="0"/>
              <a:t> </a:t>
            </a:r>
            <a:r>
              <a:rPr lang="it-IT" baseline="0" dirty="0" err="1" smtClean="0"/>
              <a:t>is</a:t>
            </a:r>
            <a:r>
              <a:rPr lang="it-IT" baseline="0" dirty="0" smtClean="0"/>
              <a:t> </a:t>
            </a:r>
            <a:r>
              <a:rPr lang="it-IT" baseline="0" dirty="0" err="1" smtClean="0"/>
              <a:t>rewritten</a:t>
            </a:r>
            <a:r>
              <a:rPr lang="it-IT" baseline="0" dirty="0" smtClean="0"/>
              <a:t> the </a:t>
            </a:r>
            <a:r>
              <a:rPr lang="it-IT" baseline="0" dirty="0" err="1" smtClean="0"/>
              <a:t>factorial</a:t>
            </a:r>
            <a:r>
              <a:rPr lang="it-IT" baseline="0" dirty="0" smtClean="0"/>
              <a:t> </a:t>
            </a:r>
            <a:r>
              <a:rPr lang="it-IT" baseline="0" dirty="0" err="1" smtClean="0"/>
              <a:t>as</a:t>
            </a:r>
            <a:r>
              <a:rPr lang="it-IT" baseline="0" dirty="0" smtClean="0"/>
              <a:t> the </a:t>
            </a:r>
            <a:r>
              <a:rPr lang="it-IT" baseline="0" dirty="0" err="1" smtClean="0"/>
              <a:t>product</a:t>
            </a:r>
            <a:r>
              <a:rPr lang="it-IT" baseline="0" dirty="0" smtClean="0"/>
              <a:t> on the </a:t>
            </a:r>
            <a:r>
              <a:rPr lang="it-IT" baseline="0" dirty="0" err="1" smtClean="0"/>
              <a:t>left</a:t>
            </a:r>
            <a:r>
              <a:rPr lang="it-IT" baseline="0" dirty="0" smtClean="0"/>
              <a:t>.</a:t>
            </a:r>
            <a:endParaRPr lang="it-IT" dirty="0" smtClean="0"/>
          </a:p>
          <a:p>
            <a:r>
              <a:rPr lang="it-IT" dirty="0" err="1" smtClean="0"/>
              <a:t>We’ll</a:t>
            </a:r>
            <a:r>
              <a:rPr lang="it-IT" dirty="0" smtClean="0"/>
              <a:t> </a:t>
            </a:r>
            <a:r>
              <a:rPr lang="it-IT" dirty="0" err="1" smtClean="0"/>
              <a:t>return</a:t>
            </a:r>
            <a:r>
              <a:rPr lang="it-IT" baseline="0" dirty="0" smtClean="0"/>
              <a:t> to the </a:t>
            </a:r>
            <a:r>
              <a:rPr lang="it-IT" baseline="0" dirty="0" err="1" smtClean="0"/>
              <a:t>expression</a:t>
            </a:r>
            <a:r>
              <a:rPr lang="it-IT" baseline="0" dirty="0" smtClean="0"/>
              <a:t> </a:t>
            </a:r>
            <a:r>
              <a:rPr lang="it-IT" baseline="0" dirty="0" err="1" smtClean="0"/>
              <a:t>boxed</a:t>
            </a:r>
            <a:r>
              <a:rPr lang="it-IT" baseline="0" dirty="0" smtClean="0"/>
              <a:t> in </a:t>
            </a:r>
            <a:r>
              <a:rPr lang="it-IT" baseline="0" dirty="0" err="1" smtClean="0"/>
              <a:t>red</a:t>
            </a:r>
            <a:r>
              <a:rPr lang="it-IT" baseline="0" dirty="0" smtClean="0"/>
              <a:t> </a:t>
            </a:r>
            <a:r>
              <a:rPr lang="it-IT" baseline="0" dirty="0" err="1" smtClean="0"/>
              <a:t>shortly</a:t>
            </a:r>
            <a:r>
              <a:rPr lang="it-IT" baseline="0" dirty="0" smtClean="0"/>
              <a:t>.</a:t>
            </a:r>
            <a:endParaRPr lang="it-IT" dirty="0" smtClean="0"/>
          </a:p>
          <a:p>
            <a:endParaRPr lang="it-IT" dirty="0" smtClean="0"/>
          </a:p>
          <a:p>
            <a:r>
              <a:rPr lang="it-IT" sz="800" dirty="0" smtClean="0">
                <a:solidFill>
                  <a:srgbClr val="A6A6A6"/>
                </a:solidFill>
              </a:rPr>
              <a:t>\</a:t>
            </a:r>
            <a:r>
              <a:rPr lang="it-IT" sz="800" dirty="0" err="1" smtClean="0">
                <a:solidFill>
                  <a:srgbClr val="A6A6A6"/>
                </a:solidFill>
              </a:rPr>
              <a:t>prod</a:t>
            </a:r>
            <a:r>
              <a:rPr lang="it-IT" sz="800" dirty="0" smtClean="0">
                <a:solidFill>
                  <a:srgbClr val="A6A6A6"/>
                </a:solidFill>
              </a:rPr>
              <a:t>_{i=1}^{p-1}ai &amp;= a^{p-1}\</a:t>
            </a:r>
            <a:r>
              <a:rPr lang="it-IT" sz="800" dirty="0" err="1" smtClean="0">
                <a:solidFill>
                  <a:srgbClr val="A6A6A6"/>
                </a:solidFill>
              </a:rPr>
              <a:t>prod</a:t>
            </a:r>
            <a:r>
              <a:rPr lang="it-IT" sz="800" dirty="0" smtClean="0">
                <a:solidFill>
                  <a:srgbClr val="A6A6A6"/>
                </a:solidFill>
              </a:rPr>
              <a:t>_{i=1}^{p-1}i  \</a:t>
            </a:r>
            <a:r>
              <a:rPr lang="it-IT" sz="800" dirty="0" err="1" smtClean="0">
                <a:solidFill>
                  <a:srgbClr val="A6A6A6"/>
                </a:solidFill>
              </a:rPr>
              <a:t>label</a:t>
            </a:r>
            <a:r>
              <a:rPr lang="it-IT" sz="800" dirty="0" smtClean="0">
                <a:solidFill>
                  <a:srgbClr val="A6A6A6"/>
                </a:solidFill>
              </a:rPr>
              <a:t>{eqn:littlefermat1}</a:t>
            </a:r>
          </a:p>
          <a:p>
            <a:endParaRPr lang="it-IT" sz="800" dirty="0" smtClean="0">
              <a:solidFill>
                <a:srgbClr val="A6A6A6"/>
              </a:solidFill>
            </a:endParaRPr>
          </a:p>
          <a:p>
            <a:r>
              <a:rPr lang="it-IT" sz="800" dirty="0" smtClean="0">
                <a:solidFill>
                  <a:srgbClr val="A6A6A6"/>
                </a:solidFill>
              </a:rPr>
              <a:t>\[ \</a:t>
            </a:r>
            <a:r>
              <a:rPr lang="it-IT" sz="800" dirty="0" err="1" smtClean="0">
                <a:solidFill>
                  <a:srgbClr val="A6A6A6"/>
                </a:solidFill>
              </a:rPr>
              <a:t>prod</a:t>
            </a:r>
            <a:r>
              <a:rPr lang="it-IT" sz="800" dirty="0" smtClean="0">
                <a:solidFill>
                  <a:srgbClr val="A6A6A6"/>
                </a:solidFill>
              </a:rPr>
              <a:t>_{i=1}^{p-1}i = (p-1) + mp \]</a:t>
            </a:r>
          </a:p>
          <a:p>
            <a:endParaRPr lang="it-IT" sz="800" dirty="0" smtClean="0">
              <a:solidFill>
                <a:srgbClr val="A6A6A6"/>
              </a:solidFill>
            </a:endParaRPr>
          </a:p>
          <a:p>
            <a:r>
              <a:rPr lang="en-US" sz="800" dirty="0" smtClean="0">
                <a:solidFill>
                  <a:srgbClr val="A6A6A6"/>
                </a:solidFill>
              </a:rPr>
              <a:t>\begin{align*}</a:t>
            </a:r>
          </a:p>
          <a:p>
            <a:r>
              <a:rPr lang="en-US" sz="800" dirty="0" smtClean="0">
                <a:solidFill>
                  <a:srgbClr val="A6A6A6"/>
                </a:solidFill>
              </a:rPr>
              <a:t> \prod_{</a:t>
            </a:r>
            <a:r>
              <a:rPr lang="en-US" sz="800" dirty="0" err="1" smtClean="0">
                <a:solidFill>
                  <a:srgbClr val="A6A6A6"/>
                </a:solidFill>
              </a:rPr>
              <a:t>i</a:t>
            </a:r>
            <a:r>
              <a:rPr lang="en-US" sz="800" dirty="0" smtClean="0">
                <a:solidFill>
                  <a:srgbClr val="A6A6A6"/>
                </a:solidFill>
              </a:rPr>
              <a:t>=1}^{p-1}</a:t>
            </a:r>
            <a:r>
              <a:rPr lang="en-US" sz="800" dirty="0" err="1" smtClean="0">
                <a:solidFill>
                  <a:srgbClr val="A6A6A6"/>
                </a:solidFill>
              </a:rPr>
              <a:t>ai</a:t>
            </a:r>
            <a:r>
              <a:rPr lang="en-US" sz="800" dirty="0" smtClean="0">
                <a:solidFill>
                  <a:srgbClr val="A6A6A6"/>
                </a:solidFill>
              </a:rPr>
              <a:t> &amp;=a^{p-1}((p-1) + </a:t>
            </a:r>
            <a:r>
              <a:rPr lang="en-US" sz="800" dirty="0" err="1" smtClean="0">
                <a:solidFill>
                  <a:srgbClr val="A6A6A6"/>
                </a:solidFill>
              </a:rPr>
              <a:t>mp</a:t>
            </a:r>
            <a:r>
              <a:rPr lang="en-US" sz="800" dirty="0" smtClean="0">
                <a:solidFill>
                  <a:srgbClr val="A6A6A6"/>
                </a:solidFill>
              </a:rPr>
              <a:t>) \</a:t>
            </a:r>
            <a:r>
              <a:rPr lang="en-US" sz="800" dirty="0" err="1" smtClean="0">
                <a:solidFill>
                  <a:srgbClr val="A6A6A6"/>
                </a:solidFill>
              </a:rPr>
              <a:t>nonumber</a:t>
            </a:r>
            <a:r>
              <a:rPr lang="en-US" sz="800" dirty="0" smtClean="0">
                <a:solidFill>
                  <a:srgbClr val="A6A6A6"/>
                </a:solidFill>
              </a:rPr>
              <a:t> \\ %\label{eqn:littlefermat2}</a:t>
            </a:r>
          </a:p>
          <a:p>
            <a:r>
              <a:rPr lang="en-US" sz="800" dirty="0" smtClean="0">
                <a:solidFill>
                  <a:srgbClr val="A6A6A6"/>
                </a:solidFill>
              </a:rPr>
              <a:t>&amp;= a^{p-1}p - a^{p-1} + a^{p-1}</a:t>
            </a:r>
            <a:r>
              <a:rPr lang="en-US" sz="800" dirty="0" err="1" smtClean="0">
                <a:solidFill>
                  <a:srgbClr val="A6A6A6"/>
                </a:solidFill>
              </a:rPr>
              <a:t>mp</a:t>
            </a:r>
            <a:r>
              <a:rPr lang="en-US" sz="800" dirty="0" smtClean="0">
                <a:solidFill>
                  <a:srgbClr val="A6A6A6"/>
                </a:solidFill>
              </a:rPr>
              <a:t> \</a:t>
            </a:r>
            <a:r>
              <a:rPr lang="en-US" sz="800" dirty="0" err="1" smtClean="0">
                <a:solidFill>
                  <a:srgbClr val="A6A6A6"/>
                </a:solidFill>
              </a:rPr>
              <a:t>nonumber</a:t>
            </a:r>
            <a:r>
              <a:rPr lang="en-US" sz="800" dirty="0" smtClean="0">
                <a:solidFill>
                  <a:srgbClr val="A6A6A6"/>
                </a:solidFill>
              </a:rPr>
              <a:t> \\</a:t>
            </a:r>
          </a:p>
          <a:p>
            <a:r>
              <a:rPr lang="en-US" sz="800" dirty="0" smtClean="0">
                <a:solidFill>
                  <a:srgbClr val="A6A6A6"/>
                </a:solidFill>
              </a:rPr>
              <a:t>&amp;= (a^{p-1} + a^{p-1}m)p - a^{p-1} \label{eqn:littleFermatA4}</a:t>
            </a:r>
          </a:p>
          <a:p>
            <a:r>
              <a:rPr lang="en-US" sz="800" dirty="0" smtClean="0">
                <a:solidFill>
                  <a:srgbClr val="A6A6A6"/>
                </a:solidFill>
              </a:rPr>
              <a:t> \end{align*}</a:t>
            </a:r>
          </a:p>
          <a:p>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207</a:t>
            </a:fld>
            <a:endParaRPr lang="en-US"/>
          </a:p>
        </p:txBody>
      </p:sp>
    </p:spTree>
    <p:extLst>
      <p:ext uri="{BB962C8B-B14F-4D97-AF65-F5344CB8AC3E}">
        <p14:creationId xmlns:p14="http://schemas.microsoft.com/office/powerpoint/2010/main" val="2530280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To actually write the process as an algorithm, we need</a:t>
            </a:r>
            <a:r>
              <a:rPr lang="en-US" sz="1200" kern="1200" baseline="0" dirty="0" smtClean="0">
                <a:solidFill>
                  <a:schemeClr val="tx1"/>
                </a:solidFill>
                <a:latin typeface="+mn-lt"/>
                <a:ea typeface="+mn-ea"/>
                <a:cs typeface="+mn-cs"/>
              </a:rPr>
              <a:t> to be able to distinguish between even and odd.</a:t>
            </a:r>
          </a:p>
          <a:p>
            <a:endParaRPr lang="en-US" sz="1200" kern="1200" baseline="0" dirty="0" smtClean="0">
              <a:solidFill>
                <a:schemeClr val="tx1"/>
              </a:solidFill>
              <a:latin typeface="+mn-lt"/>
              <a:ea typeface="+mn-ea"/>
              <a:cs typeface="+mn-cs"/>
            </a:endParaRPr>
          </a:p>
          <a:p>
            <a:r>
              <a:rPr lang="en-US" sz="800" kern="1200" dirty="0" smtClean="0">
                <a:solidFill>
                  <a:srgbClr val="A6A6A6"/>
                </a:solidFill>
                <a:latin typeface="+mn-lt"/>
                <a:ea typeface="+mn-ea"/>
                <a:cs typeface="+mn-cs"/>
              </a:rPr>
              <a:t>\begin{align*}</a:t>
            </a:r>
          </a:p>
          <a:p>
            <a:r>
              <a:rPr lang="en-US" sz="800" kern="1200" dirty="0" smtClean="0">
                <a:solidFill>
                  <a:srgbClr val="A6A6A6"/>
                </a:solidFill>
                <a:latin typeface="+mn-lt"/>
                <a:ea typeface="+mn-ea"/>
                <a:cs typeface="+mn-cs"/>
              </a:rPr>
              <a:t>n = \</a:t>
            </a:r>
            <a:r>
              <a:rPr lang="en-US" sz="800" kern="1200" dirty="0" err="1" smtClean="0">
                <a:solidFill>
                  <a:srgbClr val="A6A6A6"/>
                </a:solidFill>
                <a:latin typeface="+mn-lt"/>
                <a:ea typeface="+mn-ea"/>
                <a:cs typeface="+mn-cs"/>
              </a:rPr>
              <a:t>frac</a:t>
            </a:r>
            <a:r>
              <a:rPr lang="en-US" sz="800" kern="1200" dirty="0" smtClean="0">
                <a:solidFill>
                  <a:srgbClr val="A6A6A6"/>
                </a:solidFill>
                <a:latin typeface="+mn-lt"/>
                <a:ea typeface="+mn-ea"/>
                <a:cs typeface="+mn-cs"/>
              </a:rPr>
              <a:t>{n}{2} + \</a:t>
            </a:r>
            <a:r>
              <a:rPr lang="en-US" sz="800" kern="1200" dirty="0" err="1" smtClean="0">
                <a:solidFill>
                  <a:srgbClr val="A6A6A6"/>
                </a:solidFill>
                <a:latin typeface="+mn-lt"/>
                <a:ea typeface="+mn-ea"/>
                <a:cs typeface="+mn-cs"/>
              </a:rPr>
              <a:t>frac</a:t>
            </a:r>
            <a:r>
              <a:rPr lang="en-US" sz="800" kern="1200" dirty="0" smtClean="0">
                <a:solidFill>
                  <a:srgbClr val="A6A6A6"/>
                </a:solidFill>
                <a:latin typeface="+mn-lt"/>
                <a:ea typeface="+mn-ea"/>
                <a:cs typeface="+mn-cs"/>
              </a:rPr>
              <a:t>{n}{2}  &amp;~\implies~ \</a:t>
            </a:r>
            <a:r>
              <a:rPr lang="en-US" sz="800" kern="1200" dirty="0" err="1" smtClean="0">
                <a:solidFill>
                  <a:srgbClr val="A6A6A6"/>
                </a:solidFill>
                <a:latin typeface="+mn-lt"/>
                <a:ea typeface="+mn-ea"/>
                <a:cs typeface="+mn-cs"/>
              </a:rPr>
              <a:t>textrm</a:t>
            </a:r>
            <a:r>
              <a:rPr lang="en-US" sz="800" kern="1200" dirty="0" smtClean="0">
                <a:solidFill>
                  <a:srgbClr val="A6A6A6"/>
                </a:solidFill>
                <a:latin typeface="+mn-lt"/>
                <a:ea typeface="+mn-ea"/>
                <a:cs typeface="+mn-cs"/>
              </a:rPr>
              <a:t>{even}(n) \\</a:t>
            </a:r>
          </a:p>
          <a:p>
            <a:r>
              <a:rPr lang="en-US" sz="800" kern="1200" dirty="0" smtClean="0">
                <a:solidFill>
                  <a:srgbClr val="A6A6A6"/>
                </a:solidFill>
                <a:latin typeface="+mn-lt"/>
                <a:ea typeface="+mn-ea"/>
                <a:cs typeface="+mn-cs"/>
              </a:rPr>
              <a:t>\\</a:t>
            </a:r>
          </a:p>
          <a:p>
            <a:r>
              <a:rPr lang="en-US" sz="800" kern="1200" dirty="0" smtClean="0">
                <a:solidFill>
                  <a:srgbClr val="A6A6A6"/>
                </a:solidFill>
                <a:latin typeface="+mn-lt"/>
                <a:ea typeface="+mn-ea"/>
                <a:cs typeface="+mn-cs"/>
              </a:rPr>
              <a:t>n = \</a:t>
            </a:r>
            <a:r>
              <a:rPr lang="en-US" sz="800" kern="1200" dirty="0" err="1" smtClean="0">
                <a:solidFill>
                  <a:srgbClr val="A6A6A6"/>
                </a:solidFill>
                <a:latin typeface="+mn-lt"/>
                <a:ea typeface="+mn-ea"/>
                <a:cs typeface="+mn-cs"/>
              </a:rPr>
              <a:t>frac</a:t>
            </a:r>
            <a:r>
              <a:rPr lang="en-US" sz="800" kern="1200" dirty="0" smtClean="0">
                <a:solidFill>
                  <a:srgbClr val="A6A6A6"/>
                </a:solidFill>
                <a:latin typeface="+mn-lt"/>
                <a:ea typeface="+mn-ea"/>
                <a:cs typeface="+mn-cs"/>
              </a:rPr>
              <a:t>{n-1}{2} + \</a:t>
            </a:r>
            <a:r>
              <a:rPr lang="en-US" sz="800" kern="1200" dirty="0" err="1" smtClean="0">
                <a:solidFill>
                  <a:srgbClr val="A6A6A6"/>
                </a:solidFill>
                <a:latin typeface="+mn-lt"/>
                <a:ea typeface="+mn-ea"/>
                <a:cs typeface="+mn-cs"/>
              </a:rPr>
              <a:t>frac</a:t>
            </a:r>
            <a:r>
              <a:rPr lang="en-US" sz="800" kern="1200" dirty="0" smtClean="0">
                <a:solidFill>
                  <a:srgbClr val="A6A6A6"/>
                </a:solidFill>
                <a:latin typeface="+mn-lt"/>
                <a:ea typeface="+mn-ea"/>
                <a:cs typeface="+mn-cs"/>
              </a:rPr>
              <a:t>{n-1}{2} + 1 &amp;~\implies~ \</a:t>
            </a:r>
            <a:r>
              <a:rPr lang="en-US" sz="800" kern="1200" dirty="0" err="1" smtClean="0">
                <a:solidFill>
                  <a:srgbClr val="A6A6A6"/>
                </a:solidFill>
                <a:latin typeface="+mn-lt"/>
                <a:ea typeface="+mn-ea"/>
                <a:cs typeface="+mn-cs"/>
              </a:rPr>
              <a:t>textrm</a:t>
            </a:r>
            <a:r>
              <a:rPr lang="en-US" sz="800" kern="1200" dirty="0" smtClean="0">
                <a:solidFill>
                  <a:srgbClr val="A6A6A6"/>
                </a:solidFill>
                <a:latin typeface="+mn-lt"/>
                <a:ea typeface="+mn-ea"/>
                <a:cs typeface="+mn-cs"/>
              </a:rPr>
              <a:t>{odd}(n)  \\</a:t>
            </a:r>
          </a:p>
          <a:p>
            <a:r>
              <a:rPr lang="en-US" sz="800" kern="1200" dirty="0" smtClean="0">
                <a:solidFill>
                  <a:srgbClr val="A6A6A6"/>
                </a:solidFill>
                <a:latin typeface="+mn-lt"/>
                <a:ea typeface="+mn-ea"/>
                <a:cs typeface="+mn-cs"/>
              </a:rPr>
              <a:t>\end{align*}</a:t>
            </a:r>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20</a:t>
            </a:fld>
            <a:endParaRPr lang="en-US"/>
          </a:p>
        </p:txBody>
      </p:sp>
    </p:spTree>
    <p:extLst>
      <p:ext uri="{BB962C8B-B14F-4D97-AF65-F5344CB8AC3E}">
        <p14:creationId xmlns:p14="http://schemas.microsoft.com/office/powerpoint/2010/main" val="152416404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kern="1200" dirty="0" smtClean="0">
              <a:solidFill>
                <a:srgbClr val="A6A6A6"/>
              </a:solidFill>
              <a:latin typeface="+mn-lt"/>
              <a:ea typeface="+mn-ea"/>
              <a:cs typeface="+mn-cs"/>
            </a:endParaRPr>
          </a:p>
          <a:p>
            <a:r>
              <a:rPr lang="en-US" sz="800" kern="1200" dirty="0" smtClean="0">
                <a:solidFill>
                  <a:srgbClr val="A6A6A6"/>
                </a:solidFill>
                <a:latin typeface="+mn-lt"/>
                <a:ea typeface="+mn-ea"/>
                <a:cs typeface="+mn-cs"/>
              </a:rPr>
              <a:t>\</a:t>
            </a:r>
            <a:r>
              <a:rPr lang="en-US" sz="800" kern="1200" dirty="0" smtClean="0">
                <a:solidFill>
                  <a:srgbClr val="A6A6A6"/>
                </a:solidFill>
                <a:latin typeface="+mn-lt"/>
                <a:ea typeface="+mn-ea"/>
                <a:cs typeface="+mn-cs"/>
              </a:rPr>
              <a:t>begin{align*}</a:t>
            </a:r>
          </a:p>
          <a:p>
            <a:r>
              <a:rPr lang="hu-HU" sz="800" kern="1200" dirty="0" smtClean="0">
                <a:solidFill>
                  <a:srgbClr val="A6A6A6"/>
                </a:solidFill>
                <a:latin typeface="+mn-lt"/>
                <a:ea typeface="+mn-ea"/>
                <a:cs typeface="+mn-cs"/>
              </a:rPr>
              <a:t>\prod_{i=1}^{p-1}ai &amp;= \prod_{i=1}^{p-1}(q_ip + r_i)</a:t>
            </a:r>
          </a:p>
          <a:p>
            <a:r>
              <a:rPr lang="en-US" sz="800" kern="1200" dirty="0" smtClean="0">
                <a:solidFill>
                  <a:srgbClr val="A6A6A6"/>
                </a:solidFill>
                <a:latin typeface="+mn-lt"/>
                <a:ea typeface="+mn-ea"/>
                <a:cs typeface="+mn-cs"/>
              </a:rPr>
              <a:t>\end{align*}</a:t>
            </a:r>
          </a:p>
          <a:p>
            <a:endParaRPr lang="en-US" sz="800" dirty="0" smtClean="0">
              <a:solidFill>
                <a:srgbClr val="A6A6A6"/>
              </a:solidFill>
            </a:endParaRPr>
          </a:p>
          <a:p>
            <a:r>
              <a:rPr lang="en-US" sz="800" dirty="0" smtClean="0">
                <a:solidFill>
                  <a:srgbClr val="A6A6A6"/>
                </a:solidFill>
              </a:rPr>
              <a:t>\begin{align*}</a:t>
            </a:r>
          </a:p>
          <a:p>
            <a:r>
              <a:rPr lang="en-US" sz="800" dirty="0" smtClean="0">
                <a:solidFill>
                  <a:srgbClr val="A6A6A6"/>
                </a:solidFill>
              </a:rPr>
              <a:t> \prod_{</a:t>
            </a:r>
            <a:r>
              <a:rPr lang="en-US" sz="800" dirty="0" err="1" smtClean="0">
                <a:solidFill>
                  <a:srgbClr val="A6A6A6"/>
                </a:solidFill>
              </a:rPr>
              <a:t>i</a:t>
            </a:r>
            <a:r>
              <a:rPr lang="en-US" sz="800" dirty="0" smtClean="0">
                <a:solidFill>
                  <a:srgbClr val="A6A6A6"/>
                </a:solidFill>
              </a:rPr>
              <a:t>=1}^{p-1}</a:t>
            </a:r>
            <a:r>
              <a:rPr lang="en-US" sz="800" dirty="0" err="1" smtClean="0">
                <a:solidFill>
                  <a:srgbClr val="A6A6A6"/>
                </a:solidFill>
              </a:rPr>
              <a:t>ai</a:t>
            </a:r>
            <a:r>
              <a:rPr lang="en-US" sz="800" dirty="0" smtClean="0">
                <a:solidFill>
                  <a:srgbClr val="A6A6A6"/>
                </a:solidFill>
              </a:rPr>
              <a:t>  &amp;= up + \prod_{</a:t>
            </a:r>
            <a:r>
              <a:rPr lang="en-US" sz="800" dirty="0" err="1" smtClean="0">
                <a:solidFill>
                  <a:srgbClr val="A6A6A6"/>
                </a:solidFill>
              </a:rPr>
              <a:t>i</a:t>
            </a:r>
            <a:r>
              <a:rPr lang="en-US" sz="800" dirty="0" smtClean="0">
                <a:solidFill>
                  <a:srgbClr val="A6A6A6"/>
                </a:solidFill>
              </a:rPr>
              <a:t>=1}^{p-1}</a:t>
            </a:r>
            <a:r>
              <a:rPr lang="en-US" sz="800" dirty="0" err="1" smtClean="0">
                <a:solidFill>
                  <a:srgbClr val="A6A6A6"/>
                </a:solidFill>
              </a:rPr>
              <a:t>r_i</a:t>
            </a:r>
            <a:r>
              <a:rPr lang="en-US" sz="800" dirty="0" smtClean="0">
                <a:solidFill>
                  <a:srgbClr val="A6A6A6"/>
                </a:solidFill>
              </a:rPr>
              <a:t> </a:t>
            </a:r>
          </a:p>
          <a:p>
            <a:r>
              <a:rPr lang="en-US" sz="800" dirty="0" smtClean="0">
                <a:solidFill>
                  <a:srgbClr val="A6A6A6"/>
                </a:solidFill>
              </a:rPr>
              <a:t>\end{align*}</a:t>
            </a:r>
          </a:p>
          <a:p>
            <a:endParaRPr lang="en-US" sz="800" dirty="0" smtClean="0">
              <a:solidFill>
                <a:srgbClr val="A6A6A6"/>
              </a:solidFill>
            </a:endParaRPr>
          </a:p>
          <a:p>
            <a:endParaRPr lang="en-US" sz="800" dirty="0" smtClean="0">
              <a:solidFill>
                <a:srgbClr val="A6A6A6"/>
              </a:solidFill>
            </a:endParaRPr>
          </a:p>
          <a:p>
            <a:r>
              <a:rPr lang="en-US" sz="800" dirty="0" smtClean="0">
                <a:solidFill>
                  <a:srgbClr val="A6A6A6"/>
                </a:solidFill>
              </a:rPr>
              <a:t>\</a:t>
            </a:r>
            <a:r>
              <a:rPr lang="en-US" sz="800" dirty="0" smtClean="0">
                <a:solidFill>
                  <a:srgbClr val="A6A6A6"/>
                </a:solidFill>
              </a:rPr>
              <a:t>begin{align*}</a:t>
            </a:r>
          </a:p>
          <a:p>
            <a:r>
              <a:rPr lang="en-US" sz="800" dirty="0" smtClean="0">
                <a:solidFill>
                  <a:srgbClr val="A6A6A6"/>
                </a:solidFill>
              </a:rPr>
              <a:t> \prod_{</a:t>
            </a:r>
            <a:r>
              <a:rPr lang="en-US" sz="800" dirty="0" err="1" smtClean="0">
                <a:solidFill>
                  <a:srgbClr val="A6A6A6"/>
                </a:solidFill>
              </a:rPr>
              <a:t>i</a:t>
            </a:r>
            <a:r>
              <a:rPr lang="en-US" sz="800" dirty="0" smtClean="0">
                <a:solidFill>
                  <a:srgbClr val="A6A6A6"/>
                </a:solidFill>
              </a:rPr>
              <a:t>=1}^{p-1}</a:t>
            </a:r>
            <a:r>
              <a:rPr lang="en-US" sz="800" dirty="0" err="1" smtClean="0">
                <a:solidFill>
                  <a:srgbClr val="A6A6A6"/>
                </a:solidFill>
              </a:rPr>
              <a:t>ai</a:t>
            </a:r>
            <a:r>
              <a:rPr lang="en-US" sz="800" dirty="0" smtClean="0">
                <a:solidFill>
                  <a:srgbClr val="A6A6A6"/>
                </a:solidFill>
              </a:rPr>
              <a:t>  &amp;= up + </a:t>
            </a:r>
            <a:r>
              <a:rPr lang="en-US" sz="800" dirty="0" err="1" smtClean="0">
                <a:solidFill>
                  <a:srgbClr val="A6A6A6"/>
                </a:solidFill>
              </a:rPr>
              <a:t>vp</a:t>
            </a:r>
            <a:r>
              <a:rPr lang="en-US" sz="800" dirty="0" smtClean="0">
                <a:solidFill>
                  <a:srgbClr val="A6A6A6"/>
                </a:solidFill>
              </a:rPr>
              <a:t> + (p-1) \</a:t>
            </a:r>
            <a:r>
              <a:rPr lang="en-US" sz="800" dirty="0" err="1" smtClean="0">
                <a:solidFill>
                  <a:srgbClr val="A6A6A6"/>
                </a:solidFill>
              </a:rPr>
              <a:t>nonumber</a:t>
            </a:r>
            <a:r>
              <a:rPr lang="en-US" sz="800" dirty="0" smtClean="0">
                <a:solidFill>
                  <a:srgbClr val="A6A6A6"/>
                </a:solidFill>
              </a:rPr>
              <a:t> \\</a:t>
            </a:r>
          </a:p>
          <a:p>
            <a:r>
              <a:rPr lang="en-US" sz="800" dirty="0" smtClean="0">
                <a:solidFill>
                  <a:srgbClr val="A6A6A6"/>
                </a:solidFill>
              </a:rPr>
              <a:t> &amp;= </a:t>
            </a:r>
            <a:r>
              <a:rPr lang="en-US" sz="800" dirty="0" err="1" smtClean="0">
                <a:solidFill>
                  <a:srgbClr val="A6A6A6"/>
                </a:solidFill>
              </a:rPr>
              <a:t>wp</a:t>
            </a:r>
            <a:r>
              <a:rPr lang="en-US" sz="800" dirty="0" smtClean="0">
                <a:solidFill>
                  <a:srgbClr val="A6A6A6"/>
                </a:solidFill>
              </a:rPr>
              <a:t> - 1  \label{eqn:littleFermatB4}</a:t>
            </a:r>
          </a:p>
          <a:p>
            <a:r>
              <a:rPr lang="en-US" sz="800" dirty="0" smtClean="0">
                <a:solidFill>
                  <a:srgbClr val="A6A6A6"/>
                </a:solidFill>
              </a:rPr>
              <a:t> \end{align*}</a:t>
            </a:r>
          </a:p>
          <a:p>
            <a:endParaRPr lang="en-US" sz="800" dirty="0" smtClean="0">
              <a:solidFill>
                <a:srgbClr val="A6A6A6"/>
              </a:solidFill>
            </a:endParaRPr>
          </a:p>
          <a:p>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208</a:t>
            </a:fld>
            <a:endParaRPr lang="en-US"/>
          </a:p>
        </p:txBody>
      </p:sp>
    </p:spTree>
    <p:extLst>
      <p:ext uri="{BB962C8B-B14F-4D97-AF65-F5344CB8AC3E}">
        <p14:creationId xmlns:p14="http://schemas.microsoft.com/office/powerpoint/2010/main" val="253028007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The </a:t>
            </a:r>
            <a:r>
              <a:rPr lang="pl-PL" dirty="0" err="1" smtClean="0"/>
              <a:t>expression</a:t>
            </a:r>
            <a:r>
              <a:rPr lang="pl-PL" dirty="0" smtClean="0"/>
              <a:t> on the </a:t>
            </a:r>
            <a:r>
              <a:rPr lang="pl-PL" dirty="0" err="1" smtClean="0"/>
              <a:t>right</a:t>
            </a:r>
            <a:r>
              <a:rPr lang="pl-PL" dirty="0" smtClean="0"/>
              <a:t> </a:t>
            </a:r>
            <a:r>
              <a:rPr lang="pl-PL" dirty="0" err="1" smtClean="0"/>
              <a:t>includes</a:t>
            </a:r>
            <a:r>
              <a:rPr lang="pl-PL" dirty="0" smtClean="0"/>
              <a:t> </a:t>
            </a:r>
            <a:r>
              <a:rPr lang="pl-PL" dirty="0" err="1" smtClean="0"/>
              <a:t>three</a:t>
            </a:r>
            <a:r>
              <a:rPr lang="pl-PL" baseline="0" dirty="0" smtClean="0"/>
              <a:t> </a:t>
            </a:r>
            <a:r>
              <a:rPr lang="pl-PL" baseline="0" dirty="0" err="1" smtClean="0"/>
              <a:t>terms</a:t>
            </a:r>
            <a:r>
              <a:rPr lang="pl-PL" baseline="0" dirty="0" smtClean="0"/>
              <a:t>, </a:t>
            </a:r>
            <a:r>
              <a:rPr lang="pl-PL" baseline="0" dirty="0" err="1" smtClean="0"/>
              <a:t>each</a:t>
            </a:r>
            <a:r>
              <a:rPr lang="pl-PL" baseline="0" dirty="0" smtClean="0"/>
              <a:t> of </a:t>
            </a:r>
            <a:r>
              <a:rPr lang="pl-PL" baseline="0" dirty="0" err="1" smtClean="0"/>
              <a:t>which</a:t>
            </a:r>
            <a:r>
              <a:rPr lang="pl-PL" baseline="0" dirty="0" smtClean="0"/>
              <a:t> </a:t>
            </a:r>
            <a:r>
              <a:rPr lang="pl-PL" baseline="0" dirty="0" err="1" smtClean="0"/>
              <a:t>is</a:t>
            </a:r>
            <a:r>
              <a:rPr lang="pl-PL" baseline="0" dirty="0" smtClean="0"/>
              <a:t> a </a:t>
            </a:r>
            <a:r>
              <a:rPr lang="pl-PL" baseline="0" dirty="0" err="1" smtClean="0"/>
              <a:t>multiple</a:t>
            </a:r>
            <a:r>
              <a:rPr lang="pl-PL" baseline="0" dirty="0" smtClean="0"/>
              <a:t> of p.  </a:t>
            </a:r>
            <a:r>
              <a:rPr lang="pl-PL" baseline="0" dirty="0" err="1" smtClean="0"/>
              <a:t>So</a:t>
            </a:r>
            <a:r>
              <a:rPr lang="pl-PL" baseline="0" dirty="0" smtClean="0"/>
              <a:t> we </a:t>
            </a:r>
            <a:r>
              <a:rPr lang="pl-PL" baseline="0" dirty="0" err="1" smtClean="0"/>
              <a:t>just</a:t>
            </a:r>
            <a:r>
              <a:rPr lang="pl-PL" baseline="0" dirty="0" smtClean="0"/>
              <a:t> </a:t>
            </a:r>
            <a:r>
              <a:rPr lang="pl-PL" baseline="0" dirty="0" err="1" smtClean="0"/>
              <a:t>collapse</a:t>
            </a:r>
            <a:r>
              <a:rPr lang="pl-PL" baseline="0" dirty="0" smtClean="0"/>
              <a:t> </a:t>
            </a:r>
            <a:r>
              <a:rPr lang="pl-PL" baseline="0" dirty="0" err="1" smtClean="0"/>
              <a:t>them</a:t>
            </a:r>
            <a:r>
              <a:rPr lang="pl-PL" baseline="0" dirty="0" smtClean="0"/>
              <a:t> </a:t>
            </a:r>
            <a:r>
              <a:rPr lang="pl-PL" baseline="0" dirty="0" err="1" smtClean="0"/>
              <a:t>all</a:t>
            </a:r>
            <a:r>
              <a:rPr lang="pl-PL" baseline="0" dirty="0" smtClean="0"/>
              <a:t>, </a:t>
            </a:r>
            <a:r>
              <a:rPr lang="pl-PL" baseline="0" dirty="0" err="1" smtClean="0"/>
              <a:t>saying</a:t>
            </a:r>
            <a:r>
              <a:rPr lang="pl-PL" baseline="0" dirty="0" smtClean="0"/>
              <a:t> </a:t>
            </a:r>
            <a:r>
              <a:rPr lang="pl-PL" baseline="0" dirty="0" err="1" smtClean="0"/>
              <a:t>that</a:t>
            </a:r>
            <a:r>
              <a:rPr lang="pl-PL" baseline="0" dirty="0" smtClean="0"/>
              <a:t> </a:t>
            </a:r>
            <a:r>
              <a:rPr lang="pl-PL" baseline="0" dirty="0" err="1" smtClean="0"/>
              <a:t>they</a:t>
            </a:r>
            <a:r>
              <a:rPr lang="pl-PL" baseline="0" dirty="0" smtClean="0"/>
              <a:t> sum to </a:t>
            </a:r>
            <a:r>
              <a:rPr lang="pl-PL" baseline="0" dirty="0" err="1" smtClean="0"/>
              <a:t>some</a:t>
            </a:r>
            <a:r>
              <a:rPr lang="pl-PL" baseline="0" dirty="0" smtClean="0"/>
              <a:t> </a:t>
            </a:r>
            <a:r>
              <a:rPr lang="pl-PL" baseline="0" dirty="0" err="1" smtClean="0"/>
              <a:t>other</a:t>
            </a:r>
            <a:r>
              <a:rPr lang="pl-PL" baseline="0" dirty="0" smtClean="0"/>
              <a:t> </a:t>
            </a:r>
            <a:r>
              <a:rPr lang="pl-PL" baseline="0" dirty="0" err="1" smtClean="0"/>
              <a:t>multiple</a:t>
            </a:r>
            <a:r>
              <a:rPr lang="pl-PL" baseline="0" dirty="0" smtClean="0"/>
              <a:t> (n) of p.</a:t>
            </a:r>
            <a:endParaRPr lang="pl-PL" dirty="0" smtClean="0"/>
          </a:p>
          <a:p>
            <a:endParaRPr lang="pl-PL" dirty="0" smtClean="0"/>
          </a:p>
          <a:p>
            <a:r>
              <a:rPr lang="pl-PL" sz="800" dirty="0" smtClean="0">
                <a:solidFill>
                  <a:srgbClr val="A6A6A6"/>
                </a:solidFill>
              </a:rPr>
              <a:t> \</a:t>
            </a:r>
            <a:r>
              <a:rPr lang="pl-PL" sz="800" dirty="0" err="1" smtClean="0">
                <a:solidFill>
                  <a:srgbClr val="A6A6A6"/>
                </a:solidFill>
              </a:rPr>
              <a:t>begin</a:t>
            </a:r>
            <a:r>
              <a:rPr lang="pl-PL" sz="800" dirty="0" smtClean="0">
                <a:solidFill>
                  <a:srgbClr val="A6A6A6"/>
                </a:solidFill>
              </a:rPr>
              <a:t>{</a:t>
            </a:r>
            <a:r>
              <a:rPr lang="pl-PL" sz="800" dirty="0" err="1" smtClean="0">
                <a:solidFill>
                  <a:srgbClr val="A6A6A6"/>
                </a:solidFill>
              </a:rPr>
              <a:t>align</a:t>
            </a:r>
            <a:r>
              <a:rPr lang="pl-PL" sz="800" dirty="0" smtClean="0">
                <a:solidFill>
                  <a:srgbClr val="A6A6A6"/>
                </a:solidFill>
              </a:rPr>
              <a:t>*}</a:t>
            </a:r>
          </a:p>
          <a:p>
            <a:r>
              <a:rPr lang="pl-PL" sz="800" dirty="0" smtClean="0">
                <a:solidFill>
                  <a:srgbClr val="A6A6A6"/>
                </a:solidFill>
              </a:rPr>
              <a:t> </a:t>
            </a:r>
            <a:r>
              <a:rPr lang="pl-PL" sz="800" dirty="0" err="1" smtClean="0">
                <a:solidFill>
                  <a:srgbClr val="A6A6A6"/>
                </a:solidFill>
              </a:rPr>
              <a:t>wp</a:t>
            </a:r>
            <a:r>
              <a:rPr lang="pl-PL" sz="800" dirty="0" smtClean="0">
                <a:solidFill>
                  <a:srgbClr val="A6A6A6"/>
                </a:solidFill>
              </a:rPr>
              <a:t> - 1 &amp;=  (a^{p-1} + a^{p-1}m)p - a^{p-1} \\</a:t>
            </a:r>
          </a:p>
          <a:p>
            <a:r>
              <a:rPr lang="pl-PL" sz="800" dirty="0" smtClean="0">
                <a:solidFill>
                  <a:srgbClr val="A6A6A6"/>
                </a:solidFill>
              </a:rPr>
              <a:t>a^{p-1} + </a:t>
            </a:r>
            <a:r>
              <a:rPr lang="pl-PL" sz="800" dirty="0" err="1" smtClean="0">
                <a:solidFill>
                  <a:srgbClr val="A6A6A6"/>
                </a:solidFill>
              </a:rPr>
              <a:t>wp</a:t>
            </a:r>
            <a:r>
              <a:rPr lang="pl-PL" sz="800" dirty="0" smtClean="0">
                <a:solidFill>
                  <a:srgbClr val="A6A6A6"/>
                </a:solidFill>
              </a:rPr>
              <a:t> - 1 &amp;= (a^{p-1} + a^{p-1}m)p \\</a:t>
            </a:r>
          </a:p>
          <a:p>
            <a:r>
              <a:rPr lang="pl-PL" sz="800" dirty="0" smtClean="0">
                <a:solidFill>
                  <a:srgbClr val="A6A6A6"/>
                </a:solidFill>
              </a:rPr>
              <a:t>a^{p-1} - 1 &amp;= (a^{p-1} + a^{p-1}m)p - </a:t>
            </a:r>
            <a:r>
              <a:rPr lang="pl-PL" sz="800" dirty="0" err="1" smtClean="0">
                <a:solidFill>
                  <a:srgbClr val="A6A6A6"/>
                </a:solidFill>
              </a:rPr>
              <a:t>wp</a:t>
            </a:r>
            <a:endParaRPr lang="pl-PL" sz="800" dirty="0" smtClean="0">
              <a:solidFill>
                <a:srgbClr val="A6A6A6"/>
              </a:solidFill>
            </a:endParaRPr>
          </a:p>
          <a:p>
            <a:r>
              <a:rPr lang="pl-PL" sz="800" dirty="0" smtClean="0">
                <a:solidFill>
                  <a:srgbClr val="A6A6A6"/>
                </a:solidFill>
              </a:rPr>
              <a:t>\end{</a:t>
            </a:r>
            <a:r>
              <a:rPr lang="pl-PL" sz="800" dirty="0" err="1" smtClean="0">
                <a:solidFill>
                  <a:srgbClr val="A6A6A6"/>
                </a:solidFill>
              </a:rPr>
              <a:t>align</a:t>
            </a:r>
            <a:r>
              <a:rPr lang="pl-PL" sz="800" dirty="0" smtClean="0">
                <a:solidFill>
                  <a:srgbClr val="A6A6A6"/>
                </a:solidFill>
              </a:rPr>
              <a:t>*}</a:t>
            </a:r>
          </a:p>
          <a:p>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209</a:t>
            </a:fld>
            <a:endParaRPr lang="en-US"/>
          </a:p>
        </p:txBody>
      </p:sp>
    </p:spTree>
    <p:extLst>
      <p:ext uri="{BB962C8B-B14F-4D97-AF65-F5344CB8AC3E}">
        <p14:creationId xmlns:p14="http://schemas.microsoft.com/office/powerpoint/2010/main" val="253028007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that being an inverse with respect to p means having a remainder of 1 after dividing by p.</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210</a:t>
            </a:fld>
            <a:endParaRPr lang="en-US"/>
          </a:p>
        </p:txBody>
      </p:sp>
    </p:spTree>
    <p:extLst>
      <p:ext uri="{BB962C8B-B14F-4D97-AF65-F5344CB8AC3E}">
        <p14:creationId xmlns:p14="http://schemas.microsoft.com/office/powerpoint/2010/main" val="146046190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prove this, we need another</a:t>
            </a:r>
            <a:r>
              <a:rPr lang="en-US" baseline="0" dirty="0" smtClean="0"/>
              <a:t> intermediate result.</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211</a:t>
            </a:fld>
            <a:endParaRPr lang="en-US"/>
          </a:p>
        </p:txBody>
      </p:sp>
    </p:spTree>
    <p:extLst>
      <p:ext uri="{BB962C8B-B14F-4D97-AF65-F5344CB8AC3E}">
        <p14:creationId xmlns:p14="http://schemas.microsoft.com/office/powerpoint/2010/main" val="347448362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lemma tells us that when we have numbers modulo</a:t>
            </a:r>
            <a:r>
              <a:rPr lang="en-US" baseline="0" dirty="0" smtClean="0"/>
              <a:t> n, where n is not prime, there are invertible elements and non-invertible elements.</a:t>
            </a:r>
          </a:p>
          <a:p>
            <a:r>
              <a:rPr lang="en-US" baseline="0" dirty="0" smtClean="0"/>
              <a:t>Elements that are not </a:t>
            </a:r>
            <a:r>
              <a:rPr lang="en-US" baseline="0" dirty="0" err="1" smtClean="0"/>
              <a:t>coprime</a:t>
            </a:r>
            <a:r>
              <a:rPr lang="en-US" baseline="0" dirty="0" smtClean="0"/>
              <a:t> to n are not invertible.</a:t>
            </a:r>
            <a:endParaRPr lang="en-US" dirty="0" smtClean="0"/>
          </a:p>
          <a:p>
            <a:endParaRPr lang="en-US" dirty="0" smtClean="0"/>
          </a:p>
          <a:p>
            <a:r>
              <a:rPr lang="en-US" sz="800" dirty="0" smtClean="0">
                <a:solidFill>
                  <a:srgbClr val="A6A6A6"/>
                </a:solidFill>
              </a:rPr>
              <a:t>If $n = </a:t>
            </a:r>
            <a:r>
              <a:rPr lang="en-US" sz="800" dirty="0" err="1" smtClean="0">
                <a:solidFill>
                  <a:srgbClr val="A6A6A6"/>
                </a:solidFill>
              </a:rPr>
              <a:t>uv</a:t>
            </a:r>
            <a:r>
              <a:rPr lang="en-US" sz="800" dirty="0" smtClean="0">
                <a:solidFill>
                  <a:srgbClr val="A6A6A6"/>
                </a:solidFill>
              </a:rPr>
              <a:t> ~~\wedge~~  u, v &gt; 1$, ~then $u$ is not invertible modulo $n$.</a:t>
            </a:r>
          </a:p>
          <a:p>
            <a:endParaRPr lang="en-US" sz="800" dirty="0" smtClean="0">
              <a:solidFill>
                <a:srgbClr val="A6A6A6"/>
              </a:solidFill>
            </a:endParaRPr>
          </a:p>
          <a:p>
            <a:r>
              <a:rPr lang="pl-PL" sz="800" dirty="0" smtClean="0">
                <a:solidFill>
                  <a:srgbClr val="A6A6A6"/>
                </a:solidFill>
              </a:rPr>
              <a:t>\</a:t>
            </a:r>
            <a:r>
              <a:rPr lang="pl-PL" sz="800" dirty="0" err="1" smtClean="0">
                <a:solidFill>
                  <a:srgbClr val="A6A6A6"/>
                </a:solidFill>
              </a:rPr>
              <a:t>begin</a:t>
            </a:r>
            <a:r>
              <a:rPr lang="pl-PL" sz="800" dirty="0" smtClean="0">
                <a:solidFill>
                  <a:srgbClr val="A6A6A6"/>
                </a:solidFill>
              </a:rPr>
              <a:t>{</a:t>
            </a:r>
            <a:r>
              <a:rPr lang="pl-PL" sz="800" dirty="0" err="1" smtClean="0">
                <a:solidFill>
                  <a:srgbClr val="A6A6A6"/>
                </a:solidFill>
              </a:rPr>
              <a:t>align</a:t>
            </a:r>
            <a:r>
              <a:rPr lang="pl-PL" sz="800" dirty="0" smtClean="0">
                <a:solidFill>
                  <a:srgbClr val="A6A6A6"/>
                </a:solidFill>
              </a:rPr>
              <a:t>*}</a:t>
            </a:r>
          </a:p>
          <a:p>
            <a:r>
              <a:rPr lang="pl-PL" sz="800" dirty="0" err="1" smtClean="0">
                <a:solidFill>
                  <a:srgbClr val="A6A6A6"/>
                </a:solidFill>
              </a:rPr>
              <a:t>wn</a:t>
            </a:r>
            <a:r>
              <a:rPr lang="pl-PL" sz="800" dirty="0" smtClean="0">
                <a:solidFill>
                  <a:srgbClr val="A6A6A6"/>
                </a:solidFill>
              </a:rPr>
              <a:t> &amp;= </a:t>
            </a:r>
            <a:r>
              <a:rPr lang="pl-PL" sz="800" dirty="0" err="1" smtClean="0">
                <a:solidFill>
                  <a:srgbClr val="A6A6A6"/>
                </a:solidFill>
              </a:rPr>
              <a:t>wuv</a:t>
            </a:r>
            <a:r>
              <a:rPr lang="pl-PL" sz="800" dirty="0" smtClean="0">
                <a:solidFill>
                  <a:srgbClr val="A6A6A6"/>
                </a:solidFill>
              </a:rPr>
              <a:t>\\</a:t>
            </a:r>
          </a:p>
          <a:p>
            <a:r>
              <a:rPr lang="pl-PL" sz="800" dirty="0" smtClean="0">
                <a:solidFill>
                  <a:srgbClr val="A6A6A6"/>
                </a:solidFill>
              </a:rPr>
              <a:t>&amp; = (</a:t>
            </a:r>
            <a:r>
              <a:rPr lang="pl-PL" sz="800" dirty="0" err="1" smtClean="0">
                <a:solidFill>
                  <a:srgbClr val="A6A6A6"/>
                </a:solidFill>
              </a:rPr>
              <a:t>mn</a:t>
            </a:r>
            <a:r>
              <a:rPr lang="pl-PL" sz="800" dirty="0" smtClean="0">
                <a:solidFill>
                  <a:srgbClr val="A6A6A6"/>
                </a:solidFill>
              </a:rPr>
              <a:t> + 1)v \\</a:t>
            </a:r>
          </a:p>
          <a:p>
            <a:r>
              <a:rPr lang="pl-PL" sz="800" dirty="0" smtClean="0">
                <a:solidFill>
                  <a:srgbClr val="A6A6A6"/>
                </a:solidFill>
              </a:rPr>
              <a:t>&amp;= </a:t>
            </a:r>
            <a:r>
              <a:rPr lang="pl-PL" sz="800" dirty="0" err="1" smtClean="0">
                <a:solidFill>
                  <a:srgbClr val="A6A6A6"/>
                </a:solidFill>
              </a:rPr>
              <a:t>mvn</a:t>
            </a:r>
            <a:r>
              <a:rPr lang="pl-PL" sz="800" dirty="0" smtClean="0">
                <a:solidFill>
                  <a:srgbClr val="A6A6A6"/>
                </a:solidFill>
              </a:rPr>
              <a:t> + v \\</a:t>
            </a:r>
          </a:p>
          <a:p>
            <a:r>
              <a:rPr lang="pl-PL" sz="800" dirty="0" err="1" smtClean="0">
                <a:solidFill>
                  <a:srgbClr val="A6A6A6"/>
                </a:solidFill>
              </a:rPr>
              <a:t>wn</a:t>
            </a:r>
            <a:r>
              <a:rPr lang="pl-PL" sz="800" dirty="0" smtClean="0">
                <a:solidFill>
                  <a:srgbClr val="A6A6A6"/>
                </a:solidFill>
              </a:rPr>
              <a:t> - </a:t>
            </a:r>
            <a:r>
              <a:rPr lang="pl-PL" sz="800" dirty="0" err="1" smtClean="0">
                <a:solidFill>
                  <a:srgbClr val="A6A6A6"/>
                </a:solidFill>
              </a:rPr>
              <a:t>mvn</a:t>
            </a:r>
            <a:r>
              <a:rPr lang="pl-PL" sz="800" dirty="0" smtClean="0">
                <a:solidFill>
                  <a:srgbClr val="A6A6A6"/>
                </a:solidFill>
              </a:rPr>
              <a:t> &amp;= v</a:t>
            </a:r>
          </a:p>
          <a:p>
            <a:r>
              <a:rPr lang="pl-PL" sz="800" dirty="0" smtClean="0">
                <a:solidFill>
                  <a:srgbClr val="A6A6A6"/>
                </a:solidFill>
              </a:rPr>
              <a:t>\end{</a:t>
            </a:r>
            <a:r>
              <a:rPr lang="pl-PL" sz="800" dirty="0" err="1" smtClean="0">
                <a:solidFill>
                  <a:srgbClr val="A6A6A6"/>
                </a:solidFill>
              </a:rPr>
              <a:t>align</a:t>
            </a:r>
            <a:r>
              <a:rPr lang="pl-PL" sz="800" dirty="0" smtClean="0">
                <a:solidFill>
                  <a:srgbClr val="A6A6A6"/>
                </a:solidFill>
              </a:rPr>
              <a:t>*}</a:t>
            </a:r>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213</a:t>
            </a:fld>
            <a:endParaRPr lang="en-US"/>
          </a:p>
        </p:txBody>
      </p:sp>
    </p:spTree>
    <p:extLst>
      <p:ext uri="{BB962C8B-B14F-4D97-AF65-F5344CB8AC3E}">
        <p14:creationId xmlns:p14="http://schemas.microsoft.com/office/powerpoint/2010/main" val="167751825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we’re ready to prove the converse of Fermat’s Little Theorem.</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214</a:t>
            </a:fld>
            <a:endParaRPr lang="en-US"/>
          </a:p>
        </p:txBody>
      </p:sp>
    </p:spTree>
    <p:extLst>
      <p:ext uri="{BB962C8B-B14F-4D97-AF65-F5344CB8AC3E}">
        <p14:creationId xmlns:p14="http://schemas.microsoft.com/office/powerpoint/2010/main" val="347448362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good mathematician, not to mention a great one like Euler, is always looking for a more general</a:t>
            </a:r>
            <a:r>
              <a:rPr lang="en-US" baseline="0" dirty="0" smtClean="0"/>
              <a:t> case.  </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215</a:t>
            </a:fld>
            <a:endParaRPr lang="en-US"/>
          </a:p>
        </p:txBody>
      </p:sp>
    </p:spTree>
    <p:extLst>
      <p:ext uri="{BB962C8B-B14F-4D97-AF65-F5344CB8AC3E}">
        <p14:creationId xmlns:p14="http://schemas.microsoft.com/office/powerpoint/2010/main" val="100646342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RO" dirty="0" smtClean="0"/>
              <a:t>Inverses are shown</a:t>
            </a:r>
            <a:r>
              <a:rPr lang="ro-RO" baseline="0" dirty="0" smtClean="0"/>
              <a:t> in column on right.</a:t>
            </a:r>
          </a:p>
          <a:p>
            <a:endParaRPr lang="ro-RO" dirty="0" smtClean="0"/>
          </a:p>
          <a:p>
            <a:r>
              <a:rPr lang="en-US" sz="800" baseline="0" dirty="0" smtClean="0">
                <a:solidFill>
                  <a:srgbClr val="A6A6A6"/>
                </a:solidFill>
              </a:rPr>
              <a:t>\</a:t>
            </a:r>
            <a:r>
              <a:rPr lang="en-US" sz="800" baseline="0" dirty="0" err="1" smtClean="0">
                <a:solidFill>
                  <a:srgbClr val="A6A6A6"/>
                </a:solidFill>
              </a:rPr>
              <a:t>renewcommand</a:t>
            </a:r>
            <a:r>
              <a:rPr lang="en-US" sz="800" baseline="0" dirty="0" smtClean="0">
                <a:solidFill>
                  <a:srgbClr val="A6A6A6"/>
                </a:solidFill>
              </a:rPr>
              <a:t>{\</a:t>
            </a:r>
            <a:r>
              <a:rPr lang="en-US" sz="800" baseline="0" dirty="0" err="1" smtClean="0">
                <a:solidFill>
                  <a:srgbClr val="A6A6A6"/>
                </a:solidFill>
              </a:rPr>
              <a:t>arraystretch</a:t>
            </a:r>
            <a:r>
              <a:rPr lang="en-US" sz="800" baseline="0" dirty="0" smtClean="0">
                <a:solidFill>
                  <a:srgbClr val="A6A6A6"/>
                </a:solidFill>
              </a:rPr>
              <a:t>}{1.3} % increase space between rows</a:t>
            </a:r>
            <a:endParaRPr lang="ro-RO" sz="800" dirty="0" smtClean="0">
              <a:solidFill>
                <a:srgbClr val="A6A6A6"/>
              </a:solidFill>
            </a:endParaRPr>
          </a:p>
          <a:p>
            <a:r>
              <a:rPr lang="ro-RO" sz="800" dirty="0" smtClean="0">
                <a:solidFill>
                  <a:srgbClr val="A6A6A6"/>
                </a:solidFill>
              </a:rPr>
              <a:t>\begin{tabular}{c | c | c  | c | c | c | c | l }</a:t>
            </a:r>
          </a:p>
          <a:p>
            <a:r>
              <a:rPr lang="ro-RO" sz="800" dirty="0" smtClean="0">
                <a:solidFill>
                  <a:srgbClr val="A6A6A6"/>
                </a:solidFill>
              </a:rPr>
              <a:t>\multicolumn{1}{r}{$\times$}</a:t>
            </a:r>
          </a:p>
          <a:p>
            <a:r>
              <a:rPr lang="ro-RO" sz="800" dirty="0" smtClean="0">
                <a:solidFill>
                  <a:srgbClr val="A6A6A6"/>
                </a:solidFill>
              </a:rPr>
              <a:t>&amp; \multicolumn{1}{c}{1}</a:t>
            </a:r>
          </a:p>
          <a:p>
            <a:r>
              <a:rPr lang="ro-RO" sz="800" dirty="0" smtClean="0">
                <a:solidFill>
                  <a:srgbClr val="A6A6A6"/>
                </a:solidFill>
              </a:rPr>
              <a:t>&amp; \multicolumn{1}{c}{2}</a:t>
            </a:r>
          </a:p>
          <a:p>
            <a:r>
              <a:rPr lang="ro-RO" sz="800" dirty="0" smtClean="0">
                <a:solidFill>
                  <a:srgbClr val="A6A6A6"/>
                </a:solidFill>
              </a:rPr>
              <a:t>&amp; \multicolumn{1}{c}{3}</a:t>
            </a:r>
          </a:p>
          <a:p>
            <a:r>
              <a:rPr lang="ro-RO" sz="800" dirty="0" smtClean="0">
                <a:solidFill>
                  <a:srgbClr val="A6A6A6"/>
                </a:solidFill>
              </a:rPr>
              <a:t>&amp; \multicolumn{1}{c}{4}</a:t>
            </a:r>
          </a:p>
          <a:p>
            <a:r>
              <a:rPr lang="ro-RO" sz="800" dirty="0" smtClean="0">
                <a:solidFill>
                  <a:srgbClr val="A6A6A6"/>
                </a:solidFill>
              </a:rPr>
              <a:t>&amp; \multicolumn{1}{c}{5}</a:t>
            </a:r>
          </a:p>
          <a:p>
            <a:r>
              <a:rPr lang="ro-RO" sz="800" dirty="0" smtClean="0">
                <a:solidFill>
                  <a:srgbClr val="A6A6A6"/>
                </a:solidFill>
              </a:rPr>
              <a:t>&amp; \multicolumn{1}{c}{6} &amp;\\ \cline{2-7}</a:t>
            </a:r>
          </a:p>
          <a:p>
            <a:r>
              <a:rPr lang="ro-RO" sz="800" dirty="0" smtClean="0">
                <a:solidFill>
                  <a:srgbClr val="A6A6A6"/>
                </a:solidFill>
              </a:rPr>
              <a:t>1 &amp; \textbf{1} &amp; 2 &amp; 3 &amp; 4 &amp; 5 &amp; 6   &amp; 1\\ \cline{2-7}</a:t>
            </a:r>
          </a:p>
          <a:p>
            <a:r>
              <a:rPr lang="ro-RO" sz="800" dirty="0" smtClean="0">
                <a:solidFill>
                  <a:srgbClr val="A6A6A6"/>
                </a:solidFill>
              </a:rPr>
              <a:t>2 &amp; 2 &amp; 4 &amp; 6 &amp; \textbf{1} &amp; 3 &amp; 5   &amp; 4\\ \cline{2-7}</a:t>
            </a:r>
          </a:p>
          <a:p>
            <a:r>
              <a:rPr lang="ro-RO" sz="800" dirty="0" smtClean="0">
                <a:solidFill>
                  <a:srgbClr val="A6A6A6"/>
                </a:solidFill>
              </a:rPr>
              <a:t>3 &amp; 3 &amp; 6 &amp; 2 &amp; 5 &amp; \textbf{1} &amp; 4   &amp; 5\\ \cline{2-7}</a:t>
            </a:r>
          </a:p>
          <a:p>
            <a:r>
              <a:rPr lang="ro-RO" sz="800" dirty="0" smtClean="0">
                <a:solidFill>
                  <a:srgbClr val="A6A6A6"/>
                </a:solidFill>
              </a:rPr>
              <a:t>4 &amp; 4 &amp; \textbf{1} &amp; 5 &amp; 2 &amp; 6 &amp; 3   &amp; 2\\ \cline{2-7}</a:t>
            </a:r>
          </a:p>
          <a:p>
            <a:r>
              <a:rPr lang="ro-RO" sz="800" dirty="0" smtClean="0">
                <a:solidFill>
                  <a:srgbClr val="A6A6A6"/>
                </a:solidFill>
              </a:rPr>
              <a:t>5 &amp; 5 &amp; 3 &amp; \textbf{1} &amp; 6 &amp; 4 &amp; 2   &amp; 3\\ \cline{2-7}</a:t>
            </a:r>
          </a:p>
          <a:p>
            <a:r>
              <a:rPr lang="ro-RO" sz="800" dirty="0" smtClean="0">
                <a:solidFill>
                  <a:srgbClr val="A6A6A6"/>
                </a:solidFill>
              </a:rPr>
              <a:t>6 &amp; 6 &amp; 5 &amp; 4 &amp; 3 &amp; 2 &amp; \textbf{1}   &amp; 6\\ \cline{2-7}</a:t>
            </a:r>
          </a:p>
          <a:p>
            <a:r>
              <a:rPr lang="ro-RO" sz="800" dirty="0" smtClean="0">
                <a:solidFill>
                  <a:srgbClr val="A6A6A6"/>
                </a:solidFill>
              </a:rPr>
              <a:t>\end{tabular}</a:t>
            </a:r>
          </a:p>
          <a:p>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216</a:t>
            </a:fld>
            <a:endParaRPr lang="en-US"/>
          </a:p>
        </p:txBody>
      </p:sp>
    </p:spTree>
    <p:extLst>
      <p:ext uri="{BB962C8B-B14F-4D97-AF65-F5344CB8AC3E}">
        <p14:creationId xmlns:p14="http://schemas.microsoft.com/office/powerpoint/2010/main" val="165987887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Composite numbers do strange things in modular arithmetic.</a:t>
            </a:r>
          </a:p>
          <a:p>
            <a:r>
              <a:rPr lang="en-US" dirty="0" smtClean="0"/>
              <a:t>Here’s an example with numbers mod 10.  It’s just like our elementary</a:t>
            </a:r>
            <a:r>
              <a:rPr lang="en-US" baseline="0" dirty="0" smtClean="0"/>
              <a:t> school multiplication table, if you only keep the last digit.</a:t>
            </a:r>
          </a:p>
          <a:p>
            <a:r>
              <a:rPr lang="en-US" baseline="0" dirty="0" smtClean="0"/>
              <a:t>We’ve annotated the table by showing, on the right, the inverse of the factor on the left.</a:t>
            </a:r>
          </a:p>
          <a:p>
            <a:endParaRPr lang="en-US" baseline="0" dirty="0" smtClean="0"/>
          </a:p>
          <a:p>
            <a:r>
              <a:rPr lang="en-US" sz="800" baseline="0" dirty="0" smtClean="0">
                <a:solidFill>
                  <a:srgbClr val="A6A6A6"/>
                </a:solidFill>
              </a:rPr>
              <a:t>\</a:t>
            </a:r>
            <a:r>
              <a:rPr lang="en-US" sz="800" baseline="0" dirty="0" err="1" smtClean="0">
                <a:solidFill>
                  <a:srgbClr val="A6A6A6"/>
                </a:solidFill>
              </a:rPr>
              <a:t>renewcommand</a:t>
            </a:r>
            <a:r>
              <a:rPr lang="en-US" sz="800" baseline="0" dirty="0" smtClean="0">
                <a:solidFill>
                  <a:srgbClr val="A6A6A6"/>
                </a:solidFill>
              </a:rPr>
              <a:t>{\</a:t>
            </a:r>
            <a:r>
              <a:rPr lang="en-US" sz="800" baseline="0" dirty="0" err="1" smtClean="0">
                <a:solidFill>
                  <a:srgbClr val="A6A6A6"/>
                </a:solidFill>
              </a:rPr>
              <a:t>arraystretch</a:t>
            </a:r>
            <a:r>
              <a:rPr lang="en-US" sz="800" baseline="0" dirty="0" smtClean="0">
                <a:solidFill>
                  <a:srgbClr val="A6A6A6"/>
                </a:solidFill>
              </a:rPr>
              <a:t>}{1.3} % increase space between rows</a:t>
            </a:r>
          </a:p>
          <a:p>
            <a:r>
              <a:rPr lang="ro-RO" sz="800" dirty="0" smtClean="0">
                <a:solidFill>
                  <a:srgbClr val="A6A6A6"/>
                </a:solidFill>
              </a:rPr>
              <a:t>\begin{tabular}{c | c | c  | c | c | c | c | c | c | c | l}</a:t>
            </a:r>
          </a:p>
          <a:p>
            <a:r>
              <a:rPr lang="ro-RO" sz="800" dirty="0" smtClean="0">
                <a:solidFill>
                  <a:srgbClr val="A6A6A6"/>
                </a:solidFill>
              </a:rPr>
              <a:t>\multicolumn{1}{r}{$\times$}</a:t>
            </a:r>
          </a:p>
          <a:p>
            <a:r>
              <a:rPr lang="ro-RO" sz="800" dirty="0" smtClean="0">
                <a:solidFill>
                  <a:srgbClr val="A6A6A6"/>
                </a:solidFill>
              </a:rPr>
              <a:t>&amp; \multicolumn{1}{c}{1}</a:t>
            </a:r>
          </a:p>
          <a:p>
            <a:r>
              <a:rPr lang="ro-RO" sz="800" dirty="0" smtClean="0">
                <a:solidFill>
                  <a:srgbClr val="A6A6A6"/>
                </a:solidFill>
              </a:rPr>
              <a:t>&amp; \multicolumn{1}{c}{2}</a:t>
            </a:r>
          </a:p>
          <a:p>
            <a:r>
              <a:rPr lang="ro-RO" sz="800" dirty="0" smtClean="0">
                <a:solidFill>
                  <a:srgbClr val="A6A6A6"/>
                </a:solidFill>
              </a:rPr>
              <a:t>&amp; \multicolumn{1}{c}{3}</a:t>
            </a:r>
          </a:p>
          <a:p>
            <a:r>
              <a:rPr lang="ro-RO" sz="800" dirty="0" smtClean="0">
                <a:solidFill>
                  <a:srgbClr val="A6A6A6"/>
                </a:solidFill>
              </a:rPr>
              <a:t>&amp; \multicolumn{1}{c}{4}</a:t>
            </a:r>
          </a:p>
          <a:p>
            <a:r>
              <a:rPr lang="ro-RO" sz="800" dirty="0" smtClean="0">
                <a:solidFill>
                  <a:srgbClr val="A6A6A6"/>
                </a:solidFill>
              </a:rPr>
              <a:t>&amp; \multicolumn{1}{c}{5}</a:t>
            </a:r>
          </a:p>
          <a:p>
            <a:r>
              <a:rPr lang="ro-RO" sz="800" dirty="0" smtClean="0">
                <a:solidFill>
                  <a:srgbClr val="A6A6A6"/>
                </a:solidFill>
              </a:rPr>
              <a:t>&amp; \multicolumn{1}{c}{6} </a:t>
            </a:r>
          </a:p>
          <a:p>
            <a:r>
              <a:rPr lang="ro-RO" sz="800" dirty="0" smtClean="0">
                <a:solidFill>
                  <a:srgbClr val="A6A6A6"/>
                </a:solidFill>
              </a:rPr>
              <a:t>&amp; \multicolumn{1}{c}{7}</a:t>
            </a:r>
          </a:p>
          <a:p>
            <a:r>
              <a:rPr lang="ro-RO" sz="800" dirty="0" smtClean="0">
                <a:solidFill>
                  <a:srgbClr val="A6A6A6"/>
                </a:solidFill>
              </a:rPr>
              <a:t>&amp; \multicolumn{1}{c}{8}</a:t>
            </a:r>
          </a:p>
          <a:p>
            <a:r>
              <a:rPr lang="ro-RO" sz="800" dirty="0" smtClean="0">
                <a:solidFill>
                  <a:srgbClr val="A6A6A6"/>
                </a:solidFill>
              </a:rPr>
              <a:t>&amp; \multicolumn{1}{c}{9}\\ \cline{2-10}</a:t>
            </a:r>
          </a:p>
          <a:p>
            <a:r>
              <a:rPr lang="ro-RO" sz="800" dirty="0" smtClean="0">
                <a:solidFill>
                  <a:srgbClr val="A6A6A6"/>
                </a:solidFill>
              </a:rPr>
              <a:t>1 &amp;    1 &amp; 2 &amp; 3 &amp; 4 &amp; 5 &amp; 6  &amp; 7 &amp; 8 &amp; 9    &amp; 1 \\ \cline{2-10}</a:t>
            </a:r>
          </a:p>
          <a:p>
            <a:r>
              <a:rPr lang="ro-RO" sz="800" dirty="0" smtClean="0">
                <a:solidFill>
                  <a:srgbClr val="A6A6A6"/>
                </a:solidFill>
              </a:rPr>
              <a:t>2 &amp;    2 &amp; 4 &amp; 6 &amp; 8 &amp; 0 &amp; 2 &amp; 4 &amp; 6 &amp; 8     &amp;    \\ \cline{2-10}</a:t>
            </a:r>
          </a:p>
          <a:p>
            <a:r>
              <a:rPr lang="ro-RO" sz="800" dirty="0" smtClean="0">
                <a:solidFill>
                  <a:srgbClr val="A6A6A6"/>
                </a:solidFill>
              </a:rPr>
              <a:t>3 &amp;    3 &amp; 6 &amp; 9 &amp; 2 &amp; 5 &amp; 8 &amp; 1 &amp; 4 &amp; 7     &amp; 7 \\ \cline{2-10}</a:t>
            </a:r>
          </a:p>
          <a:p>
            <a:r>
              <a:rPr lang="ro-RO" sz="800" dirty="0" smtClean="0">
                <a:solidFill>
                  <a:srgbClr val="A6A6A6"/>
                </a:solidFill>
              </a:rPr>
              <a:t>4 &amp;    4 &amp; 8 &amp; 2 &amp; 6 &amp; 0 &amp; 4 &amp; 8 &amp; 2 &amp; 6     &amp;    \\ \cline{2-10}</a:t>
            </a:r>
          </a:p>
          <a:p>
            <a:r>
              <a:rPr lang="ro-RO" sz="800" dirty="0" smtClean="0">
                <a:solidFill>
                  <a:srgbClr val="A6A6A6"/>
                </a:solidFill>
              </a:rPr>
              <a:t>5 &amp;    5 &amp; 0 &amp; 5 &amp; 0 &amp; 5 &amp; 0 &amp; 5 &amp; 0 &amp; 5     &amp;    \\ \cline{2-10}</a:t>
            </a:r>
          </a:p>
          <a:p>
            <a:r>
              <a:rPr lang="ro-RO" sz="800" dirty="0" smtClean="0">
                <a:solidFill>
                  <a:srgbClr val="A6A6A6"/>
                </a:solidFill>
              </a:rPr>
              <a:t>6 &amp;    6 &amp; 2 &amp; 8 &amp; 4 &amp; 0 &amp; 6 &amp; 2 &amp; 8 &amp; 4     &amp;    \\ \cline{2-10}</a:t>
            </a:r>
          </a:p>
          <a:p>
            <a:r>
              <a:rPr lang="ro-RO" sz="800" dirty="0" smtClean="0">
                <a:solidFill>
                  <a:srgbClr val="A6A6A6"/>
                </a:solidFill>
              </a:rPr>
              <a:t>7 &amp;    7 &amp; 4 &amp; 1 &amp; 8 &amp; 5 &amp; 2 &amp; 9 &amp; 6 &amp; 3     &amp; 3 \\ \cline{2-10}</a:t>
            </a:r>
          </a:p>
          <a:p>
            <a:r>
              <a:rPr lang="ro-RO" sz="800" dirty="0" smtClean="0">
                <a:solidFill>
                  <a:srgbClr val="A6A6A6"/>
                </a:solidFill>
              </a:rPr>
              <a:t>8 &amp;    8 &amp; 6 &amp; 4 &amp; 2 &amp; 0 &amp; 8 &amp; 6 &amp; 4 &amp; 2     &amp;    \\ \cline{2-10}</a:t>
            </a:r>
          </a:p>
          <a:p>
            <a:r>
              <a:rPr lang="ro-RO" sz="800" dirty="0" smtClean="0">
                <a:solidFill>
                  <a:srgbClr val="A6A6A6"/>
                </a:solidFill>
              </a:rPr>
              <a:t>9 &amp;    9 &amp; 8 &amp; 7 &amp; 6 &amp; 5 &amp; 4 &amp; 3 &amp; 2 &amp; 1     &amp; 9 \\ \cline{2-10}</a:t>
            </a:r>
          </a:p>
          <a:p>
            <a:r>
              <a:rPr lang="ro-RO" sz="800" dirty="0" smtClean="0">
                <a:solidFill>
                  <a:srgbClr val="A6A6A6"/>
                </a:solidFill>
              </a:rPr>
              <a:t>\end{tabular}</a:t>
            </a:r>
          </a:p>
          <a:p>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217</a:t>
            </a:fld>
            <a:endParaRPr lang="en-US"/>
          </a:p>
        </p:txBody>
      </p:sp>
    </p:spTree>
    <p:extLst>
      <p:ext uri="{BB962C8B-B14F-4D97-AF65-F5344CB8AC3E}">
        <p14:creationId xmlns:p14="http://schemas.microsoft.com/office/powerpoint/2010/main" val="177368844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Having a product of zero is problematic.    Any result that included this product would also be zero – we’d never escape.</a:t>
            </a:r>
          </a:p>
          <a:p>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218</a:t>
            </a:fld>
            <a:endParaRPr lang="en-US"/>
          </a:p>
        </p:txBody>
      </p:sp>
    </p:spTree>
    <p:extLst>
      <p:ext uri="{BB962C8B-B14F-4D97-AF65-F5344CB8AC3E}">
        <p14:creationId xmlns:p14="http://schemas.microsoft.com/office/powerpoint/2010/main" val="98978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function “half” is meant to return</a:t>
            </a:r>
            <a:r>
              <a:rPr lang="en-US" sz="1200" kern="1200" baseline="0" dirty="0" smtClean="0">
                <a:solidFill>
                  <a:schemeClr val="tx1"/>
                </a:solidFill>
                <a:latin typeface="+mn-lt"/>
                <a:ea typeface="+mn-ea"/>
                <a:cs typeface="+mn-cs"/>
              </a:rPr>
              <a:t> a positive integer – the only numbers the ancient Greeks knew about</a:t>
            </a:r>
            <a:r>
              <a:rPr lang="en-US" sz="1200" kern="1200" baseline="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21</a:t>
            </a:fld>
            <a:endParaRPr lang="en-US"/>
          </a:p>
        </p:txBody>
      </p:sp>
    </p:spTree>
    <p:extLst>
      <p:ext uri="{BB962C8B-B14F-4D97-AF65-F5344CB8AC3E}">
        <p14:creationId xmlns:p14="http://schemas.microsoft.com/office/powerpoint/2010/main" val="423509544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rows with no zeros are the ones where the first factor is boxed on the left. These</a:t>
            </a:r>
            <a:r>
              <a:rPr lang="en-US" sz="1200" kern="1200" baseline="0" dirty="0" smtClean="0">
                <a:solidFill>
                  <a:schemeClr val="tx1"/>
                </a:solidFill>
                <a:latin typeface="+mn-lt"/>
                <a:ea typeface="+mn-ea"/>
                <a:cs typeface="+mn-cs"/>
              </a:rPr>
              <a:t> are also the ones where that factor has an inverse, shown on right. They are also the ones where the first factor is </a:t>
            </a:r>
            <a:r>
              <a:rPr lang="en-US" sz="1200" kern="1200" baseline="0" dirty="0" err="1" smtClean="0">
                <a:solidFill>
                  <a:schemeClr val="tx1"/>
                </a:solidFill>
                <a:latin typeface="+mn-lt"/>
                <a:ea typeface="+mn-ea"/>
                <a:cs typeface="+mn-cs"/>
              </a:rPr>
              <a:t>coprime</a:t>
            </a:r>
            <a:r>
              <a:rPr lang="en-US" sz="1200" kern="1200" baseline="0" dirty="0" smtClean="0">
                <a:solidFill>
                  <a:schemeClr val="tx1"/>
                </a:solidFill>
                <a:latin typeface="+mn-lt"/>
                <a:ea typeface="+mn-ea"/>
                <a:cs typeface="+mn-cs"/>
              </a:rPr>
              <a:t> with 10. (Remember, being </a:t>
            </a:r>
            <a:r>
              <a:rPr lang="en-US" sz="1200" kern="1200" baseline="0" dirty="0" err="1" smtClean="0">
                <a:solidFill>
                  <a:schemeClr val="tx1"/>
                </a:solidFill>
                <a:latin typeface="+mn-lt"/>
                <a:ea typeface="+mn-ea"/>
                <a:cs typeface="+mn-cs"/>
              </a:rPr>
              <a:t>coprime</a:t>
            </a:r>
            <a:r>
              <a:rPr lang="en-US" sz="1200" kern="1200" baseline="0" dirty="0" smtClean="0">
                <a:solidFill>
                  <a:schemeClr val="tx1"/>
                </a:solidFill>
                <a:latin typeface="+mn-lt"/>
                <a:ea typeface="+mn-ea"/>
                <a:cs typeface="+mn-cs"/>
              </a:rPr>
              <a:t> means having no common factor greater than 1.)</a:t>
            </a:r>
          </a:p>
          <a:p>
            <a:r>
              <a:rPr lang="en-US" sz="1200" kern="1200" baseline="0" dirty="0" smtClean="0">
                <a:solidFill>
                  <a:schemeClr val="tx1"/>
                </a:solidFill>
                <a:latin typeface="+mn-lt"/>
                <a:ea typeface="+mn-ea"/>
                <a:cs typeface="+mn-cs"/>
              </a:rPr>
              <a:t>But we also need to use only the columns with no zeros.  When we’re done, the shaded numbers form a table like the one we saw for primes – each row of shaded numbers is a permutation of the others, etc.  To extend Fermat’s Little Theorem, Euler focused on these shaded values.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renewcommand</a:t>
            </a: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arraystretch</a:t>
            </a:r>
            <a:r>
              <a:rPr lang="en-US" sz="800" kern="1200" dirty="0" smtClean="0">
                <a:solidFill>
                  <a:srgbClr val="A6A6A6"/>
                </a:solidFill>
                <a:latin typeface="+mn-lt"/>
                <a:ea typeface="+mn-ea"/>
                <a:cs typeface="+mn-cs"/>
              </a:rPr>
              <a:t>}{1.3} % increase space between rows</a:t>
            </a:r>
          </a:p>
          <a:p>
            <a:r>
              <a:rPr lang="en-US" sz="800" kern="1200" dirty="0" smtClean="0">
                <a:solidFill>
                  <a:srgbClr val="A6A6A6"/>
                </a:solidFill>
                <a:latin typeface="+mn-lt"/>
                <a:ea typeface="+mn-ea"/>
                <a:cs typeface="+mn-cs"/>
              </a:rPr>
              <a:t>\begin{tabular}{c | c | c  | c | c | c | c | c | c | c | l}</a:t>
            </a:r>
          </a:p>
          <a:p>
            <a:r>
              <a:rPr lang="en-US" sz="800" kern="1200" dirty="0" smtClean="0">
                <a:solidFill>
                  <a:srgbClr val="A6A6A6"/>
                </a:solidFill>
                <a:latin typeface="+mn-lt"/>
                <a:ea typeface="+mn-ea"/>
                <a:cs typeface="+mn-cs"/>
              </a:rPr>
              <a:t>\multicolumn{1}{r}{$\times$}</a:t>
            </a:r>
          </a:p>
          <a:p>
            <a:r>
              <a:rPr lang="ro-RO" sz="800" kern="1200" dirty="0" smtClean="0">
                <a:solidFill>
                  <a:srgbClr val="A6A6A6"/>
                </a:solidFill>
                <a:latin typeface="+mn-lt"/>
                <a:ea typeface="+mn-ea"/>
                <a:cs typeface="+mn-cs"/>
              </a:rPr>
              <a:t>&amp; \multicolumn{1}{c}{1}</a:t>
            </a:r>
          </a:p>
          <a:p>
            <a:r>
              <a:rPr lang="ro-RO" sz="800" kern="1200" dirty="0" smtClean="0">
                <a:solidFill>
                  <a:srgbClr val="A6A6A6"/>
                </a:solidFill>
                <a:latin typeface="+mn-lt"/>
                <a:ea typeface="+mn-ea"/>
                <a:cs typeface="+mn-cs"/>
              </a:rPr>
              <a:t>&amp; \multicolumn{1}{c}{2}</a:t>
            </a:r>
          </a:p>
          <a:p>
            <a:r>
              <a:rPr lang="ro-RO" sz="800" kern="1200" dirty="0" smtClean="0">
                <a:solidFill>
                  <a:srgbClr val="A6A6A6"/>
                </a:solidFill>
                <a:latin typeface="+mn-lt"/>
                <a:ea typeface="+mn-ea"/>
                <a:cs typeface="+mn-cs"/>
              </a:rPr>
              <a:t>&amp; \multicolumn{1}{c}{3}</a:t>
            </a:r>
          </a:p>
          <a:p>
            <a:r>
              <a:rPr lang="ro-RO" sz="800" kern="1200" dirty="0" smtClean="0">
                <a:solidFill>
                  <a:srgbClr val="A6A6A6"/>
                </a:solidFill>
                <a:latin typeface="+mn-lt"/>
                <a:ea typeface="+mn-ea"/>
                <a:cs typeface="+mn-cs"/>
              </a:rPr>
              <a:t>&amp; \multicolumn{1}{c}{4}</a:t>
            </a:r>
          </a:p>
          <a:p>
            <a:r>
              <a:rPr lang="ro-RO" sz="800" kern="1200" dirty="0" smtClean="0">
                <a:solidFill>
                  <a:srgbClr val="A6A6A6"/>
                </a:solidFill>
                <a:latin typeface="+mn-lt"/>
                <a:ea typeface="+mn-ea"/>
                <a:cs typeface="+mn-cs"/>
              </a:rPr>
              <a:t>&amp; \multicolumn{1}{c}{5}</a:t>
            </a:r>
          </a:p>
          <a:p>
            <a:r>
              <a:rPr lang="ro-RO" sz="800" kern="1200" dirty="0" smtClean="0">
                <a:solidFill>
                  <a:srgbClr val="A6A6A6"/>
                </a:solidFill>
                <a:latin typeface="+mn-lt"/>
                <a:ea typeface="+mn-ea"/>
                <a:cs typeface="+mn-cs"/>
              </a:rPr>
              <a:t>&amp; \multicolumn{1}{c}{6} </a:t>
            </a:r>
          </a:p>
          <a:p>
            <a:r>
              <a:rPr lang="ro-RO" sz="800" kern="1200" dirty="0" smtClean="0">
                <a:solidFill>
                  <a:srgbClr val="A6A6A6"/>
                </a:solidFill>
                <a:latin typeface="+mn-lt"/>
                <a:ea typeface="+mn-ea"/>
                <a:cs typeface="+mn-cs"/>
              </a:rPr>
              <a:t>&amp; \multicolumn{1}{c}{7}</a:t>
            </a:r>
          </a:p>
          <a:p>
            <a:r>
              <a:rPr lang="ro-RO" sz="800" kern="1200" dirty="0" smtClean="0">
                <a:solidFill>
                  <a:srgbClr val="A6A6A6"/>
                </a:solidFill>
                <a:latin typeface="+mn-lt"/>
                <a:ea typeface="+mn-ea"/>
                <a:cs typeface="+mn-cs"/>
              </a:rPr>
              <a:t>&amp; \multicolumn{1}{c}{8}</a:t>
            </a:r>
          </a:p>
          <a:p>
            <a:r>
              <a:rPr lang="ro-RO" sz="800" kern="1200" dirty="0" smtClean="0">
                <a:solidFill>
                  <a:srgbClr val="A6A6A6"/>
                </a:solidFill>
                <a:latin typeface="+mn-lt"/>
                <a:ea typeface="+mn-ea"/>
                <a:cs typeface="+mn-cs"/>
              </a:rPr>
              <a:t>&amp; \multicolumn{1}{c}{9}\\ \cline{2-10}</a:t>
            </a:r>
          </a:p>
          <a:p>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setlength</a:t>
            </a:r>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fboxsep</a:t>
            </a:r>
            <a:r>
              <a:rPr lang="tr-TR" sz="800" kern="1200" dirty="0" smtClean="0">
                <a:solidFill>
                  <a:srgbClr val="A6A6A6"/>
                </a:solidFill>
                <a:latin typeface="+mn-lt"/>
                <a:ea typeface="+mn-ea"/>
                <a:cs typeface="+mn-cs"/>
              </a:rPr>
              <a:t>}{2pt}\</a:t>
            </a:r>
            <a:r>
              <a:rPr lang="tr-TR" sz="800" kern="1200" dirty="0" err="1" smtClean="0">
                <a:solidFill>
                  <a:srgbClr val="A6A6A6"/>
                </a:solidFill>
                <a:latin typeface="+mn-lt"/>
                <a:ea typeface="+mn-ea"/>
                <a:cs typeface="+mn-cs"/>
              </a:rPr>
              <a:t>framebox</a:t>
            </a:r>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textbf</a:t>
            </a:r>
            <a:r>
              <a:rPr lang="tr-TR" sz="800" kern="1200" dirty="0" smtClean="0">
                <a:solidFill>
                  <a:srgbClr val="A6A6A6"/>
                </a:solidFill>
                <a:latin typeface="+mn-lt"/>
                <a:ea typeface="+mn-ea"/>
                <a:cs typeface="+mn-cs"/>
              </a:rPr>
              <a:t> 1} &amp;   \</a:t>
            </a:r>
            <a:r>
              <a:rPr lang="tr-TR" sz="800" kern="1200" dirty="0" err="1" smtClean="0">
                <a:solidFill>
                  <a:srgbClr val="A6A6A6"/>
                </a:solidFill>
                <a:latin typeface="+mn-lt"/>
                <a:ea typeface="+mn-ea"/>
                <a:cs typeface="+mn-cs"/>
              </a:rPr>
              <a:t>cellcolor</a:t>
            </a:r>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gray</a:t>
            </a:r>
            <a:r>
              <a:rPr lang="tr-TR" sz="800" kern="1200" dirty="0" smtClean="0">
                <a:solidFill>
                  <a:srgbClr val="A6A6A6"/>
                </a:solidFill>
                <a:latin typeface="+mn-lt"/>
                <a:ea typeface="+mn-ea"/>
                <a:cs typeface="+mn-cs"/>
              </a:rPr>
              <a:t>]{0.8}{\</a:t>
            </a:r>
            <a:r>
              <a:rPr lang="tr-TR" sz="800" kern="1200" dirty="0" err="1" smtClean="0">
                <a:solidFill>
                  <a:srgbClr val="A6A6A6"/>
                </a:solidFill>
                <a:latin typeface="+mn-lt"/>
                <a:ea typeface="+mn-ea"/>
                <a:cs typeface="+mn-cs"/>
              </a:rPr>
              <a:t>textbf</a:t>
            </a:r>
            <a:r>
              <a:rPr lang="tr-TR" sz="800" kern="1200" dirty="0" smtClean="0">
                <a:solidFill>
                  <a:srgbClr val="A6A6A6"/>
                </a:solidFill>
                <a:latin typeface="+mn-lt"/>
                <a:ea typeface="+mn-ea"/>
                <a:cs typeface="+mn-cs"/>
              </a:rPr>
              <a:t> 1} &amp; 2 &amp; \</a:t>
            </a:r>
            <a:r>
              <a:rPr lang="tr-TR" sz="800" kern="1200" dirty="0" err="1" smtClean="0">
                <a:solidFill>
                  <a:srgbClr val="A6A6A6"/>
                </a:solidFill>
                <a:latin typeface="+mn-lt"/>
                <a:ea typeface="+mn-ea"/>
                <a:cs typeface="+mn-cs"/>
              </a:rPr>
              <a:t>cellcolor</a:t>
            </a:r>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gray</a:t>
            </a:r>
            <a:r>
              <a:rPr lang="tr-TR" sz="800" kern="1200" dirty="0" smtClean="0">
                <a:solidFill>
                  <a:srgbClr val="A6A6A6"/>
                </a:solidFill>
                <a:latin typeface="+mn-lt"/>
                <a:ea typeface="+mn-ea"/>
                <a:cs typeface="+mn-cs"/>
              </a:rPr>
              <a:t>]{0.8}{\</a:t>
            </a:r>
            <a:r>
              <a:rPr lang="tr-TR" sz="800" kern="1200" dirty="0" err="1" smtClean="0">
                <a:solidFill>
                  <a:srgbClr val="A6A6A6"/>
                </a:solidFill>
                <a:latin typeface="+mn-lt"/>
                <a:ea typeface="+mn-ea"/>
                <a:cs typeface="+mn-cs"/>
              </a:rPr>
              <a:t>textbf</a:t>
            </a:r>
            <a:r>
              <a:rPr lang="tr-TR" sz="800" kern="1200" dirty="0" smtClean="0">
                <a:solidFill>
                  <a:srgbClr val="A6A6A6"/>
                </a:solidFill>
                <a:latin typeface="+mn-lt"/>
                <a:ea typeface="+mn-ea"/>
                <a:cs typeface="+mn-cs"/>
              </a:rPr>
              <a:t> 3} &amp; 4 &amp; 5 &amp; 6  &amp; \</a:t>
            </a:r>
            <a:r>
              <a:rPr lang="tr-TR" sz="800" kern="1200" dirty="0" err="1" smtClean="0">
                <a:solidFill>
                  <a:srgbClr val="A6A6A6"/>
                </a:solidFill>
                <a:latin typeface="+mn-lt"/>
                <a:ea typeface="+mn-ea"/>
                <a:cs typeface="+mn-cs"/>
              </a:rPr>
              <a:t>cellcolor</a:t>
            </a:r>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gray</a:t>
            </a:r>
            <a:r>
              <a:rPr lang="tr-TR" sz="800" kern="1200" dirty="0" smtClean="0">
                <a:solidFill>
                  <a:srgbClr val="A6A6A6"/>
                </a:solidFill>
                <a:latin typeface="+mn-lt"/>
                <a:ea typeface="+mn-ea"/>
                <a:cs typeface="+mn-cs"/>
              </a:rPr>
              <a:t>]{0.8}{\</a:t>
            </a:r>
            <a:r>
              <a:rPr lang="tr-TR" sz="800" kern="1200" dirty="0" err="1" smtClean="0">
                <a:solidFill>
                  <a:srgbClr val="A6A6A6"/>
                </a:solidFill>
                <a:latin typeface="+mn-lt"/>
                <a:ea typeface="+mn-ea"/>
                <a:cs typeface="+mn-cs"/>
              </a:rPr>
              <a:t>textbf</a:t>
            </a:r>
            <a:r>
              <a:rPr lang="tr-TR" sz="800" kern="1200" dirty="0" smtClean="0">
                <a:solidFill>
                  <a:srgbClr val="A6A6A6"/>
                </a:solidFill>
                <a:latin typeface="+mn-lt"/>
                <a:ea typeface="+mn-ea"/>
                <a:cs typeface="+mn-cs"/>
              </a:rPr>
              <a:t> 7} &amp; 8 &amp; \</a:t>
            </a:r>
            <a:r>
              <a:rPr lang="tr-TR" sz="800" kern="1200" dirty="0" err="1" smtClean="0">
                <a:solidFill>
                  <a:srgbClr val="A6A6A6"/>
                </a:solidFill>
                <a:latin typeface="+mn-lt"/>
                <a:ea typeface="+mn-ea"/>
                <a:cs typeface="+mn-cs"/>
              </a:rPr>
              <a:t>cellcolor</a:t>
            </a:r>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gray</a:t>
            </a:r>
            <a:r>
              <a:rPr lang="tr-TR" sz="800" kern="1200" dirty="0" smtClean="0">
                <a:solidFill>
                  <a:srgbClr val="A6A6A6"/>
                </a:solidFill>
                <a:latin typeface="+mn-lt"/>
                <a:ea typeface="+mn-ea"/>
                <a:cs typeface="+mn-cs"/>
              </a:rPr>
              <a:t>]{0.8}{\</a:t>
            </a:r>
            <a:r>
              <a:rPr lang="tr-TR" sz="800" kern="1200" dirty="0" err="1" smtClean="0">
                <a:solidFill>
                  <a:srgbClr val="A6A6A6"/>
                </a:solidFill>
                <a:latin typeface="+mn-lt"/>
                <a:ea typeface="+mn-ea"/>
                <a:cs typeface="+mn-cs"/>
              </a:rPr>
              <a:t>textbf</a:t>
            </a:r>
            <a:r>
              <a:rPr lang="tr-TR" sz="800" kern="1200" dirty="0" smtClean="0">
                <a:solidFill>
                  <a:srgbClr val="A6A6A6"/>
                </a:solidFill>
                <a:latin typeface="+mn-lt"/>
                <a:ea typeface="+mn-ea"/>
                <a:cs typeface="+mn-cs"/>
              </a:rPr>
              <a:t> 9}    &amp; {\</a:t>
            </a:r>
            <a:r>
              <a:rPr lang="tr-TR" sz="800" kern="1200" dirty="0" err="1" smtClean="0">
                <a:solidFill>
                  <a:srgbClr val="A6A6A6"/>
                </a:solidFill>
                <a:latin typeface="+mn-lt"/>
                <a:ea typeface="+mn-ea"/>
                <a:cs typeface="+mn-cs"/>
              </a:rPr>
              <a:t>textbf</a:t>
            </a:r>
            <a:r>
              <a:rPr lang="tr-TR" sz="800" kern="1200" dirty="0" smtClean="0">
                <a:solidFill>
                  <a:srgbClr val="A6A6A6"/>
                </a:solidFill>
                <a:latin typeface="+mn-lt"/>
                <a:ea typeface="+mn-ea"/>
                <a:cs typeface="+mn-cs"/>
              </a:rPr>
              <a:t> 1} \\ \</a:t>
            </a:r>
            <a:r>
              <a:rPr lang="tr-TR" sz="800" kern="1200" dirty="0" err="1" smtClean="0">
                <a:solidFill>
                  <a:srgbClr val="A6A6A6"/>
                </a:solidFill>
                <a:latin typeface="+mn-lt"/>
                <a:ea typeface="+mn-ea"/>
                <a:cs typeface="+mn-cs"/>
              </a:rPr>
              <a:t>cline</a:t>
            </a:r>
            <a:r>
              <a:rPr lang="tr-TR" sz="800" kern="1200" dirty="0" smtClean="0">
                <a:solidFill>
                  <a:srgbClr val="A6A6A6"/>
                </a:solidFill>
                <a:latin typeface="+mn-lt"/>
                <a:ea typeface="+mn-ea"/>
                <a:cs typeface="+mn-cs"/>
              </a:rPr>
              <a:t>{2-10} </a:t>
            </a:r>
          </a:p>
          <a:p>
            <a:r>
              <a:rPr lang="nb-NO" sz="800" kern="1200" dirty="0" smtClean="0">
                <a:solidFill>
                  <a:srgbClr val="A6A6A6"/>
                </a:solidFill>
                <a:latin typeface="+mn-lt"/>
                <a:ea typeface="+mn-ea"/>
                <a:cs typeface="+mn-cs"/>
              </a:rPr>
              <a:t>2 &amp;    2 &amp; 4 &amp; 6 &amp; 8 &amp; 0 &amp; 2 &amp; 4 &amp; 6 &amp; 8     &amp;    \\ \</a:t>
            </a:r>
            <a:r>
              <a:rPr lang="nb-NO" sz="800" kern="1200" dirty="0" err="1" smtClean="0">
                <a:solidFill>
                  <a:srgbClr val="A6A6A6"/>
                </a:solidFill>
                <a:latin typeface="+mn-lt"/>
                <a:ea typeface="+mn-ea"/>
                <a:cs typeface="+mn-cs"/>
              </a:rPr>
              <a:t>cline</a:t>
            </a:r>
            <a:r>
              <a:rPr lang="nb-NO" sz="800" kern="1200" dirty="0" smtClean="0">
                <a:solidFill>
                  <a:srgbClr val="A6A6A6"/>
                </a:solidFill>
                <a:latin typeface="+mn-lt"/>
                <a:ea typeface="+mn-ea"/>
                <a:cs typeface="+mn-cs"/>
              </a:rPr>
              <a:t>{2-10} \</a:t>
            </a:r>
            <a:r>
              <a:rPr lang="nb-NO" sz="800" kern="1200" dirty="0" err="1" smtClean="0">
                <a:solidFill>
                  <a:srgbClr val="A6A6A6"/>
                </a:solidFill>
                <a:latin typeface="+mn-lt"/>
                <a:ea typeface="+mn-ea"/>
                <a:cs typeface="+mn-cs"/>
              </a:rPr>
              <a:t>addlinespace</a:t>
            </a:r>
            <a:r>
              <a:rPr lang="nb-NO" sz="800" kern="1200" dirty="0" smtClean="0">
                <a:solidFill>
                  <a:srgbClr val="A6A6A6"/>
                </a:solidFill>
                <a:latin typeface="+mn-lt"/>
                <a:ea typeface="+mn-ea"/>
                <a:cs typeface="+mn-cs"/>
              </a:rPr>
              <a:t>[0.1pt]</a:t>
            </a:r>
          </a:p>
          <a:p>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setlength</a:t>
            </a:r>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fboxsep</a:t>
            </a:r>
            <a:r>
              <a:rPr lang="tr-TR" sz="800" kern="1200" dirty="0" smtClean="0">
                <a:solidFill>
                  <a:srgbClr val="A6A6A6"/>
                </a:solidFill>
                <a:latin typeface="+mn-lt"/>
                <a:ea typeface="+mn-ea"/>
                <a:cs typeface="+mn-cs"/>
              </a:rPr>
              <a:t>}{2pt}\</a:t>
            </a:r>
            <a:r>
              <a:rPr lang="tr-TR" sz="800" kern="1200" dirty="0" err="1" smtClean="0">
                <a:solidFill>
                  <a:srgbClr val="A6A6A6"/>
                </a:solidFill>
                <a:latin typeface="+mn-lt"/>
                <a:ea typeface="+mn-ea"/>
                <a:cs typeface="+mn-cs"/>
              </a:rPr>
              <a:t>framebox</a:t>
            </a:r>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textbf</a:t>
            </a:r>
            <a:r>
              <a:rPr lang="tr-TR" sz="800" kern="1200" dirty="0" smtClean="0">
                <a:solidFill>
                  <a:srgbClr val="A6A6A6"/>
                </a:solidFill>
                <a:latin typeface="+mn-lt"/>
                <a:ea typeface="+mn-ea"/>
                <a:cs typeface="+mn-cs"/>
              </a:rPr>
              <a:t> 3} &amp;    \</a:t>
            </a:r>
            <a:r>
              <a:rPr lang="tr-TR" sz="800" kern="1200" dirty="0" err="1" smtClean="0">
                <a:solidFill>
                  <a:srgbClr val="A6A6A6"/>
                </a:solidFill>
                <a:latin typeface="+mn-lt"/>
                <a:ea typeface="+mn-ea"/>
                <a:cs typeface="+mn-cs"/>
              </a:rPr>
              <a:t>cellcolor</a:t>
            </a:r>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gray</a:t>
            </a:r>
            <a:r>
              <a:rPr lang="tr-TR" sz="800" kern="1200" dirty="0" smtClean="0">
                <a:solidFill>
                  <a:srgbClr val="A6A6A6"/>
                </a:solidFill>
                <a:latin typeface="+mn-lt"/>
                <a:ea typeface="+mn-ea"/>
                <a:cs typeface="+mn-cs"/>
              </a:rPr>
              <a:t>]{0.8}{\</a:t>
            </a:r>
            <a:r>
              <a:rPr lang="tr-TR" sz="800" kern="1200" dirty="0" err="1" smtClean="0">
                <a:solidFill>
                  <a:srgbClr val="A6A6A6"/>
                </a:solidFill>
                <a:latin typeface="+mn-lt"/>
                <a:ea typeface="+mn-ea"/>
                <a:cs typeface="+mn-cs"/>
              </a:rPr>
              <a:t>textbf</a:t>
            </a:r>
            <a:r>
              <a:rPr lang="tr-TR" sz="800" kern="1200" dirty="0" smtClean="0">
                <a:solidFill>
                  <a:srgbClr val="A6A6A6"/>
                </a:solidFill>
                <a:latin typeface="+mn-lt"/>
                <a:ea typeface="+mn-ea"/>
                <a:cs typeface="+mn-cs"/>
              </a:rPr>
              <a:t> 3} &amp; 6 &amp; \</a:t>
            </a:r>
            <a:r>
              <a:rPr lang="tr-TR" sz="800" kern="1200" dirty="0" err="1" smtClean="0">
                <a:solidFill>
                  <a:srgbClr val="A6A6A6"/>
                </a:solidFill>
                <a:latin typeface="+mn-lt"/>
                <a:ea typeface="+mn-ea"/>
                <a:cs typeface="+mn-cs"/>
              </a:rPr>
              <a:t>cellcolor</a:t>
            </a:r>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gray</a:t>
            </a:r>
            <a:r>
              <a:rPr lang="tr-TR" sz="800" kern="1200" dirty="0" smtClean="0">
                <a:solidFill>
                  <a:srgbClr val="A6A6A6"/>
                </a:solidFill>
                <a:latin typeface="+mn-lt"/>
                <a:ea typeface="+mn-ea"/>
                <a:cs typeface="+mn-cs"/>
              </a:rPr>
              <a:t>]{0.8}{\</a:t>
            </a:r>
            <a:r>
              <a:rPr lang="tr-TR" sz="800" kern="1200" dirty="0" err="1" smtClean="0">
                <a:solidFill>
                  <a:srgbClr val="A6A6A6"/>
                </a:solidFill>
                <a:latin typeface="+mn-lt"/>
                <a:ea typeface="+mn-ea"/>
                <a:cs typeface="+mn-cs"/>
              </a:rPr>
              <a:t>textbf</a:t>
            </a:r>
            <a:r>
              <a:rPr lang="tr-TR" sz="800" kern="1200" dirty="0" smtClean="0">
                <a:solidFill>
                  <a:srgbClr val="A6A6A6"/>
                </a:solidFill>
                <a:latin typeface="+mn-lt"/>
                <a:ea typeface="+mn-ea"/>
                <a:cs typeface="+mn-cs"/>
              </a:rPr>
              <a:t> 9} &amp; 2 &amp; 5 &amp; 8 &amp; \</a:t>
            </a:r>
            <a:r>
              <a:rPr lang="tr-TR" sz="800" kern="1200" dirty="0" err="1" smtClean="0">
                <a:solidFill>
                  <a:srgbClr val="A6A6A6"/>
                </a:solidFill>
                <a:latin typeface="+mn-lt"/>
                <a:ea typeface="+mn-ea"/>
                <a:cs typeface="+mn-cs"/>
              </a:rPr>
              <a:t>cellcolor</a:t>
            </a:r>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gray</a:t>
            </a:r>
            <a:r>
              <a:rPr lang="tr-TR" sz="800" kern="1200" dirty="0" smtClean="0">
                <a:solidFill>
                  <a:srgbClr val="A6A6A6"/>
                </a:solidFill>
                <a:latin typeface="+mn-lt"/>
                <a:ea typeface="+mn-ea"/>
                <a:cs typeface="+mn-cs"/>
              </a:rPr>
              <a:t>]{0.8}{\</a:t>
            </a:r>
            <a:r>
              <a:rPr lang="tr-TR" sz="800" kern="1200" dirty="0" err="1" smtClean="0">
                <a:solidFill>
                  <a:srgbClr val="A6A6A6"/>
                </a:solidFill>
                <a:latin typeface="+mn-lt"/>
                <a:ea typeface="+mn-ea"/>
                <a:cs typeface="+mn-cs"/>
              </a:rPr>
              <a:t>textbf</a:t>
            </a:r>
            <a:r>
              <a:rPr lang="tr-TR" sz="800" kern="1200" dirty="0" smtClean="0">
                <a:solidFill>
                  <a:srgbClr val="A6A6A6"/>
                </a:solidFill>
                <a:latin typeface="+mn-lt"/>
                <a:ea typeface="+mn-ea"/>
                <a:cs typeface="+mn-cs"/>
              </a:rPr>
              <a:t> 1} &amp; 4 &amp; \</a:t>
            </a:r>
            <a:r>
              <a:rPr lang="tr-TR" sz="800" kern="1200" dirty="0" err="1" smtClean="0">
                <a:solidFill>
                  <a:srgbClr val="A6A6A6"/>
                </a:solidFill>
                <a:latin typeface="+mn-lt"/>
                <a:ea typeface="+mn-ea"/>
                <a:cs typeface="+mn-cs"/>
              </a:rPr>
              <a:t>cellcolor</a:t>
            </a:r>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gray</a:t>
            </a:r>
            <a:r>
              <a:rPr lang="tr-TR" sz="800" kern="1200" dirty="0" smtClean="0">
                <a:solidFill>
                  <a:srgbClr val="A6A6A6"/>
                </a:solidFill>
                <a:latin typeface="+mn-lt"/>
                <a:ea typeface="+mn-ea"/>
                <a:cs typeface="+mn-cs"/>
              </a:rPr>
              <a:t>]{0.8}{\</a:t>
            </a:r>
            <a:r>
              <a:rPr lang="tr-TR" sz="800" kern="1200" dirty="0" err="1" smtClean="0">
                <a:solidFill>
                  <a:srgbClr val="A6A6A6"/>
                </a:solidFill>
                <a:latin typeface="+mn-lt"/>
                <a:ea typeface="+mn-ea"/>
                <a:cs typeface="+mn-cs"/>
              </a:rPr>
              <a:t>textbf</a:t>
            </a:r>
            <a:r>
              <a:rPr lang="tr-TR" sz="800" kern="1200" dirty="0" smtClean="0">
                <a:solidFill>
                  <a:srgbClr val="A6A6A6"/>
                </a:solidFill>
                <a:latin typeface="+mn-lt"/>
                <a:ea typeface="+mn-ea"/>
                <a:cs typeface="+mn-cs"/>
              </a:rPr>
              <a:t> 7}     &amp; {\</a:t>
            </a:r>
            <a:r>
              <a:rPr lang="tr-TR" sz="800" kern="1200" dirty="0" err="1" smtClean="0">
                <a:solidFill>
                  <a:srgbClr val="A6A6A6"/>
                </a:solidFill>
                <a:latin typeface="+mn-lt"/>
                <a:ea typeface="+mn-ea"/>
                <a:cs typeface="+mn-cs"/>
              </a:rPr>
              <a:t>textbf</a:t>
            </a:r>
            <a:r>
              <a:rPr lang="tr-TR" sz="800" kern="1200" dirty="0" smtClean="0">
                <a:solidFill>
                  <a:srgbClr val="A6A6A6"/>
                </a:solidFill>
                <a:latin typeface="+mn-lt"/>
                <a:ea typeface="+mn-ea"/>
                <a:cs typeface="+mn-cs"/>
              </a:rPr>
              <a:t> 7} \\ \</a:t>
            </a:r>
            <a:r>
              <a:rPr lang="tr-TR" sz="800" kern="1200" dirty="0" err="1" smtClean="0">
                <a:solidFill>
                  <a:srgbClr val="A6A6A6"/>
                </a:solidFill>
                <a:latin typeface="+mn-lt"/>
                <a:ea typeface="+mn-ea"/>
                <a:cs typeface="+mn-cs"/>
              </a:rPr>
              <a:t>cline</a:t>
            </a:r>
            <a:r>
              <a:rPr lang="tr-TR" sz="800" kern="1200" dirty="0" smtClean="0">
                <a:solidFill>
                  <a:srgbClr val="A6A6A6"/>
                </a:solidFill>
                <a:latin typeface="+mn-lt"/>
                <a:ea typeface="+mn-ea"/>
                <a:cs typeface="+mn-cs"/>
              </a:rPr>
              <a:t>{2-10}</a:t>
            </a:r>
          </a:p>
          <a:p>
            <a:r>
              <a:rPr lang="tr-TR" sz="800" kern="1200" dirty="0" smtClean="0">
                <a:solidFill>
                  <a:srgbClr val="A6A6A6"/>
                </a:solidFill>
                <a:latin typeface="+mn-lt"/>
                <a:ea typeface="+mn-ea"/>
                <a:cs typeface="+mn-cs"/>
              </a:rPr>
              <a:t>4 &amp;    4 &amp; 8 &amp; 2 &amp; 6 &amp; 0 &amp; 4 &amp; 8 &amp; 2 &amp; 6     &amp;    \\ \</a:t>
            </a:r>
            <a:r>
              <a:rPr lang="tr-TR" sz="800" kern="1200" dirty="0" err="1" smtClean="0">
                <a:solidFill>
                  <a:srgbClr val="A6A6A6"/>
                </a:solidFill>
                <a:latin typeface="+mn-lt"/>
                <a:ea typeface="+mn-ea"/>
                <a:cs typeface="+mn-cs"/>
              </a:rPr>
              <a:t>cline</a:t>
            </a:r>
            <a:r>
              <a:rPr lang="tr-TR" sz="800" kern="1200" dirty="0" smtClean="0">
                <a:solidFill>
                  <a:srgbClr val="A6A6A6"/>
                </a:solidFill>
                <a:latin typeface="+mn-lt"/>
                <a:ea typeface="+mn-ea"/>
                <a:cs typeface="+mn-cs"/>
              </a:rPr>
              <a:t>{2-10}</a:t>
            </a:r>
          </a:p>
          <a:p>
            <a:r>
              <a:rPr lang="tr-TR" sz="800" kern="1200" dirty="0" smtClean="0">
                <a:solidFill>
                  <a:srgbClr val="A6A6A6"/>
                </a:solidFill>
                <a:latin typeface="+mn-lt"/>
                <a:ea typeface="+mn-ea"/>
                <a:cs typeface="+mn-cs"/>
              </a:rPr>
              <a:t>5 &amp;    5 &amp; 0 &amp; 5 &amp; 0 &amp; 5 &amp; 0 &amp; 5 &amp; 0 &amp; 5     &amp;    \\ \</a:t>
            </a:r>
            <a:r>
              <a:rPr lang="tr-TR" sz="800" kern="1200" dirty="0" err="1" smtClean="0">
                <a:solidFill>
                  <a:srgbClr val="A6A6A6"/>
                </a:solidFill>
                <a:latin typeface="+mn-lt"/>
                <a:ea typeface="+mn-ea"/>
                <a:cs typeface="+mn-cs"/>
              </a:rPr>
              <a:t>cline</a:t>
            </a:r>
            <a:r>
              <a:rPr lang="tr-TR" sz="800" kern="1200" dirty="0" smtClean="0">
                <a:solidFill>
                  <a:srgbClr val="A6A6A6"/>
                </a:solidFill>
                <a:latin typeface="+mn-lt"/>
                <a:ea typeface="+mn-ea"/>
                <a:cs typeface="+mn-cs"/>
              </a:rPr>
              <a:t>{2-10}</a:t>
            </a:r>
          </a:p>
          <a:p>
            <a:r>
              <a:rPr lang="tr-TR" sz="800" kern="1200" dirty="0" smtClean="0">
                <a:solidFill>
                  <a:srgbClr val="A6A6A6"/>
                </a:solidFill>
                <a:latin typeface="+mn-lt"/>
                <a:ea typeface="+mn-ea"/>
                <a:cs typeface="+mn-cs"/>
              </a:rPr>
              <a:t>6 &amp;    6 &amp; 2 &amp; 8 &amp; 4 &amp; 0 &amp; 6 &amp; 2 &amp; 8 &amp; 4     &amp;    \\ \</a:t>
            </a:r>
            <a:r>
              <a:rPr lang="tr-TR" sz="800" kern="1200" dirty="0" err="1" smtClean="0">
                <a:solidFill>
                  <a:srgbClr val="A6A6A6"/>
                </a:solidFill>
                <a:latin typeface="+mn-lt"/>
                <a:ea typeface="+mn-ea"/>
                <a:cs typeface="+mn-cs"/>
              </a:rPr>
              <a:t>cline</a:t>
            </a:r>
            <a:r>
              <a:rPr lang="tr-TR" sz="800" kern="1200" dirty="0" smtClean="0">
                <a:solidFill>
                  <a:srgbClr val="A6A6A6"/>
                </a:solidFill>
                <a:latin typeface="+mn-lt"/>
                <a:ea typeface="+mn-ea"/>
                <a:cs typeface="+mn-cs"/>
              </a:rPr>
              <a:t>{2-10}</a:t>
            </a:r>
          </a:p>
          <a:p>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setlength</a:t>
            </a:r>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fboxsep</a:t>
            </a:r>
            <a:r>
              <a:rPr lang="tr-TR" sz="800" kern="1200" dirty="0" smtClean="0">
                <a:solidFill>
                  <a:srgbClr val="A6A6A6"/>
                </a:solidFill>
                <a:latin typeface="+mn-lt"/>
                <a:ea typeface="+mn-ea"/>
                <a:cs typeface="+mn-cs"/>
              </a:rPr>
              <a:t>}{2pt}\</a:t>
            </a:r>
            <a:r>
              <a:rPr lang="tr-TR" sz="800" kern="1200" dirty="0" err="1" smtClean="0">
                <a:solidFill>
                  <a:srgbClr val="A6A6A6"/>
                </a:solidFill>
                <a:latin typeface="+mn-lt"/>
                <a:ea typeface="+mn-ea"/>
                <a:cs typeface="+mn-cs"/>
              </a:rPr>
              <a:t>framebox</a:t>
            </a:r>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textbf</a:t>
            </a:r>
            <a:r>
              <a:rPr lang="tr-TR" sz="800" kern="1200" dirty="0" smtClean="0">
                <a:solidFill>
                  <a:srgbClr val="A6A6A6"/>
                </a:solidFill>
                <a:latin typeface="+mn-lt"/>
                <a:ea typeface="+mn-ea"/>
                <a:cs typeface="+mn-cs"/>
              </a:rPr>
              <a:t> 7} &amp;    \</a:t>
            </a:r>
            <a:r>
              <a:rPr lang="tr-TR" sz="800" kern="1200" dirty="0" err="1" smtClean="0">
                <a:solidFill>
                  <a:srgbClr val="A6A6A6"/>
                </a:solidFill>
                <a:latin typeface="+mn-lt"/>
                <a:ea typeface="+mn-ea"/>
                <a:cs typeface="+mn-cs"/>
              </a:rPr>
              <a:t>cellcolor</a:t>
            </a:r>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gray</a:t>
            </a:r>
            <a:r>
              <a:rPr lang="tr-TR" sz="800" kern="1200" dirty="0" smtClean="0">
                <a:solidFill>
                  <a:srgbClr val="A6A6A6"/>
                </a:solidFill>
                <a:latin typeface="+mn-lt"/>
                <a:ea typeface="+mn-ea"/>
                <a:cs typeface="+mn-cs"/>
              </a:rPr>
              <a:t>]{0.8}{\</a:t>
            </a:r>
            <a:r>
              <a:rPr lang="tr-TR" sz="800" kern="1200" dirty="0" err="1" smtClean="0">
                <a:solidFill>
                  <a:srgbClr val="A6A6A6"/>
                </a:solidFill>
                <a:latin typeface="+mn-lt"/>
                <a:ea typeface="+mn-ea"/>
                <a:cs typeface="+mn-cs"/>
              </a:rPr>
              <a:t>textbf</a:t>
            </a:r>
            <a:r>
              <a:rPr lang="tr-TR" sz="800" kern="1200" dirty="0" smtClean="0">
                <a:solidFill>
                  <a:srgbClr val="A6A6A6"/>
                </a:solidFill>
                <a:latin typeface="+mn-lt"/>
                <a:ea typeface="+mn-ea"/>
                <a:cs typeface="+mn-cs"/>
              </a:rPr>
              <a:t> 7} &amp; 4 &amp; \</a:t>
            </a:r>
            <a:r>
              <a:rPr lang="tr-TR" sz="800" kern="1200" dirty="0" err="1" smtClean="0">
                <a:solidFill>
                  <a:srgbClr val="A6A6A6"/>
                </a:solidFill>
                <a:latin typeface="+mn-lt"/>
                <a:ea typeface="+mn-ea"/>
                <a:cs typeface="+mn-cs"/>
              </a:rPr>
              <a:t>cellcolor</a:t>
            </a:r>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gray</a:t>
            </a:r>
            <a:r>
              <a:rPr lang="tr-TR" sz="800" kern="1200" dirty="0" smtClean="0">
                <a:solidFill>
                  <a:srgbClr val="A6A6A6"/>
                </a:solidFill>
                <a:latin typeface="+mn-lt"/>
                <a:ea typeface="+mn-ea"/>
                <a:cs typeface="+mn-cs"/>
              </a:rPr>
              <a:t>]{0.8}{\</a:t>
            </a:r>
            <a:r>
              <a:rPr lang="tr-TR" sz="800" kern="1200" dirty="0" err="1" smtClean="0">
                <a:solidFill>
                  <a:srgbClr val="A6A6A6"/>
                </a:solidFill>
                <a:latin typeface="+mn-lt"/>
                <a:ea typeface="+mn-ea"/>
                <a:cs typeface="+mn-cs"/>
              </a:rPr>
              <a:t>textbf</a:t>
            </a:r>
            <a:r>
              <a:rPr lang="tr-TR" sz="800" kern="1200" dirty="0" smtClean="0">
                <a:solidFill>
                  <a:srgbClr val="A6A6A6"/>
                </a:solidFill>
                <a:latin typeface="+mn-lt"/>
                <a:ea typeface="+mn-ea"/>
                <a:cs typeface="+mn-cs"/>
              </a:rPr>
              <a:t> 1} &amp; 8 &amp; 5 &amp; 2 &amp; \</a:t>
            </a:r>
            <a:r>
              <a:rPr lang="tr-TR" sz="800" kern="1200" dirty="0" err="1" smtClean="0">
                <a:solidFill>
                  <a:srgbClr val="A6A6A6"/>
                </a:solidFill>
                <a:latin typeface="+mn-lt"/>
                <a:ea typeface="+mn-ea"/>
                <a:cs typeface="+mn-cs"/>
              </a:rPr>
              <a:t>cellcolor</a:t>
            </a:r>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gray</a:t>
            </a:r>
            <a:r>
              <a:rPr lang="tr-TR" sz="800" kern="1200" dirty="0" smtClean="0">
                <a:solidFill>
                  <a:srgbClr val="A6A6A6"/>
                </a:solidFill>
                <a:latin typeface="+mn-lt"/>
                <a:ea typeface="+mn-ea"/>
                <a:cs typeface="+mn-cs"/>
              </a:rPr>
              <a:t>]{0.8}{\</a:t>
            </a:r>
            <a:r>
              <a:rPr lang="tr-TR" sz="800" kern="1200" dirty="0" err="1" smtClean="0">
                <a:solidFill>
                  <a:srgbClr val="A6A6A6"/>
                </a:solidFill>
                <a:latin typeface="+mn-lt"/>
                <a:ea typeface="+mn-ea"/>
                <a:cs typeface="+mn-cs"/>
              </a:rPr>
              <a:t>textbf</a:t>
            </a:r>
            <a:r>
              <a:rPr lang="tr-TR" sz="800" kern="1200" dirty="0" smtClean="0">
                <a:solidFill>
                  <a:srgbClr val="A6A6A6"/>
                </a:solidFill>
                <a:latin typeface="+mn-lt"/>
                <a:ea typeface="+mn-ea"/>
                <a:cs typeface="+mn-cs"/>
              </a:rPr>
              <a:t> 9} &amp; 6 &amp; \</a:t>
            </a:r>
            <a:r>
              <a:rPr lang="tr-TR" sz="800" kern="1200" dirty="0" err="1" smtClean="0">
                <a:solidFill>
                  <a:srgbClr val="A6A6A6"/>
                </a:solidFill>
                <a:latin typeface="+mn-lt"/>
                <a:ea typeface="+mn-ea"/>
                <a:cs typeface="+mn-cs"/>
              </a:rPr>
              <a:t>cellcolor</a:t>
            </a:r>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gray</a:t>
            </a:r>
            <a:r>
              <a:rPr lang="tr-TR" sz="800" kern="1200" dirty="0" smtClean="0">
                <a:solidFill>
                  <a:srgbClr val="A6A6A6"/>
                </a:solidFill>
                <a:latin typeface="+mn-lt"/>
                <a:ea typeface="+mn-ea"/>
                <a:cs typeface="+mn-cs"/>
              </a:rPr>
              <a:t>]{0.8}{\</a:t>
            </a:r>
            <a:r>
              <a:rPr lang="tr-TR" sz="800" kern="1200" dirty="0" err="1" smtClean="0">
                <a:solidFill>
                  <a:srgbClr val="A6A6A6"/>
                </a:solidFill>
                <a:latin typeface="+mn-lt"/>
                <a:ea typeface="+mn-ea"/>
                <a:cs typeface="+mn-cs"/>
              </a:rPr>
              <a:t>textbf</a:t>
            </a:r>
            <a:r>
              <a:rPr lang="tr-TR" sz="800" kern="1200" dirty="0" smtClean="0">
                <a:solidFill>
                  <a:srgbClr val="A6A6A6"/>
                </a:solidFill>
                <a:latin typeface="+mn-lt"/>
                <a:ea typeface="+mn-ea"/>
                <a:cs typeface="+mn-cs"/>
              </a:rPr>
              <a:t> 3}     &amp; {\</a:t>
            </a:r>
            <a:r>
              <a:rPr lang="tr-TR" sz="800" kern="1200" dirty="0" err="1" smtClean="0">
                <a:solidFill>
                  <a:srgbClr val="A6A6A6"/>
                </a:solidFill>
                <a:latin typeface="+mn-lt"/>
                <a:ea typeface="+mn-ea"/>
                <a:cs typeface="+mn-cs"/>
              </a:rPr>
              <a:t>textbf</a:t>
            </a:r>
            <a:r>
              <a:rPr lang="tr-TR" sz="800" kern="1200" dirty="0" smtClean="0">
                <a:solidFill>
                  <a:srgbClr val="A6A6A6"/>
                </a:solidFill>
                <a:latin typeface="+mn-lt"/>
                <a:ea typeface="+mn-ea"/>
                <a:cs typeface="+mn-cs"/>
              </a:rPr>
              <a:t> 3} \\ \</a:t>
            </a:r>
            <a:r>
              <a:rPr lang="tr-TR" sz="800" kern="1200" dirty="0" err="1" smtClean="0">
                <a:solidFill>
                  <a:srgbClr val="A6A6A6"/>
                </a:solidFill>
                <a:latin typeface="+mn-lt"/>
                <a:ea typeface="+mn-ea"/>
                <a:cs typeface="+mn-cs"/>
              </a:rPr>
              <a:t>cline</a:t>
            </a:r>
            <a:r>
              <a:rPr lang="tr-TR" sz="800" kern="1200" dirty="0" smtClean="0">
                <a:solidFill>
                  <a:srgbClr val="A6A6A6"/>
                </a:solidFill>
                <a:latin typeface="+mn-lt"/>
                <a:ea typeface="+mn-ea"/>
                <a:cs typeface="+mn-cs"/>
              </a:rPr>
              <a:t>{2-10}</a:t>
            </a:r>
          </a:p>
          <a:p>
            <a:r>
              <a:rPr lang="tr-TR" sz="800" kern="1200" dirty="0" smtClean="0">
                <a:solidFill>
                  <a:srgbClr val="A6A6A6"/>
                </a:solidFill>
                <a:latin typeface="+mn-lt"/>
                <a:ea typeface="+mn-ea"/>
                <a:cs typeface="+mn-cs"/>
              </a:rPr>
              <a:t>8 &amp;    8 &amp; 6 &amp; 4 &amp; 2 &amp; 0 &amp; 8 &amp; 6 &amp; 4 &amp; 2     &amp;    \\ \</a:t>
            </a:r>
            <a:r>
              <a:rPr lang="tr-TR" sz="800" kern="1200" dirty="0" err="1" smtClean="0">
                <a:solidFill>
                  <a:srgbClr val="A6A6A6"/>
                </a:solidFill>
                <a:latin typeface="+mn-lt"/>
                <a:ea typeface="+mn-ea"/>
                <a:cs typeface="+mn-cs"/>
              </a:rPr>
              <a:t>cline</a:t>
            </a:r>
            <a:r>
              <a:rPr lang="tr-TR" sz="800" kern="1200" dirty="0" smtClean="0">
                <a:solidFill>
                  <a:srgbClr val="A6A6A6"/>
                </a:solidFill>
                <a:latin typeface="+mn-lt"/>
                <a:ea typeface="+mn-ea"/>
                <a:cs typeface="+mn-cs"/>
              </a:rPr>
              <a:t>{2-10}</a:t>
            </a:r>
          </a:p>
          <a:p>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setlength</a:t>
            </a:r>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fboxsep</a:t>
            </a:r>
            <a:r>
              <a:rPr lang="tr-TR" sz="800" kern="1200" dirty="0" smtClean="0">
                <a:solidFill>
                  <a:srgbClr val="A6A6A6"/>
                </a:solidFill>
                <a:latin typeface="+mn-lt"/>
                <a:ea typeface="+mn-ea"/>
                <a:cs typeface="+mn-cs"/>
              </a:rPr>
              <a:t>}{2pt}\</a:t>
            </a:r>
            <a:r>
              <a:rPr lang="tr-TR" sz="800" kern="1200" dirty="0" err="1" smtClean="0">
                <a:solidFill>
                  <a:srgbClr val="A6A6A6"/>
                </a:solidFill>
                <a:latin typeface="+mn-lt"/>
                <a:ea typeface="+mn-ea"/>
                <a:cs typeface="+mn-cs"/>
              </a:rPr>
              <a:t>framebox</a:t>
            </a:r>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textbf</a:t>
            </a:r>
            <a:r>
              <a:rPr lang="tr-TR" sz="800" kern="1200" dirty="0" smtClean="0">
                <a:solidFill>
                  <a:srgbClr val="A6A6A6"/>
                </a:solidFill>
                <a:latin typeface="+mn-lt"/>
                <a:ea typeface="+mn-ea"/>
                <a:cs typeface="+mn-cs"/>
              </a:rPr>
              <a:t> 9} &amp;    \</a:t>
            </a:r>
            <a:r>
              <a:rPr lang="tr-TR" sz="800" kern="1200" dirty="0" err="1" smtClean="0">
                <a:solidFill>
                  <a:srgbClr val="A6A6A6"/>
                </a:solidFill>
                <a:latin typeface="+mn-lt"/>
                <a:ea typeface="+mn-ea"/>
                <a:cs typeface="+mn-cs"/>
              </a:rPr>
              <a:t>cellcolor</a:t>
            </a:r>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gray</a:t>
            </a:r>
            <a:r>
              <a:rPr lang="tr-TR" sz="800" kern="1200" dirty="0" smtClean="0">
                <a:solidFill>
                  <a:srgbClr val="A6A6A6"/>
                </a:solidFill>
                <a:latin typeface="+mn-lt"/>
                <a:ea typeface="+mn-ea"/>
                <a:cs typeface="+mn-cs"/>
              </a:rPr>
              <a:t>]{0.8}{\</a:t>
            </a:r>
            <a:r>
              <a:rPr lang="tr-TR" sz="800" kern="1200" dirty="0" err="1" smtClean="0">
                <a:solidFill>
                  <a:srgbClr val="A6A6A6"/>
                </a:solidFill>
                <a:latin typeface="+mn-lt"/>
                <a:ea typeface="+mn-ea"/>
                <a:cs typeface="+mn-cs"/>
              </a:rPr>
              <a:t>textbf</a:t>
            </a:r>
            <a:r>
              <a:rPr lang="tr-TR" sz="800" kern="1200" dirty="0" smtClean="0">
                <a:solidFill>
                  <a:srgbClr val="A6A6A6"/>
                </a:solidFill>
                <a:latin typeface="+mn-lt"/>
                <a:ea typeface="+mn-ea"/>
                <a:cs typeface="+mn-cs"/>
              </a:rPr>
              <a:t> 9} &amp; 8 &amp; \</a:t>
            </a:r>
            <a:r>
              <a:rPr lang="tr-TR" sz="800" kern="1200" dirty="0" err="1" smtClean="0">
                <a:solidFill>
                  <a:srgbClr val="A6A6A6"/>
                </a:solidFill>
                <a:latin typeface="+mn-lt"/>
                <a:ea typeface="+mn-ea"/>
                <a:cs typeface="+mn-cs"/>
              </a:rPr>
              <a:t>cellcolor</a:t>
            </a:r>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gray</a:t>
            </a:r>
            <a:r>
              <a:rPr lang="tr-TR" sz="800" kern="1200" dirty="0" smtClean="0">
                <a:solidFill>
                  <a:srgbClr val="A6A6A6"/>
                </a:solidFill>
                <a:latin typeface="+mn-lt"/>
                <a:ea typeface="+mn-ea"/>
                <a:cs typeface="+mn-cs"/>
              </a:rPr>
              <a:t>]{0.8}{\</a:t>
            </a:r>
            <a:r>
              <a:rPr lang="tr-TR" sz="800" kern="1200" dirty="0" err="1" smtClean="0">
                <a:solidFill>
                  <a:srgbClr val="A6A6A6"/>
                </a:solidFill>
                <a:latin typeface="+mn-lt"/>
                <a:ea typeface="+mn-ea"/>
                <a:cs typeface="+mn-cs"/>
              </a:rPr>
              <a:t>textbf</a:t>
            </a:r>
            <a:r>
              <a:rPr lang="tr-TR" sz="800" kern="1200" dirty="0" smtClean="0">
                <a:solidFill>
                  <a:srgbClr val="A6A6A6"/>
                </a:solidFill>
                <a:latin typeface="+mn-lt"/>
                <a:ea typeface="+mn-ea"/>
                <a:cs typeface="+mn-cs"/>
              </a:rPr>
              <a:t> 7} &amp; 6 &amp; 5 &amp; 4 &amp; \</a:t>
            </a:r>
            <a:r>
              <a:rPr lang="tr-TR" sz="800" kern="1200" dirty="0" err="1" smtClean="0">
                <a:solidFill>
                  <a:srgbClr val="A6A6A6"/>
                </a:solidFill>
                <a:latin typeface="+mn-lt"/>
                <a:ea typeface="+mn-ea"/>
                <a:cs typeface="+mn-cs"/>
              </a:rPr>
              <a:t>cellcolor</a:t>
            </a:r>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gray</a:t>
            </a:r>
            <a:r>
              <a:rPr lang="tr-TR" sz="800" kern="1200" dirty="0" smtClean="0">
                <a:solidFill>
                  <a:srgbClr val="A6A6A6"/>
                </a:solidFill>
                <a:latin typeface="+mn-lt"/>
                <a:ea typeface="+mn-ea"/>
                <a:cs typeface="+mn-cs"/>
              </a:rPr>
              <a:t>]{0.8}{\</a:t>
            </a:r>
            <a:r>
              <a:rPr lang="tr-TR" sz="800" kern="1200" dirty="0" err="1" smtClean="0">
                <a:solidFill>
                  <a:srgbClr val="A6A6A6"/>
                </a:solidFill>
                <a:latin typeface="+mn-lt"/>
                <a:ea typeface="+mn-ea"/>
                <a:cs typeface="+mn-cs"/>
              </a:rPr>
              <a:t>textbf</a:t>
            </a:r>
            <a:r>
              <a:rPr lang="tr-TR" sz="800" kern="1200" dirty="0" smtClean="0">
                <a:solidFill>
                  <a:srgbClr val="A6A6A6"/>
                </a:solidFill>
                <a:latin typeface="+mn-lt"/>
                <a:ea typeface="+mn-ea"/>
                <a:cs typeface="+mn-cs"/>
              </a:rPr>
              <a:t> 3} &amp; 2 &amp; \</a:t>
            </a:r>
            <a:r>
              <a:rPr lang="tr-TR" sz="800" kern="1200" dirty="0" err="1" smtClean="0">
                <a:solidFill>
                  <a:srgbClr val="A6A6A6"/>
                </a:solidFill>
                <a:latin typeface="+mn-lt"/>
                <a:ea typeface="+mn-ea"/>
                <a:cs typeface="+mn-cs"/>
              </a:rPr>
              <a:t>cellcolor</a:t>
            </a:r>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gray</a:t>
            </a:r>
            <a:r>
              <a:rPr lang="tr-TR" sz="800" kern="1200" dirty="0" smtClean="0">
                <a:solidFill>
                  <a:srgbClr val="A6A6A6"/>
                </a:solidFill>
                <a:latin typeface="+mn-lt"/>
                <a:ea typeface="+mn-ea"/>
                <a:cs typeface="+mn-cs"/>
              </a:rPr>
              <a:t>]{0.8}{\</a:t>
            </a:r>
            <a:r>
              <a:rPr lang="tr-TR" sz="800" kern="1200" dirty="0" err="1" smtClean="0">
                <a:solidFill>
                  <a:srgbClr val="A6A6A6"/>
                </a:solidFill>
                <a:latin typeface="+mn-lt"/>
                <a:ea typeface="+mn-ea"/>
                <a:cs typeface="+mn-cs"/>
              </a:rPr>
              <a:t>textbf</a:t>
            </a:r>
            <a:r>
              <a:rPr lang="tr-TR" sz="800" kern="1200" dirty="0" smtClean="0">
                <a:solidFill>
                  <a:srgbClr val="A6A6A6"/>
                </a:solidFill>
                <a:latin typeface="+mn-lt"/>
                <a:ea typeface="+mn-ea"/>
                <a:cs typeface="+mn-cs"/>
              </a:rPr>
              <a:t> 1}     &amp; {\</a:t>
            </a:r>
            <a:r>
              <a:rPr lang="tr-TR" sz="800" kern="1200" dirty="0" err="1" smtClean="0">
                <a:solidFill>
                  <a:srgbClr val="A6A6A6"/>
                </a:solidFill>
                <a:latin typeface="+mn-lt"/>
                <a:ea typeface="+mn-ea"/>
                <a:cs typeface="+mn-cs"/>
              </a:rPr>
              <a:t>textbf</a:t>
            </a:r>
            <a:r>
              <a:rPr lang="tr-TR" sz="800" kern="1200" dirty="0" smtClean="0">
                <a:solidFill>
                  <a:srgbClr val="A6A6A6"/>
                </a:solidFill>
                <a:latin typeface="+mn-lt"/>
                <a:ea typeface="+mn-ea"/>
                <a:cs typeface="+mn-cs"/>
              </a:rPr>
              <a:t> 9} \\ \</a:t>
            </a:r>
            <a:r>
              <a:rPr lang="tr-TR" sz="800" kern="1200" dirty="0" err="1" smtClean="0">
                <a:solidFill>
                  <a:srgbClr val="A6A6A6"/>
                </a:solidFill>
                <a:latin typeface="+mn-lt"/>
                <a:ea typeface="+mn-ea"/>
                <a:cs typeface="+mn-cs"/>
              </a:rPr>
              <a:t>cline</a:t>
            </a:r>
            <a:r>
              <a:rPr lang="tr-TR" sz="800" kern="1200" dirty="0" smtClean="0">
                <a:solidFill>
                  <a:srgbClr val="A6A6A6"/>
                </a:solidFill>
                <a:latin typeface="+mn-lt"/>
                <a:ea typeface="+mn-ea"/>
                <a:cs typeface="+mn-cs"/>
              </a:rPr>
              <a:t>{2-10}</a:t>
            </a:r>
          </a:p>
          <a:p>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end</a:t>
            </a:r>
            <a:r>
              <a:rPr lang="tr-TR" sz="800" kern="1200" dirty="0" smtClean="0">
                <a:solidFill>
                  <a:srgbClr val="A6A6A6"/>
                </a:solidFill>
                <a:latin typeface="+mn-lt"/>
                <a:ea typeface="+mn-ea"/>
                <a:cs typeface="+mn-cs"/>
              </a:rPr>
              <a:t>{tabular}</a:t>
            </a:r>
          </a:p>
          <a:p>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219</a:t>
            </a:fld>
            <a:endParaRPr lang="en-US"/>
          </a:p>
        </p:txBody>
      </p:sp>
    </p:spTree>
    <p:extLst>
      <p:ext uri="{BB962C8B-B14F-4D97-AF65-F5344CB8AC3E}">
        <p14:creationId xmlns:p14="http://schemas.microsoft.com/office/powerpoint/2010/main" val="105942223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known as the Euler Phi Function or Euler </a:t>
            </a:r>
            <a:r>
              <a:rPr lang="en-US" dirty="0" err="1" smtClean="0"/>
              <a:t>totient</a:t>
            </a:r>
            <a:r>
              <a:rPr lang="en-US" dirty="0" smtClean="0"/>
              <a:t> function.</a:t>
            </a:r>
          </a:p>
          <a:p>
            <a:endParaRPr lang="en-US" dirty="0" smtClean="0"/>
          </a:p>
          <a:p>
            <a:r>
              <a:rPr lang="en-US" sz="800" dirty="0" smtClean="0">
                <a:solidFill>
                  <a:srgbClr val="A6A6A6"/>
                </a:solidFill>
              </a:rPr>
              <a:t>\[ \phi(n) = |\{0&lt;</a:t>
            </a:r>
            <a:r>
              <a:rPr lang="en-US" sz="800" dirty="0" err="1" smtClean="0">
                <a:solidFill>
                  <a:srgbClr val="A6A6A6"/>
                </a:solidFill>
              </a:rPr>
              <a:t>i</a:t>
            </a:r>
            <a:r>
              <a:rPr lang="en-US" sz="800" dirty="0" smtClean="0">
                <a:solidFill>
                  <a:srgbClr val="A6A6A6"/>
                </a:solidFill>
              </a:rPr>
              <a:t>&lt;n ~\wedge~ \</a:t>
            </a:r>
            <a:r>
              <a:rPr lang="en-US" sz="800" dirty="0" err="1" smtClean="0">
                <a:solidFill>
                  <a:srgbClr val="A6A6A6"/>
                </a:solidFill>
              </a:rPr>
              <a:t>mathrm</a:t>
            </a:r>
            <a:r>
              <a:rPr lang="en-US" sz="800" dirty="0" smtClean="0">
                <a:solidFill>
                  <a:srgbClr val="A6A6A6"/>
                </a:solidFill>
              </a:rPr>
              <a:t>{</a:t>
            </a:r>
            <a:r>
              <a:rPr lang="en-US" sz="800" dirty="0" err="1" smtClean="0">
                <a:solidFill>
                  <a:srgbClr val="A6A6A6"/>
                </a:solidFill>
              </a:rPr>
              <a:t>coprime</a:t>
            </a:r>
            <a:r>
              <a:rPr lang="en-US" sz="800" dirty="0" smtClean="0">
                <a:solidFill>
                  <a:srgbClr val="A6A6A6"/>
                </a:solidFill>
              </a:rPr>
              <a:t>}(</a:t>
            </a:r>
            <a:r>
              <a:rPr lang="en-US" sz="800" dirty="0" err="1" smtClean="0">
                <a:solidFill>
                  <a:srgbClr val="A6A6A6"/>
                </a:solidFill>
              </a:rPr>
              <a:t>i</a:t>
            </a:r>
            <a:r>
              <a:rPr lang="en-US" sz="800" dirty="0" smtClean="0">
                <a:solidFill>
                  <a:srgbClr val="A6A6A6"/>
                </a:solidFill>
              </a:rPr>
              <a:t>, n)\}| \]</a:t>
            </a:r>
          </a:p>
          <a:p>
            <a:endParaRPr lang="en-US" sz="800" dirty="0" smtClean="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220</a:t>
            </a:fld>
            <a:endParaRPr lang="en-US"/>
          </a:p>
        </p:txBody>
      </p:sp>
    </p:spTree>
    <p:extLst>
      <p:ext uri="{BB962C8B-B14F-4D97-AF65-F5344CB8AC3E}">
        <p14:creationId xmlns:p14="http://schemas.microsoft.com/office/powerpoint/2010/main" val="93112000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221</a:t>
            </a:fld>
            <a:endParaRPr lang="en-US"/>
          </a:p>
        </p:txBody>
      </p:sp>
    </p:spTree>
    <p:extLst>
      <p:ext uri="{BB962C8B-B14F-4D97-AF65-F5344CB8AC3E}">
        <p14:creationId xmlns:p14="http://schemas.microsoft.com/office/powerpoint/2010/main" val="334978071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this insight, we can generalize Fermat’s Little Theorem</a:t>
            </a:r>
          </a:p>
          <a:p>
            <a:endParaRPr lang="en-US" dirty="0" smtClean="0"/>
          </a:p>
        </p:txBody>
      </p:sp>
      <p:sp>
        <p:nvSpPr>
          <p:cNvPr id="4" name="Slide Number Placeholder 3"/>
          <p:cNvSpPr>
            <a:spLocks noGrp="1"/>
          </p:cNvSpPr>
          <p:nvPr>
            <p:ph type="sldNum" sz="quarter" idx="10"/>
          </p:nvPr>
        </p:nvSpPr>
        <p:spPr/>
        <p:txBody>
          <a:bodyPr/>
          <a:lstStyle/>
          <a:p>
            <a:fld id="{54944655-8098-9B4C-A891-DF2C39192C38}" type="slidenum">
              <a:rPr lang="en-US" smtClean="0"/>
              <a:t>222</a:t>
            </a:fld>
            <a:endParaRPr lang="en-US"/>
          </a:p>
        </p:txBody>
      </p:sp>
    </p:spTree>
    <p:extLst>
      <p:ext uri="{BB962C8B-B14F-4D97-AF65-F5344CB8AC3E}">
        <p14:creationId xmlns:p14="http://schemas.microsoft.com/office/powerpoint/2010/main" val="237644027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You’re going to prove</a:t>
            </a:r>
            <a:r>
              <a:rPr lang="en-US" baseline="0" dirty="0" smtClean="0"/>
              <a:t> this for homework.</a:t>
            </a:r>
          </a:p>
          <a:p>
            <a:endParaRPr lang="en-US" baseline="0" dirty="0" smtClean="0"/>
          </a:p>
          <a:p>
            <a:r>
              <a:rPr lang="en-US" sz="800" dirty="0" smtClean="0">
                <a:solidFill>
                  <a:srgbClr val="A6A6A6"/>
                </a:solidFill>
              </a:rPr>
              <a:t>\</a:t>
            </a:r>
            <a:r>
              <a:rPr lang="en-US" sz="800" dirty="0" err="1" smtClean="0">
                <a:solidFill>
                  <a:srgbClr val="A6A6A6"/>
                </a:solidFill>
              </a:rPr>
              <a:t>rm</a:t>
            </a:r>
            <a:r>
              <a:rPr lang="en-US" sz="800" dirty="0" smtClean="0">
                <a:solidFill>
                  <a:srgbClr val="A6A6A6"/>
                </a:solidFill>
              </a:rPr>
              <a:t>{</a:t>
            </a:r>
            <a:r>
              <a:rPr lang="en-US" sz="800" dirty="0" err="1" smtClean="0">
                <a:solidFill>
                  <a:srgbClr val="A6A6A6"/>
                </a:solidFill>
              </a:rPr>
              <a:t>coprime</a:t>
            </a:r>
            <a:r>
              <a:rPr lang="en-US" sz="800" dirty="0" smtClean="0">
                <a:solidFill>
                  <a:srgbClr val="A6A6A6"/>
                </a:solidFill>
              </a:rPr>
              <a:t>}($a$, $n$) $\</a:t>
            </a:r>
            <a:r>
              <a:rPr lang="en-US" sz="800" dirty="0" err="1" smtClean="0">
                <a:solidFill>
                  <a:srgbClr val="A6A6A6"/>
                </a:solidFill>
              </a:rPr>
              <a:t>iff</a:t>
            </a:r>
            <a:r>
              <a:rPr lang="en-US" sz="800" dirty="0" smtClean="0">
                <a:solidFill>
                  <a:srgbClr val="A6A6A6"/>
                </a:solidFill>
              </a:rPr>
              <a:t> a^{\phi(n)} -1 \</a:t>
            </a:r>
            <a:r>
              <a:rPr lang="en-US" sz="800" dirty="0" err="1" smtClean="0">
                <a:solidFill>
                  <a:srgbClr val="A6A6A6"/>
                </a:solidFill>
              </a:rPr>
              <a:t>textit</a:t>
            </a:r>
            <a:r>
              <a:rPr lang="en-US" sz="800" dirty="0" smtClean="0">
                <a:solidFill>
                  <a:srgbClr val="A6A6A6"/>
                </a:solidFill>
              </a:rPr>
              <a:t>{~</a:t>
            </a:r>
            <a:r>
              <a:rPr lang="en-US" sz="800" dirty="0" err="1" smtClean="0">
                <a:solidFill>
                  <a:srgbClr val="A6A6A6"/>
                </a:solidFill>
              </a:rPr>
              <a:t>is~divisible~by</a:t>
            </a:r>
            <a:r>
              <a:rPr lang="en-US" sz="800" dirty="0" smtClean="0">
                <a:solidFill>
                  <a:srgbClr val="A6A6A6"/>
                </a:solidFill>
              </a:rPr>
              <a:t>~} n$.</a:t>
            </a:r>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223</a:t>
            </a:fld>
            <a:endParaRPr lang="en-US"/>
          </a:p>
        </p:txBody>
      </p:sp>
    </p:spTree>
    <p:extLst>
      <p:ext uri="{BB962C8B-B14F-4D97-AF65-F5344CB8AC3E}">
        <p14:creationId xmlns:p14="http://schemas.microsoft.com/office/powerpoint/2010/main" val="391587845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saw that phi(n) is easy for primes, but what if we want to know it for any number?</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224</a:t>
            </a:fld>
            <a:endParaRPr lang="en-US"/>
          </a:p>
        </p:txBody>
      </p:sp>
    </p:spTree>
    <p:extLst>
      <p:ext uri="{BB962C8B-B14F-4D97-AF65-F5344CB8AC3E}">
        <p14:creationId xmlns:p14="http://schemas.microsoft.com/office/powerpoint/2010/main" val="182153355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second line, we’ve factored out p and then discarded it, because we are only interested in the *number* of terms in the set.</a:t>
            </a:r>
          </a:p>
          <a:p>
            <a:endParaRPr lang="en-US" dirty="0" smtClean="0"/>
          </a:p>
          <a:p>
            <a:r>
              <a:rPr lang="en-US" sz="800" dirty="0" smtClean="0">
                <a:solidFill>
                  <a:srgbClr val="A6A6A6"/>
                </a:solidFill>
              </a:rPr>
              <a:t>\begin{align*}</a:t>
            </a:r>
          </a:p>
          <a:p>
            <a:r>
              <a:rPr lang="en-US" sz="800" dirty="0" smtClean="0">
                <a:solidFill>
                  <a:srgbClr val="A6A6A6"/>
                </a:solidFill>
              </a:rPr>
              <a:t>\phi ( </a:t>
            </a:r>
            <a:r>
              <a:rPr lang="en-US" sz="800" dirty="0" err="1" smtClean="0">
                <a:solidFill>
                  <a:srgbClr val="A6A6A6"/>
                </a:solidFill>
              </a:rPr>
              <a:t>p^m</a:t>
            </a:r>
            <a:r>
              <a:rPr lang="en-US" sz="800" dirty="0" smtClean="0">
                <a:solidFill>
                  <a:srgbClr val="A6A6A6"/>
                </a:solidFill>
              </a:rPr>
              <a:t>) &amp;= (</a:t>
            </a:r>
            <a:r>
              <a:rPr lang="en-US" sz="800" dirty="0" err="1" smtClean="0">
                <a:solidFill>
                  <a:srgbClr val="A6A6A6"/>
                </a:solidFill>
              </a:rPr>
              <a:t>p^m</a:t>
            </a:r>
            <a:r>
              <a:rPr lang="en-US" sz="800" dirty="0" smtClean="0">
                <a:solidFill>
                  <a:srgbClr val="A6A6A6"/>
                </a:solidFill>
              </a:rPr>
              <a:t> - 1) - |\{p, 2p, \</a:t>
            </a:r>
            <a:r>
              <a:rPr lang="en-US" sz="800" dirty="0" err="1" smtClean="0">
                <a:solidFill>
                  <a:srgbClr val="A6A6A6"/>
                </a:solidFill>
              </a:rPr>
              <a:t>ldots</a:t>
            </a:r>
            <a:r>
              <a:rPr lang="en-US" sz="800" dirty="0" smtClean="0">
                <a:solidFill>
                  <a:srgbClr val="A6A6A6"/>
                </a:solidFill>
              </a:rPr>
              <a:t>, </a:t>
            </a:r>
            <a:r>
              <a:rPr lang="en-US" sz="800" dirty="0" err="1" smtClean="0">
                <a:solidFill>
                  <a:srgbClr val="A6A6A6"/>
                </a:solidFill>
              </a:rPr>
              <a:t>p^m</a:t>
            </a:r>
            <a:r>
              <a:rPr lang="en-US" sz="800" dirty="0" smtClean="0">
                <a:solidFill>
                  <a:srgbClr val="A6A6A6"/>
                </a:solidFill>
              </a:rPr>
              <a:t> - p\}|\\</a:t>
            </a:r>
          </a:p>
          <a:p>
            <a:r>
              <a:rPr lang="en-US" sz="800" dirty="0" smtClean="0">
                <a:solidFill>
                  <a:srgbClr val="A6A6A6"/>
                </a:solidFill>
              </a:rPr>
              <a:t>            &amp;= (</a:t>
            </a:r>
            <a:r>
              <a:rPr lang="en-US" sz="800" dirty="0" err="1" smtClean="0">
                <a:solidFill>
                  <a:srgbClr val="A6A6A6"/>
                </a:solidFill>
              </a:rPr>
              <a:t>p^m</a:t>
            </a:r>
            <a:r>
              <a:rPr lang="en-US" sz="800" dirty="0" smtClean="0">
                <a:solidFill>
                  <a:srgbClr val="A6A6A6"/>
                </a:solidFill>
              </a:rPr>
              <a:t> - 1) - |\{1, 2, \</a:t>
            </a:r>
            <a:r>
              <a:rPr lang="en-US" sz="800" dirty="0" err="1" smtClean="0">
                <a:solidFill>
                  <a:srgbClr val="A6A6A6"/>
                </a:solidFill>
              </a:rPr>
              <a:t>ldots</a:t>
            </a:r>
            <a:r>
              <a:rPr lang="en-US" sz="800" dirty="0" smtClean="0">
                <a:solidFill>
                  <a:srgbClr val="A6A6A6"/>
                </a:solidFill>
              </a:rPr>
              <a:t>, p^{m-1} - 1\}|\\</a:t>
            </a:r>
          </a:p>
          <a:p>
            <a:r>
              <a:rPr lang="en-US" sz="800" dirty="0" smtClean="0">
                <a:solidFill>
                  <a:srgbClr val="A6A6A6"/>
                </a:solidFill>
              </a:rPr>
              <a:t>            &amp;= (</a:t>
            </a:r>
            <a:r>
              <a:rPr lang="en-US" sz="800" dirty="0" err="1" smtClean="0">
                <a:solidFill>
                  <a:srgbClr val="A6A6A6"/>
                </a:solidFill>
              </a:rPr>
              <a:t>p^m</a:t>
            </a:r>
            <a:r>
              <a:rPr lang="en-US" sz="800" dirty="0" smtClean="0">
                <a:solidFill>
                  <a:srgbClr val="A6A6A6"/>
                </a:solidFill>
              </a:rPr>
              <a:t> -1) - (p^{m-1} - 1)\\</a:t>
            </a:r>
          </a:p>
          <a:p>
            <a:r>
              <a:rPr lang="en-US" sz="800" dirty="0" smtClean="0">
                <a:solidFill>
                  <a:srgbClr val="A6A6A6"/>
                </a:solidFill>
              </a:rPr>
              <a:t>            &amp;= </a:t>
            </a:r>
            <a:r>
              <a:rPr lang="en-US" sz="800" dirty="0" err="1" smtClean="0">
                <a:solidFill>
                  <a:srgbClr val="A6A6A6"/>
                </a:solidFill>
              </a:rPr>
              <a:t>p^m</a:t>
            </a:r>
            <a:r>
              <a:rPr lang="en-US" sz="800" dirty="0" smtClean="0">
                <a:solidFill>
                  <a:srgbClr val="A6A6A6"/>
                </a:solidFill>
              </a:rPr>
              <a:t> - p^{m-1}\\</a:t>
            </a:r>
          </a:p>
          <a:p>
            <a:r>
              <a:rPr lang="en-US" sz="800" dirty="0" smtClean="0">
                <a:solidFill>
                  <a:srgbClr val="A6A6A6"/>
                </a:solidFill>
              </a:rPr>
              <a:t>            &amp;= </a:t>
            </a:r>
            <a:r>
              <a:rPr lang="en-US" sz="800" dirty="0" err="1" smtClean="0">
                <a:solidFill>
                  <a:srgbClr val="A6A6A6"/>
                </a:solidFill>
              </a:rPr>
              <a:t>p^m</a:t>
            </a:r>
            <a:r>
              <a:rPr lang="en-US" sz="800" dirty="0" smtClean="0">
                <a:solidFill>
                  <a:srgbClr val="A6A6A6"/>
                </a:solidFill>
              </a:rPr>
              <a:t>\left(1 - \</a:t>
            </a:r>
            <a:r>
              <a:rPr lang="en-US" sz="800" dirty="0" err="1" smtClean="0">
                <a:solidFill>
                  <a:srgbClr val="A6A6A6"/>
                </a:solidFill>
              </a:rPr>
              <a:t>frac</a:t>
            </a:r>
            <a:r>
              <a:rPr lang="en-US" sz="800" dirty="0" smtClean="0">
                <a:solidFill>
                  <a:srgbClr val="A6A6A6"/>
                </a:solidFill>
              </a:rPr>
              <a:t> {1}{p}\right)</a:t>
            </a:r>
          </a:p>
          <a:p>
            <a:r>
              <a:rPr lang="en-US" sz="800" dirty="0" smtClean="0">
                <a:solidFill>
                  <a:srgbClr val="A6A6A6"/>
                </a:solidFill>
              </a:rPr>
              <a:t>\end{align*}</a:t>
            </a:r>
          </a:p>
          <a:p>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225</a:t>
            </a:fld>
            <a:endParaRPr lang="en-US"/>
          </a:p>
        </p:txBody>
      </p:sp>
    </p:spTree>
    <p:extLst>
      <p:ext uri="{BB962C8B-B14F-4D97-AF65-F5344CB8AC3E}">
        <p14:creationId xmlns:p14="http://schemas.microsoft.com/office/powerpoint/2010/main" val="145029017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same idea – start with the maximum possible and subtract off the multiples.  But since we’ve subtracted off both multiples of p and multiples of q, we have to add back the multiples of p and q, because otherwise they’d be subtracted twice.</a:t>
            </a:r>
          </a:p>
          <a:p>
            <a:r>
              <a:rPr lang="en-US" baseline="0" dirty="0" smtClean="0"/>
              <a:t>This technique is called the inclusion-exclusion principle.</a:t>
            </a:r>
          </a:p>
          <a:p>
            <a:endParaRPr lang="en-US" baseline="0" dirty="0" smtClean="0"/>
          </a:p>
          <a:p>
            <a:r>
              <a:rPr lang="en-US" baseline="0" dirty="0" smtClean="0"/>
              <a:t>Note that in the second-to-last step, we break n back up into its original components.  In the last step we apply the results we just derived for </a:t>
            </a:r>
            <a:r>
              <a:rPr lang="en-US" baseline="0" dirty="0" err="1" smtClean="0"/>
              <a:t>totient</a:t>
            </a:r>
            <a:r>
              <a:rPr lang="en-US" baseline="0" dirty="0" smtClean="0"/>
              <a:t> of one prime power.</a:t>
            </a:r>
          </a:p>
          <a:p>
            <a:endParaRPr lang="en-US" baseline="0" dirty="0" smtClean="0"/>
          </a:p>
          <a:p>
            <a:r>
              <a:rPr lang="en-US" sz="800" dirty="0" smtClean="0">
                <a:solidFill>
                  <a:srgbClr val="A6A6A6"/>
                </a:solidFill>
              </a:rPr>
              <a:t>\begin{align*}</a:t>
            </a:r>
          </a:p>
          <a:p>
            <a:r>
              <a:rPr lang="en-US" sz="800" dirty="0" smtClean="0">
                <a:solidFill>
                  <a:srgbClr val="A6A6A6"/>
                </a:solidFill>
              </a:rPr>
              <a:t>\phi(n) &amp;= (n - 1) - \left( \</a:t>
            </a:r>
            <a:r>
              <a:rPr lang="en-US" sz="800" dirty="0" err="1" smtClean="0">
                <a:solidFill>
                  <a:srgbClr val="A6A6A6"/>
                </a:solidFill>
              </a:rPr>
              <a:t>frac</a:t>
            </a:r>
            <a:r>
              <a:rPr lang="en-US" sz="800" dirty="0" smtClean="0">
                <a:solidFill>
                  <a:srgbClr val="A6A6A6"/>
                </a:solidFill>
              </a:rPr>
              <a:t>{n}{p} - 1 \right) - \left( \</a:t>
            </a:r>
            <a:r>
              <a:rPr lang="en-US" sz="800" dirty="0" err="1" smtClean="0">
                <a:solidFill>
                  <a:srgbClr val="A6A6A6"/>
                </a:solidFill>
              </a:rPr>
              <a:t>frac</a:t>
            </a:r>
            <a:r>
              <a:rPr lang="en-US" sz="800" dirty="0" smtClean="0">
                <a:solidFill>
                  <a:srgbClr val="A6A6A6"/>
                </a:solidFill>
              </a:rPr>
              <a:t>{n}{q} - 1 \right) + \left( \</a:t>
            </a:r>
            <a:r>
              <a:rPr lang="en-US" sz="800" dirty="0" err="1" smtClean="0">
                <a:solidFill>
                  <a:srgbClr val="A6A6A6"/>
                </a:solidFill>
              </a:rPr>
              <a:t>frac</a:t>
            </a:r>
            <a:r>
              <a:rPr lang="en-US" sz="800" dirty="0" smtClean="0">
                <a:solidFill>
                  <a:srgbClr val="A6A6A6"/>
                </a:solidFill>
              </a:rPr>
              <a:t>{n}{</a:t>
            </a:r>
            <a:r>
              <a:rPr lang="en-US" sz="800" dirty="0" err="1" smtClean="0">
                <a:solidFill>
                  <a:srgbClr val="A6A6A6"/>
                </a:solidFill>
              </a:rPr>
              <a:t>pq</a:t>
            </a:r>
            <a:r>
              <a:rPr lang="en-US" sz="800" dirty="0" smtClean="0">
                <a:solidFill>
                  <a:srgbClr val="A6A6A6"/>
                </a:solidFill>
              </a:rPr>
              <a:t>} - 1 \right)\\</a:t>
            </a:r>
          </a:p>
          <a:p>
            <a:r>
              <a:rPr lang="en-US" sz="800" dirty="0" smtClean="0">
                <a:solidFill>
                  <a:srgbClr val="A6A6A6"/>
                </a:solidFill>
              </a:rPr>
              <a:t>        &amp;= n  - \</a:t>
            </a:r>
            <a:r>
              <a:rPr lang="en-US" sz="800" dirty="0" err="1" smtClean="0">
                <a:solidFill>
                  <a:srgbClr val="A6A6A6"/>
                </a:solidFill>
              </a:rPr>
              <a:t>frac</a:t>
            </a:r>
            <a:r>
              <a:rPr lang="en-US" sz="800" dirty="0" smtClean="0">
                <a:solidFill>
                  <a:srgbClr val="A6A6A6"/>
                </a:solidFill>
              </a:rPr>
              <a:t>{n}{p} - \</a:t>
            </a:r>
            <a:r>
              <a:rPr lang="en-US" sz="800" dirty="0" err="1" smtClean="0">
                <a:solidFill>
                  <a:srgbClr val="A6A6A6"/>
                </a:solidFill>
              </a:rPr>
              <a:t>frac</a:t>
            </a:r>
            <a:r>
              <a:rPr lang="en-US" sz="800" dirty="0" smtClean="0">
                <a:solidFill>
                  <a:srgbClr val="A6A6A6"/>
                </a:solidFill>
              </a:rPr>
              <a:t>{n}{q} + \</a:t>
            </a:r>
            <a:r>
              <a:rPr lang="en-US" sz="800" dirty="0" err="1" smtClean="0">
                <a:solidFill>
                  <a:srgbClr val="A6A6A6"/>
                </a:solidFill>
              </a:rPr>
              <a:t>frac</a:t>
            </a:r>
            <a:r>
              <a:rPr lang="en-US" sz="800" dirty="0" smtClean="0">
                <a:solidFill>
                  <a:srgbClr val="A6A6A6"/>
                </a:solidFill>
              </a:rPr>
              <a:t>{n}{</a:t>
            </a:r>
            <a:r>
              <a:rPr lang="en-US" sz="800" dirty="0" err="1" smtClean="0">
                <a:solidFill>
                  <a:srgbClr val="A6A6A6"/>
                </a:solidFill>
              </a:rPr>
              <a:t>pq</a:t>
            </a:r>
            <a:r>
              <a:rPr lang="en-US" sz="800" dirty="0" smtClean="0">
                <a:solidFill>
                  <a:srgbClr val="A6A6A6"/>
                </a:solidFill>
              </a:rPr>
              <a:t>}\\</a:t>
            </a:r>
          </a:p>
          <a:p>
            <a:r>
              <a:rPr lang="en-US" sz="800" dirty="0" smtClean="0">
                <a:solidFill>
                  <a:srgbClr val="A6A6A6"/>
                </a:solidFill>
              </a:rPr>
              <a:t>        &amp;= n \left(1  - \</a:t>
            </a:r>
            <a:r>
              <a:rPr lang="en-US" sz="800" dirty="0" err="1" smtClean="0">
                <a:solidFill>
                  <a:srgbClr val="A6A6A6"/>
                </a:solidFill>
              </a:rPr>
              <a:t>frac</a:t>
            </a:r>
            <a:r>
              <a:rPr lang="en-US" sz="800" dirty="0" smtClean="0">
                <a:solidFill>
                  <a:srgbClr val="A6A6A6"/>
                </a:solidFill>
              </a:rPr>
              <a:t>{1}{p} - \</a:t>
            </a:r>
            <a:r>
              <a:rPr lang="en-US" sz="800" dirty="0" err="1" smtClean="0">
                <a:solidFill>
                  <a:srgbClr val="A6A6A6"/>
                </a:solidFill>
              </a:rPr>
              <a:t>frac</a:t>
            </a:r>
            <a:r>
              <a:rPr lang="en-US" sz="800" dirty="0" smtClean="0">
                <a:solidFill>
                  <a:srgbClr val="A6A6A6"/>
                </a:solidFill>
              </a:rPr>
              <a:t>{1}{q} + \</a:t>
            </a:r>
            <a:r>
              <a:rPr lang="en-US" sz="800" dirty="0" err="1" smtClean="0">
                <a:solidFill>
                  <a:srgbClr val="A6A6A6"/>
                </a:solidFill>
              </a:rPr>
              <a:t>frac</a:t>
            </a:r>
            <a:r>
              <a:rPr lang="en-US" sz="800" dirty="0" smtClean="0">
                <a:solidFill>
                  <a:srgbClr val="A6A6A6"/>
                </a:solidFill>
              </a:rPr>
              <a:t>{1}{</a:t>
            </a:r>
            <a:r>
              <a:rPr lang="en-US" sz="800" dirty="0" err="1" smtClean="0">
                <a:solidFill>
                  <a:srgbClr val="A6A6A6"/>
                </a:solidFill>
              </a:rPr>
              <a:t>pq</a:t>
            </a:r>
            <a:r>
              <a:rPr lang="en-US" sz="800" dirty="0" smtClean="0">
                <a:solidFill>
                  <a:srgbClr val="A6A6A6"/>
                </a:solidFill>
              </a:rPr>
              <a:t>} \right)\\</a:t>
            </a:r>
          </a:p>
          <a:p>
            <a:r>
              <a:rPr lang="en-US" sz="800" dirty="0" smtClean="0">
                <a:solidFill>
                  <a:srgbClr val="A6A6A6"/>
                </a:solidFill>
              </a:rPr>
              <a:t>        &amp;= n\left[ \left( 1  - \</a:t>
            </a:r>
            <a:r>
              <a:rPr lang="en-US" sz="800" dirty="0" err="1" smtClean="0">
                <a:solidFill>
                  <a:srgbClr val="A6A6A6"/>
                </a:solidFill>
              </a:rPr>
              <a:t>frac</a:t>
            </a:r>
            <a:r>
              <a:rPr lang="en-US" sz="800" dirty="0" smtClean="0">
                <a:solidFill>
                  <a:srgbClr val="A6A6A6"/>
                </a:solidFill>
              </a:rPr>
              <a:t>{1}{p} \right) - \</a:t>
            </a:r>
            <a:r>
              <a:rPr lang="en-US" sz="800" dirty="0" err="1" smtClean="0">
                <a:solidFill>
                  <a:srgbClr val="A6A6A6"/>
                </a:solidFill>
              </a:rPr>
              <a:t>frac</a:t>
            </a:r>
            <a:r>
              <a:rPr lang="en-US" sz="800" dirty="0" smtClean="0">
                <a:solidFill>
                  <a:srgbClr val="A6A6A6"/>
                </a:solidFill>
              </a:rPr>
              <a:t>{1}{q} \left(1 - \</a:t>
            </a:r>
            <a:r>
              <a:rPr lang="en-US" sz="800" dirty="0" err="1" smtClean="0">
                <a:solidFill>
                  <a:srgbClr val="A6A6A6"/>
                </a:solidFill>
              </a:rPr>
              <a:t>frac</a:t>
            </a:r>
            <a:r>
              <a:rPr lang="en-US" sz="800" dirty="0" smtClean="0">
                <a:solidFill>
                  <a:srgbClr val="A6A6A6"/>
                </a:solidFill>
              </a:rPr>
              <a:t>{1}{p} \right)\right]\\</a:t>
            </a:r>
          </a:p>
          <a:p>
            <a:r>
              <a:rPr lang="en-US" sz="800" dirty="0" smtClean="0">
                <a:solidFill>
                  <a:srgbClr val="A6A6A6"/>
                </a:solidFill>
              </a:rPr>
              <a:t>        &amp;= n \left(1 - \</a:t>
            </a:r>
            <a:r>
              <a:rPr lang="en-US" sz="800" dirty="0" err="1" smtClean="0">
                <a:solidFill>
                  <a:srgbClr val="A6A6A6"/>
                </a:solidFill>
              </a:rPr>
              <a:t>frac</a:t>
            </a:r>
            <a:r>
              <a:rPr lang="en-US" sz="800" dirty="0" smtClean="0">
                <a:solidFill>
                  <a:srgbClr val="A6A6A6"/>
                </a:solidFill>
              </a:rPr>
              <a:t>{1}{p} \right) \left(1 - \</a:t>
            </a:r>
            <a:r>
              <a:rPr lang="en-US" sz="800" dirty="0" err="1" smtClean="0">
                <a:solidFill>
                  <a:srgbClr val="A6A6A6"/>
                </a:solidFill>
              </a:rPr>
              <a:t>frac</a:t>
            </a:r>
            <a:r>
              <a:rPr lang="en-US" sz="800" dirty="0" smtClean="0">
                <a:solidFill>
                  <a:srgbClr val="A6A6A6"/>
                </a:solidFill>
              </a:rPr>
              <a:t>{1}{q} \right) \\ </a:t>
            </a:r>
          </a:p>
          <a:p>
            <a:r>
              <a:rPr lang="en-US" sz="800" dirty="0" smtClean="0">
                <a:solidFill>
                  <a:srgbClr val="A6A6A6"/>
                </a:solidFill>
              </a:rPr>
              <a:t>        &amp;= </a:t>
            </a:r>
            <a:r>
              <a:rPr lang="en-US" sz="800" dirty="0" err="1" smtClean="0">
                <a:solidFill>
                  <a:srgbClr val="A6A6A6"/>
                </a:solidFill>
              </a:rPr>
              <a:t>p^u</a:t>
            </a:r>
            <a:r>
              <a:rPr lang="en-US" sz="800" dirty="0" smtClean="0">
                <a:solidFill>
                  <a:srgbClr val="A6A6A6"/>
                </a:solidFill>
              </a:rPr>
              <a:t> \left(1 - \</a:t>
            </a:r>
            <a:r>
              <a:rPr lang="en-US" sz="800" dirty="0" err="1" smtClean="0">
                <a:solidFill>
                  <a:srgbClr val="A6A6A6"/>
                </a:solidFill>
              </a:rPr>
              <a:t>frac</a:t>
            </a:r>
            <a:r>
              <a:rPr lang="en-US" sz="800" dirty="0" smtClean="0">
                <a:solidFill>
                  <a:srgbClr val="A6A6A6"/>
                </a:solidFill>
              </a:rPr>
              <a:t>{1}{p} \right)   </a:t>
            </a:r>
            <a:r>
              <a:rPr lang="en-US" sz="800" dirty="0" err="1" smtClean="0">
                <a:solidFill>
                  <a:srgbClr val="A6A6A6"/>
                </a:solidFill>
              </a:rPr>
              <a:t>q^v</a:t>
            </a:r>
            <a:r>
              <a:rPr lang="en-US" sz="800" dirty="0" smtClean="0">
                <a:solidFill>
                  <a:srgbClr val="A6A6A6"/>
                </a:solidFill>
              </a:rPr>
              <a:t>   \left(1 - \</a:t>
            </a:r>
            <a:r>
              <a:rPr lang="en-US" sz="800" dirty="0" err="1" smtClean="0">
                <a:solidFill>
                  <a:srgbClr val="A6A6A6"/>
                </a:solidFill>
              </a:rPr>
              <a:t>frac</a:t>
            </a:r>
            <a:r>
              <a:rPr lang="en-US" sz="800" dirty="0" smtClean="0">
                <a:solidFill>
                  <a:srgbClr val="A6A6A6"/>
                </a:solidFill>
              </a:rPr>
              <a:t>{1}{q} \right)\\</a:t>
            </a:r>
          </a:p>
          <a:p>
            <a:r>
              <a:rPr lang="en-US" sz="800" dirty="0" smtClean="0">
                <a:solidFill>
                  <a:srgbClr val="A6A6A6"/>
                </a:solidFill>
              </a:rPr>
              <a:t>        &amp;= \phi(</a:t>
            </a:r>
            <a:r>
              <a:rPr lang="en-US" sz="800" dirty="0" err="1" smtClean="0">
                <a:solidFill>
                  <a:srgbClr val="A6A6A6"/>
                </a:solidFill>
              </a:rPr>
              <a:t>p^u</a:t>
            </a:r>
            <a:r>
              <a:rPr lang="en-US" sz="800" dirty="0" smtClean="0">
                <a:solidFill>
                  <a:srgbClr val="A6A6A6"/>
                </a:solidFill>
              </a:rPr>
              <a:t>)\phi(</a:t>
            </a:r>
            <a:r>
              <a:rPr lang="en-US" sz="800" dirty="0" err="1" smtClean="0">
                <a:solidFill>
                  <a:srgbClr val="A6A6A6"/>
                </a:solidFill>
              </a:rPr>
              <a:t>q^v</a:t>
            </a:r>
            <a:r>
              <a:rPr lang="en-US" sz="800" dirty="0" smtClean="0">
                <a:solidFill>
                  <a:srgbClr val="A6A6A6"/>
                </a:solidFill>
              </a:rPr>
              <a:t>) </a:t>
            </a:r>
          </a:p>
          <a:p>
            <a:r>
              <a:rPr lang="en-US" sz="800" dirty="0" smtClean="0">
                <a:solidFill>
                  <a:srgbClr val="A6A6A6"/>
                </a:solidFill>
              </a:rPr>
              <a:t>\end{align*}</a:t>
            </a:r>
          </a:p>
          <a:p>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226</a:t>
            </a:fld>
            <a:endParaRPr lang="en-US"/>
          </a:p>
        </p:txBody>
      </p:sp>
    </p:spTree>
    <p:extLst>
      <p:ext uri="{BB962C8B-B14F-4D97-AF65-F5344CB8AC3E}">
        <p14:creationId xmlns:p14="http://schemas.microsoft.com/office/powerpoint/2010/main" val="164224089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227</a:t>
            </a:fld>
            <a:endParaRPr lang="en-US"/>
          </a:p>
        </p:txBody>
      </p:sp>
    </p:spTree>
    <p:extLst>
      <p:ext uri="{BB962C8B-B14F-4D97-AF65-F5344CB8AC3E}">
        <p14:creationId xmlns:p14="http://schemas.microsoft.com/office/powerpoint/2010/main" val="76922435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i-FI" sz="1200" kern="1200" dirty="0" err="1" smtClean="0">
                <a:solidFill>
                  <a:schemeClr val="tx1"/>
                </a:solidFill>
                <a:latin typeface="+mn-lt"/>
                <a:ea typeface="+mn-ea"/>
                <a:cs typeface="+mn-cs"/>
              </a:rPr>
              <a:t>We</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use</a:t>
            </a:r>
            <a:r>
              <a:rPr lang="fi-FI" sz="1200" kern="1200" baseline="0" dirty="0" smtClean="0">
                <a:solidFill>
                  <a:schemeClr val="tx1"/>
                </a:solidFill>
                <a:latin typeface="+mn-lt"/>
                <a:ea typeface="+mn-ea"/>
                <a:cs typeface="+mn-cs"/>
              </a:rPr>
              <a:t> the </a:t>
            </a:r>
            <a:r>
              <a:rPr lang="fi-FI" sz="1200" kern="1200" baseline="0" dirty="0" err="1" smtClean="0">
                <a:solidFill>
                  <a:schemeClr val="tx1"/>
                </a:solidFill>
                <a:latin typeface="+mn-lt"/>
                <a:ea typeface="+mn-ea"/>
                <a:cs typeface="+mn-cs"/>
              </a:rPr>
              <a:t>same</a:t>
            </a:r>
            <a:r>
              <a:rPr lang="fi-FI" sz="1200" kern="1200" baseline="0" dirty="0" smtClean="0">
                <a:solidFill>
                  <a:schemeClr val="tx1"/>
                </a:solidFill>
                <a:latin typeface="+mn-lt"/>
                <a:ea typeface="+mn-ea"/>
                <a:cs typeface="+mn-cs"/>
              </a:rPr>
              <a:t> </a:t>
            </a:r>
            <a:r>
              <a:rPr lang="fi-FI" sz="1200" kern="1200" baseline="0" dirty="0" err="1" smtClean="0">
                <a:solidFill>
                  <a:schemeClr val="tx1"/>
                </a:solidFill>
                <a:latin typeface="+mn-lt"/>
                <a:ea typeface="+mn-ea"/>
                <a:cs typeface="+mn-cs"/>
              </a:rPr>
              <a:t>inclusion-exclusion</a:t>
            </a:r>
            <a:r>
              <a:rPr lang="fi-FI" sz="1200" kern="1200" baseline="0" dirty="0" smtClean="0">
                <a:solidFill>
                  <a:schemeClr val="tx1"/>
                </a:solidFill>
                <a:latin typeface="+mn-lt"/>
                <a:ea typeface="+mn-ea"/>
                <a:cs typeface="+mn-cs"/>
              </a:rPr>
              <a:t> </a:t>
            </a:r>
            <a:r>
              <a:rPr lang="fi-FI" sz="1200" kern="1200" baseline="0" dirty="0" err="1" smtClean="0">
                <a:solidFill>
                  <a:schemeClr val="tx1"/>
                </a:solidFill>
                <a:latin typeface="+mn-lt"/>
                <a:ea typeface="+mn-ea"/>
                <a:cs typeface="+mn-cs"/>
              </a:rPr>
              <a:t>technique</a:t>
            </a:r>
            <a:r>
              <a:rPr lang="fi-FI" sz="1200" kern="1200" baseline="0" dirty="0" smtClean="0">
                <a:solidFill>
                  <a:schemeClr val="tx1"/>
                </a:solidFill>
                <a:latin typeface="+mn-lt"/>
                <a:ea typeface="+mn-ea"/>
                <a:cs typeface="+mn-cs"/>
              </a:rPr>
              <a:t> to </a:t>
            </a:r>
            <a:r>
              <a:rPr lang="fi-FI" sz="1200" kern="1200" baseline="0" dirty="0" err="1" smtClean="0">
                <a:solidFill>
                  <a:schemeClr val="tx1"/>
                </a:solidFill>
                <a:latin typeface="+mn-lt"/>
                <a:ea typeface="+mn-ea"/>
                <a:cs typeface="+mn-cs"/>
              </a:rPr>
              <a:t>generalize</a:t>
            </a:r>
            <a:r>
              <a:rPr lang="fi-FI" sz="1200" kern="1200" baseline="0" dirty="0" smtClean="0">
                <a:solidFill>
                  <a:schemeClr val="tx1"/>
                </a:solidFill>
                <a:latin typeface="+mn-lt"/>
                <a:ea typeface="+mn-ea"/>
                <a:cs typeface="+mn-cs"/>
              </a:rPr>
              <a:t> </a:t>
            </a:r>
            <a:r>
              <a:rPr lang="fi-FI" sz="1200" kern="1200" baseline="0" dirty="0" err="1" smtClean="0">
                <a:solidFill>
                  <a:schemeClr val="tx1"/>
                </a:solidFill>
                <a:latin typeface="+mn-lt"/>
                <a:ea typeface="+mn-ea"/>
                <a:cs typeface="+mn-cs"/>
              </a:rPr>
              <a:t>from</a:t>
            </a:r>
            <a:r>
              <a:rPr lang="fi-FI" sz="1200" kern="1200" baseline="0" dirty="0" smtClean="0">
                <a:solidFill>
                  <a:schemeClr val="tx1"/>
                </a:solidFill>
                <a:latin typeface="+mn-lt"/>
                <a:ea typeface="+mn-ea"/>
                <a:cs typeface="+mn-cs"/>
              </a:rPr>
              <a:t> </a:t>
            </a:r>
            <a:r>
              <a:rPr lang="fi-FI" sz="1200" kern="1200" baseline="0" dirty="0" err="1" smtClean="0">
                <a:solidFill>
                  <a:schemeClr val="tx1"/>
                </a:solidFill>
                <a:latin typeface="+mn-lt"/>
                <a:ea typeface="+mn-ea"/>
                <a:cs typeface="+mn-cs"/>
              </a:rPr>
              <a:t>two</a:t>
            </a:r>
            <a:r>
              <a:rPr lang="fi-FI" sz="1200" kern="1200" baseline="0" dirty="0" smtClean="0">
                <a:solidFill>
                  <a:schemeClr val="tx1"/>
                </a:solidFill>
                <a:latin typeface="+mn-lt"/>
                <a:ea typeface="+mn-ea"/>
                <a:cs typeface="+mn-cs"/>
              </a:rPr>
              <a:t> </a:t>
            </a:r>
            <a:r>
              <a:rPr lang="fi-FI" sz="1200" kern="1200" baseline="0" dirty="0" err="1" smtClean="0">
                <a:solidFill>
                  <a:schemeClr val="tx1"/>
                </a:solidFill>
                <a:latin typeface="+mn-lt"/>
                <a:ea typeface="+mn-ea"/>
                <a:cs typeface="+mn-cs"/>
              </a:rPr>
              <a:t>primes</a:t>
            </a:r>
            <a:r>
              <a:rPr lang="fi-FI" sz="1200" kern="1200" baseline="0" dirty="0" smtClean="0">
                <a:solidFill>
                  <a:schemeClr val="tx1"/>
                </a:solidFill>
                <a:latin typeface="+mn-lt"/>
                <a:ea typeface="+mn-ea"/>
                <a:cs typeface="+mn-cs"/>
              </a:rPr>
              <a:t> to an </a:t>
            </a:r>
            <a:r>
              <a:rPr lang="fi-FI" sz="1200" kern="1200" baseline="0" dirty="0" err="1" smtClean="0">
                <a:solidFill>
                  <a:schemeClr val="tx1"/>
                </a:solidFill>
                <a:latin typeface="+mn-lt"/>
                <a:ea typeface="+mn-ea"/>
                <a:cs typeface="+mn-cs"/>
              </a:rPr>
              <a:t>arbitrary</a:t>
            </a:r>
            <a:r>
              <a:rPr lang="fi-FI" sz="1200" kern="1200" baseline="0" dirty="0" smtClean="0">
                <a:solidFill>
                  <a:schemeClr val="tx1"/>
                </a:solidFill>
                <a:latin typeface="+mn-lt"/>
                <a:ea typeface="+mn-ea"/>
                <a:cs typeface="+mn-cs"/>
              </a:rPr>
              <a:t> </a:t>
            </a:r>
            <a:r>
              <a:rPr lang="fi-FI" sz="1200" kern="1200" baseline="0" dirty="0" err="1" smtClean="0">
                <a:solidFill>
                  <a:schemeClr val="tx1"/>
                </a:solidFill>
                <a:latin typeface="+mn-lt"/>
                <a:ea typeface="+mn-ea"/>
                <a:cs typeface="+mn-cs"/>
              </a:rPr>
              <a:t>number</a:t>
            </a:r>
            <a:r>
              <a:rPr lang="fi-FI" sz="1200" kern="1200" baseline="0" dirty="0" smtClean="0">
                <a:solidFill>
                  <a:schemeClr val="tx1"/>
                </a:solidFill>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fi-FI" sz="1200" kern="1200" dirty="0" err="1" smtClean="0">
                <a:solidFill>
                  <a:schemeClr val="tx1"/>
                </a:solidFill>
                <a:latin typeface="+mn-lt"/>
                <a:ea typeface="+mn-ea"/>
                <a:cs typeface="+mn-cs"/>
              </a:rPr>
              <a:t>So</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we</a:t>
            </a:r>
            <a:r>
              <a:rPr lang="fi-FI" sz="1200" kern="1200" dirty="0" smtClean="0">
                <a:solidFill>
                  <a:schemeClr val="tx1"/>
                </a:solidFill>
                <a:latin typeface="+mn-lt"/>
                <a:ea typeface="+mn-ea"/>
                <a:cs typeface="+mn-cs"/>
              </a:rPr>
              <a:t> </a:t>
            </a:r>
            <a:r>
              <a:rPr lang="fi-FI" sz="1200" kern="1200" dirty="0" err="1" smtClean="0">
                <a:solidFill>
                  <a:schemeClr val="tx1"/>
                </a:solidFill>
                <a:latin typeface="+mn-lt"/>
                <a:ea typeface="+mn-ea"/>
                <a:cs typeface="+mn-cs"/>
              </a:rPr>
              <a:t>no</a:t>
            </a:r>
            <a:r>
              <a:rPr lang="fi-FI" sz="1200" kern="1200" baseline="0" dirty="0" err="1" smtClean="0">
                <a:solidFill>
                  <a:schemeClr val="tx1"/>
                </a:solidFill>
                <a:latin typeface="+mn-lt"/>
                <a:ea typeface="+mn-ea"/>
                <a:cs typeface="+mn-cs"/>
              </a:rPr>
              <a:t>w</a:t>
            </a:r>
            <a:r>
              <a:rPr lang="fi-FI" sz="1200" kern="1200" baseline="0" dirty="0" smtClean="0">
                <a:solidFill>
                  <a:schemeClr val="tx1"/>
                </a:solidFill>
                <a:latin typeface="+mn-lt"/>
                <a:ea typeface="+mn-ea"/>
                <a:cs typeface="+mn-cs"/>
              </a:rPr>
              <a:t> </a:t>
            </a:r>
            <a:r>
              <a:rPr lang="fi-FI" sz="1200" kern="1200" baseline="0" dirty="0" err="1" smtClean="0">
                <a:solidFill>
                  <a:schemeClr val="tx1"/>
                </a:solidFill>
                <a:latin typeface="+mn-lt"/>
                <a:ea typeface="+mn-ea"/>
                <a:cs typeface="+mn-cs"/>
              </a:rPr>
              <a:t>have</a:t>
            </a:r>
            <a:r>
              <a:rPr lang="fi-FI" sz="1200" kern="1200" baseline="0" dirty="0" smtClean="0">
                <a:solidFill>
                  <a:schemeClr val="tx1"/>
                </a:solidFill>
                <a:latin typeface="+mn-lt"/>
                <a:ea typeface="+mn-ea"/>
                <a:cs typeface="+mn-cs"/>
              </a:rPr>
              <a:t> a </a:t>
            </a:r>
            <a:r>
              <a:rPr lang="fi-FI" sz="1200" kern="1200" baseline="0" dirty="0" err="1" smtClean="0">
                <a:solidFill>
                  <a:schemeClr val="tx1"/>
                </a:solidFill>
                <a:latin typeface="+mn-lt"/>
                <a:ea typeface="+mn-ea"/>
                <a:cs typeface="+mn-cs"/>
              </a:rPr>
              <a:t>way</a:t>
            </a:r>
            <a:r>
              <a:rPr lang="fi-FI" sz="1200" kern="1200" baseline="0" dirty="0" smtClean="0">
                <a:solidFill>
                  <a:schemeClr val="tx1"/>
                </a:solidFill>
                <a:latin typeface="+mn-lt"/>
                <a:ea typeface="+mn-ea"/>
                <a:cs typeface="+mn-cs"/>
              </a:rPr>
              <a:t> to </a:t>
            </a:r>
            <a:r>
              <a:rPr lang="fi-FI" sz="1200" kern="1200" baseline="0" dirty="0" err="1" smtClean="0">
                <a:solidFill>
                  <a:schemeClr val="tx1"/>
                </a:solidFill>
                <a:latin typeface="+mn-lt"/>
                <a:ea typeface="+mn-ea"/>
                <a:cs typeface="+mn-cs"/>
              </a:rPr>
              <a:t>compute</a:t>
            </a:r>
            <a:r>
              <a:rPr lang="fi-FI" sz="1200" kern="1200" baseline="0" dirty="0" smtClean="0">
                <a:solidFill>
                  <a:schemeClr val="tx1"/>
                </a:solidFill>
                <a:latin typeface="+mn-lt"/>
                <a:ea typeface="+mn-ea"/>
                <a:cs typeface="+mn-cs"/>
              </a:rPr>
              <a:t> the </a:t>
            </a:r>
            <a:r>
              <a:rPr lang="fi-FI" sz="1200" kern="1200" baseline="0" dirty="0" err="1" smtClean="0">
                <a:solidFill>
                  <a:schemeClr val="tx1"/>
                </a:solidFill>
                <a:latin typeface="+mn-lt"/>
                <a:ea typeface="+mn-ea"/>
                <a:cs typeface="+mn-cs"/>
              </a:rPr>
              <a:t>Euler</a:t>
            </a:r>
            <a:r>
              <a:rPr lang="fi-FI" sz="1200" kern="1200" baseline="0" dirty="0" smtClean="0">
                <a:solidFill>
                  <a:schemeClr val="tx1"/>
                </a:solidFill>
                <a:latin typeface="+mn-lt"/>
                <a:ea typeface="+mn-ea"/>
                <a:cs typeface="+mn-cs"/>
              </a:rPr>
              <a:t> </a:t>
            </a:r>
            <a:r>
              <a:rPr lang="fi-FI" sz="1200" kern="1200" baseline="0" dirty="0" err="1" smtClean="0">
                <a:solidFill>
                  <a:schemeClr val="tx1"/>
                </a:solidFill>
                <a:latin typeface="+mn-lt"/>
                <a:ea typeface="+mn-ea"/>
                <a:cs typeface="+mn-cs"/>
              </a:rPr>
              <a:t>totient</a:t>
            </a:r>
            <a:r>
              <a:rPr lang="fi-FI" sz="1200" kern="1200" baseline="0" dirty="0" smtClean="0">
                <a:solidFill>
                  <a:schemeClr val="tx1"/>
                </a:solidFill>
                <a:latin typeface="+mn-lt"/>
                <a:ea typeface="+mn-ea"/>
                <a:cs typeface="+mn-cs"/>
              </a:rPr>
              <a:t> </a:t>
            </a:r>
            <a:r>
              <a:rPr lang="fi-FI" sz="1200" kern="1200" baseline="0" dirty="0" err="1" smtClean="0">
                <a:solidFill>
                  <a:schemeClr val="tx1"/>
                </a:solidFill>
                <a:latin typeface="+mn-lt"/>
                <a:ea typeface="+mn-ea"/>
                <a:cs typeface="+mn-cs"/>
              </a:rPr>
              <a:t>function</a:t>
            </a:r>
            <a:r>
              <a:rPr lang="fi-FI" sz="1200" kern="1200" baseline="0" dirty="0" smtClean="0">
                <a:solidFill>
                  <a:schemeClr val="tx1"/>
                </a:solidFill>
                <a:latin typeface="+mn-lt"/>
                <a:ea typeface="+mn-ea"/>
                <a:cs typeface="+mn-cs"/>
              </a:rPr>
              <a:t> for </a:t>
            </a:r>
            <a:r>
              <a:rPr lang="fi-FI" sz="1200" kern="1200" baseline="0" dirty="0" err="1" smtClean="0">
                <a:solidFill>
                  <a:schemeClr val="tx1"/>
                </a:solidFill>
                <a:latin typeface="+mn-lt"/>
                <a:ea typeface="+mn-ea"/>
                <a:cs typeface="+mn-cs"/>
              </a:rPr>
              <a:t>any</a:t>
            </a:r>
            <a:r>
              <a:rPr lang="fi-FI" sz="1200" kern="1200" baseline="0" dirty="0" smtClean="0">
                <a:solidFill>
                  <a:schemeClr val="tx1"/>
                </a:solidFill>
                <a:latin typeface="+mn-lt"/>
                <a:ea typeface="+mn-ea"/>
                <a:cs typeface="+mn-cs"/>
              </a:rPr>
              <a:t> </a:t>
            </a:r>
            <a:r>
              <a:rPr lang="fi-FI" sz="1200" kern="1200" baseline="0" dirty="0" err="1" smtClean="0">
                <a:solidFill>
                  <a:schemeClr val="tx1"/>
                </a:solidFill>
                <a:latin typeface="+mn-lt"/>
                <a:ea typeface="+mn-ea"/>
                <a:cs typeface="+mn-cs"/>
              </a:rPr>
              <a:t>integer</a:t>
            </a:r>
            <a:r>
              <a:rPr lang="fi-FI" sz="1200" kern="1200" baseline="0" dirty="0" smtClean="0">
                <a:solidFill>
                  <a:schemeClr val="tx1"/>
                </a:solidFill>
                <a:latin typeface="+mn-lt"/>
                <a:ea typeface="+mn-ea"/>
                <a:cs typeface="+mn-cs"/>
              </a:rPr>
              <a:t> – </a:t>
            </a:r>
            <a:r>
              <a:rPr lang="fi-FI" sz="1200" kern="1200" baseline="0" dirty="0" err="1" smtClean="0">
                <a:solidFill>
                  <a:schemeClr val="tx1"/>
                </a:solidFill>
                <a:latin typeface="+mn-lt"/>
                <a:ea typeface="+mn-ea"/>
                <a:cs typeface="+mn-cs"/>
              </a:rPr>
              <a:t>assuming</a:t>
            </a:r>
            <a:r>
              <a:rPr lang="fi-FI" sz="1200" kern="1200" baseline="0" dirty="0" smtClean="0">
                <a:solidFill>
                  <a:schemeClr val="tx1"/>
                </a:solidFill>
                <a:latin typeface="+mn-lt"/>
                <a:ea typeface="+mn-ea"/>
                <a:cs typeface="+mn-cs"/>
              </a:rPr>
              <a:t> </a:t>
            </a:r>
            <a:r>
              <a:rPr lang="fi-FI" sz="1200" kern="1200" baseline="0" dirty="0" err="1" smtClean="0">
                <a:solidFill>
                  <a:schemeClr val="tx1"/>
                </a:solidFill>
                <a:latin typeface="+mn-lt"/>
                <a:ea typeface="+mn-ea"/>
                <a:cs typeface="+mn-cs"/>
              </a:rPr>
              <a:t>we</a:t>
            </a:r>
            <a:r>
              <a:rPr lang="fi-FI" sz="1200" kern="1200" baseline="0" dirty="0" smtClean="0">
                <a:solidFill>
                  <a:schemeClr val="tx1"/>
                </a:solidFill>
                <a:latin typeface="+mn-lt"/>
                <a:ea typeface="+mn-ea"/>
                <a:cs typeface="+mn-cs"/>
              </a:rPr>
              <a:t> </a:t>
            </a:r>
            <a:r>
              <a:rPr lang="fi-FI" sz="1200" kern="1200" baseline="0" dirty="0" err="1" smtClean="0">
                <a:solidFill>
                  <a:schemeClr val="tx1"/>
                </a:solidFill>
                <a:latin typeface="+mn-lt"/>
                <a:ea typeface="+mn-ea"/>
                <a:cs typeface="+mn-cs"/>
              </a:rPr>
              <a:t>know</a:t>
            </a:r>
            <a:r>
              <a:rPr lang="fi-FI" sz="1200" kern="1200" baseline="0" dirty="0" smtClean="0">
                <a:solidFill>
                  <a:schemeClr val="tx1"/>
                </a:solidFill>
                <a:latin typeface="+mn-lt"/>
                <a:ea typeface="+mn-ea"/>
                <a:cs typeface="+mn-cs"/>
              </a:rPr>
              <a:t> </a:t>
            </a:r>
            <a:r>
              <a:rPr lang="fi-FI" sz="1200" kern="1200" baseline="0" dirty="0" err="1" smtClean="0">
                <a:solidFill>
                  <a:schemeClr val="tx1"/>
                </a:solidFill>
                <a:latin typeface="+mn-lt"/>
                <a:ea typeface="+mn-ea"/>
                <a:cs typeface="+mn-cs"/>
              </a:rPr>
              <a:t>its</a:t>
            </a:r>
            <a:r>
              <a:rPr lang="fi-FI" sz="1200" kern="1200" baseline="0" dirty="0" smtClean="0">
                <a:solidFill>
                  <a:schemeClr val="tx1"/>
                </a:solidFill>
                <a:latin typeface="+mn-lt"/>
                <a:ea typeface="+mn-ea"/>
                <a:cs typeface="+mn-cs"/>
              </a:rPr>
              <a:t> </a:t>
            </a:r>
            <a:r>
              <a:rPr lang="fi-FI" sz="1200" kern="1200" baseline="0" dirty="0" err="1" smtClean="0">
                <a:solidFill>
                  <a:schemeClr val="tx1"/>
                </a:solidFill>
                <a:latin typeface="+mn-lt"/>
                <a:ea typeface="+mn-ea"/>
                <a:cs typeface="+mn-cs"/>
              </a:rPr>
              <a:t>prime</a:t>
            </a:r>
            <a:r>
              <a:rPr lang="fi-FI" sz="1200" kern="1200" baseline="0" dirty="0" smtClean="0">
                <a:solidFill>
                  <a:schemeClr val="tx1"/>
                </a:solidFill>
                <a:latin typeface="+mn-lt"/>
                <a:ea typeface="+mn-ea"/>
                <a:cs typeface="+mn-cs"/>
              </a:rPr>
              <a:t> </a:t>
            </a:r>
            <a:r>
              <a:rPr lang="fi-FI" sz="1200" kern="1200" baseline="0" dirty="0" err="1" smtClean="0">
                <a:solidFill>
                  <a:schemeClr val="tx1"/>
                </a:solidFill>
                <a:latin typeface="+mn-lt"/>
                <a:ea typeface="+mn-ea"/>
                <a:cs typeface="+mn-cs"/>
              </a:rPr>
              <a:t>factorization</a:t>
            </a:r>
            <a:r>
              <a:rPr lang="fi-FI" sz="1200" kern="1200" baseline="0" dirty="0" smtClean="0">
                <a:solidFill>
                  <a:schemeClr val="tx1"/>
                </a:solidFill>
                <a:latin typeface="+mn-lt"/>
                <a:ea typeface="+mn-ea"/>
                <a:cs typeface="+mn-cs"/>
              </a:rPr>
              <a:t>.</a:t>
            </a:r>
            <a:endParaRPr lang="fi-FI"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fi-FI"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i-FI" sz="800" kern="1200" dirty="0" smtClean="0">
                <a:solidFill>
                  <a:srgbClr val="A6A6A6"/>
                </a:solidFill>
                <a:latin typeface="+mn-lt"/>
                <a:ea typeface="+mn-ea"/>
                <a:cs typeface="+mn-cs"/>
              </a:rPr>
              <a:t>\[ n = \prod_{i=1}^mp_i^{k_i} \]</a:t>
            </a:r>
          </a:p>
          <a:p>
            <a:endParaRPr lang="en-US" sz="800" dirty="0" smtClean="0">
              <a:solidFill>
                <a:srgbClr val="A6A6A6"/>
              </a:solidFill>
            </a:endParaRPr>
          </a:p>
          <a:p>
            <a:r>
              <a:rPr lang="en-US" sz="800" dirty="0" smtClean="0">
                <a:solidFill>
                  <a:srgbClr val="A6A6A6"/>
                </a:solidFill>
              </a:rPr>
              <a:t>\begin{align*}</a:t>
            </a:r>
          </a:p>
          <a:p>
            <a:r>
              <a:rPr lang="en-US" sz="800" dirty="0" smtClean="0">
                <a:solidFill>
                  <a:srgbClr val="A6A6A6"/>
                </a:solidFill>
              </a:rPr>
              <a:t>\phi(n) &amp;= \phi\left(\prod_{</a:t>
            </a:r>
            <a:r>
              <a:rPr lang="en-US" sz="800" dirty="0" err="1" smtClean="0">
                <a:solidFill>
                  <a:srgbClr val="A6A6A6"/>
                </a:solidFill>
              </a:rPr>
              <a:t>i</a:t>
            </a:r>
            <a:r>
              <a:rPr lang="en-US" sz="800" dirty="0" smtClean="0">
                <a:solidFill>
                  <a:srgbClr val="A6A6A6"/>
                </a:solidFill>
              </a:rPr>
              <a:t> = 1}^</a:t>
            </a:r>
            <a:r>
              <a:rPr lang="en-US" sz="800" dirty="0" err="1" smtClean="0">
                <a:solidFill>
                  <a:srgbClr val="A6A6A6"/>
                </a:solidFill>
              </a:rPr>
              <a:t>mp_i</a:t>
            </a:r>
            <a:r>
              <a:rPr lang="en-US" sz="800" dirty="0" smtClean="0">
                <a:solidFill>
                  <a:srgbClr val="A6A6A6"/>
                </a:solidFill>
              </a:rPr>
              <a:t>^{</a:t>
            </a:r>
            <a:r>
              <a:rPr lang="en-US" sz="800" dirty="0" err="1" smtClean="0">
                <a:solidFill>
                  <a:srgbClr val="A6A6A6"/>
                </a:solidFill>
              </a:rPr>
              <a:t>k_i</a:t>
            </a:r>
            <a:r>
              <a:rPr lang="en-US" sz="800" dirty="0" smtClean="0">
                <a:solidFill>
                  <a:srgbClr val="A6A6A6"/>
                </a:solidFill>
              </a:rPr>
              <a:t>}\right) </a:t>
            </a:r>
          </a:p>
          <a:p>
            <a:r>
              <a:rPr lang="en-US" sz="800" dirty="0" smtClean="0">
                <a:solidFill>
                  <a:srgbClr val="A6A6A6"/>
                </a:solidFill>
              </a:rPr>
              <a:t>\\&amp;= n\prod_{</a:t>
            </a:r>
            <a:r>
              <a:rPr lang="en-US" sz="800" dirty="0" err="1" smtClean="0">
                <a:solidFill>
                  <a:srgbClr val="A6A6A6"/>
                </a:solidFill>
              </a:rPr>
              <a:t>i</a:t>
            </a:r>
            <a:r>
              <a:rPr lang="en-US" sz="800" dirty="0" smtClean="0">
                <a:solidFill>
                  <a:srgbClr val="A6A6A6"/>
                </a:solidFill>
              </a:rPr>
              <a:t>=1}^m\left(1 - \</a:t>
            </a:r>
            <a:r>
              <a:rPr lang="en-US" sz="800" dirty="0" err="1" smtClean="0">
                <a:solidFill>
                  <a:srgbClr val="A6A6A6"/>
                </a:solidFill>
              </a:rPr>
              <a:t>frac</a:t>
            </a:r>
            <a:r>
              <a:rPr lang="en-US" sz="800" dirty="0" smtClean="0">
                <a:solidFill>
                  <a:srgbClr val="A6A6A6"/>
                </a:solidFill>
              </a:rPr>
              <a:t>{1}{</a:t>
            </a:r>
            <a:r>
              <a:rPr lang="en-US" sz="800" dirty="0" err="1" smtClean="0">
                <a:solidFill>
                  <a:srgbClr val="A6A6A6"/>
                </a:solidFill>
              </a:rPr>
              <a:t>p_i</a:t>
            </a:r>
            <a:r>
              <a:rPr lang="en-US" sz="800" dirty="0" smtClean="0">
                <a:solidFill>
                  <a:srgbClr val="A6A6A6"/>
                </a:solidFill>
              </a:rPr>
              <a:t>}\right) </a:t>
            </a:r>
          </a:p>
          <a:p>
            <a:r>
              <a:rPr lang="en-US" sz="800" dirty="0" smtClean="0">
                <a:solidFill>
                  <a:srgbClr val="A6A6A6"/>
                </a:solidFill>
              </a:rPr>
              <a:t>\\&amp;= \prod_{</a:t>
            </a:r>
            <a:r>
              <a:rPr lang="en-US" sz="800" dirty="0" err="1" smtClean="0">
                <a:solidFill>
                  <a:srgbClr val="A6A6A6"/>
                </a:solidFill>
              </a:rPr>
              <a:t>i</a:t>
            </a:r>
            <a:r>
              <a:rPr lang="en-US" sz="800" dirty="0" smtClean="0">
                <a:solidFill>
                  <a:srgbClr val="A6A6A6"/>
                </a:solidFill>
              </a:rPr>
              <a:t>=1}^m\phi\left(</a:t>
            </a:r>
            <a:r>
              <a:rPr lang="en-US" sz="800" dirty="0" err="1" smtClean="0">
                <a:solidFill>
                  <a:srgbClr val="A6A6A6"/>
                </a:solidFill>
              </a:rPr>
              <a:t>p_i</a:t>
            </a:r>
            <a:r>
              <a:rPr lang="en-US" sz="800" dirty="0" smtClean="0">
                <a:solidFill>
                  <a:srgbClr val="A6A6A6"/>
                </a:solidFill>
              </a:rPr>
              <a:t>^{</a:t>
            </a:r>
            <a:r>
              <a:rPr lang="en-US" sz="800" dirty="0" err="1" smtClean="0">
                <a:solidFill>
                  <a:srgbClr val="A6A6A6"/>
                </a:solidFill>
              </a:rPr>
              <a:t>k_i</a:t>
            </a:r>
            <a:r>
              <a:rPr lang="en-US" sz="800" dirty="0" smtClean="0">
                <a:solidFill>
                  <a:srgbClr val="A6A6A6"/>
                </a:solidFill>
              </a:rPr>
              <a:t>}\right)\\</a:t>
            </a:r>
          </a:p>
          <a:p>
            <a:r>
              <a:rPr lang="en-US" sz="800" dirty="0" smtClean="0">
                <a:solidFill>
                  <a:srgbClr val="A6A6A6"/>
                </a:solidFill>
              </a:rPr>
              <a:t>\end{align*}</a:t>
            </a:r>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228</a:t>
            </a:fld>
            <a:endParaRPr lang="en-US"/>
          </a:p>
        </p:txBody>
      </p:sp>
    </p:spTree>
    <p:extLst>
      <p:ext uri="{BB962C8B-B14F-4D97-AF65-F5344CB8AC3E}">
        <p14:creationId xmlns:p14="http://schemas.microsoft.com/office/powerpoint/2010/main" val="3242988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how</a:t>
            </a:r>
            <a:r>
              <a:rPr lang="en-US" baseline="0" dirty="0" smtClean="0"/>
              <a:t> we might write the algorithm today.</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22</a:t>
            </a:fld>
            <a:endParaRPr lang="en-US"/>
          </a:p>
        </p:txBody>
      </p:sp>
    </p:spTree>
    <p:extLst>
      <p:ext uri="{BB962C8B-B14F-4D97-AF65-F5344CB8AC3E}">
        <p14:creationId xmlns:p14="http://schemas.microsoft.com/office/powerpoint/2010/main" val="174012797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expansion of 6!, we group and then cancel modular inverses.</a:t>
            </a:r>
            <a:endParaRPr lang="en-US" dirty="0" smtClean="0"/>
          </a:p>
          <a:p>
            <a:endParaRPr lang="en-US" dirty="0" smtClean="0"/>
          </a:p>
          <a:p>
            <a:r>
              <a:rPr lang="en-US" sz="800" dirty="0" smtClean="0">
                <a:solidFill>
                  <a:srgbClr val="A6A6A6"/>
                </a:solidFill>
              </a:rPr>
              <a:t>\begin{align*}</a:t>
            </a:r>
          </a:p>
          <a:p>
            <a:r>
              <a:rPr lang="en-US" sz="800" dirty="0" smtClean="0">
                <a:solidFill>
                  <a:srgbClr val="A6A6A6"/>
                </a:solidFill>
              </a:rPr>
              <a:t>\</a:t>
            </a:r>
            <a:r>
              <a:rPr lang="en-US" sz="800" dirty="0" err="1" smtClean="0">
                <a:solidFill>
                  <a:srgbClr val="A6A6A6"/>
                </a:solidFill>
              </a:rPr>
              <a:t>textbf</a:t>
            </a:r>
            <a:r>
              <a:rPr lang="en-US" sz="800" dirty="0" smtClean="0">
                <a:solidFill>
                  <a:srgbClr val="A6A6A6"/>
                </a:solidFill>
              </a:rPr>
              <a:t>{6!} &amp;= 1 \times 2 \times 3 \times 4 \times 5 \times 6 </a:t>
            </a:r>
          </a:p>
          <a:p>
            <a:r>
              <a:rPr lang="en-US" sz="800" dirty="0" smtClean="0">
                <a:solidFill>
                  <a:srgbClr val="A6A6A6"/>
                </a:solidFill>
              </a:rPr>
              <a:t>\\&amp;= 1\times (2 \times 4) \times (3 \times 5) \times 6 </a:t>
            </a:r>
          </a:p>
          <a:p>
            <a:r>
              <a:rPr lang="en-US" sz="800" dirty="0" smtClean="0">
                <a:solidFill>
                  <a:srgbClr val="A6A6A6"/>
                </a:solidFill>
              </a:rPr>
              <a:t>\\&amp;= (1\times 1 \times 1 \times 6) \</a:t>
            </a:r>
            <a:r>
              <a:rPr lang="en-US" sz="800" dirty="0" err="1" smtClean="0">
                <a:solidFill>
                  <a:srgbClr val="A6A6A6"/>
                </a:solidFill>
              </a:rPr>
              <a:t>mathrm</a:t>
            </a:r>
            <a:r>
              <a:rPr lang="en-US" sz="800" dirty="0" smtClean="0">
                <a:solidFill>
                  <a:srgbClr val="A6A6A6"/>
                </a:solidFill>
              </a:rPr>
              <a:t>{~mod~ 7}</a:t>
            </a:r>
          </a:p>
          <a:p>
            <a:r>
              <a:rPr lang="en-US" sz="800" dirty="0" smtClean="0">
                <a:solidFill>
                  <a:srgbClr val="A6A6A6"/>
                </a:solidFill>
              </a:rPr>
              <a:t>\\&amp;= 6  \</a:t>
            </a:r>
            <a:r>
              <a:rPr lang="en-US" sz="800" dirty="0" err="1" smtClean="0">
                <a:solidFill>
                  <a:srgbClr val="A6A6A6"/>
                </a:solidFill>
              </a:rPr>
              <a:t>mathrm</a:t>
            </a:r>
            <a:r>
              <a:rPr lang="en-US" sz="800" dirty="0" smtClean="0">
                <a:solidFill>
                  <a:srgbClr val="A6A6A6"/>
                </a:solidFill>
              </a:rPr>
              <a:t>{~mod~ 7}</a:t>
            </a:r>
          </a:p>
          <a:p>
            <a:r>
              <a:rPr lang="en-US" sz="800" dirty="0" smtClean="0">
                <a:solidFill>
                  <a:srgbClr val="A6A6A6"/>
                </a:solidFill>
              </a:rPr>
              <a:t>\end{align*}</a:t>
            </a:r>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229</a:t>
            </a:fld>
            <a:endParaRPr lang="en-US"/>
          </a:p>
        </p:txBody>
      </p:sp>
    </p:spTree>
    <p:extLst>
      <p:ext uri="{BB962C8B-B14F-4D97-AF65-F5344CB8AC3E}">
        <p14:creationId xmlns:p14="http://schemas.microsoft.com/office/powerpoint/2010/main" val="180469237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800" dirty="0" smtClean="0">
                <a:solidFill>
                  <a:srgbClr val="A6A6A6"/>
                </a:solidFill>
              </a:rPr>
              <a:t>\</a:t>
            </a:r>
            <a:r>
              <a:rPr lang="en-US" sz="800" dirty="0" smtClean="0">
                <a:solidFill>
                  <a:srgbClr val="A6A6A6"/>
                </a:solidFill>
              </a:rPr>
              <a:t>begin{align*}</a:t>
            </a:r>
          </a:p>
          <a:p>
            <a:r>
              <a:rPr lang="en-US" sz="800" dirty="0" smtClean="0">
                <a:solidFill>
                  <a:srgbClr val="A6A6A6"/>
                </a:solidFill>
              </a:rPr>
              <a:t>2^6 &amp;= (2 \times 2 \times 2 \times 2 \times 2 \times 2)\\</a:t>
            </a:r>
          </a:p>
          <a:p>
            <a:r>
              <a:rPr lang="en-US" sz="800" dirty="0" smtClean="0">
                <a:solidFill>
                  <a:srgbClr val="A6A6A6"/>
                </a:solidFill>
              </a:rPr>
              <a:t>2^6\times 6! &amp;=</a:t>
            </a:r>
          </a:p>
          <a:p>
            <a:r>
              <a:rPr lang="en-US" sz="800" dirty="0" smtClean="0">
                <a:solidFill>
                  <a:srgbClr val="A6A6A6"/>
                </a:solidFill>
              </a:rPr>
              <a:t>(2 \times 2 \times 2 \times 2 \times 2 \times 2) \times (1 \times 2 \times 3 \times 4 \times 5 \times 6 </a:t>
            </a:r>
          </a:p>
          <a:p>
            <a:r>
              <a:rPr lang="en-US" sz="800" dirty="0" smtClean="0">
                <a:solidFill>
                  <a:srgbClr val="A6A6A6"/>
                </a:solidFill>
              </a:rPr>
              <a:t>)\\</a:t>
            </a:r>
          </a:p>
          <a:p>
            <a:r>
              <a:rPr lang="en-US" sz="800" dirty="0" smtClean="0">
                <a:solidFill>
                  <a:srgbClr val="A6A6A6"/>
                </a:solidFill>
              </a:rPr>
              <a:t>&amp;=(2\times 1)\times (2\times 2) \times(2\times 3)\times (2 \times 4) \times (2 \times 5) \times (2 \times 6)\\</a:t>
            </a:r>
          </a:p>
          <a:p>
            <a:r>
              <a:rPr lang="en-US" sz="800" dirty="0" smtClean="0">
                <a:solidFill>
                  <a:srgbClr val="A6A6A6"/>
                </a:solidFill>
              </a:rPr>
              <a:t>&amp;=(2 \times 4 \times 6 \times 1 \times 3 \times 5) \</a:t>
            </a:r>
            <a:r>
              <a:rPr lang="en-US" sz="800" dirty="0" err="1" smtClean="0">
                <a:solidFill>
                  <a:srgbClr val="A6A6A6"/>
                </a:solidFill>
              </a:rPr>
              <a:t>mathrm</a:t>
            </a:r>
            <a:r>
              <a:rPr lang="en-US" sz="800" dirty="0" smtClean="0">
                <a:solidFill>
                  <a:srgbClr val="A6A6A6"/>
                </a:solidFill>
              </a:rPr>
              <a:t>{~mod~ 7}\\</a:t>
            </a:r>
          </a:p>
          <a:p>
            <a:r>
              <a:rPr lang="en-US" sz="800" dirty="0" smtClean="0">
                <a:solidFill>
                  <a:srgbClr val="A6A6A6"/>
                </a:solidFill>
              </a:rPr>
              <a:t>&amp;=(1 \times 2 \times 3 \times 4 \times 5 \times 6) \</a:t>
            </a:r>
            <a:r>
              <a:rPr lang="en-US" sz="800" dirty="0" err="1" smtClean="0">
                <a:solidFill>
                  <a:srgbClr val="A6A6A6"/>
                </a:solidFill>
              </a:rPr>
              <a:t>mathrm</a:t>
            </a:r>
            <a:r>
              <a:rPr lang="en-US" sz="800" dirty="0" smtClean="0">
                <a:solidFill>
                  <a:srgbClr val="A6A6A6"/>
                </a:solidFill>
              </a:rPr>
              <a:t>{~mod~ 7}\\</a:t>
            </a:r>
          </a:p>
          <a:p>
            <a:r>
              <a:rPr lang="en-US" sz="800" dirty="0" smtClean="0">
                <a:solidFill>
                  <a:srgbClr val="A6A6A6"/>
                </a:solidFill>
              </a:rPr>
              <a:t>&amp;=6! \</a:t>
            </a:r>
            <a:r>
              <a:rPr lang="en-US" sz="800" dirty="0" err="1" smtClean="0">
                <a:solidFill>
                  <a:srgbClr val="A6A6A6"/>
                </a:solidFill>
              </a:rPr>
              <a:t>mathrm</a:t>
            </a:r>
            <a:r>
              <a:rPr lang="en-US" sz="800" dirty="0" smtClean="0">
                <a:solidFill>
                  <a:srgbClr val="A6A6A6"/>
                </a:solidFill>
              </a:rPr>
              <a:t>{~mod~ 7} \\</a:t>
            </a:r>
          </a:p>
          <a:p>
            <a:r>
              <a:rPr lang="en-US" sz="800" dirty="0" smtClean="0">
                <a:solidFill>
                  <a:srgbClr val="A6A6A6"/>
                </a:solidFill>
              </a:rPr>
              <a:t>2^6 &amp;= 1 \</a:t>
            </a:r>
            <a:r>
              <a:rPr lang="en-US" sz="800" dirty="0" err="1" smtClean="0">
                <a:solidFill>
                  <a:srgbClr val="A6A6A6"/>
                </a:solidFill>
              </a:rPr>
              <a:t>mathrm</a:t>
            </a:r>
            <a:r>
              <a:rPr lang="en-US" sz="800" dirty="0" smtClean="0">
                <a:solidFill>
                  <a:srgbClr val="A6A6A6"/>
                </a:solidFill>
              </a:rPr>
              <a:t>{~mod~ 7}</a:t>
            </a:r>
          </a:p>
          <a:p>
            <a:r>
              <a:rPr lang="en-US" sz="800" dirty="0" smtClean="0">
                <a:solidFill>
                  <a:srgbClr val="A6A6A6"/>
                </a:solidFill>
              </a:rPr>
              <a:t>\end{align*}</a:t>
            </a:r>
          </a:p>
          <a:p>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230</a:t>
            </a:fld>
            <a:endParaRPr lang="en-US"/>
          </a:p>
        </p:txBody>
      </p:sp>
    </p:spTree>
    <p:extLst>
      <p:ext uri="{BB962C8B-B14F-4D97-AF65-F5344CB8AC3E}">
        <p14:creationId xmlns:p14="http://schemas.microsoft.com/office/powerpoint/2010/main" val="1133437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sz="800" kern="1200" dirty="0" smtClean="0">
              <a:solidFill>
                <a:srgbClr val="A6A6A6"/>
              </a:solidFill>
              <a:latin typeface="+mn-lt"/>
              <a:ea typeface="+mn-ea"/>
              <a:cs typeface="+mn-cs"/>
            </a:endParaRPr>
          </a:p>
          <a:p>
            <a:r>
              <a:rPr lang="nl-NL" sz="800" kern="1200" dirty="0" smtClean="0">
                <a:solidFill>
                  <a:srgbClr val="A6A6A6"/>
                </a:solidFill>
                <a:latin typeface="+mn-lt"/>
                <a:ea typeface="+mn-ea"/>
                <a:cs typeface="+mn-cs"/>
              </a:rPr>
              <a:t>\</a:t>
            </a:r>
            <a:r>
              <a:rPr lang="nl-NL" sz="800" kern="1200" dirty="0" smtClean="0">
                <a:solidFill>
                  <a:srgbClr val="A6A6A6"/>
                </a:solidFill>
                <a:latin typeface="+mn-lt"/>
                <a:ea typeface="+mn-ea"/>
                <a:cs typeface="+mn-cs"/>
              </a:rPr>
              <a:t>[ \#_+(n) = \</a:t>
            </a:r>
            <a:r>
              <a:rPr lang="nl-NL" sz="800" kern="1200" dirty="0" err="1" smtClean="0">
                <a:solidFill>
                  <a:srgbClr val="A6A6A6"/>
                </a:solidFill>
                <a:latin typeface="+mn-lt"/>
                <a:ea typeface="+mn-ea"/>
                <a:cs typeface="+mn-cs"/>
              </a:rPr>
              <a:t>color</a:t>
            </a:r>
            <a:r>
              <a:rPr lang="nl-NL" sz="800" kern="1200" dirty="0" smtClean="0">
                <a:solidFill>
                  <a:srgbClr val="A6A6A6"/>
                </a:solidFill>
                <a:latin typeface="+mn-lt"/>
                <a:ea typeface="+mn-ea"/>
                <a:cs typeface="+mn-cs"/>
              </a:rPr>
              <a:t>[</a:t>
            </a:r>
            <a:r>
              <a:rPr lang="nl-NL" sz="800" kern="1200" dirty="0" err="1" smtClean="0">
                <a:solidFill>
                  <a:srgbClr val="A6A6A6"/>
                </a:solidFill>
                <a:latin typeface="+mn-lt"/>
                <a:ea typeface="+mn-ea"/>
                <a:cs typeface="+mn-cs"/>
              </a:rPr>
              <a:t>rgb</a:t>
            </a:r>
            <a:r>
              <a:rPr lang="nl-NL" sz="800" kern="1200" dirty="0" smtClean="0">
                <a:solidFill>
                  <a:srgbClr val="A6A6A6"/>
                </a:solidFill>
                <a:latin typeface="+mn-lt"/>
                <a:ea typeface="+mn-ea"/>
                <a:cs typeface="+mn-cs"/>
              </a:rPr>
              <a:t>]{0.000,0.000,1.000}\</a:t>
            </a:r>
            <a:r>
              <a:rPr lang="nl-NL" sz="800" kern="1200" dirty="0" err="1" smtClean="0">
                <a:solidFill>
                  <a:srgbClr val="A6A6A6"/>
                </a:solidFill>
                <a:latin typeface="+mn-lt"/>
                <a:ea typeface="+mn-ea"/>
                <a:cs typeface="+mn-cs"/>
              </a:rPr>
              <a:t>lfloor</a:t>
            </a:r>
            <a:r>
              <a:rPr lang="nl-NL" sz="800" kern="1200" dirty="0" smtClean="0">
                <a:solidFill>
                  <a:srgbClr val="A6A6A6"/>
                </a:solidFill>
                <a:latin typeface="+mn-lt"/>
                <a:ea typeface="+mn-ea"/>
                <a:cs typeface="+mn-cs"/>
              </a:rPr>
              <a:t> \log n \</a:t>
            </a:r>
            <a:r>
              <a:rPr lang="nl-NL" sz="800" kern="1200" dirty="0" err="1" smtClean="0">
                <a:solidFill>
                  <a:srgbClr val="A6A6A6"/>
                </a:solidFill>
                <a:latin typeface="+mn-lt"/>
                <a:ea typeface="+mn-ea"/>
                <a:cs typeface="+mn-cs"/>
              </a:rPr>
              <a:t>rfloor</a:t>
            </a:r>
            <a:r>
              <a:rPr lang="nl-NL" sz="800" kern="1200" dirty="0" smtClean="0">
                <a:solidFill>
                  <a:srgbClr val="A6A6A6"/>
                </a:solidFill>
                <a:latin typeface="+mn-lt"/>
                <a:ea typeface="+mn-ea"/>
                <a:cs typeface="+mn-cs"/>
              </a:rPr>
              <a:t> \</a:t>
            </a:r>
            <a:r>
              <a:rPr lang="nl-NL" sz="800" kern="1200" dirty="0" err="1" smtClean="0">
                <a:solidFill>
                  <a:srgbClr val="A6A6A6"/>
                </a:solidFill>
                <a:latin typeface="+mn-lt"/>
                <a:ea typeface="+mn-ea"/>
                <a:cs typeface="+mn-cs"/>
              </a:rPr>
              <a:t>color</a:t>
            </a:r>
            <a:r>
              <a:rPr lang="nl-NL" sz="800" kern="1200" dirty="0" smtClean="0">
                <a:solidFill>
                  <a:srgbClr val="A6A6A6"/>
                </a:solidFill>
                <a:latin typeface="+mn-lt"/>
                <a:ea typeface="+mn-ea"/>
                <a:cs typeface="+mn-cs"/>
              </a:rPr>
              <a:t>[</a:t>
            </a:r>
            <a:r>
              <a:rPr lang="nl-NL" sz="800" kern="1200" dirty="0" err="1" smtClean="0">
                <a:solidFill>
                  <a:srgbClr val="A6A6A6"/>
                </a:solidFill>
                <a:latin typeface="+mn-lt"/>
                <a:ea typeface="+mn-ea"/>
                <a:cs typeface="+mn-cs"/>
              </a:rPr>
              <a:t>rgb</a:t>
            </a:r>
            <a:r>
              <a:rPr lang="nl-NL" sz="800" kern="1200" dirty="0" smtClean="0">
                <a:solidFill>
                  <a:srgbClr val="A6A6A6"/>
                </a:solidFill>
                <a:latin typeface="+mn-lt"/>
                <a:ea typeface="+mn-ea"/>
                <a:cs typeface="+mn-cs"/>
              </a:rPr>
              <a:t>]{0.000,0.000,0.000}+ \</a:t>
            </a:r>
            <a:r>
              <a:rPr lang="nl-NL" sz="800" kern="1200" dirty="0" err="1" smtClean="0">
                <a:solidFill>
                  <a:srgbClr val="A6A6A6"/>
                </a:solidFill>
                <a:latin typeface="+mn-lt"/>
                <a:ea typeface="+mn-ea"/>
                <a:cs typeface="+mn-cs"/>
              </a:rPr>
              <a:t>color</a:t>
            </a:r>
            <a:r>
              <a:rPr lang="nl-NL" sz="800" kern="1200" dirty="0" smtClean="0">
                <a:solidFill>
                  <a:srgbClr val="A6A6A6"/>
                </a:solidFill>
                <a:latin typeface="+mn-lt"/>
                <a:ea typeface="+mn-ea"/>
                <a:cs typeface="+mn-cs"/>
              </a:rPr>
              <a:t>[</a:t>
            </a:r>
            <a:r>
              <a:rPr lang="nl-NL" sz="800" kern="1200" dirty="0" err="1" smtClean="0">
                <a:solidFill>
                  <a:srgbClr val="A6A6A6"/>
                </a:solidFill>
                <a:latin typeface="+mn-lt"/>
                <a:ea typeface="+mn-ea"/>
                <a:cs typeface="+mn-cs"/>
              </a:rPr>
              <a:t>rgb</a:t>
            </a:r>
            <a:r>
              <a:rPr lang="nl-NL" sz="800" kern="1200" dirty="0" smtClean="0">
                <a:solidFill>
                  <a:srgbClr val="A6A6A6"/>
                </a:solidFill>
                <a:latin typeface="+mn-lt"/>
                <a:ea typeface="+mn-ea"/>
                <a:cs typeface="+mn-cs"/>
              </a:rPr>
              <a:t>]{1.000,0.000,0.000} \nu(n) - 1 \]</a:t>
            </a:r>
          </a:p>
        </p:txBody>
      </p:sp>
      <p:sp>
        <p:nvSpPr>
          <p:cNvPr id="4" name="Slide Number Placeholder 3"/>
          <p:cNvSpPr>
            <a:spLocks noGrp="1"/>
          </p:cNvSpPr>
          <p:nvPr>
            <p:ph type="sldNum" sz="quarter" idx="10"/>
          </p:nvPr>
        </p:nvSpPr>
        <p:spPr/>
        <p:txBody>
          <a:bodyPr/>
          <a:lstStyle/>
          <a:p>
            <a:fld id="{54944655-8098-9B4C-A891-DF2C39192C38}" type="slidenum">
              <a:rPr lang="en-US" smtClean="0"/>
              <a:t>24</a:t>
            </a:fld>
            <a:endParaRPr lang="en-US"/>
          </a:p>
        </p:txBody>
      </p:sp>
    </p:spTree>
    <p:extLst>
      <p:ext uri="{BB962C8B-B14F-4D97-AF65-F5344CB8AC3E}">
        <p14:creationId xmlns:p14="http://schemas.microsoft.com/office/powerpoint/2010/main" val="1537248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2</a:t>
            </a:fld>
            <a:endParaRPr lang="en-US"/>
          </a:p>
        </p:txBody>
      </p:sp>
    </p:spTree>
    <p:extLst>
      <p:ext uri="{BB962C8B-B14F-4D97-AF65-F5344CB8AC3E}">
        <p14:creationId xmlns:p14="http://schemas.microsoft.com/office/powerpoint/2010/main" val="1432896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algorithm uses 6 additions to multiply by 15</a:t>
            </a:r>
            <a:r>
              <a:rPr lang="en-US" dirty="0" smtClean="0"/>
              <a:t>…</a:t>
            </a:r>
          </a:p>
          <a:p>
            <a:endParaRPr lang="en-US" sz="800" dirty="0" smtClean="0">
              <a:solidFill>
                <a:srgbClr val="A6A6A6"/>
              </a:solidFill>
            </a:endParaRPr>
          </a:p>
          <a:p>
            <a:r>
              <a:rPr lang="en-US" sz="800" dirty="0" smtClean="0">
                <a:solidFill>
                  <a:srgbClr val="A6A6A6"/>
                </a:solidFill>
              </a:rPr>
              <a:t>\[ \#_+(15) = 3 + 4 - 1 = 6 \]</a:t>
            </a:r>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25</a:t>
            </a:fld>
            <a:endParaRPr lang="en-US"/>
          </a:p>
        </p:txBody>
      </p:sp>
    </p:spTree>
    <p:extLst>
      <p:ext uri="{BB962C8B-B14F-4D97-AF65-F5344CB8AC3E}">
        <p14:creationId xmlns:p14="http://schemas.microsoft.com/office/powerpoint/2010/main" val="3387592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we can use this special case alternative to multiply by 15 in just 5 additions.</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26</a:t>
            </a:fld>
            <a:endParaRPr lang="en-US"/>
          </a:p>
        </p:txBody>
      </p:sp>
    </p:spTree>
    <p:extLst>
      <p:ext uri="{BB962C8B-B14F-4D97-AF65-F5344CB8AC3E}">
        <p14:creationId xmlns:p14="http://schemas.microsoft.com/office/powerpoint/2010/main" val="1762329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800" dirty="0" smtClean="0">
                <a:solidFill>
                  <a:srgbClr val="A6A6A6"/>
                </a:solidFill>
              </a:rPr>
              <a:t>$</a:t>
            </a:r>
            <a:r>
              <a:rPr lang="en-US" sz="800" dirty="0" smtClean="0">
                <a:solidFill>
                  <a:srgbClr val="A6A6A6"/>
                </a:solidFill>
              </a:rPr>
              <a:t>\</a:t>
            </a:r>
            <a:r>
              <a:rPr lang="en-US" sz="800" dirty="0" err="1" smtClean="0">
                <a:solidFill>
                  <a:srgbClr val="A6A6A6"/>
                </a:solidFill>
              </a:rPr>
              <a:t>lfloor</a:t>
            </a:r>
            <a:r>
              <a:rPr lang="en-US" sz="800" dirty="0" smtClean="0">
                <a:solidFill>
                  <a:srgbClr val="A6A6A6"/>
                </a:solidFill>
              </a:rPr>
              <a:t> \log n \</a:t>
            </a:r>
            <a:r>
              <a:rPr lang="en-US" sz="800" dirty="0" err="1" smtClean="0">
                <a:solidFill>
                  <a:srgbClr val="A6A6A6"/>
                </a:solidFill>
              </a:rPr>
              <a:t>rfloor</a:t>
            </a:r>
            <a:r>
              <a:rPr lang="en-US" sz="800" dirty="0" smtClean="0">
                <a:solidFill>
                  <a:srgbClr val="A6A6A6"/>
                </a:solidFill>
              </a:rPr>
              <a:t>$ </a:t>
            </a:r>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27</a:t>
            </a:fld>
            <a:endParaRPr lang="en-US"/>
          </a:p>
        </p:txBody>
      </p:sp>
    </p:spTree>
    <p:extLst>
      <p:ext uri="{BB962C8B-B14F-4D97-AF65-F5344CB8AC3E}">
        <p14:creationId xmlns:p14="http://schemas.microsoft.com/office/powerpoint/2010/main" val="3152135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28</a:t>
            </a:fld>
            <a:endParaRPr lang="en-US"/>
          </a:p>
        </p:txBody>
      </p:sp>
    </p:spTree>
    <p:extLst>
      <p:ext uri="{BB962C8B-B14F-4D97-AF65-F5344CB8AC3E}">
        <p14:creationId xmlns:p14="http://schemas.microsoft.com/office/powerpoint/2010/main" val="3325667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multiply-accumulate function is a good example of this.  We’ll see other examples later.</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29</a:t>
            </a:fld>
            <a:endParaRPr lang="en-US"/>
          </a:p>
        </p:txBody>
      </p:sp>
    </p:spTree>
    <p:extLst>
      <p:ext uri="{BB962C8B-B14F-4D97-AF65-F5344CB8AC3E}">
        <p14:creationId xmlns:p14="http://schemas.microsoft.com/office/powerpoint/2010/main" val="3325667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unify two recursive calls – they are</a:t>
            </a:r>
            <a:r>
              <a:rPr lang="en-US" baseline="0" dirty="0" smtClean="0"/>
              <a:t> only differ on the first argument.</a:t>
            </a:r>
            <a:endParaRPr lang="en-US" baseline="0" dirty="0"/>
          </a:p>
          <a:p>
            <a:endParaRPr lang="en-US" baseline="0" dirty="0" smtClean="0"/>
          </a:p>
        </p:txBody>
      </p:sp>
      <p:sp>
        <p:nvSpPr>
          <p:cNvPr id="4" name="Slide Number Placeholder 3"/>
          <p:cNvSpPr>
            <a:spLocks noGrp="1"/>
          </p:cNvSpPr>
          <p:nvPr>
            <p:ph type="sldNum" sz="quarter" idx="10"/>
          </p:nvPr>
        </p:nvSpPr>
        <p:spPr/>
        <p:txBody>
          <a:bodyPr/>
          <a:lstStyle/>
          <a:p>
            <a:fld id="{D96BEE2E-A57D-DB46-BA08-0F83851AFB1F}" type="slidenum">
              <a:rPr lang="en-US" smtClean="0"/>
              <a:pPr/>
              <a:t>30</a:t>
            </a:fld>
            <a:endParaRPr lang="en-US"/>
          </a:p>
        </p:txBody>
      </p:sp>
    </p:spTree>
    <p:extLst>
      <p:ext uri="{BB962C8B-B14F-4D97-AF65-F5344CB8AC3E}">
        <p14:creationId xmlns:p14="http://schemas.microsoft.com/office/powerpoint/2010/main" val="5266885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Let us make our multiply-accumulate function tail recursive</a:t>
            </a:r>
          </a:p>
          <a:p>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31</a:t>
            </a:fld>
            <a:endParaRPr lang="en-US"/>
          </a:p>
        </p:txBody>
      </p:sp>
    </p:spTree>
    <p:extLst>
      <p:ext uri="{BB962C8B-B14F-4D97-AF65-F5344CB8AC3E}">
        <p14:creationId xmlns:p14="http://schemas.microsoft.com/office/powerpoint/2010/main" val="1689100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Let us make our multiply-accumulate function strictly tail recursive</a:t>
            </a:r>
          </a:p>
          <a:p>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34</a:t>
            </a:fld>
            <a:endParaRPr lang="en-US"/>
          </a:p>
        </p:txBody>
      </p:sp>
    </p:spTree>
    <p:extLst>
      <p:ext uri="{BB962C8B-B14F-4D97-AF65-F5344CB8AC3E}">
        <p14:creationId xmlns:p14="http://schemas.microsoft.com/office/powerpoint/2010/main" val="1876721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cs typeface="Menlo Regular"/>
              </a:rPr>
              <a:t>Now it is easy to make it iterative.</a:t>
            </a:r>
          </a:p>
          <a:p>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35</a:t>
            </a:fld>
            <a:endParaRPr lang="en-US"/>
          </a:p>
        </p:txBody>
      </p:sp>
    </p:spTree>
    <p:extLst>
      <p:ext uri="{BB962C8B-B14F-4D97-AF65-F5344CB8AC3E}">
        <p14:creationId xmlns:p14="http://schemas.microsoft.com/office/powerpoint/2010/main" val="8428328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Now we’re ready to go back and re-implement </a:t>
            </a:r>
            <a:r>
              <a:rPr lang="en-US" sz="1200" dirty="0" smtClean="0">
                <a:latin typeface="Lucida Console"/>
                <a:cs typeface="Lucida Console"/>
              </a:rPr>
              <a:t>multiply.</a:t>
            </a:r>
            <a:endParaRPr lang="en-US" sz="1200" dirty="0">
              <a:latin typeface="Lucida Console"/>
              <a:cs typeface="Lucida Console"/>
            </a:endParaRPr>
          </a:p>
        </p:txBody>
      </p:sp>
      <p:sp>
        <p:nvSpPr>
          <p:cNvPr id="4" name="Slide Number Placeholder 3"/>
          <p:cNvSpPr>
            <a:spLocks noGrp="1"/>
          </p:cNvSpPr>
          <p:nvPr>
            <p:ph type="sldNum" sz="quarter" idx="10"/>
          </p:nvPr>
        </p:nvSpPr>
        <p:spPr/>
        <p:txBody>
          <a:bodyPr/>
          <a:lstStyle/>
          <a:p>
            <a:fld id="{D96BEE2E-A57D-DB46-BA08-0F83851AFB1F}" type="slidenum">
              <a:rPr lang="en-US" smtClean="0"/>
              <a:pPr/>
              <a:t>36</a:t>
            </a:fld>
            <a:endParaRPr lang="en-US"/>
          </a:p>
        </p:txBody>
      </p:sp>
    </p:spTree>
    <p:extLst>
      <p:ext uri="{BB962C8B-B14F-4D97-AF65-F5344CB8AC3E}">
        <p14:creationId xmlns:p14="http://schemas.microsoft.com/office/powerpoint/2010/main" val="1580857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3</a:t>
            </a:fld>
            <a:endParaRPr lang="en-US"/>
          </a:p>
        </p:txBody>
      </p:sp>
    </p:spTree>
    <p:extLst>
      <p:ext uri="{BB962C8B-B14F-4D97-AF65-F5344CB8AC3E}">
        <p14:creationId xmlns:p14="http://schemas.microsoft.com/office/powerpoint/2010/main" val="41035179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37</a:t>
            </a:fld>
            <a:endParaRPr lang="en-US"/>
          </a:p>
        </p:txBody>
      </p:sp>
    </p:spTree>
    <p:extLst>
      <p:ext uri="{BB962C8B-B14F-4D97-AF65-F5344CB8AC3E}">
        <p14:creationId xmlns:p14="http://schemas.microsoft.com/office/powerpoint/2010/main" val="30118208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Lucida Console"/>
                <a:cs typeface="Lucida Console"/>
              </a:rPr>
              <a:t>mult_acc4</a:t>
            </a:r>
            <a:r>
              <a:rPr lang="en-US" sz="1200" dirty="0" smtClean="0">
                <a:cs typeface="Menlo Regular"/>
              </a:rPr>
              <a:t> does an unnecessary test for </a:t>
            </a:r>
            <a:r>
              <a:rPr lang="en-US" sz="1200" dirty="0" smtClean="0">
                <a:latin typeface="Lucida Console"/>
                <a:cs typeface="Lucida Console"/>
              </a:rPr>
              <a:t>odd(n).</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38</a:t>
            </a:fld>
            <a:endParaRPr lang="en-US"/>
          </a:p>
        </p:txBody>
      </p:sp>
    </p:spTree>
    <p:extLst>
      <p:ext uri="{BB962C8B-B14F-4D97-AF65-F5344CB8AC3E}">
        <p14:creationId xmlns:p14="http://schemas.microsoft.com/office/powerpoint/2010/main" val="23024061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800" dirty="0" smtClean="0"/>
              <a:t>[</a:t>
            </a:r>
            <a:r>
              <a:rPr lang="en-US" sz="800" dirty="0" smtClean="0"/>
              <a:t>Photograph of bust “</a:t>
            </a:r>
            <a:r>
              <a:rPr lang="en-US" sz="800" kern="1200" dirty="0" smtClean="0">
                <a:solidFill>
                  <a:schemeClr val="tx1"/>
                </a:solidFill>
                <a:latin typeface="+mn-lt"/>
                <a:ea typeface="+mn-ea"/>
                <a:cs typeface="+mn-cs"/>
              </a:rPr>
              <a:t>So-called </a:t>
            </a:r>
            <a:r>
              <a:rPr lang="en-US" sz="800" kern="1200" dirty="0" err="1" smtClean="0">
                <a:solidFill>
                  <a:schemeClr val="tx1"/>
                </a:solidFill>
                <a:latin typeface="+mn-lt"/>
                <a:ea typeface="+mn-ea"/>
                <a:cs typeface="+mn-cs"/>
              </a:rPr>
              <a:t>Archytas</a:t>
            </a:r>
            <a:r>
              <a:rPr lang="en-US" sz="800" kern="1200" dirty="0" smtClean="0">
                <a:solidFill>
                  <a:schemeClr val="tx1"/>
                </a:solidFill>
                <a:latin typeface="+mn-lt"/>
                <a:ea typeface="+mn-ea"/>
                <a:cs typeface="+mn-cs"/>
              </a:rPr>
              <a:t> of Tarentum” by Marie-</a:t>
            </a:r>
            <a:r>
              <a:rPr lang="en-US" sz="800" kern="1200" dirty="0" err="1" smtClean="0">
                <a:solidFill>
                  <a:schemeClr val="tx1"/>
                </a:solidFill>
                <a:latin typeface="+mn-lt"/>
                <a:ea typeface="+mn-ea"/>
                <a:cs typeface="+mn-cs"/>
              </a:rPr>
              <a:t>Lan</a:t>
            </a:r>
            <a:r>
              <a:rPr lang="en-US" sz="800" kern="1200" dirty="0" smtClean="0">
                <a:solidFill>
                  <a:schemeClr val="tx1"/>
                </a:solidFill>
                <a:latin typeface="+mn-lt"/>
                <a:ea typeface="+mn-ea"/>
                <a:cs typeface="+mn-cs"/>
              </a:rPr>
              <a:t> Nguyen,</a:t>
            </a:r>
            <a:r>
              <a:rPr lang="en-US" sz="800" dirty="0" smtClean="0"/>
              <a:t> licensed under</a:t>
            </a:r>
            <a:r>
              <a:rPr lang="en-US" sz="800" baseline="0" dirty="0" smtClean="0"/>
              <a:t> Creative Commons Attribution 2.5 Generic license.</a:t>
            </a:r>
          </a:p>
          <a:p>
            <a:pPr marL="0" marR="0" indent="0" algn="l" defTabSz="457200" rtl="0" eaLnBrk="1" fontAlgn="auto" latinLnBrk="0" hangingPunct="1">
              <a:lnSpc>
                <a:spcPct val="100000"/>
              </a:lnSpc>
              <a:spcBef>
                <a:spcPts val="0"/>
              </a:spcBef>
              <a:spcAft>
                <a:spcPts val="0"/>
              </a:spcAft>
              <a:buClrTx/>
              <a:buSzTx/>
              <a:buFontTx/>
              <a:buNone/>
              <a:tabLst/>
              <a:defRPr/>
            </a:pPr>
            <a:r>
              <a:rPr lang="en-US" sz="800" baseline="0" dirty="0" smtClean="0"/>
              <a:t>The Naples National Archaeological Museum now identifies the figure as Pythagoras.</a:t>
            </a:r>
          </a:p>
          <a:p>
            <a:pPr marL="0" marR="0" indent="0" algn="l" defTabSz="457200" rtl="0" eaLnBrk="1" fontAlgn="auto" latinLnBrk="0" hangingPunct="1">
              <a:lnSpc>
                <a:spcPct val="100000"/>
              </a:lnSpc>
              <a:spcBef>
                <a:spcPts val="0"/>
              </a:spcBef>
              <a:spcAft>
                <a:spcPts val="0"/>
              </a:spcAft>
              <a:buClrTx/>
              <a:buSzTx/>
              <a:buFontTx/>
              <a:buNone/>
              <a:tabLst/>
              <a:defRPr/>
            </a:pPr>
            <a:r>
              <a:rPr lang="en-US" sz="800" baseline="0" dirty="0" smtClean="0"/>
              <a:t>Original image found here:  https://</a:t>
            </a:r>
            <a:r>
              <a:rPr lang="en-US" sz="800" baseline="0" dirty="0" err="1" smtClean="0"/>
              <a:t>commons.wikimedia.org</a:t>
            </a:r>
            <a:r>
              <a:rPr lang="en-US" sz="800" baseline="0" dirty="0" smtClean="0"/>
              <a:t>/wiki/File:Archytas_of_Tarentum_MAN_Napoli_Inv5607.jpg]</a:t>
            </a:r>
            <a:endParaRPr lang="en-US" sz="800" dirty="0"/>
          </a:p>
        </p:txBody>
      </p:sp>
      <p:sp>
        <p:nvSpPr>
          <p:cNvPr id="4" name="Slide Number Placeholder 3"/>
          <p:cNvSpPr>
            <a:spLocks noGrp="1"/>
          </p:cNvSpPr>
          <p:nvPr>
            <p:ph type="sldNum" sz="quarter" idx="10"/>
          </p:nvPr>
        </p:nvSpPr>
        <p:spPr/>
        <p:txBody>
          <a:bodyPr/>
          <a:lstStyle/>
          <a:p>
            <a:fld id="{54944655-8098-9B4C-A891-DF2C39192C38}" type="slidenum">
              <a:rPr lang="en-US" smtClean="0"/>
              <a:t>42</a:t>
            </a:fld>
            <a:endParaRPr lang="en-US"/>
          </a:p>
        </p:txBody>
      </p:sp>
    </p:spTree>
    <p:extLst>
      <p:ext uri="{BB962C8B-B14F-4D97-AF65-F5344CB8AC3E}">
        <p14:creationId xmlns:p14="http://schemas.microsoft.com/office/powerpoint/2010/main" val="28551749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spcBef>
                <a:spcPct val="50000"/>
              </a:spcBef>
            </a:pPr>
            <a:r>
              <a:rPr lang="en-US" dirty="0" smtClean="0"/>
              <a:t>Pythagoreans kept their discoveries secret</a:t>
            </a:r>
          </a:p>
          <a:p>
            <a:pPr eaLnBrk="0" hangingPunct="0">
              <a:spcBef>
                <a:spcPct val="50000"/>
              </a:spcBef>
            </a:pPr>
            <a:r>
              <a:rPr lang="en-US" dirty="0" smtClean="0"/>
              <a:t>Fortunately, some results leaked out and were preserved in later (but still ancient) works such as </a:t>
            </a:r>
            <a:r>
              <a:rPr lang="en-US" dirty="0" err="1" smtClean="0"/>
              <a:t>Nicomachus’s</a:t>
            </a:r>
            <a:r>
              <a:rPr lang="en-US" dirty="0" smtClean="0"/>
              <a:t> </a:t>
            </a:r>
            <a:r>
              <a:rPr lang="en-US" dirty="0" smtClean="0"/>
              <a:t>1st-</a:t>
            </a:r>
            <a:r>
              <a:rPr lang="en-US" dirty="0" smtClean="0"/>
              <a:t>century </a:t>
            </a:r>
            <a:r>
              <a:rPr lang="en-US" i="1" dirty="0" smtClean="0"/>
              <a:t>Introduction to Arithmetic</a:t>
            </a:r>
            <a:r>
              <a:rPr lang="en-US" dirty="0" smtClean="0"/>
              <a:t>.</a:t>
            </a:r>
          </a:p>
          <a:p>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45</a:t>
            </a:fld>
            <a:endParaRPr lang="en-US"/>
          </a:p>
        </p:txBody>
      </p:sp>
    </p:spTree>
    <p:extLst>
      <p:ext uri="{BB962C8B-B14F-4D97-AF65-F5344CB8AC3E}">
        <p14:creationId xmlns:p14="http://schemas.microsoft.com/office/powerpoint/2010/main" val="17903921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Each successive number adds a row one larger than the</a:t>
            </a:r>
            <a:r>
              <a:rPr lang="en-US" sz="1200" baseline="0" dirty="0" smtClean="0"/>
              <a:t> </a:t>
            </a:r>
            <a:r>
              <a:rPr lang="en-US" sz="1200" dirty="0" smtClean="0"/>
              <a:t>previous, so the </a:t>
            </a:r>
            <a:r>
              <a:rPr lang="en-US" sz="1200" i="1" dirty="0" smtClean="0"/>
              <a:t>n</a:t>
            </a:r>
            <a:r>
              <a:rPr lang="en-US" sz="1200" dirty="0" smtClean="0"/>
              <a:t>th triangular number is the sum of the first</a:t>
            </a:r>
            <a:r>
              <a:rPr lang="en-US" sz="1200" i="1" dirty="0" smtClean="0"/>
              <a:t> n </a:t>
            </a:r>
            <a:r>
              <a:rPr lang="en-US" sz="1200" dirty="0" smtClean="0"/>
              <a:t>positive</a:t>
            </a:r>
            <a:r>
              <a:rPr lang="en-US" sz="1200" i="1" dirty="0" smtClean="0"/>
              <a:t> </a:t>
            </a:r>
            <a:r>
              <a:rPr lang="en-US" sz="1200" dirty="0" smtClean="0"/>
              <a:t>integers.</a:t>
            </a:r>
          </a:p>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46</a:t>
            </a:fld>
            <a:endParaRPr lang="en-US"/>
          </a:p>
        </p:txBody>
      </p:sp>
    </p:spTree>
    <p:extLst>
      <p:ext uri="{BB962C8B-B14F-4D97-AF65-F5344CB8AC3E}">
        <p14:creationId xmlns:p14="http://schemas.microsoft.com/office/powerpoint/2010/main" val="10242164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r>
              <a:rPr lang="en-US" sz="800" kern="1200" dirty="0" smtClean="0">
                <a:solidFill>
                  <a:srgbClr val="A6A6A6"/>
                </a:solidFill>
                <a:latin typeface="+mn-lt"/>
                <a:ea typeface="+mn-ea"/>
                <a:cs typeface="+mn-cs"/>
              </a:rPr>
              <a:t>\</a:t>
            </a:r>
            <a:r>
              <a:rPr lang="en-US" sz="800" kern="1200" dirty="0" smtClean="0">
                <a:solidFill>
                  <a:srgbClr val="A6A6A6"/>
                </a:solidFill>
                <a:latin typeface="+mn-lt"/>
                <a:ea typeface="+mn-ea"/>
                <a:cs typeface="+mn-cs"/>
              </a:rPr>
              <a:t>[  \</a:t>
            </a:r>
            <a:r>
              <a:rPr lang="en-US" sz="800" kern="1200" dirty="0" err="1" smtClean="0">
                <a:solidFill>
                  <a:srgbClr val="A6A6A6"/>
                </a:solidFill>
                <a:latin typeface="+mn-lt"/>
                <a:ea typeface="+mn-ea"/>
                <a:cs typeface="+mn-cs"/>
              </a:rPr>
              <a:t>APLbox_n</a:t>
            </a:r>
            <a:r>
              <a:rPr lang="en-US" sz="800" kern="1200" dirty="0" smtClean="0">
                <a:solidFill>
                  <a:srgbClr val="A6A6A6"/>
                </a:solidFill>
                <a:latin typeface="+mn-lt"/>
                <a:ea typeface="+mn-ea"/>
                <a:cs typeface="+mn-cs"/>
              </a:rPr>
              <a:t>  = n(n+1) \]</a:t>
            </a:r>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D96BEE2E-A57D-DB46-BA08-0F83851AFB1F}" type="slidenum">
              <a:rPr lang="en-US" smtClean="0"/>
              <a:pPr/>
              <a:t>47</a:t>
            </a:fld>
            <a:endParaRPr lang="en-US"/>
          </a:p>
        </p:txBody>
      </p:sp>
    </p:spTree>
    <p:extLst>
      <p:ext uri="{BB962C8B-B14F-4D97-AF65-F5344CB8AC3E}">
        <p14:creationId xmlns:p14="http://schemas.microsoft.com/office/powerpoint/2010/main" val="10242164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r>
              <a:rPr lang="en-US" sz="800" kern="1200" dirty="0" smtClean="0">
                <a:solidFill>
                  <a:srgbClr val="A6A6A6"/>
                </a:solidFill>
                <a:latin typeface="+mn-lt"/>
                <a:ea typeface="+mn-ea"/>
                <a:cs typeface="+mn-cs"/>
              </a:rPr>
              <a:t>\</a:t>
            </a:r>
            <a:r>
              <a:rPr lang="en-US" sz="800" kern="1200" dirty="0" smtClean="0">
                <a:solidFill>
                  <a:srgbClr val="A6A6A6"/>
                </a:solidFill>
                <a:latin typeface="+mn-lt"/>
                <a:ea typeface="+mn-ea"/>
                <a:cs typeface="+mn-cs"/>
              </a:rPr>
              <a:t>[ \</a:t>
            </a:r>
            <a:r>
              <a:rPr lang="en-US" sz="800" kern="1200" dirty="0" err="1" smtClean="0">
                <a:solidFill>
                  <a:srgbClr val="A6A6A6"/>
                </a:solidFill>
                <a:latin typeface="+mn-lt"/>
                <a:ea typeface="+mn-ea"/>
                <a:cs typeface="+mn-cs"/>
              </a:rPr>
              <a:t>triangle_n</a:t>
            </a:r>
            <a:r>
              <a:rPr lang="en-US" sz="800" kern="1200" dirty="0" smtClean="0">
                <a:solidFill>
                  <a:srgbClr val="A6A6A6"/>
                </a:solidFill>
                <a:latin typeface="+mn-lt"/>
                <a:ea typeface="+mn-ea"/>
                <a:cs typeface="+mn-cs"/>
              </a:rPr>
              <a:t> = \sum_{</a:t>
            </a:r>
            <a:r>
              <a:rPr lang="en-US" sz="800" kern="1200" dirty="0" err="1" smtClean="0">
                <a:solidFill>
                  <a:srgbClr val="A6A6A6"/>
                </a:solidFill>
                <a:latin typeface="+mn-lt"/>
                <a:ea typeface="+mn-ea"/>
                <a:cs typeface="+mn-cs"/>
              </a:rPr>
              <a:t>i</a:t>
            </a:r>
            <a:r>
              <a:rPr lang="en-US" sz="800" kern="1200" dirty="0" smtClean="0">
                <a:solidFill>
                  <a:srgbClr val="A6A6A6"/>
                </a:solidFill>
                <a:latin typeface="+mn-lt"/>
                <a:ea typeface="+mn-ea"/>
                <a:cs typeface="+mn-cs"/>
              </a:rPr>
              <a:t>=1}^</a:t>
            </a:r>
            <a:r>
              <a:rPr lang="en-US" sz="800" kern="1200" dirty="0" err="1" smtClean="0">
                <a:solidFill>
                  <a:srgbClr val="A6A6A6"/>
                </a:solidFill>
                <a:latin typeface="+mn-lt"/>
                <a:ea typeface="+mn-ea"/>
                <a:cs typeface="+mn-cs"/>
              </a:rPr>
              <a:t>ni</a:t>
            </a:r>
            <a:r>
              <a:rPr lang="en-US" sz="800" kern="1200" dirty="0" smtClean="0">
                <a:solidFill>
                  <a:srgbClr val="A6A6A6"/>
                </a:solidFill>
                <a:latin typeface="+mn-lt"/>
                <a:ea typeface="+mn-ea"/>
                <a:cs typeface="+mn-cs"/>
              </a:rPr>
              <a:t> = \</a:t>
            </a:r>
            <a:r>
              <a:rPr lang="en-US" sz="800" kern="1200" dirty="0" err="1" smtClean="0">
                <a:solidFill>
                  <a:srgbClr val="A6A6A6"/>
                </a:solidFill>
                <a:latin typeface="+mn-lt"/>
                <a:ea typeface="+mn-ea"/>
                <a:cs typeface="+mn-cs"/>
              </a:rPr>
              <a:t>frac</a:t>
            </a: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APLbox_n</a:t>
            </a:r>
            <a:r>
              <a:rPr lang="en-US" sz="800" kern="1200" dirty="0" smtClean="0">
                <a:solidFill>
                  <a:srgbClr val="A6A6A6"/>
                </a:solidFill>
                <a:latin typeface="+mn-lt"/>
                <a:ea typeface="+mn-ea"/>
                <a:cs typeface="+mn-cs"/>
              </a:rPr>
              <a:t>}{2} = \</a:t>
            </a:r>
            <a:r>
              <a:rPr lang="en-US" sz="800" kern="1200" dirty="0" err="1" smtClean="0">
                <a:solidFill>
                  <a:srgbClr val="A6A6A6"/>
                </a:solidFill>
                <a:latin typeface="+mn-lt"/>
                <a:ea typeface="+mn-ea"/>
                <a:cs typeface="+mn-cs"/>
              </a:rPr>
              <a:t>frac</a:t>
            </a:r>
            <a:r>
              <a:rPr lang="en-US" sz="800" kern="1200" dirty="0" smtClean="0">
                <a:solidFill>
                  <a:srgbClr val="A6A6A6"/>
                </a:solidFill>
                <a:latin typeface="+mn-lt"/>
                <a:ea typeface="+mn-ea"/>
                <a:cs typeface="+mn-cs"/>
              </a:rPr>
              <a:t>{n(n+1)}{2} \]</a:t>
            </a:r>
          </a:p>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48</a:t>
            </a:fld>
            <a:endParaRPr lang="en-US"/>
          </a:p>
        </p:txBody>
      </p:sp>
    </p:spTree>
    <p:extLst>
      <p:ext uri="{BB962C8B-B14F-4D97-AF65-F5344CB8AC3E}">
        <p14:creationId xmlns:p14="http://schemas.microsoft.com/office/powerpoint/2010/main" val="10242164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49</a:t>
            </a:fld>
            <a:endParaRPr lang="en-US"/>
          </a:p>
        </p:txBody>
      </p:sp>
    </p:spTree>
    <p:extLst>
      <p:ext uri="{BB962C8B-B14F-4D97-AF65-F5344CB8AC3E}">
        <p14:creationId xmlns:p14="http://schemas.microsoft.com/office/powerpoint/2010/main" val="10242164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smtClean="0">
              <a:latin typeface="Times New Roman" charset="0"/>
              <a:ea typeface="ＭＳ Ｐゴシック" charset="0"/>
            </a:endParaRPr>
          </a:p>
          <a:p>
            <a:r>
              <a:rPr lang="en-US" sz="800" dirty="0" smtClean="0">
                <a:solidFill>
                  <a:srgbClr val="A6A6A6"/>
                </a:solidFill>
                <a:latin typeface="Times New Roman" charset="0"/>
                <a:ea typeface="ＭＳ Ｐゴシック" charset="0"/>
              </a:rPr>
              <a:t>\</a:t>
            </a:r>
            <a:r>
              <a:rPr lang="en-US" sz="800" dirty="0" smtClean="0">
                <a:solidFill>
                  <a:srgbClr val="A6A6A6"/>
                </a:solidFill>
                <a:latin typeface="Times New Roman" charset="0"/>
                <a:ea typeface="ＭＳ Ｐゴシック" charset="0"/>
              </a:rPr>
              <a:t>[ \</a:t>
            </a:r>
            <a:r>
              <a:rPr lang="en-US" sz="800" dirty="0" err="1" smtClean="0">
                <a:solidFill>
                  <a:srgbClr val="A6A6A6"/>
                </a:solidFill>
                <a:latin typeface="Times New Roman" charset="0"/>
                <a:ea typeface="ＭＳ Ｐゴシック" charset="0"/>
              </a:rPr>
              <a:t>Box_n</a:t>
            </a:r>
            <a:r>
              <a:rPr lang="en-US" sz="800" dirty="0" smtClean="0">
                <a:solidFill>
                  <a:srgbClr val="A6A6A6"/>
                </a:solidFill>
                <a:latin typeface="Times New Roman" charset="0"/>
                <a:ea typeface="ＭＳ Ｐゴシック" charset="0"/>
              </a:rPr>
              <a:t> = \sum_{</a:t>
            </a:r>
            <a:r>
              <a:rPr lang="en-US" sz="800" dirty="0" err="1" smtClean="0">
                <a:solidFill>
                  <a:srgbClr val="A6A6A6"/>
                </a:solidFill>
                <a:latin typeface="Times New Roman" charset="0"/>
                <a:ea typeface="ＭＳ Ｐゴシック" charset="0"/>
              </a:rPr>
              <a:t>i</a:t>
            </a:r>
            <a:r>
              <a:rPr lang="en-US" sz="800" dirty="0" smtClean="0">
                <a:solidFill>
                  <a:srgbClr val="A6A6A6"/>
                </a:solidFill>
                <a:latin typeface="Times New Roman" charset="0"/>
                <a:ea typeface="ＭＳ Ｐゴシック" charset="0"/>
              </a:rPr>
              <a:t>=1}^n(2i-1) = n^2 \]</a:t>
            </a:r>
          </a:p>
          <a:p>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50</a:t>
            </a:fld>
            <a:endParaRPr lang="en-US"/>
          </a:p>
        </p:txBody>
      </p:sp>
    </p:spTree>
    <p:extLst>
      <p:ext uri="{BB962C8B-B14F-4D97-AF65-F5344CB8AC3E}">
        <p14:creationId xmlns:p14="http://schemas.microsoft.com/office/powerpoint/2010/main" val="10242164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These are also the numbers that don’t form regular</a:t>
            </a:r>
            <a:r>
              <a:rPr lang="en-US" baseline="0" dirty="0" smtClean="0"/>
              <a:t> “shapes.”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Prime numbers are o</a:t>
            </a:r>
            <a:r>
              <a:rPr lang="en-US" dirty="0" smtClean="0"/>
              <a:t>f great importance to </a:t>
            </a:r>
            <a:r>
              <a:rPr lang="en-US" i="1" dirty="0" smtClean="0"/>
              <a:t>number theory</a:t>
            </a:r>
            <a:r>
              <a:rPr lang="en-US" dirty="0" smtClean="0"/>
              <a:t>, the branch of mathematics concerned with properties of integers, especially divisibility.</a:t>
            </a:r>
          </a:p>
          <a:p>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51</a:t>
            </a:fld>
            <a:endParaRPr lang="en-US"/>
          </a:p>
        </p:txBody>
      </p:sp>
    </p:spTree>
    <p:extLst>
      <p:ext uri="{BB962C8B-B14F-4D97-AF65-F5344CB8AC3E}">
        <p14:creationId xmlns:p14="http://schemas.microsoft.com/office/powerpoint/2010/main" val="1141338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If you have already heard of generic programming, you may have a</a:t>
            </a:r>
            <a:r>
              <a:rPr lang="en-US" baseline="0" dirty="0" smtClean="0"/>
              <a:t> somewhat distorted view of what it’s actually about.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But if you go back and read the original papers where the term was coined in the early 1980s, you discover that it’s actually a very simple, but powerful idea, shown here.</a:t>
            </a:r>
            <a:endParaRPr lang="en-US" dirty="0" smtClean="0"/>
          </a:p>
          <a:p>
            <a:endParaRPr lang="en-US" baseline="0" dirty="0" smtClean="0"/>
          </a:p>
          <a:p>
            <a:r>
              <a:rPr lang="en-US" baseline="0" dirty="0" smtClean="0"/>
              <a:t>What do we mean by “working in the most general setting”?  How do we prevent loss of efficiency?</a:t>
            </a:r>
          </a:p>
          <a:p>
            <a:r>
              <a:rPr lang="en-US" dirty="0" smtClean="0"/>
              <a:t>As we go through the course, we’ll explore these</a:t>
            </a:r>
            <a:r>
              <a:rPr lang="en-US" baseline="0" dirty="0" smtClean="0"/>
              <a:t> ideas, and other key aspects of generic programming, in some detail. </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4</a:t>
            </a:fld>
            <a:endParaRPr lang="en-US"/>
          </a:p>
        </p:txBody>
      </p:sp>
    </p:spTree>
    <p:extLst>
      <p:ext uri="{BB962C8B-B14F-4D97-AF65-F5344CB8AC3E}">
        <p14:creationId xmlns:p14="http://schemas.microsoft.com/office/powerpoint/2010/main" val="28645215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We’ll talk lots more about Euclid later in the course.</a:t>
            </a:r>
          </a:p>
          <a:p>
            <a:endParaRPr lang="en-US" dirty="0" smtClean="0"/>
          </a:p>
          <a:p>
            <a:r>
              <a:rPr lang="en-US" dirty="0" smtClean="0"/>
              <a:t>More</a:t>
            </a:r>
            <a:r>
              <a:rPr lang="en-US" baseline="0" dirty="0" smtClean="0"/>
              <a:t> here?</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52</a:t>
            </a:fld>
            <a:endParaRPr lang="en-US"/>
          </a:p>
        </p:txBody>
      </p:sp>
    </p:spTree>
    <p:extLst>
      <p:ext uri="{BB962C8B-B14F-4D97-AF65-F5344CB8AC3E}">
        <p14:creationId xmlns:p14="http://schemas.microsoft.com/office/powerpoint/2010/main" val="26389283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dirty="0" err="1" smtClean="0">
                <a:latin typeface="+mn-lt"/>
                <a:ea typeface="ＭＳ Ｐゴシック" charset="0"/>
              </a:rPr>
              <a:t>Some</a:t>
            </a:r>
            <a:r>
              <a:rPr lang="es-ES_tradnl" sz="1200" dirty="0" smtClean="0">
                <a:latin typeface="+mn-lt"/>
                <a:ea typeface="ＭＳ Ｐゴシック" charset="0"/>
              </a:rPr>
              <a:t> </a:t>
            </a:r>
            <a:r>
              <a:rPr lang="es-ES_tradnl" sz="1200" dirty="0" err="1" smtClean="0">
                <a:latin typeface="+mn-lt"/>
                <a:ea typeface="ＭＳ Ｐゴシック" charset="0"/>
              </a:rPr>
              <a:t>consider</a:t>
            </a:r>
            <a:r>
              <a:rPr lang="es-ES_tradnl" sz="1200" dirty="0" smtClean="0">
                <a:latin typeface="+mn-lt"/>
                <a:ea typeface="ＭＳ Ｐゴシック" charset="0"/>
              </a:rPr>
              <a:t> </a:t>
            </a:r>
            <a:r>
              <a:rPr lang="es-ES_tradnl" sz="1200" dirty="0" err="1" smtClean="0">
                <a:latin typeface="+mn-lt"/>
                <a:ea typeface="ＭＳ Ｐゴシック" charset="0"/>
              </a:rPr>
              <a:t>this</a:t>
            </a:r>
            <a:r>
              <a:rPr lang="es-ES_tradnl" sz="1200" dirty="0" smtClean="0">
                <a:latin typeface="+mn-lt"/>
                <a:ea typeface="ＭＳ Ｐゴシック" charset="0"/>
              </a:rPr>
              <a:t> </a:t>
            </a:r>
            <a:r>
              <a:rPr lang="es-ES_tradnl" sz="1200" dirty="0" err="1" smtClean="0">
                <a:latin typeface="+mn-lt"/>
                <a:ea typeface="ＭＳ Ｐゴシック" charset="0"/>
              </a:rPr>
              <a:t>the</a:t>
            </a:r>
            <a:r>
              <a:rPr lang="es-ES_tradnl" sz="1200" dirty="0" smtClean="0">
                <a:latin typeface="+mn-lt"/>
                <a:ea typeface="ＭＳ Ｐゴシック" charset="0"/>
              </a:rPr>
              <a:t> </a:t>
            </a:r>
            <a:r>
              <a:rPr lang="es-ES_tradnl" sz="1200" dirty="0" err="1" smtClean="0">
                <a:latin typeface="+mn-lt"/>
                <a:ea typeface="ＭＳ Ｐゴシック" charset="0"/>
              </a:rPr>
              <a:t>most</a:t>
            </a:r>
            <a:r>
              <a:rPr lang="es-ES_tradnl" sz="1200" dirty="0" smtClean="0">
                <a:latin typeface="+mn-lt"/>
                <a:ea typeface="ＭＳ Ｐゴシック" charset="0"/>
              </a:rPr>
              <a:t> </a:t>
            </a:r>
            <a:r>
              <a:rPr lang="es-ES_tradnl" sz="1200" dirty="0" err="1" smtClean="0">
                <a:latin typeface="+mn-lt"/>
                <a:ea typeface="ＭＳ Ｐゴシック" charset="0"/>
              </a:rPr>
              <a:t>beautiful</a:t>
            </a:r>
            <a:r>
              <a:rPr lang="es-ES_tradnl" sz="1200" dirty="0" smtClean="0">
                <a:latin typeface="+mn-lt"/>
                <a:ea typeface="ＭＳ Ｐゴシック" charset="0"/>
              </a:rPr>
              <a:t> </a:t>
            </a:r>
            <a:r>
              <a:rPr lang="es-ES_tradnl" sz="1200" dirty="0" err="1" smtClean="0">
                <a:latin typeface="+mn-lt"/>
                <a:ea typeface="ＭＳ Ｐゴシック" charset="0"/>
              </a:rPr>
              <a:t>theorem</a:t>
            </a:r>
            <a:r>
              <a:rPr lang="es-ES_tradnl" sz="1200" dirty="0" smtClean="0">
                <a:latin typeface="+mn-lt"/>
                <a:ea typeface="ＭＳ Ｐゴシック" charset="0"/>
              </a:rPr>
              <a:t> in </a:t>
            </a:r>
            <a:r>
              <a:rPr lang="es-ES_tradnl" sz="1200" dirty="0" err="1" smtClean="0">
                <a:latin typeface="+mn-lt"/>
                <a:ea typeface="ＭＳ Ｐゴシック" charset="0"/>
              </a:rPr>
              <a:t>mathematics</a:t>
            </a:r>
            <a:r>
              <a:rPr lang="es-ES_tradnl" sz="1200" dirty="0" smtClean="0">
                <a:latin typeface="+mn-lt"/>
                <a:ea typeface="ＭＳ Ｐゴシック" charset="0"/>
              </a:rPr>
              <a:t>.</a:t>
            </a:r>
          </a:p>
          <a:p>
            <a:endParaRPr lang="es-ES_tradnl" sz="1200" dirty="0" smtClean="0">
              <a:latin typeface="+mn-lt"/>
              <a:ea typeface="ＭＳ Ｐゴシック" charset="0"/>
            </a:endParaRPr>
          </a:p>
          <a:p>
            <a:r>
              <a:rPr lang="es-ES_tradnl" sz="800" dirty="0" smtClean="0">
                <a:solidFill>
                  <a:srgbClr val="A6A6A6"/>
                </a:solidFill>
                <a:latin typeface="+mn-lt"/>
                <a:ea typeface="ＭＳ Ｐゴシック" charset="0"/>
              </a:rPr>
              <a:t>\[ q = 1 + \</a:t>
            </a:r>
            <a:r>
              <a:rPr lang="es-ES_tradnl" sz="800" dirty="0" err="1" smtClean="0">
                <a:solidFill>
                  <a:srgbClr val="A6A6A6"/>
                </a:solidFill>
                <a:latin typeface="+mn-lt"/>
                <a:ea typeface="ＭＳ Ｐゴシック" charset="0"/>
              </a:rPr>
              <a:t>prod</a:t>
            </a:r>
            <a:r>
              <a:rPr lang="es-ES_tradnl" sz="800" dirty="0" smtClean="0">
                <a:solidFill>
                  <a:srgbClr val="A6A6A6"/>
                </a:solidFill>
                <a:latin typeface="+mn-lt"/>
                <a:ea typeface="ＭＳ Ｐゴシック" charset="0"/>
              </a:rPr>
              <a:t>_{i=1}^</a:t>
            </a:r>
            <a:r>
              <a:rPr lang="es-ES_tradnl" sz="800" dirty="0" err="1" smtClean="0">
                <a:solidFill>
                  <a:srgbClr val="A6A6A6"/>
                </a:solidFill>
                <a:latin typeface="+mn-lt"/>
                <a:ea typeface="ＭＳ Ｐゴシック" charset="0"/>
              </a:rPr>
              <a:t>np_i</a:t>
            </a:r>
            <a:r>
              <a:rPr lang="es-ES_tradnl" sz="800" dirty="0" smtClean="0">
                <a:solidFill>
                  <a:srgbClr val="A6A6A6"/>
                </a:solidFill>
                <a:latin typeface="+mn-lt"/>
                <a:ea typeface="ＭＳ Ｐゴシック" charset="0"/>
              </a:rPr>
              <a:t> \]</a:t>
            </a:r>
          </a:p>
          <a:p>
            <a:endParaRPr lang="en-US" sz="1100" dirty="0" smtClean="0">
              <a:latin typeface="Times New Roman" charset="0"/>
              <a:ea typeface="ＭＳ Ｐゴシック" charset="0"/>
            </a:endParaRPr>
          </a:p>
        </p:txBody>
      </p:sp>
      <p:sp>
        <p:nvSpPr>
          <p:cNvPr id="4" name="Slide Number Placeholder 3"/>
          <p:cNvSpPr>
            <a:spLocks noGrp="1"/>
          </p:cNvSpPr>
          <p:nvPr>
            <p:ph type="sldNum" sz="quarter" idx="10"/>
          </p:nvPr>
        </p:nvSpPr>
        <p:spPr/>
        <p:txBody>
          <a:bodyPr/>
          <a:lstStyle/>
          <a:p>
            <a:fld id="{D96BEE2E-A57D-DB46-BA08-0F83851AFB1F}" type="slidenum">
              <a:rPr lang="en-US" smtClean="0"/>
              <a:pPr/>
              <a:t>53</a:t>
            </a:fld>
            <a:endParaRPr lang="en-US"/>
          </a:p>
        </p:txBody>
      </p:sp>
    </p:spTree>
    <p:extLst>
      <p:ext uri="{BB962C8B-B14F-4D97-AF65-F5344CB8AC3E}">
        <p14:creationId xmlns:p14="http://schemas.microsoft.com/office/powerpoint/2010/main" val="6597549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smtClean="0"/>
          </a:p>
          <a:p>
            <a:r>
              <a:rPr lang="en-US" sz="800" dirty="0" smtClean="0"/>
              <a:t>[</a:t>
            </a:r>
            <a:r>
              <a:rPr lang="en-US" sz="800" dirty="0" smtClean="0"/>
              <a:t>Public domain image]</a:t>
            </a:r>
            <a:endParaRPr lang="en-US" sz="800"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54</a:t>
            </a:fld>
            <a:endParaRPr lang="en-US"/>
          </a:p>
        </p:txBody>
      </p:sp>
    </p:spTree>
    <p:extLst>
      <p:ext uri="{BB962C8B-B14F-4D97-AF65-F5344CB8AC3E}">
        <p14:creationId xmlns:p14="http://schemas.microsoft.com/office/powerpoint/2010/main" val="2678057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First, we cross off multiples of 3.</a:t>
            </a:r>
          </a:p>
          <a:p>
            <a:endParaRPr lang="en-US" sz="1200" kern="1200" dirty="0" smtClean="0">
              <a:solidFill>
                <a:schemeClr val="tx1"/>
              </a:solidFill>
              <a:latin typeface="+mn-lt"/>
              <a:ea typeface="+mn-ea"/>
              <a:cs typeface="+mn-cs"/>
            </a:endParaRPr>
          </a:p>
          <a:p>
            <a:r>
              <a:rPr lang="en-US" sz="800" kern="1200" dirty="0" smtClean="0">
                <a:solidFill>
                  <a:srgbClr val="A6A6A6"/>
                </a:solidFill>
                <a:latin typeface="+mn-lt"/>
                <a:ea typeface="+mn-ea"/>
                <a:cs typeface="+mn-cs"/>
              </a:rPr>
              <a:t>\begin{tabular}{c  c  c  c  c  c  c  c  c  c  c  c  c}</a:t>
            </a:r>
          </a:p>
          <a:p>
            <a:r>
              <a:rPr lang="en-US" sz="800" kern="1200" dirty="0" smtClean="0">
                <a:solidFill>
                  <a:srgbClr val="A6A6A6"/>
                </a:solidFill>
                <a:latin typeface="+mn-lt"/>
                <a:ea typeface="+mn-ea"/>
                <a:cs typeface="+mn-cs"/>
              </a:rPr>
              <a:t>\circled{\bf 3} &amp; 5 &amp; 7 &amp; \</a:t>
            </a:r>
            <a:r>
              <a:rPr lang="en-US" sz="800" kern="1200" dirty="0" err="1" smtClean="0">
                <a:solidFill>
                  <a:srgbClr val="A6A6A6"/>
                </a:solidFill>
                <a:latin typeface="+mn-lt"/>
                <a:ea typeface="+mn-ea"/>
                <a:cs typeface="+mn-cs"/>
              </a:rPr>
              <a:t>setlength</a:t>
            </a: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fboxsep</a:t>
            </a:r>
            <a:r>
              <a:rPr lang="en-US" sz="800" kern="1200" dirty="0" smtClean="0">
                <a:solidFill>
                  <a:srgbClr val="A6A6A6"/>
                </a:solidFill>
                <a:latin typeface="+mn-lt"/>
                <a:ea typeface="+mn-ea"/>
                <a:cs typeface="+mn-cs"/>
              </a:rPr>
              <a:t>}{2pt}\</a:t>
            </a:r>
            <a:r>
              <a:rPr lang="en-US" sz="800" kern="1200" dirty="0" err="1" smtClean="0">
                <a:solidFill>
                  <a:srgbClr val="A6A6A6"/>
                </a:solidFill>
                <a:latin typeface="+mn-lt"/>
                <a:ea typeface="+mn-ea"/>
                <a:cs typeface="+mn-cs"/>
              </a:rPr>
              <a:t>framebox</a:t>
            </a:r>
            <a:r>
              <a:rPr lang="en-US" sz="800" kern="1200" dirty="0" smtClean="0">
                <a:solidFill>
                  <a:srgbClr val="A6A6A6"/>
                </a:solidFill>
                <a:latin typeface="+mn-lt"/>
                <a:ea typeface="+mn-ea"/>
                <a:cs typeface="+mn-cs"/>
              </a:rPr>
              <a:t>{\cancel{9}} &amp; 11 &amp; 13 &amp;\</a:t>
            </a:r>
            <a:r>
              <a:rPr lang="en-US" sz="800" kern="1200" dirty="0" err="1" smtClean="0">
                <a:solidFill>
                  <a:srgbClr val="A6A6A6"/>
                </a:solidFill>
                <a:latin typeface="+mn-lt"/>
                <a:ea typeface="+mn-ea"/>
                <a:cs typeface="+mn-cs"/>
              </a:rPr>
              <a:t>setlength</a:t>
            </a: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fboxsep</a:t>
            </a:r>
            <a:r>
              <a:rPr lang="en-US" sz="800" kern="1200" dirty="0" smtClean="0">
                <a:solidFill>
                  <a:srgbClr val="A6A6A6"/>
                </a:solidFill>
                <a:latin typeface="+mn-lt"/>
                <a:ea typeface="+mn-ea"/>
                <a:cs typeface="+mn-cs"/>
              </a:rPr>
              <a:t>}{2pt}\</a:t>
            </a:r>
            <a:r>
              <a:rPr lang="en-US" sz="800" kern="1200" dirty="0" err="1" smtClean="0">
                <a:solidFill>
                  <a:srgbClr val="A6A6A6"/>
                </a:solidFill>
                <a:latin typeface="+mn-lt"/>
                <a:ea typeface="+mn-ea"/>
                <a:cs typeface="+mn-cs"/>
              </a:rPr>
              <a:t>framebox</a:t>
            </a:r>
            <a:r>
              <a:rPr lang="en-US" sz="800" kern="1200" dirty="0" smtClean="0">
                <a:solidFill>
                  <a:srgbClr val="A6A6A6"/>
                </a:solidFill>
                <a:latin typeface="+mn-lt"/>
                <a:ea typeface="+mn-ea"/>
                <a:cs typeface="+mn-cs"/>
              </a:rPr>
              <a:t>{\cancel{15}} &amp; 17 &amp; 19 &amp; \</a:t>
            </a:r>
            <a:r>
              <a:rPr lang="en-US" sz="800" kern="1200" dirty="0" err="1" smtClean="0">
                <a:solidFill>
                  <a:srgbClr val="A6A6A6"/>
                </a:solidFill>
                <a:latin typeface="+mn-lt"/>
                <a:ea typeface="+mn-ea"/>
                <a:cs typeface="+mn-cs"/>
              </a:rPr>
              <a:t>setlength</a:t>
            </a: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fboxsep</a:t>
            </a:r>
            <a:r>
              <a:rPr lang="en-US" sz="800" kern="1200" dirty="0" smtClean="0">
                <a:solidFill>
                  <a:srgbClr val="A6A6A6"/>
                </a:solidFill>
                <a:latin typeface="+mn-lt"/>
                <a:ea typeface="+mn-ea"/>
                <a:cs typeface="+mn-cs"/>
              </a:rPr>
              <a:t>}{2pt}\</a:t>
            </a:r>
            <a:r>
              <a:rPr lang="en-US" sz="800" kern="1200" dirty="0" err="1" smtClean="0">
                <a:solidFill>
                  <a:srgbClr val="A6A6A6"/>
                </a:solidFill>
                <a:latin typeface="+mn-lt"/>
                <a:ea typeface="+mn-ea"/>
                <a:cs typeface="+mn-cs"/>
              </a:rPr>
              <a:t>framebox</a:t>
            </a:r>
            <a:r>
              <a:rPr lang="en-US" sz="800" kern="1200" dirty="0" smtClean="0">
                <a:solidFill>
                  <a:srgbClr val="A6A6A6"/>
                </a:solidFill>
                <a:latin typeface="+mn-lt"/>
                <a:ea typeface="+mn-ea"/>
                <a:cs typeface="+mn-cs"/>
              </a:rPr>
              <a:t>{\cancel{21}} &amp; 23 &amp; 25 &amp; \</a:t>
            </a:r>
            <a:r>
              <a:rPr lang="en-US" sz="800" kern="1200" dirty="0" err="1" smtClean="0">
                <a:solidFill>
                  <a:srgbClr val="A6A6A6"/>
                </a:solidFill>
                <a:latin typeface="+mn-lt"/>
                <a:ea typeface="+mn-ea"/>
                <a:cs typeface="+mn-cs"/>
              </a:rPr>
              <a:t>setlength</a:t>
            </a: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fboxsep</a:t>
            </a:r>
            <a:r>
              <a:rPr lang="en-US" sz="800" kern="1200" dirty="0" smtClean="0">
                <a:solidFill>
                  <a:srgbClr val="A6A6A6"/>
                </a:solidFill>
                <a:latin typeface="+mn-lt"/>
                <a:ea typeface="+mn-ea"/>
                <a:cs typeface="+mn-cs"/>
              </a:rPr>
              <a:t>}{2pt}\</a:t>
            </a:r>
            <a:r>
              <a:rPr lang="en-US" sz="800" kern="1200" dirty="0" err="1" smtClean="0">
                <a:solidFill>
                  <a:srgbClr val="A6A6A6"/>
                </a:solidFill>
                <a:latin typeface="+mn-lt"/>
                <a:ea typeface="+mn-ea"/>
                <a:cs typeface="+mn-cs"/>
              </a:rPr>
              <a:t>framebox</a:t>
            </a:r>
            <a:r>
              <a:rPr lang="en-US" sz="800" kern="1200" dirty="0" smtClean="0">
                <a:solidFill>
                  <a:srgbClr val="A6A6A6"/>
                </a:solidFill>
                <a:latin typeface="+mn-lt"/>
                <a:ea typeface="+mn-ea"/>
                <a:cs typeface="+mn-cs"/>
              </a:rPr>
              <a:t>{\cancel{27}} \\</a:t>
            </a:r>
          </a:p>
          <a:p>
            <a:r>
              <a:rPr lang="en-US" sz="800" kern="1200" dirty="0" smtClean="0">
                <a:solidFill>
                  <a:srgbClr val="A6A6A6"/>
                </a:solidFill>
                <a:latin typeface="+mn-lt"/>
                <a:ea typeface="+mn-ea"/>
                <a:cs typeface="+mn-cs"/>
              </a:rPr>
              <a:t> 29 &amp; 31 &amp; \</a:t>
            </a:r>
            <a:r>
              <a:rPr lang="en-US" sz="800" kern="1200" dirty="0" err="1" smtClean="0">
                <a:solidFill>
                  <a:srgbClr val="A6A6A6"/>
                </a:solidFill>
                <a:latin typeface="+mn-lt"/>
                <a:ea typeface="+mn-ea"/>
                <a:cs typeface="+mn-cs"/>
              </a:rPr>
              <a:t>setlength</a:t>
            </a: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fboxsep</a:t>
            </a:r>
            <a:r>
              <a:rPr lang="en-US" sz="800" kern="1200" dirty="0" smtClean="0">
                <a:solidFill>
                  <a:srgbClr val="A6A6A6"/>
                </a:solidFill>
                <a:latin typeface="+mn-lt"/>
                <a:ea typeface="+mn-ea"/>
                <a:cs typeface="+mn-cs"/>
              </a:rPr>
              <a:t>}{2pt}\</a:t>
            </a:r>
            <a:r>
              <a:rPr lang="en-US" sz="800" kern="1200" dirty="0" err="1" smtClean="0">
                <a:solidFill>
                  <a:srgbClr val="A6A6A6"/>
                </a:solidFill>
                <a:latin typeface="+mn-lt"/>
                <a:ea typeface="+mn-ea"/>
                <a:cs typeface="+mn-cs"/>
              </a:rPr>
              <a:t>framebox</a:t>
            </a:r>
            <a:r>
              <a:rPr lang="en-US" sz="800" kern="1200" dirty="0" smtClean="0">
                <a:solidFill>
                  <a:srgbClr val="A6A6A6"/>
                </a:solidFill>
                <a:latin typeface="+mn-lt"/>
                <a:ea typeface="+mn-ea"/>
                <a:cs typeface="+mn-cs"/>
              </a:rPr>
              <a:t>{\cancel{33}} &amp; 35 &amp; 37 &amp; \</a:t>
            </a:r>
            <a:r>
              <a:rPr lang="en-US" sz="800" kern="1200" dirty="0" err="1" smtClean="0">
                <a:solidFill>
                  <a:srgbClr val="A6A6A6"/>
                </a:solidFill>
                <a:latin typeface="+mn-lt"/>
                <a:ea typeface="+mn-ea"/>
                <a:cs typeface="+mn-cs"/>
              </a:rPr>
              <a:t>setlength</a:t>
            </a: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fboxsep</a:t>
            </a:r>
            <a:r>
              <a:rPr lang="en-US" sz="800" kern="1200" dirty="0" smtClean="0">
                <a:solidFill>
                  <a:srgbClr val="A6A6A6"/>
                </a:solidFill>
                <a:latin typeface="+mn-lt"/>
                <a:ea typeface="+mn-ea"/>
                <a:cs typeface="+mn-cs"/>
              </a:rPr>
              <a:t>}{2pt}\</a:t>
            </a:r>
            <a:r>
              <a:rPr lang="en-US" sz="800" kern="1200" dirty="0" err="1" smtClean="0">
                <a:solidFill>
                  <a:srgbClr val="A6A6A6"/>
                </a:solidFill>
                <a:latin typeface="+mn-lt"/>
                <a:ea typeface="+mn-ea"/>
                <a:cs typeface="+mn-cs"/>
              </a:rPr>
              <a:t>framebox</a:t>
            </a:r>
            <a:r>
              <a:rPr lang="en-US" sz="800" kern="1200" dirty="0" smtClean="0">
                <a:solidFill>
                  <a:srgbClr val="A6A6A6"/>
                </a:solidFill>
                <a:latin typeface="+mn-lt"/>
                <a:ea typeface="+mn-ea"/>
                <a:cs typeface="+mn-cs"/>
              </a:rPr>
              <a:t>{\cancel{39}} &amp; 41 &amp; 43 &amp; \</a:t>
            </a:r>
            <a:r>
              <a:rPr lang="en-US" sz="800" kern="1200" dirty="0" err="1" smtClean="0">
                <a:solidFill>
                  <a:srgbClr val="A6A6A6"/>
                </a:solidFill>
                <a:latin typeface="+mn-lt"/>
                <a:ea typeface="+mn-ea"/>
                <a:cs typeface="+mn-cs"/>
              </a:rPr>
              <a:t>setlength</a:t>
            </a: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fboxsep</a:t>
            </a:r>
            <a:r>
              <a:rPr lang="en-US" sz="800" kern="1200" dirty="0" smtClean="0">
                <a:solidFill>
                  <a:srgbClr val="A6A6A6"/>
                </a:solidFill>
                <a:latin typeface="+mn-lt"/>
                <a:ea typeface="+mn-ea"/>
                <a:cs typeface="+mn-cs"/>
              </a:rPr>
              <a:t>}{2pt}\</a:t>
            </a:r>
            <a:r>
              <a:rPr lang="en-US" sz="800" kern="1200" dirty="0" err="1" smtClean="0">
                <a:solidFill>
                  <a:srgbClr val="A6A6A6"/>
                </a:solidFill>
                <a:latin typeface="+mn-lt"/>
                <a:ea typeface="+mn-ea"/>
                <a:cs typeface="+mn-cs"/>
              </a:rPr>
              <a:t>framebox</a:t>
            </a:r>
            <a:r>
              <a:rPr lang="en-US" sz="800" kern="1200" dirty="0" smtClean="0">
                <a:solidFill>
                  <a:srgbClr val="A6A6A6"/>
                </a:solidFill>
                <a:latin typeface="+mn-lt"/>
                <a:ea typeface="+mn-ea"/>
                <a:cs typeface="+mn-cs"/>
              </a:rPr>
              <a:t>{\cancel{45}} &amp; 47 &amp; 49 &amp; \</a:t>
            </a:r>
            <a:r>
              <a:rPr lang="en-US" sz="800" kern="1200" dirty="0" err="1" smtClean="0">
                <a:solidFill>
                  <a:srgbClr val="A6A6A6"/>
                </a:solidFill>
                <a:latin typeface="+mn-lt"/>
                <a:ea typeface="+mn-ea"/>
                <a:cs typeface="+mn-cs"/>
              </a:rPr>
              <a:t>setlength</a:t>
            </a: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fboxsep</a:t>
            </a:r>
            <a:r>
              <a:rPr lang="en-US" sz="800" kern="1200" dirty="0" smtClean="0">
                <a:solidFill>
                  <a:srgbClr val="A6A6A6"/>
                </a:solidFill>
                <a:latin typeface="+mn-lt"/>
                <a:ea typeface="+mn-ea"/>
                <a:cs typeface="+mn-cs"/>
              </a:rPr>
              <a:t>}{2pt}\</a:t>
            </a:r>
            <a:r>
              <a:rPr lang="en-US" sz="800" kern="1200" dirty="0" err="1" smtClean="0">
                <a:solidFill>
                  <a:srgbClr val="A6A6A6"/>
                </a:solidFill>
                <a:latin typeface="+mn-lt"/>
                <a:ea typeface="+mn-ea"/>
                <a:cs typeface="+mn-cs"/>
              </a:rPr>
              <a:t>framebox</a:t>
            </a:r>
            <a:r>
              <a:rPr lang="en-US" sz="800" kern="1200" dirty="0" smtClean="0">
                <a:solidFill>
                  <a:srgbClr val="A6A6A6"/>
                </a:solidFill>
                <a:latin typeface="+mn-lt"/>
                <a:ea typeface="+mn-ea"/>
                <a:cs typeface="+mn-cs"/>
              </a:rPr>
              <a:t>{\cancel{51}} &amp; 53</a:t>
            </a:r>
          </a:p>
          <a:p>
            <a:r>
              <a:rPr lang="en-US" sz="800" kern="1200" dirty="0" smtClean="0">
                <a:solidFill>
                  <a:srgbClr val="A6A6A6"/>
                </a:solidFill>
                <a:latin typeface="+mn-lt"/>
                <a:ea typeface="+mn-ea"/>
                <a:cs typeface="+mn-cs"/>
              </a:rPr>
              <a:t>\end{tabular}</a:t>
            </a:r>
          </a:p>
          <a:p>
            <a:endParaRPr lang="en-US" sz="800" kern="1200" dirty="0" smtClean="0">
              <a:solidFill>
                <a:srgbClr val="A6A6A6"/>
              </a:solidFill>
              <a:latin typeface="+mn-lt"/>
              <a:ea typeface="+mn-ea"/>
              <a:cs typeface="+mn-cs"/>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57</a:t>
            </a:fld>
            <a:endParaRPr lang="en-US"/>
          </a:p>
        </p:txBody>
      </p:sp>
    </p:spTree>
    <p:extLst>
      <p:ext uri="{BB962C8B-B14F-4D97-AF65-F5344CB8AC3E}">
        <p14:creationId xmlns:p14="http://schemas.microsoft.com/office/powerpoint/2010/main" val="22818822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Next, we cross out all the remaining multiples of 5</a:t>
            </a:r>
            <a:r>
              <a:rPr lang="en-US" sz="1200" baseline="0" dirty="0" smtClean="0"/>
              <a:t> (the ones that weren’t already crossed off because they were multiples of 3).</a:t>
            </a:r>
            <a:endParaRPr lang="en-US" sz="1200" dirty="0" smtClean="0"/>
          </a:p>
          <a:p>
            <a:endParaRPr lang="en-US" sz="1200" kern="1200" dirty="0" smtClean="0">
              <a:solidFill>
                <a:schemeClr val="tx1"/>
              </a:solidFill>
              <a:latin typeface="+mn-lt"/>
              <a:ea typeface="+mn-ea"/>
              <a:cs typeface="+mn-cs"/>
            </a:endParaRPr>
          </a:p>
          <a:p>
            <a:r>
              <a:rPr lang="en-US" sz="800" kern="1200" dirty="0" smtClean="0">
                <a:solidFill>
                  <a:srgbClr val="A6A6A6"/>
                </a:solidFill>
                <a:latin typeface="+mn-lt"/>
                <a:ea typeface="+mn-ea"/>
                <a:cs typeface="+mn-cs"/>
              </a:rPr>
              <a:t>\begin{tabular}{c  c  c  c  c  c  c  c  c  c  c  c  c}</a:t>
            </a:r>
          </a:p>
          <a:p>
            <a:r>
              <a:rPr lang="en-US" sz="800" kern="1200" dirty="0" smtClean="0">
                <a:solidFill>
                  <a:srgbClr val="A6A6A6"/>
                </a:solidFill>
                <a:latin typeface="+mn-lt"/>
                <a:ea typeface="+mn-ea"/>
                <a:cs typeface="+mn-cs"/>
              </a:rPr>
              <a:t>\circled{\bf 3} &amp; 5 &amp; 7 &amp; \</a:t>
            </a:r>
            <a:r>
              <a:rPr lang="en-US" sz="800" kern="1200" dirty="0" err="1" smtClean="0">
                <a:solidFill>
                  <a:srgbClr val="A6A6A6"/>
                </a:solidFill>
                <a:latin typeface="+mn-lt"/>
                <a:ea typeface="+mn-ea"/>
                <a:cs typeface="+mn-cs"/>
              </a:rPr>
              <a:t>setlength</a:t>
            </a: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fboxsep</a:t>
            </a:r>
            <a:r>
              <a:rPr lang="en-US" sz="800" kern="1200" dirty="0" smtClean="0">
                <a:solidFill>
                  <a:srgbClr val="A6A6A6"/>
                </a:solidFill>
                <a:latin typeface="+mn-lt"/>
                <a:ea typeface="+mn-ea"/>
                <a:cs typeface="+mn-cs"/>
              </a:rPr>
              <a:t>}{2pt}\</a:t>
            </a:r>
            <a:r>
              <a:rPr lang="en-US" sz="800" kern="1200" dirty="0" err="1" smtClean="0">
                <a:solidFill>
                  <a:srgbClr val="A6A6A6"/>
                </a:solidFill>
                <a:latin typeface="+mn-lt"/>
                <a:ea typeface="+mn-ea"/>
                <a:cs typeface="+mn-cs"/>
              </a:rPr>
              <a:t>framebox</a:t>
            </a:r>
            <a:r>
              <a:rPr lang="en-US" sz="800" kern="1200" dirty="0" smtClean="0">
                <a:solidFill>
                  <a:srgbClr val="A6A6A6"/>
                </a:solidFill>
                <a:latin typeface="+mn-lt"/>
                <a:ea typeface="+mn-ea"/>
                <a:cs typeface="+mn-cs"/>
              </a:rPr>
              <a:t>{\cancel{9}} &amp; 11 &amp; 13 &amp;\</a:t>
            </a:r>
            <a:r>
              <a:rPr lang="en-US" sz="800" kern="1200" dirty="0" err="1" smtClean="0">
                <a:solidFill>
                  <a:srgbClr val="A6A6A6"/>
                </a:solidFill>
                <a:latin typeface="+mn-lt"/>
                <a:ea typeface="+mn-ea"/>
                <a:cs typeface="+mn-cs"/>
              </a:rPr>
              <a:t>setlength</a:t>
            </a: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fboxsep</a:t>
            </a:r>
            <a:r>
              <a:rPr lang="en-US" sz="800" kern="1200" dirty="0" smtClean="0">
                <a:solidFill>
                  <a:srgbClr val="A6A6A6"/>
                </a:solidFill>
                <a:latin typeface="+mn-lt"/>
                <a:ea typeface="+mn-ea"/>
                <a:cs typeface="+mn-cs"/>
              </a:rPr>
              <a:t>}{2pt}\</a:t>
            </a:r>
            <a:r>
              <a:rPr lang="en-US" sz="800" kern="1200" dirty="0" err="1" smtClean="0">
                <a:solidFill>
                  <a:srgbClr val="A6A6A6"/>
                </a:solidFill>
                <a:latin typeface="+mn-lt"/>
                <a:ea typeface="+mn-ea"/>
                <a:cs typeface="+mn-cs"/>
              </a:rPr>
              <a:t>framebox</a:t>
            </a:r>
            <a:r>
              <a:rPr lang="en-US" sz="800" kern="1200" dirty="0" smtClean="0">
                <a:solidFill>
                  <a:srgbClr val="A6A6A6"/>
                </a:solidFill>
                <a:latin typeface="+mn-lt"/>
                <a:ea typeface="+mn-ea"/>
                <a:cs typeface="+mn-cs"/>
              </a:rPr>
              <a:t>{\cancel{15}} &amp; 17 &amp; 19 &amp; \</a:t>
            </a:r>
            <a:r>
              <a:rPr lang="en-US" sz="800" kern="1200" dirty="0" err="1" smtClean="0">
                <a:solidFill>
                  <a:srgbClr val="A6A6A6"/>
                </a:solidFill>
                <a:latin typeface="+mn-lt"/>
                <a:ea typeface="+mn-ea"/>
                <a:cs typeface="+mn-cs"/>
              </a:rPr>
              <a:t>setlength</a:t>
            </a: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fboxsep</a:t>
            </a:r>
            <a:r>
              <a:rPr lang="en-US" sz="800" kern="1200" dirty="0" smtClean="0">
                <a:solidFill>
                  <a:srgbClr val="A6A6A6"/>
                </a:solidFill>
                <a:latin typeface="+mn-lt"/>
                <a:ea typeface="+mn-ea"/>
                <a:cs typeface="+mn-cs"/>
              </a:rPr>
              <a:t>}{2pt}\</a:t>
            </a:r>
            <a:r>
              <a:rPr lang="en-US" sz="800" kern="1200" dirty="0" err="1" smtClean="0">
                <a:solidFill>
                  <a:srgbClr val="A6A6A6"/>
                </a:solidFill>
                <a:latin typeface="+mn-lt"/>
                <a:ea typeface="+mn-ea"/>
                <a:cs typeface="+mn-cs"/>
              </a:rPr>
              <a:t>framebox</a:t>
            </a:r>
            <a:r>
              <a:rPr lang="en-US" sz="800" kern="1200" dirty="0" smtClean="0">
                <a:solidFill>
                  <a:srgbClr val="A6A6A6"/>
                </a:solidFill>
                <a:latin typeface="+mn-lt"/>
                <a:ea typeface="+mn-ea"/>
                <a:cs typeface="+mn-cs"/>
              </a:rPr>
              <a:t>{\cancel{21}} &amp; 23 &amp; 25 &amp; \</a:t>
            </a:r>
            <a:r>
              <a:rPr lang="en-US" sz="800" kern="1200" dirty="0" err="1" smtClean="0">
                <a:solidFill>
                  <a:srgbClr val="A6A6A6"/>
                </a:solidFill>
                <a:latin typeface="+mn-lt"/>
                <a:ea typeface="+mn-ea"/>
                <a:cs typeface="+mn-cs"/>
              </a:rPr>
              <a:t>setlength</a:t>
            </a: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fboxsep</a:t>
            </a:r>
            <a:r>
              <a:rPr lang="en-US" sz="800" kern="1200" dirty="0" smtClean="0">
                <a:solidFill>
                  <a:srgbClr val="A6A6A6"/>
                </a:solidFill>
                <a:latin typeface="+mn-lt"/>
                <a:ea typeface="+mn-ea"/>
                <a:cs typeface="+mn-cs"/>
              </a:rPr>
              <a:t>}{2pt}\</a:t>
            </a:r>
            <a:r>
              <a:rPr lang="en-US" sz="800" kern="1200" dirty="0" err="1" smtClean="0">
                <a:solidFill>
                  <a:srgbClr val="A6A6A6"/>
                </a:solidFill>
                <a:latin typeface="+mn-lt"/>
                <a:ea typeface="+mn-ea"/>
                <a:cs typeface="+mn-cs"/>
              </a:rPr>
              <a:t>framebox</a:t>
            </a:r>
            <a:r>
              <a:rPr lang="en-US" sz="800" kern="1200" dirty="0" smtClean="0">
                <a:solidFill>
                  <a:srgbClr val="A6A6A6"/>
                </a:solidFill>
                <a:latin typeface="+mn-lt"/>
                <a:ea typeface="+mn-ea"/>
                <a:cs typeface="+mn-cs"/>
              </a:rPr>
              <a:t>{\cancel{27}} \\</a:t>
            </a:r>
          </a:p>
          <a:p>
            <a:r>
              <a:rPr lang="en-US" sz="800" kern="1200" dirty="0" smtClean="0">
                <a:solidFill>
                  <a:srgbClr val="A6A6A6"/>
                </a:solidFill>
                <a:latin typeface="+mn-lt"/>
                <a:ea typeface="+mn-ea"/>
                <a:cs typeface="+mn-cs"/>
              </a:rPr>
              <a:t> 29 &amp; 31 &amp; \</a:t>
            </a:r>
            <a:r>
              <a:rPr lang="en-US" sz="800" kern="1200" dirty="0" err="1" smtClean="0">
                <a:solidFill>
                  <a:srgbClr val="A6A6A6"/>
                </a:solidFill>
                <a:latin typeface="+mn-lt"/>
                <a:ea typeface="+mn-ea"/>
                <a:cs typeface="+mn-cs"/>
              </a:rPr>
              <a:t>setlength</a:t>
            </a: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fboxsep</a:t>
            </a:r>
            <a:r>
              <a:rPr lang="en-US" sz="800" kern="1200" dirty="0" smtClean="0">
                <a:solidFill>
                  <a:srgbClr val="A6A6A6"/>
                </a:solidFill>
                <a:latin typeface="+mn-lt"/>
                <a:ea typeface="+mn-ea"/>
                <a:cs typeface="+mn-cs"/>
              </a:rPr>
              <a:t>}{2pt}\</a:t>
            </a:r>
            <a:r>
              <a:rPr lang="en-US" sz="800" kern="1200" dirty="0" err="1" smtClean="0">
                <a:solidFill>
                  <a:srgbClr val="A6A6A6"/>
                </a:solidFill>
                <a:latin typeface="+mn-lt"/>
                <a:ea typeface="+mn-ea"/>
                <a:cs typeface="+mn-cs"/>
              </a:rPr>
              <a:t>framebox</a:t>
            </a:r>
            <a:r>
              <a:rPr lang="en-US" sz="800" kern="1200" dirty="0" smtClean="0">
                <a:solidFill>
                  <a:srgbClr val="A6A6A6"/>
                </a:solidFill>
                <a:latin typeface="+mn-lt"/>
                <a:ea typeface="+mn-ea"/>
                <a:cs typeface="+mn-cs"/>
              </a:rPr>
              <a:t>{\cancel{33}} &amp; 35 &amp; 37 &amp; \</a:t>
            </a:r>
            <a:r>
              <a:rPr lang="en-US" sz="800" kern="1200" dirty="0" err="1" smtClean="0">
                <a:solidFill>
                  <a:srgbClr val="A6A6A6"/>
                </a:solidFill>
                <a:latin typeface="+mn-lt"/>
                <a:ea typeface="+mn-ea"/>
                <a:cs typeface="+mn-cs"/>
              </a:rPr>
              <a:t>setlength</a:t>
            </a: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fboxsep</a:t>
            </a:r>
            <a:r>
              <a:rPr lang="en-US" sz="800" kern="1200" dirty="0" smtClean="0">
                <a:solidFill>
                  <a:srgbClr val="A6A6A6"/>
                </a:solidFill>
                <a:latin typeface="+mn-lt"/>
                <a:ea typeface="+mn-ea"/>
                <a:cs typeface="+mn-cs"/>
              </a:rPr>
              <a:t>}{2pt}\</a:t>
            </a:r>
            <a:r>
              <a:rPr lang="en-US" sz="800" kern="1200" dirty="0" err="1" smtClean="0">
                <a:solidFill>
                  <a:srgbClr val="A6A6A6"/>
                </a:solidFill>
                <a:latin typeface="+mn-lt"/>
                <a:ea typeface="+mn-ea"/>
                <a:cs typeface="+mn-cs"/>
              </a:rPr>
              <a:t>framebox</a:t>
            </a:r>
            <a:r>
              <a:rPr lang="en-US" sz="800" kern="1200" dirty="0" smtClean="0">
                <a:solidFill>
                  <a:srgbClr val="A6A6A6"/>
                </a:solidFill>
                <a:latin typeface="+mn-lt"/>
                <a:ea typeface="+mn-ea"/>
                <a:cs typeface="+mn-cs"/>
              </a:rPr>
              <a:t>{\cancel{39}} &amp; 41 &amp; 43 &amp; \</a:t>
            </a:r>
            <a:r>
              <a:rPr lang="en-US" sz="800" kern="1200" dirty="0" err="1" smtClean="0">
                <a:solidFill>
                  <a:srgbClr val="A6A6A6"/>
                </a:solidFill>
                <a:latin typeface="+mn-lt"/>
                <a:ea typeface="+mn-ea"/>
                <a:cs typeface="+mn-cs"/>
              </a:rPr>
              <a:t>setlength</a:t>
            </a: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fboxsep</a:t>
            </a:r>
            <a:r>
              <a:rPr lang="en-US" sz="800" kern="1200" dirty="0" smtClean="0">
                <a:solidFill>
                  <a:srgbClr val="A6A6A6"/>
                </a:solidFill>
                <a:latin typeface="+mn-lt"/>
                <a:ea typeface="+mn-ea"/>
                <a:cs typeface="+mn-cs"/>
              </a:rPr>
              <a:t>}{2pt}\</a:t>
            </a:r>
            <a:r>
              <a:rPr lang="en-US" sz="800" kern="1200" dirty="0" err="1" smtClean="0">
                <a:solidFill>
                  <a:srgbClr val="A6A6A6"/>
                </a:solidFill>
                <a:latin typeface="+mn-lt"/>
                <a:ea typeface="+mn-ea"/>
                <a:cs typeface="+mn-cs"/>
              </a:rPr>
              <a:t>framebox</a:t>
            </a:r>
            <a:r>
              <a:rPr lang="en-US" sz="800" kern="1200" dirty="0" smtClean="0">
                <a:solidFill>
                  <a:srgbClr val="A6A6A6"/>
                </a:solidFill>
                <a:latin typeface="+mn-lt"/>
                <a:ea typeface="+mn-ea"/>
                <a:cs typeface="+mn-cs"/>
              </a:rPr>
              <a:t>{\cancel{45}} &amp; 47 &amp; 49 &amp; \</a:t>
            </a:r>
            <a:r>
              <a:rPr lang="en-US" sz="800" kern="1200" dirty="0" err="1" smtClean="0">
                <a:solidFill>
                  <a:srgbClr val="A6A6A6"/>
                </a:solidFill>
                <a:latin typeface="+mn-lt"/>
                <a:ea typeface="+mn-ea"/>
                <a:cs typeface="+mn-cs"/>
              </a:rPr>
              <a:t>setlength</a:t>
            </a: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fboxsep</a:t>
            </a:r>
            <a:r>
              <a:rPr lang="en-US" sz="800" kern="1200" dirty="0" smtClean="0">
                <a:solidFill>
                  <a:srgbClr val="A6A6A6"/>
                </a:solidFill>
                <a:latin typeface="+mn-lt"/>
                <a:ea typeface="+mn-ea"/>
                <a:cs typeface="+mn-cs"/>
              </a:rPr>
              <a:t>}{2pt}\</a:t>
            </a:r>
            <a:r>
              <a:rPr lang="en-US" sz="800" kern="1200" dirty="0" err="1" smtClean="0">
                <a:solidFill>
                  <a:srgbClr val="A6A6A6"/>
                </a:solidFill>
                <a:latin typeface="+mn-lt"/>
                <a:ea typeface="+mn-ea"/>
                <a:cs typeface="+mn-cs"/>
              </a:rPr>
              <a:t>framebox</a:t>
            </a:r>
            <a:r>
              <a:rPr lang="en-US" sz="800" kern="1200" dirty="0" smtClean="0">
                <a:solidFill>
                  <a:srgbClr val="A6A6A6"/>
                </a:solidFill>
                <a:latin typeface="+mn-lt"/>
                <a:ea typeface="+mn-ea"/>
                <a:cs typeface="+mn-cs"/>
              </a:rPr>
              <a:t>{\cancel{51}} &amp; 53</a:t>
            </a:r>
          </a:p>
          <a:p>
            <a:r>
              <a:rPr lang="en-US" sz="800" kern="1200" dirty="0" smtClean="0">
                <a:solidFill>
                  <a:srgbClr val="A6A6A6"/>
                </a:solidFill>
                <a:latin typeface="+mn-lt"/>
                <a:ea typeface="+mn-ea"/>
                <a:cs typeface="+mn-cs"/>
              </a:rPr>
              <a:t>\end{tabular}</a:t>
            </a:r>
          </a:p>
          <a:p>
            <a:endParaRPr lang="en-US" sz="800" kern="1200" dirty="0" smtClean="0">
              <a:solidFill>
                <a:srgbClr val="A6A6A6"/>
              </a:solidFill>
              <a:latin typeface="+mn-lt"/>
              <a:ea typeface="+mn-ea"/>
              <a:cs typeface="+mn-cs"/>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58</a:t>
            </a:fld>
            <a:endParaRPr lang="en-US"/>
          </a:p>
        </p:txBody>
      </p:sp>
    </p:spTree>
    <p:extLst>
      <p:ext uri="{BB962C8B-B14F-4D97-AF65-F5344CB8AC3E}">
        <p14:creationId xmlns:p14="http://schemas.microsoft.com/office/powerpoint/2010/main" val="22818822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Next, cross out all the remaining multiples of 7.</a:t>
            </a:r>
          </a:p>
          <a:p>
            <a:endParaRPr lang="tr-TR" sz="1200" kern="1200" dirty="0" smtClean="0">
              <a:solidFill>
                <a:schemeClr val="tx1"/>
              </a:solidFill>
              <a:latin typeface="+mn-lt"/>
              <a:ea typeface="+mn-ea"/>
              <a:cs typeface="+mn-cs"/>
            </a:endParaRPr>
          </a:p>
          <a:p>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begin</a:t>
            </a:r>
            <a:r>
              <a:rPr lang="tr-TR" sz="800" kern="1200" dirty="0" smtClean="0">
                <a:solidFill>
                  <a:srgbClr val="A6A6A6"/>
                </a:solidFill>
                <a:latin typeface="+mn-lt"/>
                <a:ea typeface="+mn-ea"/>
                <a:cs typeface="+mn-cs"/>
              </a:rPr>
              <a:t>{tabular}{c  c  c  c  c  c  c  c  c  c  c  c  c}</a:t>
            </a:r>
          </a:p>
          <a:p>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bf</a:t>
            </a:r>
            <a:r>
              <a:rPr lang="tr-TR" sz="800" kern="1200" dirty="0" smtClean="0">
                <a:solidFill>
                  <a:srgbClr val="A6A6A6"/>
                </a:solidFill>
                <a:latin typeface="+mn-lt"/>
                <a:ea typeface="+mn-ea"/>
                <a:cs typeface="+mn-cs"/>
              </a:rPr>
              <a:t> 3} &amp; {\</a:t>
            </a:r>
            <a:r>
              <a:rPr lang="tr-TR" sz="800" kern="1200" dirty="0" err="1" smtClean="0">
                <a:solidFill>
                  <a:srgbClr val="A6A6A6"/>
                </a:solidFill>
                <a:latin typeface="+mn-lt"/>
                <a:ea typeface="+mn-ea"/>
                <a:cs typeface="+mn-cs"/>
              </a:rPr>
              <a:t>bf</a:t>
            </a:r>
            <a:r>
              <a:rPr lang="tr-TR" sz="800" kern="1200" dirty="0" smtClean="0">
                <a:solidFill>
                  <a:srgbClr val="A6A6A6"/>
                </a:solidFill>
                <a:latin typeface="+mn-lt"/>
                <a:ea typeface="+mn-ea"/>
                <a:cs typeface="+mn-cs"/>
              </a:rPr>
              <a:t> 5} &amp; \</a:t>
            </a:r>
            <a:r>
              <a:rPr lang="tr-TR" sz="800" kern="1200" dirty="0" err="1" smtClean="0">
                <a:solidFill>
                  <a:srgbClr val="A6A6A6"/>
                </a:solidFill>
                <a:latin typeface="+mn-lt"/>
                <a:ea typeface="+mn-ea"/>
                <a:cs typeface="+mn-cs"/>
              </a:rPr>
              <a:t>circled</a:t>
            </a:r>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bf</a:t>
            </a:r>
            <a:r>
              <a:rPr lang="tr-TR" sz="800" kern="1200" dirty="0" smtClean="0">
                <a:solidFill>
                  <a:srgbClr val="A6A6A6"/>
                </a:solidFill>
                <a:latin typeface="+mn-lt"/>
                <a:ea typeface="+mn-ea"/>
                <a:cs typeface="+mn-cs"/>
              </a:rPr>
              <a:t> 7} &amp; \</a:t>
            </a:r>
            <a:r>
              <a:rPr lang="tr-TR" sz="800" kern="1200" dirty="0" err="1" smtClean="0">
                <a:solidFill>
                  <a:srgbClr val="A6A6A6"/>
                </a:solidFill>
                <a:latin typeface="+mn-lt"/>
                <a:ea typeface="+mn-ea"/>
                <a:cs typeface="+mn-cs"/>
              </a:rPr>
              <a:t>cancel</a:t>
            </a:r>
            <a:r>
              <a:rPr lang="tr-TR" sz="800" kern="1200" dirty="0" smtClean="0">
                <a:solidFill>
                  <a:srgbClr val="A6A6A6"/>
                </a:solidFill>
                <a:latin typeface="+mn-lt"/>
                <a:ea typeface="+mn-ea"/>
                <a:cs typeface="+mn-cs"/>
              </a:rPr>
              <a:t>{9} &amp; 11 &amp; 13 &amp; \</a:t>
            </a:r>
            <a:r>
              <a:rPr lang="tr-TR" sz="800" kern="1200" dirty="0" err="1" smtClean="0">
                <a:solidFill>
                  <a:srgbClr val="A6A6A6"/>
                </a:solidFill>
                <a:latin typeface="+mn-lt"/>
                <a:ea typeface="+mn-ea"/>
                <a:cs typeface="+mn-cs"/>
              </a:rPr>
              <a:t>cancel</a:t>
            </a:r>
            <a:r>
              <a:rPr lang="tr-TR" sz="800" kern="1200" dirty="0" smtClean="0">
                <a:solidFill>
                  <a:srgbClr val="A6A6A6"/>
                </a:solidFill>
                <a:latin typeface="+mn-lt"/>
                <a:ea typeface="+mn-ea"/>
                <a:cs typeface="+mn-cs"/>
              </a:rPr>
              <a:t>{15} &amp; 17 &amp; 19 &amp; \</a:t>
            </a:r>
            <a:r>
              <a:rPr lang="tr-TR" sz="800" kern="1200" dirty="0" err="1" smtClean="0">
                <a:solidFill>
                  <a:srgbClr val="A6A6A6"/>
                </a:solidFill>
                <a:latin typeface="+mn-lt"/>
                <a:ea typeface="+mn-ea"/>
                <a:cs typeface="+mn-cs"/>
              </a:rPr>
              <a:t>cancel</a:t>
            </a:r>
            <a:r>
              <a:rPr lang="tr-TR" sz="800" kern="1200" dirty="0" smtClean="0">
                <a:solidFill>
                  <a:srgbClr val="A6A6A6"/>
                </a:solidFill>
                <a:latin typeface="+mn-lt"/>
                <a:ea typeface="+mn-ea"/>
                <a:cs typeface="+mn-cs"/>
              </a:rPr>
              <a:t>{21} &amp; 23 &amp; \</a:t>
            </a:r>
            <a:r>
              <a:rPr lang="tr-TR" sz="800" kern="1200" dirty="0" err="1" smtClean="0">
                <a:solidFill>
                  <a:srgbClr val="A6A6A6"/>
                </a:solidFill>
                <a:latin typeface="+mn-lt"/>
                <a:ea typeface="+mn-ea"/>
                <a:cs typeface="+mn-cs"/>
              </a:rPr>
              <a:t>cancel</a:t>
            </a:r>
            <a:r>
              <a:rPr lang="tr-TR" sz="800" kern="1200" dirty="0" smtClean="0">
                <a:solidFill>
                  <a:srgbClr val="A6A6A6"/>
                </a:solidFill>
                <a:latin typeface="+mn-lt"/>
                <a:ea typeface="+mn-ea"/>
                <a:cs typeface="+mn-cs"/>
              </a:rPr>
              <a:t>{25} &amp; \</a:t>
            </a:r>
            <a:r>
              <a:rPr lang="tr-TR" sz="800" kern="1200" dirty="0" err="1" smtClean="0">
                <a:solidFill>
                  <a:srgbClr val="A6A6A6"/>
                </a:solidFill>
                <a:latin typeface="+mn-lt"/>
                <a:ea typeface="+mn-ea"/>
                <a:cs typeface="+mn-cs"/>
              </a:rPr>
              <a:t>cancel</a:t>
            </a:r>
            <a:r>
              <a:rPr lang="tr-TR" sz="800" kern="1200" dirty="0" smtClean="0">
                <a:solidFill>
                  <a:srgbClr val="A6A6A6"/>
                </a:solidFill>
                <a:latin typeface="+mn-lt"/>
                <a:ea typeface="+mn-ea"/>
                <a:cs typeface="+mn-cs"/>
              </a:rPr>
              <a:t>{27} \\</a:t>
            </a:r>
          </a:p>
          <a:p>
            <a:r>
              <a:rPr lang="tr-TR" sz="800" kern="1200" dirty="0" smtClean="0">
                <a:solidFill>
                  <a:srgbClr val="A6A6A6"/>
                </a:solidFill>
                <a:latin typeface="+mn-lt"/>
                <a:ea typeface="+mn-ea"/>
                <a:cs typeface="+mn-cs"/>
              </a:rPr>
              <a:t> 29 &amp; 31 &amp; \</a:t>
            </a:r>
            <a:r>
              <a:rPr lang="tr-TR" sz="800" kern="1200" dirty="0" err="1" smtClean="0">
                <a:solidFill>
                  <a:srgbClr val="A6A6A6"/>
                </a:solidFill>
                <a:latin typeface="+mn-lt"/>
                <a:ea typeface="+mn-ea"/>
                <a:cs typeface="+mn-cs"/>
              </a:rPr>
              <a:t>cancel</a:t>
            </a:r>
            <a:r>
              <a:rPr lang="tr-TR" sz="800" kern="1200" dirty="0" smtClean="0">
                <a:solidFill>
                  <a:srgbClr val="A6A6A6"/>
                </a:solidFill>
                <a:latin typeface="+mn-lt"/>
                <a:ea typeface="+mn-ea"/>
                <a:cs typeface="+mn-cs"/>
              </a:rPr>
              <a:t>{33} &amp; \</a:t>
            </a:r>
            <a:r>
              <a:rPr lang="tr-TR" sz="800" kern="1200" dirty="0" err="1" smtClean="0">
                <a:solidFill>
                  <a:srgbClr val="A6A6A6"/>
                </a:solidFill>
                <a:latin typeface="+mn-lt"/>
                <a:ea typeface="+mn-ea"/>
                <a:cs typeface="+mn-cs"/>
              </a:rPr>
              <a:t>cancel</a:t>
            </a:r>
            <a:r>
              <a:rPr lang="tr-TR" sz="800" kern="1200" dirty="0" smtClean="0">
                <a:solidFill>
                  <a:srgbClr val="A6A6A6"/>
                </a:solidFill>
                <a:latin typeface="+mn-lt"/>
                <a:ea typeface="+mn-ea"/>
                <a:cs typeface="+mn-cs"/>
              </a:rPr>
              <a:t>{35} &amp; 37 &amp; \</a:t>
            </a:r>
            <a:r>
              <a:rPr lang="tr-TR" sz="800" kern="1200" dirty="0" err="1" smtClean="0">
                <a:solidFill>
                  <a:srgbClr val="A6A6A6"/>
                </a:solidFill>
                <a:latin typeface="+mn-lt"/>
                <a:ea typeface="+mn-ea"/>
                <a:cs typeface="+mn-cs"/>
              </a:rPr>
              <a:t>cancel</a:t>
            </a:r>
            <a:r>
              <a:rPr lang="tr-TR" sz="800" kern="1200" dirty="0" smtClean="0">
                <a:solidFill>
                  <a:srgbClr val="A6A6A6"/>
                </a:solidFill>
                <a:latin typeface="+mn-lt"/>
                <a:ea typeface="+mn-ea"/>
                <a:cs typeface="+mn-cs"/>
              </a:rPr>
              <a:t>{39} &amp; 41 &amp; 43 &amp; \</a:t>
            </a:r>
            <a:r>
              <a:rPr lang="tr-TR" sz="800" kern="1200" dirty="0" err="1" smtClean="0">
                <a:solidFill>
                  <a:srgbClr val="A6A6A6"/>
                </a:solidFill>
                <a:latin typeface="+mn-lt"/>
                <a:ea typeface="+mn-ea"/>
                <a:cs typeface="+mn-cs"/>
              </a:rPr>
              <a:t>cancel</a:t>
            </a:r>
            <a:r>
              <a:rPr lang="tr-TR" sz="800" kern="1200" dirty="0" smtClean="0">
                <a:solidFill>
                  <a:srgbClr val="A6A6A6"/>
                </a:solidFill>
                <a:latin typeface="+mn-lt"/>
                <a:ea typeface="+mn-ea"/>
                <a:cs typeface="+mn-cs"/>
              </a:rPr>
              <a:t>{45} &amp; 47 &amp; \</a:t>
            </a:r>
            <a:r>
              <a:rPr lang="tr-TR" sz="800" kern="1200" dirty="0" err="1" smtClean="0">
                <a:solidFill>
                  <a:srgbClr val="A6A6A6"/>
                </a:solidFill>
                <a:latin typeface="+mn-lt"/>
                <a:ea typeface="+mn-ea"/>
                <a:cs typeface="+mn-cs"/>
              </a:rPr>
              <a:t>setlength</a:t>
            </a:r>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fboxsep</a:t>
            </a:r>
            <a:r>
              <a:rPr lang="tr-TR" sz="800" kern="1200" dirty="0" smtClean="0">
                <a:solidFill>
                  <a:srgbClr val="A6A6A6"/>
                </a:solidFill>
                <a:latin typeface="+mn-lt"/>
                <a:ea typeface="+mn-ea"/>
                <a:cs typeface="+mn-cs"/>
              </a:rPr>
              <a:t>}{2pt}\</a:t>
            </a:r>
            <a:r>
              <a:rPr lang="tr-TR" sz="800" kern="1200" dirty="0" err="1" smtClean="0">
                <a:solidFill>
                  <a:srgbClr val="A6A6A6"/>
                </a:solidFill>
                <a:latin typeface="+mn-lt"/>
                <a:ea typeface="+mn-ea"/>
                <a:cs typeface="+mn-cs"/>
              </a:rPr>
              <a:t>framebox</a:t>
            </a:r>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cancel</a:t>
            </a:r>
            <a:r>
              <a:rPr lang="tr-TR" sz="800" kern="1200" dirty="0" smtClean="0">
                <a:solidFill>
                  <a:srgbClr val="A6A6A6"/>
                </a:solidFill>
                <a:latin typeface="+mn-lt"/>
                <a:ea typeface="+mn-ea"/>
                <a:cs typeface="+mn-cs"/>
              </a:rPr>
              <a:t>{49}} &amp; \</a:t>
            </a:r>
            <a:r>
              <a:rPr lang="tr-TR" sz="800" kern="1200" dirty="0" err="1" smtClean="0">
                <a:solidFill>
                  <a:srgbClr val="A6A6A6"/>
                </a:solidFill>
                <a:latin typeface="+mn-lt"/>
                <a:ea typeface="+mn-ea"/>
                <a:cs typeface="+mn-cs"/>
              </a:rPr>
              <a:t>cancel</a:t>
            </a:r>
            <a:r>
              <a:rPr lang="tr-TR" sz="800" kern="1200" dirty="0" smtClean="0">
                <a:solidFill>
                  <a:srgbClr val="A6A6A6"/>
                </a:solidFill>
                <a:latin typeface="+mn-lt"/>
                <a:ea typeface="+mn-ea"/>
                <a:cs typeface="+mn-cs"/>
              </a:rPr>
              <a:t>{51} &amp; 53</a:t>
            </a:r>
          </a:p>
          <a:p>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end</a:t>
            </a:r>
            <a:r>
              <a:rPr lang="tr-TR" sz="800" kern="1200" dirty="0" smtClean="0">
                <a:solidFill>
                  <a:srgbClr val="A6A6A6"/>
                </a:solidFill>
                <a:latin typeface="+mn-lt"/>
                <a:ea typeface="+mn-ea"/>
                <a:cs typeface="+mn-cs"/>
              </a:rPr>
              <a:t>{tabular}</a:t>
            </a:r>
          </a:p>
          <a:p>
            <a:endParaRPr lang="en-US" sz="800" kern="1200" dirty="0" smtClean="0">
              <a:solidFill>
                <a:srgbClr val="A6A6A6"/>
              </a:solidFill>
              <a:latin typeface="+mn-lt"/>
              <a:ea typeface="+mn-ea"/>
              <a:cs typeface="+mn-cs"/>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59</a:t>
            </a:fld>
            <a:endParaRPr lang="en-US"/>
          </a:p>
        </p:txBody>
      </p:sp>
    </p:spTree>
    <p:extLst>
      <p:ext uri="{BB962C8B-B14F-4D97-AF65-F5344CB8AC3E}">
        <p14:creationId xmlns:p14="http://schemas.microsoft.com/office/powerpoint/2010/main" val="22818822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sz="1200" kern="1200" dirty="0" smtClean="0">
              <a:solidFill>
                <a:schemeClr val="tx1"/>
              </a:solidFill>
              <a:latin typeface="+mn-lt"/>
              <a:ea typeface="+mn-ea"/>
              <a:cs typeface="+mn-cs"/>
            </a:endParaRPr>
          </a:p>
          <a:p>
            <a:r>
              <a:rPr lang="tr-TR" sz="800" kern="1200" dirty="0" smtClean="0">
                <a:solidFill>
                  <a:srgbClr val="A6A6A6"/>
                </a:solidFill>
                <a:latin typeface="+mn-lt"/>
                <a:ea typeface="+mn-ea"/>
                <a:cs typeface="+mn-cs"/>
              </a:rPr>
              <a:t> </a:t>
            </a:r>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lfloor</a:t>
            </a:r>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sqrt</a:t>
            </a:r>
            <a:r>
              <a:rPr lang="tr-TR" sz="800" kern="1200" dirty="0" smtClean="0">
                <a:solidFill>
                  <a:srgbClr val="A6A6A6"/>
                </a:solidFill>
                <a:latin typeface="+mn-lt"/>
                <a:ea typeface="+mn-ea"/>
                <a:cs typeface="+mn-cs"/>
              </a:rPr>
              <a:t>{m}\</a:t>
            </a:r>
            <a:r>
              <a:rPr lang="tr-TR" sz="800" kern="1200" dirty="0" err="1" smtClean="0">
                <a:solidFill>
                  <a:srgbClr val="A6A6A6"/>
                </a:solidFill>
                <a:latin typeface="+mn-lt"/>
                <a:ea typeface="+mn-ea"/>
                <a:cs typeface="+mn-cs"/>
              </a:rPr>
              <a:t>rfloor</a:t>
            </a:r>
            <a:r>
              <a:rPr lang="tr-TR" sz="800" kern="1200" dirty="0" smtClean="0">
                <a:solidFill>
                  <a:srgbClr val="A6A6A6"/>
                </a:solidFill>
                <a:latin typeface="+mn-lt"/>
                <a:ea typeface="+mn-ea"/>
                <a:cs typeface="+mn-cs"/>
              </a:rPr>
              <a:t>$</a:t>
            </a:r>
          </a:p>
          <a:p>
            <a:endParaRPr lang="tr-TR" sz="800" kern="1200" dirty="0" smtClean="0">
              <a:solidFill>
                <a:srgbClr val="A6A6A6"/>
              </a:solidFill>
              <a:latin typeface="+mn-lt"/>
              <a:ea typeface="+mn-ea"/>
              <a:cs typeface="+mn-cs"/>
            </a:endParaRPr>
          </a:p>
          <a:p>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begin</a:t>
            </a:r>
            <a:r>
              <a:rPr lang="tr-TR" sz="800" kern="1200" dirty="0" smtClean="0">
                <a:solidFill>
                  <a:srgbClr val="A6A6A6"/>
                </a:solidFill>
                <a:latin typeface="+mn-lt"/>
                <a:ea typeface="+mn-ea"/>
                <a:cs typeface="+mn-cs"/>
              </a:rPr>
              <a:t>{tabular}{c  c  c  c  c  c  c  c  c  c  c  c  c}</a:t>
            </a:r>
          </a:p>
          <a:p>
            <a:r>
              <a:rPr lang="tr-TR" sz="800" kern="1200" dirty="0" smtClean="0">
                <a:solidFill>
                  <a:srgbClr val="A6A6A6"/>
                </a:solidFill>
                <a:latin typeface="+mn-lt"/>
                <a:ea typeface="+mn-ea"/>
                <a:cs typeface="+mn-cs"/>
              </a:rPr>
              <a:t> {\</a:t>
            </a:r>
            <a:r>
              <a:rPr lang="tr-TR" sz="800" kern="1200" dirty="0" err="1" smtClean="0">
                <a:solidFill>
                  <a:srgbClr val="A6A6A6"/>
                </a:solidFill>
                <a:latin typeface="+mn-lt"/>
                <a:ea typeface="+mn-ea"/>
                <a:cs typeface="+mn-cs"/>
              </a:rPr>
              <a:t>bf</a:t>
            </a:r>
            <a:r>
              <a:rPr lang="tr-TR" sz="800" kern="1200" dirty="0" smtClean="0">
                <a:solidFill>
                  <a:srgbClr val="A6A6A6"/>
                </a:solidFill>
                <a:latin typeface="+mn-lt"/>
                <a:ea typeface="+mn-ea"/>
                <a:cs typeface="+mn-cs"/>
              </a:rPr>
              <a:t> 3} &amp; {\</a:t>
            </a:r>
            <a:r>
              <a:rPr lang="tr-TR" sz="800" kern="1200" dirty="0" err="1" smtClean="0">
                <a:solidFill>
                  <a:srgbClr val="A6A6A6"/>
                </a:solidFill>
                <a:latin typeface="+mn-lt"/>
                <a:ea typeface="+mn-ea"/>
                <a:cs typeface="+mn-cs"/>
              </a:rPr>
              <a:t>bf</a:t>
            </a:r>
            <a:r>
              <a:rPr lang="tr-TR" sz="800" kern="1200" dirty="0" smtClean="0">
                <a:solidFill>
                  <a:srgbClr val="A6A6A6"/>
                </a:solidFill>
                <a:latin typeface="+mn-lt"/>
                <a:ea typeface="+mn-ea"/>
                <a:cs typeface="+mn-cs"/>
              </a:rPr>
              <a:t> 5} &amp; {\</a:t>
            </a:r>
            <a:r>
              <a:rPr lang="tr-TR" sz="800" kern="1200" dirty="0" err="1" smtClean="0">
                <a:solidFill>
                  <a:srgbClr val="A6A6A6"/>
                </a:solidFill>
                <a:latin typeface="+mn-lt"/>
                <a:ea typeface="+mn-ea"/>
                <a:cs typeface="+mn-cs"/>
              </a:rPr>
              <a:t>bf</a:t>
            </a:r>
            <a:r>
              <a:rPr lang="tr-TR" sz="800" kern="1200" dirty="0" smtClean="0">
                <a:solidFill>
                  <a:srgbClr val="A6A6A6"/>
                </a:solidFill>
                <a:latin typeface="+mn-lt"/>
                <a:ea typeface="+mn-ea"/>
                <a:cs typeface="+mn-cs"/>
              </a:rPr>
              <a:t> 7} &amp; \</a:t>
            </a:r>
            <a:r>
              <a:rPr lang="tr-TR" sz="800" kern="1200" dirty="0" err="1" smtClean="0">
                <a:solidFill>
                  <a:srgbClr val="A6A6A6"/>
                </a:solidFill>
                <a:latin typeface="+mn-lt"/>
                <a:ea typeface="+mn-ea"/>
                <a:cs typeface="+mn-cs"/>
              </a:rPr>
              <a:t>cancel</a:t>
            </a:r>
            <a:r>
              <a:rPr lang="tr-TR" sz="800" kern="1200" dirty="0" smtClean="0">
                <a:solidFill>
                  <a:srgbClr val="A6A6A6"/>
                </a:solidFill>
                <a:latin typeface="+mn-lt"/>
                <a:ea typeface="+mn-ea"/>
                <a:cs typeface="+mn-cs"/>
              </a:rPr>
              <a:t>{9} &amp; {\</a:t>
            </a:r>
            <a:r>
              <a:rPr lang="tr-TR" sz="800" kern="1200" dirty="0" err="1" smtClean="0">
                <a:solidFill>
                  <a:srgbClr val="A6A6A6"/>
                </a:solidFill>
                <a:latin typeface="+mn-lt"/>
                <a:ea typeface="+mn-ea"/>
                <a:cs typeface="+mn-cs"/>
              </a:rPr>
              <a:t>bf</a:t>
            </a:r>
            <a:r>
              <a:rPr lang="tr-TR" sz="800" kern="1200" dirty="0" smtClean="0">
                <a:solidFill>
                  <a:srgbClr val="A6A6A6"/>
                </a:solidFill>
                <a:latin typeface="+mn-lt"/>
                <a:ea typeface="+mn-ea"/>
                <a:cs typeface="+mn-cs"/>
              </a:rPr>
              <a:t> 11} &amp; {\</a:t>
            </a:r>
            <a:r>
              <a:rPr lang="tr-TR" sz="800" kern="1200" dirty="0" err="1" smtClean="0">
                <a:solidFill>
                  <a:srgbClr val="A6A6A6"/>
                </a:solidFill>
                <a:latin typeface="+mn-lt"/>
                <a:ea typeface="+mn-ea"/>
                <a:cs typeface="+mn-cs"/>
              </a:rPr>
              <a:t>bf</a:t>
            </a:r>
            <a:r>
              <a:rPr lang="tr-TR" sz="800" kern="1200" dirty="0" smtClean="0">
                <a:solidFill>
                  <a:srgbClr val="A6A6A6"/>
                </a:solidFill>
                <a:latin typeface="+mn-lt"/>
                <a:ea typeface="+mn-ea"/>
                <a:cs typeface="+mn-cs"/>
              </a:rPr>
              <a:t> 13} &amp; \</a:t>
            </a:r>
            <a:r>
              <a:rPr lang="tr-TR" sz="800" kern="1200" dirty="0" err="1" smtClean="0">
                <a:solidFill>
                  <a:srgbClr val="A6A6A6"/>
                </a:solidFill>
                <a:latin typeface="+mn-lt"/>
                <a:ea typeface="+mn-ea"/>
                <a:cs typeface="+mn-cs"/>
              </a:rPr>
              <a:t>cancel</a:t>
            </a:r>
            <a:r>
              <a:rPr lang="tr-TR" sz="800" kern="1200" dirty="0" smtClean="0">
                <a:solidFill>
                  <a:srgbClr val="A6A6A6"/>
                </a:solidFill>
                <a:latin typeface="+mn-lt"/>
                <a:ea typeface="+mn-ea"/>
                <a:cs typeface="+mn-cs"/>
              </a:rPr>
              <a:t>{15} &amp; {\</a:t>
            </a:r>
            <a:r>
              <a:rPr lang="tr-TR" sz="800" kern="1200" dirty="0" err="1" smtClean="0">
                <a:solidFill>
                  <a:srgbClr val="A6A6A6"/>
                </a:solidFill>
                <a:latin typeface="+mn-lt"/>
                <a:ea typeface="+mn-ea"/>
                <a:cs typeface="+mn-cs"/>
              </a:rPr>
              <a:t>bf</a:t>
            </a:r>
            <a:r>
              <a:rPr lang="tr-TR" sz="800" kern="1200" dirty="0" smtClean="0">
                <a:solidFill>
                  <a:srgbClr val="A6A6A6"/>
                </a:solidFill>
                <a:latin typeface="+mn-lt"/>
                <a:ea typeface="+mn-ea"/>
                <a:cs typeface="+mn-cs"/>
              </a:rPr>
              <a:t> 17} &amp; {\</a:t>
            </a:r>
            <a:r>
              <a:rPr lang="tr-TR" sz="800" kern="1200" dirty="0" err="1" smtClean="0">
                <a:solidFill>
                  <a:srgbClr val="A6A6A6"/>
                </a:solidFill>
                <a:latin typeface="+mn-lt"/>
                <a:ea typeface="+mn-ea"/>
                <a:cs typeface="+mn-cs"/>
              </a:rPr>
              <a:t>bf</a:t>
            </a:r>
            <a:r>
              <a:rPr lang="tr-TR" sz="800" kern="1200" dirty="0" smtClean="0">
                <a:solidFill>
                  <a:srgbClr val="A6A6A6"/>
                </a:solidFill>
                <a:latin typeface="+mn-lt"/>
                <a:ea typeface="+mn-ea"/>
                <a:cs typeface="+mn-cs"/>
              </a:rPr>
              <a:t> 19} &amp; \</a:t>
            </a:r>
            <a:r>
              <a:rPr lang="tr-TR" sz="800" kern="1200" dirty="0" err="1" smtClean="0">
                <a:solidFill>
                  <a:srgbClr val="A6A6A6"/>
                </a:solidFill>
                <a:latin typeface="+mn-lt"/>
                <a:ea typeface="+mn-ea"/>
                <a:cs typeface="+mn-cs"/>
              </a:rPr>
              <a:t>cancel</a:t>
            </a:r>
            <a:r>
              <a:rPr lang="tr-TR" sz="800" kern="1200" dirty="0" smtClean="0">
                <a:solidFill>
                  <a:srgbClr val="A6A6A6"/>
                </a:solidFill>
                <a:latin typeface="+mn-lt"/>
                <a:ea typeface="+mn-ea"/>
                <a:cs typeface="+mn-cs"/>
              </a:rPr>
              <a:t>{21} &amp; {\</a:t>
            </a:r>
            <a:r>
              <a:rPr lang="tr-TR" sz="800" kern="1200" dirty="0" err="1" smtClean="0">
                <a:solidFill>
                  <a:srgbClr val="A6A6A6"/>
                </a:solidFill>
                <a:latin typeface="+mn-lt"/>
                <a:ea typeface="+mn-ea"/>
                <a:cs typeface="+mn-cs"/>
              </a:rPr>
              <a:t>bf</a:t>
            </a:r>
            <a:r>
              <a:rPr lang="tr-TR" sz="800" kern="1200" dirty="0" smtClean="0">
                <a:solidFill>
                  <a:srgbClr val="A6A6A6"/>
                </a:solidFill>
                <a:latin typeface="+mn-lt"/>
                <a:ea typeface="+mn-ea"/>
                <a:cs typeface="+mn-cs"/>
              </a:rPr>
              <a:t> 23} &amp; \</a:t>
            </a:r>
            <a:r>
              <a:rPr lang="tr-TR" sz="800" kern="1200" dirty="0" err="1" smtClean="0">
                <a:solidFill>
                  <a:srgbClr val="A6A6A6"/>
                </a:solidFill>
                <a:latin typeface="+mn-lt"/>
                <a:ea typeface="+mn-ea"/>
                <a:cs typeface="+mn-cs"/>
              </a:rPr>
              <a:t>cancel</a:t>
            </a:r>
            <a:r>
              <a:rPr lang="tr-TR" sz="800" kern="1200" dirty="0" smtClean="0">
                <a:solidFill>
                  <a:srgbClr val="A6A6A6"/>
                </a:solidFill>
                <a:latin typeface="+mn-lt"/>
                <a:ea typeface="+mn-ea"/>
                <a:cs typeface="+mn-cs"/>
              </a:rPr>
              <a:t>{25} &amp; \</a:t>
            </a:r>
            <a:r>
              <a:rPr lang="tr-TR" sz="800" kern="1200" dirty="0" err="1" smtClean="0">
                <a:solidFill>
                  <a:srgbClr val="A6A6A6"/>
                </a:solidFill>
                <a:latin typeface="+mn-lt"/>
                <a:ea typeface="+mn-ea"/>
                <a:cs typeface="+mn-cs"/>
              </a:rPr>
              <a:t>cancel</a:t>
            </a:r>
            <a:r>
              <a:rPr lang="tr-TR" sz="800" kern="1200" dirty="0" smtClean="0">
                <a:solidFill>
                  <a:srgbClr val="A6A6A6"/>
                </a:solidFill>
                <a:latin typeface="+mn-lt"/>
                <a:ea typeface="+mn-ea"/>
                <a:cs typeface="+mn-cs"/>
              </a:rPr>
              <a:t>{27} \\</a:t>
            </a:r>
          </a:p>
          <a:p>
            <a:r>
              <a:rPr lang="tr-TR" sz="800" kern="1200" dirty="0" smtClean="0">
                <a:solidFill>
                  <a:srgbClr val="A6A6A6"/>
                </a:solidFill>
                <a:latin typeface="+mn-lt"/>
                <a:ea typeface="+mn-ea"/>
                <a:cs typeface="+mn-cs"/>
              </a:rPr>
              <a:t> {\</a:t>
            </a:r>
            <a:r>
              <a:rPr lang="tr-TR" sz="800" kern="1200" dirty="0" err="1" smtClean="0">
                <a:solidFill>
                  <a:srgbClr val="A6A6A6"/>
                </a:solidFill>
                <a:latin typeface="+mn-lt"/>
                <a:ea typeface="+mn-ea"/>
                <a:cs typeface="+mn-cs"/>
              </a:rPr>
              <a:t>bf</a:t>
            </a:r>
            <a:r>
              <a:rPr lang="tr-TR" sz="800" kern="1200" dirty="0" smtClean="0">
                <a:solidFill>
                  <a:srgbClr val="A6A6A6"/>
                </a:solidFill>
                <a:latin typeface="+mn-lt"/>
                <a:ea typeface="+mn-ea"/>
                <a:cs typeface="+mn-cs"/>
              </a:rPr>
              <a:t> 29} &amp; {\</a:t>
            </a:r>
            <a:r>
              <a:rPr lang="tr-TR" sz="800" kern="1200" dirty="0" err="1" smtClean="0">
                <a:solidFill>
                  <a:srgbClr val="A6A6A6"/>
                </a:solidFill>
                <a:latin typeface="+mn-lt"/>
                <a:ea typeface="+mn-ea"/>
                <a:cs typeface="+mn-cs"/>
              </a:rPr>
              <a:t>bf</a:t>
            </a:r>
            <a:r>
              <a:rPr lang="tr-TR" sz="800" kern="1200" dirty="0" smtClean="0">
                <a:solidFill>
                  <a:srgbClr val="A6A6A6"/>
                </a:solidFill>
                <a:latin typeface="+mn-lt"/>
                <a:ea typeface="+mn-ea"/>
                <a:cs typeface="+mn-cs"/>
              </a:rPr>
              <a:t> 31} &amp; \</a:t>
            </a:r>
            <a:r>
              <a:rPr lang="tr-TR" sz="800" kern="1200" dirty="0" err="1" smtClean="0">
                <a:solidFill>
                  <a:srgbClr val="A6A6A6"/>
                </a:solidFill>
                <a:latin typeface="+mn-lt"/>
                <a:ea typeface="+mn-ea"/>
                <a:cs typeface="+mn-cs"/>
              </a:rPr>
              <a:t>cancel</a:t>
            </a:r>
            <a:r>
              <a:rPr lang="tr-TR" sz="800" kern="1200" dirty="0" smtClean="0">
                <a:solidFill>
                  <a:srgbClr val="A6A6A6"/>
                </a:solidFill>
                <a:latin typeface="+mn-lt"/>
                <a:ea typeface="+mn-ea"/>
                <a:cs typeface="+mn-cs"/>
              </a:rPr>
              <a:t>{33} &amp; \</a:t>
            </a:r>
            <a:r>
              <a:rPr lang="tr-TR" sz="800" kern="1200" dirty="0" err="1" smtClean="0">
                <a:solidFill>
                  <a:srgbClr val="A6A6A6"/>
                </a:solidFill>
                <a:latin typeface="+mn-lt"/>
                <a:ea typeface="+mn-ea"/>
                <a:cs typeface="+mn-cs"/>
              </a:rPr>
              <a:t>cancel</a:t>
            </a:r>
            <a:r>
              <a:rPr lang="tr-TR" sz="800" kern="1200" dirty="0" smtClean="0">
                <a:solidFill>
                  <a:srgbClr val="A6A6A6"/>
                </a:solidFill>
                <a:latin typeface="+mn-lt"/>
                <a:ea typeface="+mn-ea"/>
                <a:cs typeface="+mn-cs"/>
              </a:rPr>
              <a:t>{35} &amp; {\</a:t>
            </a:r>
            <a:r>
              <a:rPr lang="tr-TR" sz="800" kern="1200" dirty="0" err="1" smtClean="0">
                <a:solidFill>
                  <a:srgbClr val="A6A6A6"/>
                </a:solidFill>
                <a:latin typeface="+mn-lt"/>
                <a:ea typeface="+mn-ea"/>
                <a:cs typeface="+mn-cs"/>
              </a:rPr>
              <a:t>bf</a:t>
            </a:r>
            <a:r>
              <a:rPr lang="tr-TR" sz="800" kern="1200" dirty="0" smtClean="0">
                <a:solidFill>
                  <a:srgbClr val="A6A6A6"/>
                </a:solidFill>
                <a:latin typeface="+mn-lt"/>
                <a:ea typeface="+mn-ea"/>
                <a:cs typeface="+mn-cs"/>
              </a:rPr>
              <a:t> 37} &amp; \</a:t>
            </a:r>
            <a:r>
              <a:rPr lang="tr-TR" sz="800" kern="1200" dirty="0" err="1" smtClean="0">
                <a:solidFill>
                  <a:srgbClr val="A6A6A6"/>
                </a:solidFill>
                <a:latin typeface="+mn-lt"/>
                <a:ea typeface="+mn-ea"/>
                <a:cs typeface="+mn-cs"/>
              </a:rPr>
              <a:t>cancel</a:t>
            </a:r>
            <a:r>
              <a:rPr lang="tr-TR" sz="800" kern="1200" dirty="0" smtClean="0">
                <a:solidFill>
                  <a:srgbClr val="A6A6A6"/>
                </a:solidFill>
                <a:latin typeface="+mn-lt"/>
                <a:ea typeface="+mn-ea"/>
                <a:cs typeface="+mn-cs"/>
              </a:rPr>
              <a:t>{39} &amp; {\</a:t>
            </a:r>
            <a:r>
              <a:rPr lang="tr-TR" sz="800" kern="1200" dirty="0" err="1" smtClean="0">
                <a:solidFill>
                  <a:srgbClr val="A6A6A6"/>
                </a:solidFill>
                <a:latin typeface="+mn-lt"/>
                <a:ea typeface="+mn-ea"/>
                <a:cs typeface="+mn-cs"/>
              </a:rPr>
              <a:t>bf</a:t>
            </a:r>
            <a:r>
              <a:rPr lang="tr-TR" sz="800" kern="1200" dirty="0" smtClean="0">
                <a:solidFill>
                  <a:srgbClr val="A6A6A6"/>
                </a:solidFill>
                <a:latin typeface="+mn-lt"/>
                <a:ea typeface="+mn-ea"/>
                <a:cs typeface="+mn-cs"/>
              </a:rPr>
              <a:t> 41} &amp; {\</a:t>
            </a:r>
            <a:r>
              <a:rPr lang="tr-TR" sz="800" kern="1200" dirty="0" err="1" smtClean="0">
                <a:solidFill>
                  <a:srgbClr val="A6A6A6"/>
                </a:solidFill>
                <a:latin typeface="+mn-lt"/>
                <a:ea typeface="+mn-ea"/>
                <a:cs typeface="+mn-cs"/>
              </a:rPr>
              <a:t>bf</a:t>
            </a:r>
            <a:r>
              <a:rPr lang="tr-TR" sz="800" kern="1200" dirty="0" smtClean="0">
                <a:solidFill>
                  <a:srgbClr val="A6A6A6"/>
                </a:solidFill>
                <a:latin typeface="+mn-lt"/>
                <a:ea typeface="+mn-ea"/>
                <a:cs typeface="+mn-cs"/>
              </a:rPr>
              <a:t> 43} &amp; \</a:t>
            </a:r>
            <a:r>
              <a:rPr lang="tr-TR" sz="800" kern="1200" dirty="0" err="1" smtClean="0">
                <a:solidFill>
                  <a:srgbClr val="A6A6A6"/>
                </a:solidFill>
                <a:latin typeface="+mn-lt"/>
                <a:ea typeface="+mn-ea"/>
                <a:cs typeface="+mn-cs"/>
              </a:rPr>
              <a:t>cancel</a:t>
            </a:r>
            <a:r>
              <a:rPr lang="tr-TR" sz="800" kern="1200" dirty="0" smtClean="0">
                <a:solidFill>
                  <a:srgbClr val="A6A6A6"/>
                </a:solidFill>
                <a:latin typeface="+mn-lt"/>
                <a:ea typeface="+mn-ea"/>
                <a:cs typeface="+mn-cs"/>
              </a:rPr>
              <a:t>{45} &amp; {\</a:t>
            </a:r>
            <a:r>
              <a:rPr lang="tr-TR" sz="800" kern="1200" dirty="0" err="1" smtClean="0">
                <a:solidFill>
                  <a:srgbClr val="A6A6A6"/>
                </a:solidFill>
                <a:latin typeface="+mn-lt"/>
                <a:ea typeface="+mn-ea"/>
                <a:cs typeface="+mn-cs"/>
              </a:rPr>
              <a:t>bf</a:t>
            </a:r>
            <a:r>
              <a:rPr lang="tr-TR" sz="800" kern="1200" dirty="0" smtClean="0">
                <a:solidFill>
                  <a:srgbClr val="A6A6A6"/>
                </a:solidFill>
                <a:latin typeface="+mn-lt"/>
                <a:ea typeface="+mn-ea"/>
                <a:cs typeface="+mn-cs"/>
              </a:rPr>
              <a:t> 47} &amp; \</a:t>
            </a:r>
            <a:r>
              <a:rPr lang="tr-TR" sz="800" kern="1200" dirty="0" err="1" smtClean="0">
                <a:solidFill>
                  <a:srgbClr val="A6A6A6"/>
                </a:solidFill>
                <a:latin typeface="+mn-lt"/>
                <a:ea typeface="+mn-ea"/>
                <a:cs typeface="+mn-cs"/>
              </a:rPr>
              <a:t>cancel</a:t>
            </a:r>
            <a:r>
              <a:rPr lang="tr-TR" sz="800" kern="1200" dirty="0" smtClean="0">
                <a:solidFill>
                  <a:srgbClr val="A6A6A6"/>
                </a:solidFill>
                <a:latin typeface="+mn-lt"/>
                <a:ea typeface="+mn-ea"/>
                <a:cs typeface="+mn-cs"/>
              </a:rPr>
              <a:t>{49} &amp; \</a:t>
            </a:r>
            <a:r>
              <a:rPr lang="tr-TR" sz="800" kern="1200" dirty="0" err="1" smtClean="0">
                <a:solidFill>
                  <a:srgbClr val="A6A6A6"/>
                </a:solidFill>
                <a:latin typeface="+mn-lt"/>
                <a:ea typeface="+mn-ea"/>
                <a:cs typeface="+mn-cs"/>
              </a:rPr>
              <a:t>cancel</a:t>
            </a:r>
            <a:r>
              <a:rPr lang="tr-TR" sz="800" kern="1200" dirty="0" smtClean="0">
                <a:solidFill>
                  <a:srgbClr val="A6A6A6"/>
                </a:solidFill>
                <a:latin typeface="+mn-lt"/>
                <a:ea typeface="+mn-ea"/>
                <a:cs typeface="+mn-cs"/>
              </a:rPr>
              <a:t>{51} &amp; {\</a:t>
            </a:r>
            <a:r>
              <a:rPr lang="tr-TR" sz="800" kern="1200" dirty="0" err="1" smtClean="0">
                <a:solidFill>
                  <a:srgbClr val="A6A6A6"/>
                </a:solidFill>
                <a:latin typeface="+mn-lt"/>
                <a:ea typeface="+mn-ea"/>
                <a:cs typeface="+mn-cs"/>
              </a:rPr>
              <a:t>bf</a:t>
            </a:r>
            <a:r>
              <a:rPr lang="tr-TR" sz="800" kern="1200" dirty="0" smtClean="0">
                <a:solidFill>
                  <a:srgbClr val="A6A6A6"/>
                </a:solidFill>
                <a:latin typeface="+mn-lt"/>
                <a:ea typeface="+mn-ea"/>
                <a:cs typeface="+mn-cs"/>
              </a:rPr>
              <a:t> 53}</a:t>
            </a:r>
          </a:p>
          <a:p>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end</a:t>
            </a:r>
            <a:r>
              <a:rPr lang="tr-TR" sz="800" kern="1200" dirty="0" smtClean="0">
                <a:solidFill>
                  <a:srgbClr val="A6A6A6"/>
                </a:solidFill>
                <a:latin typeface="+mn-lt"/>
                <a:ea typeface="+mn-ea"/>
                <a:cs typeface="+mn-cs"/>
              </a:rPr>
              <a:t>{tabular}</a:t>
            </a:r>
            <a:endParaRPr lang="en-US" sz="800" kern="1200" dirty="0" smtClean="0">
              <a:solidFill>
                <a:srgbClr val="A6A6A6"/>
              </a:solidFill>
              <a:latin typeface="+mn-lt"/>
              <a:ea typeface="+mn-ea"/>
              <a:cs typeface="+mn-cs"/>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60</a:t>
            </a:fld>
            <a:endParaRPr lang="en-US"/>
          </a:p>
        </p:txBody>
      </p:sp>
    </p:spTree>
    <p:extLst>
      <p:ext uri="{BB962C8B-B14F-4D97-AF65-F5344CB8AC3E}">
        <p14:creationId xmlns:p14="http://schemas.microsoft.com/office/powerpoint/2010/main" val="22818822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In order to understand the sieve better, let’s go</a:t>
            </a:r>
            <a:r>
              <a:rPr lang="hu-HU" baseline="0" dirty="0" smtClean="0"/>
              <a:t> back to what was happening when we were in the middle of crossing out multiples – in this case, multiples of 5.</a:t>
            </a:r>
            <a:endParaRPr lang="hu-HU" dirty="0" smtClean="0"/>
          </a:p>
          <a:p>
            <a:endParaRPr lang="hu-HU" dirty="0" smtClean="0"/>
          </a:p>
          <a:p>
            <a:r>
              <a:rPr lang="hu-HU" sz="800" dirty="0" smtClean="0">
                <a:solidFill>
                  <a:srgbClr val="A6A6A6"/>
                </a:solidFill>
              </a:rPr>
              <a:t>% </a:t>
            </a:r>
            <a:r>
              <a:rPr lang="hu-HU" sz="800" dirty="0" smtClean="0">
                <a:solidFill>
                  <a:srgbClr val="A6A6A6"/>
                </a:solidFill>
              </a:rPr>
              <a:t>NOTE HACK OF EXTRA COLUMN OFF LEFT EDGE TO MAKE EXTRA SPACE – THIS IS MANUALLY CROPPED FROM IMAGE</a:t>
            </a:r>
          </a:p>
          <a:p>
            <a:r>
              <a:rPr lang="en-US" sz="800" kern="1200" dirty="0" smtClean="0">
                <a:solidFill>
                  <a:srgbClr val="A6A6A6"/>
                </a:solidFill>
                <a:latin typeface="+mn-lt"/>
                <a:ea typeface="+mn-ea"/>
                <a:cs typeface="+mn-cs"/>
              </a:rPr>
              <a:t>\begin{tabular}{c r c c  c  c  c  c  c  c c  c  c  c  c  c  c  c  c  c c}</a:t>
            </a:r>
          </a:p>
          <a:p>
            <a:r>
              <a:rPr lang="fr-FR" sz="800" kern="1200" dirty="0" smtClean="0">
                <a:solidFill>
                  <a:srgbClr val="A6A6A6"/>
                </a:solidFill>
                <a:latin typeface="+mn-lt"/>
                <a:ea typeface="+mn-ea"/>
                <a:cs typeface="+mn-cs"/>
              </a:rPr>
              <a:t>\</a:t>
            </a:r>
            <a:r>
              <a:rPr lang="fr-FR" sz="800" kern="1200" dirty="0" err="1" smtClean="0">
                <a:solidFill>
                  <a:srgbClr val="A6A6A6"/>
                </a:solidFill>
                <a:latin typeface="+mn-lt"/>
                <a:ea typeface="+mn-ea"/>
                <a:cs typeface="+mn-cs"/>
              </a:rPr>
              <a:t>color</a:t>
            </a:r>
            <a:r>
              <a:rPr lang="fr-FR" sz="800" kern="1200" dirty="0" smtClean="0">
                <a:solidFill>
                  <a:srgbClr val="A6A6A6"/>
                </a:solidFill>
                <a:latin typeface="+mn-lt"/>
                <a:ea typeface="+mn-ea"/>
                <a:cs typeface="+mn-cs"/>
              </a:rPr>
              <a:t>{</a:t>
            </a:r>
            <a:r>
              <a:rPr lang="fr-FR" sz="800" kern="1200" dirty="0" err="1" smtClean="0">
                <a:solidFill>
                  <a:srgbClr val="A6A6A6"/>
                </a:solidFill>
                <a:latin typeface="+mn-lt"/>
                <a:ea typeface="+mn-ea"/>
                <a:cs typeface="+mn-cs"/>
              </a:rPr>
              <a:t>blue</a:t>
            </a:r>
            <a:r>
              <a:rPr lang="fr-FR" sz="800" kern="1200" dirty="0" smtClean="0">
                <a:solidFill>
                  <a:srgbClr val="A6A6A6"/>
                </a:solidFill>
                <a:latin typeface="+mn-lt"/>
                <a:ea typeface="+mn-ea"/>
                <a:cs typeface="+mn-cs"/>
              </a:rPr>
              <a:t>}xxx &amp; index: &amp; 0 &amp; 1 &amp; 2 &amp; 3 &amp; 4 &amp; 5 &amp; 6 &amp; 7 &amp; 8 &amp; 9 &amp; 10 &amp; 11 &amp; 12 &amp; 13 &amp; 14 &amp; 15 &amp; 16 &amp; 17\</a:t>
            </a:r>
            <a:r>
              <a:rPr lang="fr-FR" sz="800" kern="1200" dirty="0" err="1" smtClean="0">
                <a:solidFill>
                  <a:srgbClr val="A6A6A6"/>
                </a:solidFill>
                <a:latin typeface="+mn-lt"/>
                <a:ea typeface="+mn-ea"/>
                <a:cs typeface="+mn-cs"/>
              </a:rPr>
              <a:t>ldots</a:t>
            </a:r>
            <a:r>
              <a:rPr lang="fr-FR" sz="800" kern="1200" dirty="0" smtClean="0">
                <a:solidFill>
                  <a:srgbClr val="A6A6A6"/>
                </a:solidFill>
                <a:latin typeface="+mn-lt"/>
                <a:ea typeface="+mn-ea"/>
                <a:cs typeface="+mn-cs"/>
              </a:rPr>
              <a:t> &amp; \</a:t>
            </a:r>
            <a:r>
              <a:rPr lang="fr-FR" sz="800" kern="1200" dirty="0" err="1" smtClean="0">
                <a:solidFill>
                  <a:srgbClr val="A6A6A6"/>
                </a:solidFill>
                <a:latin typeface="+mn-lt"/>
                <a:ea typeface="+mn-ea"/>
                <a:cs typeface="+mn-cs"/>
              </a:rPr>
              <a:t>color</a:t>
            </a:r>
            <a:r>
              <a:rPr lang="fr-FR" sz="800" kern="1200" dirty="0" smtClean="0">
                <a:solidFill>
                  <a:srgbClr val="A6A6A6"/>
                </a:solidFill>
                <a:latin typeface="+mn-lt"/>
                <a:ea typeface="+mn-ea"/>
                <a:cs typeface="+mn-cs"/>
              </a:rPr>
              <a:t>{</a:t>
            </a:r>
            <a:r>
              <a:rPr lang="fr-FR" sz="800" kern="1200" dirty="0" err="1" smtClean="0">
                <a:solidFill>
                  <a:srgbClr val="A6A6A6"/>
                </a:solidFill>
                <a:latin typeface="+mn-lt"/>
                <a:ea typeface="+mn-ea"/>
                <a:cs typeface="+mn-cs"/>
              </a:rPr>
              <a:t>blue</a:t>
            </a:r>
            <a:r>
              <a:rPr lang="fr-FR" sz="800" kern="1200" dirty="0" smtClean="0">
                <a:solidFill>
                  <a:srgbClr val="A6A6A6"/>
                </a:solidFill>
                <a:latin typeface="+mn-lt"/>
                <a:ea typeface="+mn-ea"/>
                <a:cs typeface="+mn-cs"/>
              </a:rPr>
              <a:t>}xxx \\</a:t>
            </a:r>
          </a:p>
          <a:p>
            <a:r>
              <a:rPr lang="hu-HU" sz="800" kern="1200" dirty="0" smtClean="0">
                <a:solidFill>
                  <a:srgbClr val="A6A6A6"/>
                </a:solidFill>
                <a:latin typeface="+mn-lt"/>
                <a:ea typeface="+mn-ea"/>
                <a:cs typeface="+mn-cs"/>
              </a:rPr>
              <a:t>\color{blue}xxx &amp; values: &amp; {\bf 3} &amp; \circled{\bf 5} &amp; 7 &amp; \cancel{9} &amp; 11 &amp; 13 &amp; \cancel{15} &amp; 17 &amp; 19 &amp; \cancel{21} &amp; 23 &amp; \setlength{\fboxsep}{2pt}\framebox{\cancel{25}} &amp; \cancel{27} &amp; 29 &amp; 31 &amp; \cancel{33} &amp; \setlength{\fboxsep}{2pt}\framebox{\cancel{35}} &amp; 37\ldots &amp; \color{blue}xxx</a:t>
            </a:r>
          </a:p>
          <a:p>
            <a:r>
              <a:rPr lang="en-US" sz="800" kern="1200" dirty="0" smtClean="0">
                <a:solidFill>
                  <a:srgbClr val="A6A6A6"/>
                </a:solidFill>
                <a:latin typeface="+mn-lt"/>
                <a:ea typeface="+mn-ea"/>
                <a:cs typeface="+mn-cs"/>
              </a:rPr>
              <a:t>\end{tabular</a:t>
            </a:r>
            <a:r>
              <a:rPr lang="en-US"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61</a:t>
            </a:fld>
            <a:endParaRPr lang="en-US"/>
          </a:p>
        </p:txBody>
      </p:sp>
    </p:spTree>
    <p:extLst>
      <p:ext uri="{BB962C8B-B14F-4D97-AF65-F5344CB8AC3E}">
        <p14:creationId xmlns:p14="http://schemas.microsoft.com/office/powerpoint/2010/main" val="18206224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We’ll have lots more to say about concepts later in the course, but this is all</a:t>
            </a:r>
            <a:r>
              <a:rPr lang="en-US" baseline="0" dirty="0" smtClean="0"/>
              <a:t> you need to know for now.</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Now we’ll get back to the sieve.</a:t>
            </a:r>
            <a:endParaRPr lang="en-US" dirty="0" smtClean="0"/>
          </a:p>
          <a:p>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63</a:t>
            </a:fld>
            <a:endParaRPr lang="en-US"/>
          </a:p>
        </p:txBody>
      </p:sp>
    </p:spTree>
    <p:extLst>
      <p:ext uri="{BB962C8B-B14F-4D97-AF65-F5344CB8AC3E}">
        <p14:creationId xmlns:p14="http://schemas.microsoft.com/office/powerpoint/2010/main" val="12159071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call the “crossing off” of multiples </a:t>
            </a:r>
            <a:r>
              <a:rPr lang="en-US" i="1" baseline="0" dirty="0" smtClean="0"/>
              <a:t>marking</a:t>
            </a:r>
            <a:r>
              <a:rPr lang="en-US" baseline="0" dirty="0" smtClean="0"/>
              <a:t> the sieve.</a:t>
            </a:r>
          </a:p>
          <a:p>
            <a:r>
              <a:rPr lang="en-US" baseline="0" dirty="0" smtClean="0"/>
              <a:t>Here we pass in iterators pointing to a range in our array of flags, starting with the first one we want to mark.</a:t>
            </a:r>
          </a:p>
          <a:p>
            <a:r>
              <a:rPr lang="en-US" baseline="0" dirty="0" smtClean="0"/>
              <a:t>Setting the flag at a given position to false means the corresponding value is not a prime.</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64</a:t>
            </a:fld>
            <a:endParaRPr lang="en-US"/>
          </a:p>
        </p:txBody>
      </p:sp>
    </p:spTree>
    <p:extLst>
      <p:ext uri="{BB962C8B-B14F-4D97-AF65-F5344CB8AC3E}">
        <p14:creationId xmlns:p14="http://schemas.microsoft.com/office/powerpoint/2010/main" val="879437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you’ve never heard of these things, don’t worry!)</a:t>
            </a:r>
          </a:p>
        </p:txBody>
      </p:sp>
      <p:sp>
        <p:nvSpPr>
          <p:cNvPr id="4" name="Slide Number Placeholder 3"/>
          <p:cNvSpPr>
            <a:spLocks noGrp="1"/>
          </p:cNvSpPr>
          <p:nvPr>
            <p:ph type="sldNum" sz="quarter" idx="10"/>
          </p:nvPr>
        </p:nvSpPr>
        <p:spPr/>
        <p:txBody>
          <a:bodyPr/>
          <a:lstStyle/>
          <a:p>
            <a:fld id="{54944655-8098-9B4C-A891-DF2C39192C38}" type="slidenum">
              <a:rPr lang="en-US" smtClean="0"/>
              <a:t>5</a:t>
            </a:fld>
            <a:endParaRPr lang="en-US"/>
          </a:p>
        </p:txBody>
      </p:sp>
    </p:spTree>
    <p:extLst>
      <p:ext uri="{BB962C8B-B14F-4D97-AF65-F5344CB8AC3E}">
        <p14:creationId xmlns:p14="http://schemas.microsoft.com/office/powerpoint/2010/main" val="24764966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observations about what happens when we sift.</a:t>
            </a:r>
          </a:p>
          <a:p>
            <a:r>
              <a:rPr lang="en-US" dirty="0" smtClean="0"/>
              <a:t>We noted the last two when we worked through our example.</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65</a:t>
            </a:fld>
            <a:endParaRPr lang="en-US"/>
          </a:p>
        </p:txBody>
      </p:sp>
    </p:spTree>
    <p:extLst>
      <p:ext uri="{BB962C8B-B14F-4D97-AF65-F5344CB8AC3E}">
        <p14:creationId xmlns:p14="http://schemas.microsoft.com/office/powerpoint/2010/main" val="13385178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We’ll include</a:t>
            </a:r>
            <a:r>
              <a:rPr lang="en-US" sz="1200" kern="1200" baseline="0" dirty="0" smtClean="0">
                <a:solidFill>
                  <a:schemeClr val="tx1"/>
                </a:solidFill>
                <a:latin typeface="+mn-lt"/>
                <a:ea typeface="+mn-ea"/>
                <a:cs typeface="+mn-cs"/>
              </a:rPr>
              <a:t> part of our in-process sieve at the bottom so you can verify that these formulas work.</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first formula reflects the fact that 3 is our first value, and since we’re skipping even numbers, each successive number is 2 more than the previous.</a:t>
            </a:r>
          </a:p>
          <a:p>
            <a:r>
              <a:rPr lang="en-US" sz="1200" kern="1200" baseline="0" dirty="0" smtClean="0">
                <a:solidFill>
                  <a:schemeClr val="tx1"/>
                </a:solidFill>
                <a:latin typeface="+mn-lt"/>
                <a:ea typeface="+mn-ea"/>
                <a:cs typeface="+mn-cs"/>
              </a:rPr>
              <a:t>The second formula is just the inverse of the first formula, i.e. solving it for </a:t>
            </a:r>
            <a:r>
              <a:rPr lang="en-US" sz="1200" kern="1200" baseline="0" dirty="0" err="1" smtClean="0">
                <a:solidFill>
                  <a:schemeClr val="tx1"/>
                </a:solidFill>
                <a:latin typeface="+mn-lt"/>
                <a:ea typeface="+mn-ea"/>
                <a:cs typeface="+mn-cs"/>
              </a:rPr>
              <a:t>i</a:t>
            </a:r>
            <a:r>
              <a:rPr lang="en-US" sz="1200" kern="1200" baseline="0" dirty="0" smtClean="0">
                <a:solidFill>
                  <a:schemeClr val="tx1"/>
                </a:solidFill>
                <a:latin typeface="+mn-lt"/>
                <a:ea typeface="+mn-ea"/>
                <a:cs typeface="+mn-cs"/>
              </a:rPr>
              <a:t>.</a:t>
            </a:r>
          </a:p>
          <a:p>
            <a:endParaRPr lang="en-US" sz="1200" kern="1200" baseline="0" dirty="0" smtClean="0">
              <a:solidFill>
                <a:schemeClr val="tx1"/>
              </a:solidFill>
              <a:latin typeface="+mn-lt"/>
              <a:ea typeface="+mn-ea"/>
              <a:cs typeface="+mn-cs"/>
            </a:endParaRPr>
          </a:p>
          <a:p>
            <a:r>
              <a:rPr lang="en-US" sz="800" kern="1200" dirty="0" smtClean="0">
                <a:solidFill>
                  <a:srgbClr val="A6A6A6"/>
                </a:solidFill>
                <a:latin typeface="+mn-lt"/>
                <a:ea typeface="+mn-ea"/>
                <a:cs typeface="+mn-cs"/>
              </a:rPr>
              <a:t>\begin{align*}</a:t>
            </a:r>
          </a:p>
          <a:p>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value~at~index</a:t>
            </a: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i</a:t>
            </a: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{value}(</a:t>
            </a:r>
            <a:r>
              <a:rPr lang="en-US" sz="800" kern="1200" dirty="0" err="1" smtClean="0">
                <a:solidFill>
                  <a:srgbClr val="A6A6A6"/>
                </a:solidFill>
                <a:latin typeface="+mn-lt"/>
                <a:ea typeface="+mn-ea"/>
                <a:cs typeface="+mn-cs"/>
              </a:rPr>
              <a:t>i</a:t>
            </a:r>
            <a:r>
              <a:rPr lang="en-US" sz="800" kern="1200" dirty="0" smtClean="0">
                <a:solidFill>
                  <a:srgbClr val="A6A6A6"/>
                </a:solidFill>
                <a:latin typeface="+mn-lt"/>
                <a:ea typeface="+mn-ea"/>
                <a:cs typeface="+mn-cs"/>
              </a:rPr>
              <a:t>) &amp;= 3 + 2i = 2i + 3\\</a:t>
            </a:r>
          </a:p>
          <a:p>
            <a:r>
              <a:rPr lang="en-US" sz="800" kern="1200" dirty="0" smtClean="0">
                <a:solidFill>
                  <a:srgbClr val="A6A6A6"/>
                </a:solidFill>
                <a:latin typeface="+mn-lt"/>
                <a:ea typeface="+mn-ea"/>
                <a:cs typeface="+mn-cs"/>
              </a:rPr>
              <a:t>\\</a:t>
            </a:r>
          </a:p>
          <a:p>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index~of~value</a:t>
            </a:r>
            <a:r>
              <a:rPr lang="en-US" sz="800" kern="1200" dirty="0" smtClean="0">
                <a:solidFill>
                  <a:srgbClr val="A6A6A6"/>
                </a:solidFill>
                <a:latin typeface="+mn-lt"/>
                <a:ea typeface="+mn-ea"/>
                <a:cs typeface="+mn-cs"/>
              </a:rPr>
              <a:t>~}v:~\</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{index}(v) &amp;= \</a:t>
            </a:r>
            <a:r>
              <a:rPr lang="en-US" sz="800" kern="1200" dirty="0" err="1" smtClean="0">
                <a:solidFill>
                  <a:srgbClr val="A6A6A6"/>
                </a:solidFill>
                <a:latin typeface="+mn-lt"/>
                <a:ea typeface="+mn-ea"/>
                <a:cs typeface="+mn-cs"/>
              </a:rPr>
              <a:t>frac</a:t>
            </a:r>
            <a:r>
              <a:rPr lang="en-US" sz="800" kern="1200" dirty="0" smtClean="0">
                <a:solidFill>
                  <a:srgbClr val="A6A6A6"/>
                </a:solidFill>
                <a:latin typeface="+mn-lt"/>
                <a:ea typeface="+mn-ea"/>
                <a:cs typeface="+mn-cs"/>
              </a:rPr>
              <a:t>{v - 3}{2}</a:t>
            </a:r>
          </a:p>
          <a:p>
            <a:r>
              <a:rPr lang="en-US" sz="800" kern="1200" dirty="0" smtClean="0">
                <a:solidFill>
                  <a:srgbClr val="A6A6A6"/>
                </a:solidFill>
                <a:latin typeface="+mn-lt"/>
                <a:ea typeface="+mn-ea"/>
                <a:cs typeface="+mn-cs"/>
              </a:rPr>
              <a:t>\end{align*}</a:t>
            </a:r>
          </a:p>
          <a:p>
            <a:endParaRPr lang="en-US" sz="800" kern="1200" dirty="0" smtClean="0">
              <a:solidFill>
                <a:srgbClr val="A6A6A6"/>
              </a:solidFill>
              <a:latin typeface="+mn-lt"/>
              <a:ea typeface="+mn-ea"/>
              <a:cs typeface="+mn-cs"/>
            </a:endParaRPr>
          </a:p>
          <a:p>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66</a:t>
            </a:fld>
            <a:endParaRPr lang="en-US"/>
          </a:p>
        </p:txBody>
      </p:sp>
    </p:spTree>
    <p:extLst>
      <p:ext uri="{BB962C8B-B14F-4D97-AF65-F5344CB8AC3E}">
        <p14:creationId xmlns:p14="http://schemas.microsoft.com/office/powerpoint/2010/main" val="21904652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noindent</a:t>
            </a:r>
            <a:r>
              <a:rPr lang="en-US" sz="800" kern="1200" dirty="0" smtClean="0">
                <a:solidFill>
                  <a:srgbClr val="A6A6A6"/>
                </a:solidFill>
                <a:latin typeface="+mn-lt"/>
                <a:ea typeface="+mn-ea"/>
                <a:cs typeface="+mn-cs"/>
              </a:rPr>
              <a:t> step between multiple $k$ and multiple $k+2$ of value at $</a:t>
            </a:r>
            <a:r>
              <a:rPr lang="en-US" sz="800" kern="1200" dirty="0" err="1" smtClean="0">
                <a:solidFill>
                  <a:srgbClr val="A6A6A6"/>
                </a:solidFill>
                <a:latin typeface="+mn-lt"/>
                <a:ea typeface="+mn-ea"/>
                <a:cs typeface="+mn-cs"/>
              </a:rPr>
              <a:t>i</a:t>
            </a:r>
            <a:r>
              <a:rPr lang="en-US" sz="800" kern="1200" dirty="0" smtClean="0">
                <a:solidFill>
                  <a:srgbClr val="A6A6A6"/>
                </a:solidFill>
                <a:latin typeface="+mn-lt"/>
                <a:ea typeface="+mn-ea"/>
                <a:cs typeface="+mn-cs"/>
              </a:rPr>
              <a:t>$:</a:t>
            </a:r>
          </a:p>
          <a:p>
            <a:r>
              <a:rPr lang="en-US" sz="800" kern="1200" dirty="0" smtClean="0">
                <a:solidFill>
                  <a:srgbClr val="A6A6A6"/>
                </a:solidFill>
                <a:latin typeface="+mn-lt"/>
                <a:ea typeface="+mn-ea"/>
                <a:cs typeface="+mn-cs"/>
              </a:rPr>
              <a:t>\begin{align*}</a:t>
            </a:r>
          </a:p>
          <a:p>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{step}(</a:t>
            </a:r>
            <a:r>
              <a:rPr lang="en-US" sz="800" kern="1200" dirty="0" err="1" smtClean="0">
                <a:solidFill>
                  <a:srgbClr val="A6A6A6"/>
                </a:solidFill>
                <a:latin typeface="+mn-lt"/>
                <a:ea typeface="+mn-ea"/>
                <a:cs typeface="+mn-cs"/>
              </a:rPr>
              <a:t>i</a:t>
            </a:r>
            <a:r>
              <a:rPr lang="en-US" sz="800" kern="1200" dirty="0" smtClean="0">
                <a:solidFill>
                  <a:srgbClr val="A6A6A6"/>
                </a:solidFill>
                <a:latin typeface="+mn-lt"/>
                <a:ea typeface="+mn-ea"/>
                <a:cs typeface="+mn-cs"/>
              </a:rPr>
              <a:t>) &amp;= \</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{index}((k+2)(2i + 3)) - \</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{index}(k(2i+3))\\</a:t>
            </a:r>
          </a:p>
          <a:p>
            <a:r>
              <a:rPr lang="en-US" sz="800" kern="1200" dirty="0" smtClean="0">
                <a:solidFill>
                  <a:srgbClr val="A6A6A6"/>
                </a:solidFill>
                <a:latin typeface="+mn-lt"/>
                <a:ea typeface="+mn-ea"/>
                <a:cs typeface="+mn-cs"/>
              </a:rPr>
              <a:t>&amp;=\</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{index}(2ki + 3k + 4i + 6) - \</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{index}(2ki + 3k) \\</a:t>
            </a:r>
          </a:p>
          <a:p>
            <a:r>
              <a:rPr lang="en-US" sz="800" kern="1200" dirty="0" smtClean="0">
                <a:solidFill>
                  <a:srgbClr val="A6A6A6"/>
                </a:solidFill>
                <a:latin typeface="+mn-lt"/>
                <a:ea typeface="+mn-ea"/>
                <a:cs typeface="+mn-cs"/>
              </a:rPr>
              <a:t>&amp;= \</a:t>
            </a:r>
            <a:r>
              <a:rPr lang="en-US" sz="800" kern="1200" dirty="0" err="1" smtClean="0">
                <a:solidFill>
                  <a:srgbClr val="A6A6A6"/>
                </a:solidFill>
                <a:latin typeface="+mn-lt"/>
                <a:ea typeface="+mn-ea"/>
                <a:cs typeface="+mn-cs"/>
              </a:rPr>
              <a:t>frac</a:t>
            </a:r>
            <a:r>
              <a:rPr lang="en-US" sz="800" kern="1200" dirty="0" smtClean="0">
                <a:solidFill>
                  <a:srgbClr val="A6A6A6"/>
                </a:solidFill>
                <a:latin typeface="+mn-lt"/>
                <a:ea typeface="+mn-ea"/>
                <a:cs typeface="+mn-cs"/>
              </a:rPr>
              <a:t>{(2ki + 3k + 4i + 6) - 3}{2} - \</a:t>
            </a:r>
            <a:r>
              <a:rPr lang="en-US" sz="800" kern="1200" dirty="0" err="1" smtClean="0">
                <a:solidFill>
                  <a:srgbClr val="A6A6A6"/>
                </a:solidFill>
                <a:latin typeface="+mn-lt"/>
                <a:ea typeface="+mn-ea"/>
                <a:cs typeface="+mn-cs"/>
              </a:rPr>
              <a:t>frac</a:t>
            </a:r>
            <a:r>
              <a:rPr lang="en-US" sz="800" kern="1200" dirty="0" smtClean="0">
                <a:solidFill>
                  <a:srgbClr val="A6A6A6"/>
                </a:solidFill>
                <a:latin typeface="+mn-lt"/>
                <a:ea typeface="+mn-ea"/>
                <a:cs typeface="+mn-cs"/>
              </a:rPr>
              <a:t>{(2ki + 3k) - 3}{2}\\</a:t>
            </a:r>
          </a:p>
          <a:p>
            <a:r>
              <a:rPr lang="en-US" sz="800" kern="1200" dirty="0" smtClean="0">
                <a:solidFill>
                  <a:srgbClr val="A6A6A6"/>
                </a:solidFill>
                <a:latin typeface="+mn-lt"/>
                <a:ea typeface="+mn-ea"/>
                <a:cs typeface="+mn-cs"/>
              </a:rPr>
              <a:t>&amp;= \</a:t>
            </a:r>
            <a:r>
              <a:rPr lang="en-US" sz="800" kern="1200" dirty="0" err="1" smtClean="0">
                <a:solidFill>
                  <a:srgbClr val="A6A6A6"/>
                </a:solidFill>
                <a:latin typeface="+mn-lt"/>
                <a:ea typeface="+mn-ea"/>
                <a:cs typeface="+mn-cs"/>
              </a:rPr>
              <a:t>frac</a:t>
            </a:r>
            <a:r>
              <a:rPr lang="en-US" sz="800" kern="1200" dirty="0" smtClean="0">
                <a:solidFill>
                  <a:srgbClr val="A6A6A6"/>
                </a:solidFill>
                <a:latin typeface="+mn-lt"/>
                <a:ea typeface="+mn-ea"/>
                <a:cs typeface="+mn-cs"/>
              </a:rPr>
              <a:t>{4i + 6}{2} = 2i + 3\\</a:t>
            </a:r>
          </a:p>
          <a:p>
            <a:r>
              <a:rPr lang="en-US" sz="800" kern="1200" dirty="0" smtClean="0">
                <a:solidFill>
                  <a:srgbClr val="A6A6A6"/>
                </a:solidFill>
                <a:latin typeface="+mn-lt"/>
                <a:ea typeface="+mn-ea"/>
                <a:cs typeface="+mn-cs"/>
              </a:rPr>
              <a:t>\end{align*}</a:t>
            </a:r>
            <a:endParaRPr lang="en-US" sz="800" dirty="0" smtClean="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67</a:t>
            </a:fld>
            <a:endParaRPr lang="en-US"/>
          </a:p>
        </p:txBody>
      </p:sp>
    </p:spTree>
    <p:extLst>
      <p:ext uri="{BB962C8B-B14F-4D97-AF65-F5344CB8AC3E}">
        <p14:creationId xmlns:p14="http://schemas.microsoft.com/office/powerpoint/2010/main" val="17037650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noindent</a:t>
            </a:r>
            <a:r>
              <a:rPr lang="en-US" sz="800" kern="1200" dirty="0" smtClean="0">
                <a:solidFill>
                  <a:srgbClr val="A6A6A6"/>
                </a:solidFill>
                <a:latin typeface="+mn-lt"/>
                <a:ea typeface="+mn-ea"/>
                <a:cs typeface="+mn-cs"/>
              </a:rPr>
              <a:t> index of square of value at $</a:t>
            </a:r>
            <a:r>
              <a:rPr lang="en-US" sz="800" kern="1200" dirty="0" err="1" smtClean="0">
                <a:solidFill>
                  <a:srgbClr val="A6A6A6"/>
                </a:solidFill>
                <a:latin typeface="+mn-lt"/>
                <a:ea typeface="+mn-ea"/>
                <a:cs typeface="+mn-cs"/>
              </a:rPr>
              <a:t>i</a:t>
            </a:r>
            <a:r>
              <a:rPr lang="en-US" sz="800" kern="1200" dirty="0" smtClean="0">
                <a:solidFill>
                  <a:srgbClr val="A6A6A6"/>
                </a:solidFill>
                <a:latin typeface="+mn-lt"/>
                <a:ea typeface="+mn-ea"/>
                <a:cs typeface="+mn-cs"/>
              </a:rPr>
              <a:t>$:</a:t>
            </a:r>
          </a:p>
          <a:p>
            <a:r>
              <a:rPr lang="en-US" sz="800" kern="1200" dirty="0" smtClean="0">
                <a:solidFill>
                  <a:srgbClr val="A6A6A6"/>
                </a:solidFill>
                <a:latin typeface="+mn-lt"/>
                <a:ea typeface="+mn-ea"/>
                <a:cs typeface="+mn-cs"/>
              </a:rPr>
              <a:t>\begin{align*}</a:t>
            </a:r>
          </a:p>
          <a:p>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{index}(\</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{value}(</a:t>
            </a:r>
            <a:r>
              <a:rPr lang="en-US" sz="800" kern="1200" dirty="0" err="1" smtClean="0">
                <a:solidFill>
                  <a:srgbClr val="A6A6A6"/>
                </a:solidFill>
                <a:latin typeface="+mn-lt"/>
                <a:ea typeface="+mn-ea"/>
                <a:cs typeface="+mn-cs"/>
              </a:rPr>
              <a:t>i</a:t>
            </a:r>
            <a:r>
              <a:rPr lang="en-US" sz="800" kern="1200" dirty="0" smtClean="0">
                <a:solidFill>
                  <a:srgbClr val="A6A6A6"/>
                </a:solidFill>
                <a:latin typeface="+mn-lt"/>
                <a:ea typeface="+mn-ea"/>
                <a:cs typeface="+mn-cs"/>
              </a:rPr>
              <a:t>)^2) &amp;= \</a:t>
            </a:r>
            <a:r>
              <a:rPr lang="en-US" sz="800" kern="1200" dirty="0" err="1" smtClean="0">
                <a:solidFill>
                  <a:srgbClr val="A6A6A6"/>
                </a:solidFill>
                <a:latin typeface="+mn-lt"/>
                <a:ea typeface="+mn-ea"/>
                <a:cs typeface="+mn-cs"/>
              </a:rPr>
              <a:t>frac</a:t>
            </a:r>
            <a:r>
              <a:rPr lang="en-US" sz="800" kern="1200" dirty="0" smtClean="0">
                <a:solidFill>
                  <a:srgbClr val="A6A6A6"/>
                </a:solidFill>
                <a:latin typeface="+mn-lt"/>
                <a:ea typeface="+mn-ea"/>
                <a:cs typeface="+mn-cs"/>
              </a:rPr>
              <a:t>{(2i + 3)^2 - 3}{2} \\</a:t>
            </a:r>
          </a:p>
          <a:p>
            <a:r>
              <a:rPr lang="en-US" sz="800" kern="1200" dirty="0" smtClean="0">
                <a:solidFill>
                  <a:srgbClr val="A6A6A6"/>
                </a:solidFill>
                <a:latin typeface="+mn-lt"/>
                <a:ea typeface="+mn-ea"/>
                <a:cs typeface="+mn-cs"/>
              </a:rPr>
              <a:t>&amp;= \</a:t>
            </a:r>
            <a:r>
              <a:rPr lang="en-US" sz="800" kern="1200" dirty="0" err="1" smtClean="0">
                <a:solidFill>
                  <a:srgbClr val="A6A6A6"/>
                </a:solidFill>
                <a:latin typeface="+mn-lt"/>
                <a:ea typeface="+mn-ea"/>
                <a:cs typeface="+mn-cs"/>
              </a:rPr>
              <a:t>frac</a:t>
            </a:r>
            <a:r>
              <a:rPr lang="en-US" sz="800" kern="1200" dirty="0" smtClean="0">
                <a:solidFill>
                  <a:srgbClr val="A6A6A6"/>
                </a:solidFill>
                <a:latin typeface="+mn-lt"/>
                <a:ea typeface="+mn-ea"/>
                <a:cs typeface="+mn-cs"/>
              </a:rPr>
              <a:t>{4i^2 + 12i + 9 - 3}{2} \\</a:t>
            </a:r>
          </a:p>
          <a:p>
            <a:r>
              <a:rPr lang="en-US" sz="800" kern="1200" dirty="0" smtClean="0">
                <a:solidFill>
                  <a:srgbClr val="A6A6A6"/>
                </a:solidFill>
                <a:latin typeface="+mn-lt"/>
                <a:ea typeface="+mn-ea"/>
                <a:cs typeface="+mn-cs"/>
              </a:rPr>
              <a:t>&amp;= 2i^2 + 6i + 3</a:t>
            </a:r>
          </a:p>
          <a:p>
            <a:r>
              <a:rPr lang="en-US" sz="800" kern="1200" dirty="0" smtClean="0">
                <a:solidFill>
                  <a:srgbClr val="A6A6A6"/>
                </a:solidFill>
                <a:latin typeface="+mn-lt"/>
                <a:ea typeface="+mn-ea"/>
                <a:cs typeface="+mn-cs"/>
              </a:rPr>
              <a:t>\end{align*}</a:t>
            </a:r>
          </a:p>
        </p:txBody>
      </p:sp>
      <p:sp>
        <p:nvSpPr>
          <p:cNvPr id="4" name="Slide Number Placeholder 3"/>
          <p:cNvSpPr>
            <a:spLocks noGrp="1"/>
          </p:cNvSpPr>
          <p:nvPr>
            <p:ph type="sldNum" sz="quarter" idx="10"/>
          </p:nvPr>
        </p:nvSpPr>
        <p:spPr/>
        <p:txBody>
          <a:bodyPr/>
          <a:lstStyle/>
          <a:p>
            <a:fld id="{54944655-8098-9B4C-A891-DF2C39192C38}" type="slidenum">
              <a:rPr lang="en-US" smtClean="0"/>
              <a:t>68</a:t>
            </a:fld>
            <a:endParaRPr lang="en-US"/>
          </a:p>
        </p:txBody>
      </p:sp>
    </p:spTree>
    <p:extLst>
      <p:ext uri="{BB962C8B-B14F-4D97-AF65-F5344CB8AC3E}">
        <p14:creationId xmlns:p14="http://schemas.microsoft.com/office/powerpoint/2010/main" val="17037650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 to start sifting at position “</a:t>
            </a:r>
            <a:r>
              <a:rPr lang="en-US" dirty="0" err="1" smtClean="0"/>
              <a:t>index_square</a:t>
            </a:r>
            <a:r>
              <a:rPr lang="en-US" dirty="0" smtClean="0"/>
              <a:t>” – the index</a:t>
            </a:r>
            <a:r>
              <a:rPr lang="en-US" baseline="0" dirty="0" smtClean="0"/>
              <a:t> of the square of the factor we’re currently working on.</a:t>
            </a:r>
          </a:p>
          <a:p>
            <a:r>
              <a:rPr lang="en-US" baseline="0" dirty="0" smtClean="0"/>
              <a:t>Each time through the loop, we mark all the multiples of that factor.</a:t>
            </a:r>
          </a:p>
          <a:p>
            <a:endParaRPr lang="en-US" dirty="0" smtClean="0"/>
          </a:p>
          <a:p>
            <a:r>
              <a:rPr lang="en-US" dirty="0" smtClean="0"/>
              <a:t>We notice that some values (shown in green)</a:t>
            </a:r>
            <a:r>
              <a:rPr lang="en-US" baseline="0" dirty="0" smtClean="0"/>
              <a:t> are recomputed over and over.</a:t>
            </a:r>
          </a:p>
        </p:txBody>
      </p:sp>
      <p:sp>
        <p:nvSpPr>
          <p:cNvPr id="4" name="Slide Number Placeholder 3"/>
          <p:cNvSpPr>
            <a:spLocks noGrp="1"/>
          </p:cNvSpPr>
          <p:nvPr>
            <p:ph type="sldNum" sz="quarter" idx="10"/>
          </p:nvPr>
        </p:nvSpPr>
        <p:spPr/>
        <p:txBody>
          <a:bodyPr/>
          <a:lstStyle/>
          <a:p>
            <a:fld id="{54944655-8098-9B4C-A891-DF2C39192C38}" type="slidenum">
              <a:rPr lang="en-US" smtClean="0"/>
              <a:t>69</a:t>
            </a:fld>
            <a:endParaRPr lang="en-US"/>
          </a:p>
        </p:txBody>
      </p:sp>
    </p:spTree>
    <p:extLst>
      <p:ext uri="{BB962C8B-B14F-4D97-AF65-F5344CB8AC3E}">
        <p14:creationId xmlns:p14="http://schemas.microsoft.com/office/powerpoint/2010/main" val="3966522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first step toward optimizing, we’ll move common </a:t>
            </a:r>
            <a:r>
              <a:rPr lang="en-US" dirty="0" err="1" smtClean="0"/>
              <a:t>subexpressions</a:t>
            </a:r>
            <a:r>
              <a:rPr lang="en-US" dirty="0" smtClean="0"/>
              <a:t> out of the loop.  (New code shown in red.)</a:t>
            </a:r>
          </a:p>
          <a:p>
            <a:r>
              <a:rPr lang="en-US" dirty="0" smtClean="0"/>
              <a:t>So far we haven’t saved much, but we’ll see how our changes make later optimizations possible.</a:t>
            </a:r>
          </a:p>
          <a:p>
            <a:endParaRPr lang="en-US" dirty="0" smtClean="0"/>
          </a:p>
          <a:p>
            <a:r>
              <a:rPr lang="en-US" dirty="0" err="1" smtClean="0"/>
              <a:t>index_square</a:t>
            </a:r>
            <a:r>
              <a:rPr lang="en-US" dirty="0" smtClean="0"/>
              <a:t> computation at end is still expensive – two multiplications.</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70</a:t>
            </a:fld>
            <a:endParaRPr lang="en-US"/>
          </a:p>
        </p:txBody>
      </p:sp>
    </p:spTree>
    <p:extLst>
      <p:ext uri="{BB962C8B-B14F-4D97-AF65-F5344CB8AC3E}">
        <p14:creationId xmlns:p14="http://schemas.microsoft.com/office/powerpoint/2010/main" val="27479264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Wikipedia’s definition.</a:t>
            </a:r>
          </a:p>
          <a:p>
            <a:r>
              <a:rPr lang="en-US" dirty="0" smtClean="0"/>
              <a:t>It goes on to say:  The classic example of strength reduction converts “strong” multiplications inside a loop into “weaker” additions – something that frequently occurs in array addressing</a:t>
            </a:r>
            <a:r>
              <a:rPr lang="en-US" dirty="0" smtClean="0"/>
              <a:t>.</a:t>
            </a:r>
            <a:endParaRPr lang="en-US" dirty="0" smtClean="0"/>
          </a:p>
        </p:txBody>
      </p:sp>
      <p:sp>
        <p:nvSpPr>
          <p:cNvPr id="4" name="Slide Number Placeholder 3"/>
          <p:cNvSpPr>
            <a:spLocks noGrp="1"/>
          </p:cNvSpPr>
          <p:nvPr>
            <p:ph type="sldNum" sz="quarter" idx="10"/>
          </p:nvPr>
        </p:nvSpPr>
        <p:spPr/>
        <p:txBody>
          <a:bodyPr/>
          <a:lstStyle/>
          <a:p>
            <a:fld id="{D96BEE2E-A57D-DB46-BA08-0F83851AFB1F}" type="slidenum">
              <a:rPr lang="en-US" smtClean="0"/>
              <a:pPr/>
              <a:t>71</a:t>
            </a:fld>
            <a:endParaRPr lang="en-US"/>
          </a:p>
        </p:txBody>
      </p:sp>
    </p:spTree>
    <p:extLst>
      <p:ext uri="{BB962C8B-B14F-4D97-AF65-F5344CB8AC3E}">
        <p14:creationId xmlns:p14="http://schemas.microsoft.com/office/powerpoint/2010/main" val="12377259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r>
              <a:rPr lang="en-US" sz="800" kern="1200" dirty="0" smtClean="0">
                <a:solidFill>
                  <a:srgbClr val="A6A6A6"/>
                </a:solidFill>
                <a:latin typeface="+mn-lt"/>
                <a:ea typeface="+mn-ea"/>
                <a:cs typeface="+mn-cs"/>
              </a:rPr>
              <a:t>\</a:t>
            </a:r>
            <a:r>
              <a:rPr lang="en-US" sz="800" kern="1200" dirty="0" smtClean="0">
                <a:solidFill>
                  <a:srgbClr val="A6A6A6"/>
                </a:solidFill>
                <a:latin typeface="+mn-lt"/>
                <a:ea typeface="+mn-ea"/>
                <a:cs typeface="+mn-cs"/>
              </a:rPr>
              <a:t>begin{align*}</a:t>
            </a:r>
          </a:p>
          <a:p>
            <a:r>
              <a:rPr lang="en-US" sz="800" kern="1200" dirty="0" smtClean="0">
                <a:solidFill>
                  <a:srgbClr val="A6A6A6"/>
                </a:solidFill>
                <a:latin typeface="+mn-lt"/>
                <a:ea typeface="+mn-ea"/>
                <a:cs typeface="+mn-cs"/>
              </a:rPr>
              <a:t>\delta_{factor}:~~&amp;(2(i+1) + 3) - (2i + 3) = 2 \\</a:t>
            </a:r>
          </a:p>
          <a:p>
            <a:r>
              <a:rPr lang="en-US" sz="800" kern="1200" dirty="0" smtClean="0">
                <a:solidFill>
                  <a:srgbClr val="A6A6A6"/>
                </a:solidFill>
                <a:latin typeface="+mn-lt"/>
                <a:ea typeface="+mn-ea"/>
                <a:cs typeface="+mn-cs"/>
              </a:rPr>
              <a:t>\\</a:t>
            </a:r>
          </a:p>
          <a:p>
            <a:r>
              <a:rPr lang="fr-FR" sz="800" kern="1200" dirty="0" smtClean="0">
                <a:solidFill>
                  <a:srgbClr val="A6A6A6"/>
                </a:solidFill>
                <a:latin typeface="+mn-lt"/>
                <a:ea typeface="+mn-ea"/>
                <a:cs typeface="+mn-cs"/>
              </a:rPr>
              <a:t>\delta_{index\_square}:~~&amp;(2(i+1)^2 + 6(i+1) + 3) -(2i^2 + 6i + 3)</a:t>
            </a:r>
          </a:p>
          <a:p>
            <a:r>
              <a:rPr lang="fr-FR" sz="800" kern="1200" dirty="0" smtClean="0">
                <a:solidFill>
                  <a:srgbClr val="A6A6A6"/>
                </a:solidFill>
                <a:latin typeface="+mn-lt"/>
                <a:ea typeface="+mn-ea"/>
                <a:cs typeface="+mn-cs"/>
              </a:rPr>
              <a:t>\\&amp;= 2i^2 + 4i + 2 + 6i + 6 + 3 - 2i^2 - 6i - 3</a:t>
            </a:r>
          </a:p>
          <a:p>
            <a:r>
              <a:rPr lang="fr-FR" sz="800" kern="1200" dirty="0" smtClean="0">
                <a:solidFill>
                  <a:srgbClr val="A6A6A6"/>
                </a:solidFill>
                <a:latin typeface="+mn-lt"/>
                <a:ea typeface="+mn-ea"/>
                <a:cs typeface="+mn-cs"/>
              </a:rPr>
              <a:t>\\&amp;= 4i + 8 = (2i + 3) + (2i + 2 + 3)</a:t>
            </a:r>
          </a:p>
          <a:p>
            <a:r>
              <a:rPr lang="fr-FR" sz="800" kern="1200" dirty="0" smtClean="0">
                <a:solidFill>
                  <a:srgbClr val="A6A6A6"/>
                </a:solidFill>
                <a:latin typeface="+mn-lt"/>
                <a:ea typeface="+mn-ea"/>
                <a:cs typeface="+mn-cs"/>
              </a:rPr>
              <a:t>\\&amp;= (2i+3) + (2(i + 1) + 3) </a:t>
            </a:r>
          </a:p>
          <a:p>
            <a:r>
              <a:rPr lang="fr-FR" sz="800" kern="1200" dirty="0" smtClean="0">
                <a:solidFill>
                  <a:srgbClr val="A6A6A6"/>
                </a:solidFill>
                <a:latin typeface="+mn-lt"/>
                <a:ea typeface="+mn-ea"/>
                <a:cs typeface="+mn-cs"/>
              </a:rPr>
              <a:t>\\&amp;= \</a:t>
            </a:r>
            <a:r>
              <a:rPr lang="fr-FR" sz="800" kern="1200" dirty="0" err="1" smtClean="0">
                <a:solidFill>
                  <a:srgbClr val="A6A6A6"/>
                </a:solidFill>
                <a:latin typeface="+mn-lt"/>
                <a:ea typeface="+mn-ea"/>
                <a:cs typeface="+mn-cs"/>
              </a:rPr>
              <a:t>mathrm</a:t>
            </a:r>
            <a:r>
              <a:rPr lang="fr-FR" sz="800" kern="1200" dirty="0" smtClean="0">
                <a:solidFill>
                  <a:srgbClr val="A6A6A6"/>
                </a:solidFill>
                <a:latin typeface="+mn-lt"/>
                <a:ea typeface="+mn-ea"/>
                <a:cs typeface="+mn-cs"/>
              </a:rPr>
              <a:t>{factor}(i) + \</a:t>
            </a:r>
            <a:r>
              <a:rPr lang="fr-FR" sz="800" kern="1200" dirty="0" err="1" smtClean="0">
                <a:solidFill>
                  <a:srgbClr val="A6A6A6"/>
                </a:solidFill>
                <a:latin typeface="+mn-lt"/>
                <a:ea typeface="+mn-ea"/>
                <a:cs typeface="+mn-cs"/>
              </a:rPr>
              <a:t>mathrm</a:t>
            </a:r>
            <a:r>
              <a:rPr lang="fr-FR" sz="800" kern="1200" dirty="0" smtClean="0">
                <a:solidFill>
                  <a:srgbClr val="A6A6A6"/>
                </a:solidFill>
                <a:latin typeface="+mn-lt"/>
                <a:ea typeface="+mn-ea"/>
                <a:cs typeface="+mn-cs"/>
              </a:rPr>
              <a:t>{factor}(i + 1) </a:t>
            </a:r>
          </a:p>
          <a:p>
            <a:r>
              <a:rPr lang="fr-FR" sz="800" kern="1200" dirty="0" smtClean="0">
                <a:solidFill>
                  <a:srgbClr val="A6A6A6"/>
                </a:solidFill>
                <a:latin typeface="+mn-lt"/>
                <a:ea typeface="+mn-ea"/>
                <a:cs typeface="+mn-cs"/>
              </a:rPr>
              <a:t>\end{</a:t>
            </a:r>
            <a:r>
              <a:rPr lang="fr-FR" sz="800" kern="1200" dirty="0" err="1" smtClean="0">
                <a:solidFill>
                  <a:srgbClr val="A6A6A6"/>
                </a:solidFill>
                <a:latin typeface="+mn-lt"/>
                <a:ea typeface="+mn-ea"/>
                <a:cs typeface="+mn-cs"/>
              </a:rPr>
              <a:t>align</a:t>
            </a:r>
            <a:r>
              <a:rPr lang="fr-FR" sz="800" kern="1200" dirty="0" smtClean="0">
                <a:solidFill>
                  <a:srgbClr val="A6A6A6"/>
                </a:solidFill>
                <a:latin typeface="+mn-lt"/>
                <a:ea typeface="+mn-ea"/>
                <a:cs typeface="+mn-cs"/>
              </a:rPr>
              <a:t>*}</a:t>
            </a:r>
            <a:endParaRPr lang="fr-FR" sz="800" dirty="0">
              <a:solidFill>
                <a:srgbClr val="A6A6A6"/>
              </a:solidFill>
              <a:latin typeface="Times New Roman" charset="0"/>
              <a:ea typeface="ＭＳ Ｐゴシック" charset="0"/>
            </a:endParaRPr>
          </a:p>
        </p:txBody>
      </p:sp>
      <p:sp>
        <p:nvSpPr>
          <p:cNvPr id="4" name="Slide Number Placeholder 3"/>
          <p:cNvSpPr>
            <a:spLocks noGrp="1"/>
          </p:cNvSpPr>
          <p:nvPr>
            <p:ph type="sldNum" sz="quarter" idx="10"/>
          </p:nvPr>
        </p:nvSpPr>
        <p:spPr/>
        <p:txBody>
          <a:bodyPr/>
          <a:lstStyle/>
          <a:p>
            <a:fld id="{D96BEE2E-A57D-DB46-BA08-0F83851AFB1F}" type="slidenum">
              <a:rPr lang="en-US" smtClean="0"/>
              <a:pPr/>
              <a:t>73</a:t>
            </a:fld>
            <a:endParaRPr lang="en-US"/>
          </a:p>
        </p:txBody>
      </p:sp>
    </p:spTree>
    <p:extLst>
      <p:ext uri="{BB962C8B-B14F-4D97-AF65-F5344CB8AC3E}">
        <p14:creationId xmlns:p14="http://schemas.microsoft.com/office/powerpoint/2010/main" val="17983919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code shown in red.</a:t>
            </a:r>
          </a:p>
          <a:p>
            <a:r>
              <a:rPr lang="en-US" dirty="0" smtClean="0"/>
              <a:t>Now instead of </a:t>
            </a:r>
            <a:r>
              <a:rPr lang="en-US" dirty="0" err="1" smtClean="0"/>
              <a:t>recomputing</a:t>
            </a:r>
            <a:r>
              <a:rPr lang="en-US" dirty="0" smtClean="0"/>
              <a:t> factor and </a:t>
            </a:r>
            <a:r>
              <a:rPr lang="en-US" dirty="0" err="1" smtClean="0"/>
              <a:t>index_square</a:t>
            </a:r>
            <a:r>
              <a:rPr lang="en-US" dirty="0" smtClean="0"/>
              <a:t> from scratch every time through the</a:t>
            </a:r>
            <a:r>
              <a:rPr lang="en-US" baseline="0" dirty="0" smtClean="0"/>
              <a:t> loop, we can just update them with inexpensive addition operations.</a:t>
            </a:r>
            <a:endParaRPr lang="en-US" dirty="0"/>
          </a:p>
        </p:txBody>
      </p:sp>
      <p:sp>
        <p:nvSpPr>
          <p:cNvPr id="4" name="Slide Number Placeholder 3"/>
          <p:cNvSpPr>
            <a:spLocks noGrp="1"/>
          </p:cNvSpPr>
          <p:nvPr>
            <p:ph type="sldNum" sz="quarter" idx="10"/>
          </p:nvPr>
        </p:nvSpPr>
        <p:spPr/>
        <p:txBody>
          <a:bodyPr/>
          <a:lstStyle/>
          <a:p>
            <a:fld id="{D96BEE2E-A57D-DB46-BA08-0F83851AFB1F}" type="slidenum">
              <a:rPr lang="en-US" smtClean="0"/>
              <a:pPr/>
              <a:t>74</a:t>
            </a:fld>
            <a:endParaRPr lang="en-US"/>
          </a:p>
        </p:txBody>
      </p:sp>
    </p:spTree>
    <p:extLst>
      <p:ext uri="{BB962C8B-B14F-4D97-AF65-F5344CB8AC3E}">
        <p14:creationId xmlns:p14="http://schemas.microsoft.com/office/powerpoint/2010/main" val="37635759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200" dirty="0" smtClean="0"/>
              <a:t>Regarding the second point:  In particular, you may be able to save work if you can express one quantity in terms of another.  We saw this with the Sieve of Eratosthenes.</a:t>
            </a:r>
          </a:p>
          <a:p>
            <a:endParaRPr lang="en-US" sz="1200" dirty="0"/>
          </a:p>
        </p:txBody>
      </p:sp>
      <p:sp>
        <p:nvSpPr>
          <p:cNvPr id="4" name="Slide Number Placeholder 3"/>
          <p:cNvSpPr>
            <a:spLocks noGrp="1"/>
          </p:cNvSpPr>
          <p:nvPr>
            <p:ph type="sldNum" sz="quarter" idx="10"/>
          </p:nvPr>
        </p:nvSpPr>
        <p:spPr/>
        <p:txBody>
          <a:bodyPr/>
          <a:lstStyle/>
          <a:p>
            <a:fld id="{54944655-8098-9B4C-A891-DF2C39192C38}" type="slidenum">
              <a:rPr lang="en-US" smtClean="0"/>
              <a:t>75</a:t>
            </a:fld>
            <a:endParaRPr lang="en-US"/>
          </a:p>
        </p:txBody>
      </p:sp>
    </p:spTree>
    <p:extLst>
      <p:ext uri="{BB962C8B-B14F-4D97-AF65-F5344CB8AC3E}">
        <p14:creationId xmlns:p14="http://schemas.microsoft.com/office/powerpoint/2010/main" val="1259963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we’ll see, the core ideas of generic programming – the</a:t>
            </a:r>
            <a:r>
              <a:rPr lang="en-US" baseline="0" dirty="0" smtClean="0"/>
              <a:t> essence of the generic programming approach – come from a branch of mathematics called abstract algebra.</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6</a:t>
            </a:fld>
            <a:endParaRPr lang="en-US"/>
          </a:p>
        </p:txBody>
      </p:sp>
    </p:spTree>
    <p:extLst>
      <p:ext uri="{BB962C8B-B14F-4D97-AF65-F5344CB8AC3E}">
        <p14:creationId xmlns:p14="http://schemas.microsoft.com/office/powerpoint/2010/main" val="14145515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Proper divisor</a:t>
            </a:r>
            <a:r>
              <a:rPr lang="en-US" baseline="0" dirty="0" smtClean="0"/>
              <a:t> of a number n:  divisor other than n.</a:t>
            </a:r>
          </a:p>
          <a:p>
            <a:endParaRPr lang="en-US" baseline="0" dirty="0" smtClean="0"/>
          </a:p>
        </p:txBody>
      </p:sp>
      <p:sp>
        <p:nvSpPr>
          <p:cNvPr id="4" name="Slide Number Placeholder 3"/>
          <p:cNvSpPr>
            <a:spLocks noGrp="1"/>
          </p:cNvSpPr>
          <p:nvPr>
            <p:ph type="sldNum" sz="quarter" idx="10"/>
          </p:nvPr>
        </p:nvSpPr>
        <p:spPr/>
        <p:txBody>
          <a:bodyPr/>
          <a:lstStyle/>
          <a:p>
            <a:fld id="{54944655-8098-9B4C-A891-DF2C39192C38}" type="slidenum">
              <a:rPr lang="en-US" smtClean="0"/>
              <a:t>77</a:t>
            </a:fld>
            <a:endParaRPr lang="en-US"/>
          </a:p>
        </p:txBody>
      </p:sp>
    </p:spTree>
    <p:extLst>
      <p:ext uri="{BB962C8B-B14F-4D97-AF65-F5344CB8AC3E}">
        <p14:creationId xmlns:p14="http://schemas.microsoft.com/office/powerpoint/2010/main" val="40097797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They believed perfect numbers were related to nature and the structure of the universe.</a:t>
            </a:r>
            <a:r>
              <a:rPr lang="en-US" baseline="0" dirty="0" smtClean="0"/>
              <a:t> </a:t>
            </a:r>
            <a:r>
              <a:rPr lang="en-US" dirty="0" smtClean="0"/>
              <a:t>e.g. 28 days in lunar cycle</a:t>
            </a:r>
          </a:p>
          <a:p>
            <a:endParaRPr lang="en-US" baseline="0" dirty="0" smtClean="0"/>
          </a:p>
          <a:p>
            <a:r>
              <a:rPr lang="en-US" sz="800" dirty="0" smtClean="0">
                <a:solidFill>
                  <a:srgbClr val="A6A6A6"/>
                </a:solidFill>
              </a:rPr>
              <a:t>\begin{align*} % This is far from ideal, but these lines MUST be tightened to fit. ~ Comp.</a:t>
            </a:r>
          </a:p>
          <a:p>
            <a:r>
              <a:rPr lang="en-US" sz="800" dirty="0" smtClean="0">
                <a:solidFill>
                  <a:srgbClr val="A6A6A6"/>
                </a:solidFill>
              </a:rPr>
              <a:t>6\</a:t>
            </a:r>
            <a:r>
              <a:rPr lang="en-US" sz="800" dirty="0" err="1" smtClean="0">
                <a:solidFill>
                  <a:srgbClr val="A6A6A6"/>
                </a:solidFill>
              </a:rPr>
              <a:t>hspace</a:t>
            </a:r>
            <a:r>
              <a:rPr lang="en-US" sz="800" dirty="0" smtClean="0">
                <a:solidFill>
                  <a:srgbClr val="A6A6A6"/>
                </a:solidFill>
              </a:rPr>
              <a:t>*{-.05em} &amp;= \</a:t>
            </a:r>
            <a:r>
              <a:rPr lang="en-US" sz="800" dirty="0" err="1" smtClean="0">
                <a:solidFill>
                  <a:srgbClr val="A6A6A6"/>
                </a:solidFill>
              </a:rPr>
              <a:t>hspace</a:t>
            </a:r>
            <a:r>
              <a:rPr lang="en-US" sz="800" dirty="0" smtClean="0">
                <a:solidFill>
                  <a:srgbClr val="A6A6A6"/>
                </a:solidFill>
              </a:rPr>
              <a:t>*{-.05em}1\</a:t>
            </a:r>
            <a:r>
              <a:rPr lang="en-US" sz="800" dirty="0" err="1" smtClean="0">
                <a:solidFill>
                  <a:srgbClr val="A6A6A6"/>
                </a:solidFill>
              </a:rPr>
              <a:t>hspace</a:t>
            </a:r>
            <a:r>
              <a:rPr lang="en-US" sz="800" dirty="0" smtClean="0">
                <a:solidFill>
                  <a:srgbClr val="A6A6A6"/>
                </a:solidFill>
              </a:rPr>
              <a:t>*{-.05em} + \</a:t>
            </a:r>
            <a:r>
              <a:rPr lang="en-US" sz="800" dirty="0" err="1" smtClean="0">
                <a:solidFill>
                  <a:srgbClr val="A6A6A6"/>
                </a:solidFill>
              </a:rPr>
              <a:t>hspace</a:t>
            </a:r>
            <a:r>
              <a:rPr lang="en-US" sz="800" dirty="0" smtClean="0">
                <a:solidFill>
                  <a:srgbClr val="A6A6A6"/>
                </a:solidFill>
              </a:rPr>
              <a:t>*{-.05em}2\</a:t>
            </a:r>
            <a:r>
              <a:rPr lang="en-US" sz="800" dirty="0" err="1" smtClean="0">
                <a:solidFill>
                  <a:srgbClr val="A6A6A6"/>
                </a:solidFill>
              </a:rPr>
              <a:t>hspace</a:t>
            </a:r>
            <a:r>
              <a:rPr lang="en-US" sz="800" dirty="0" smtClean="0">
                <a:solidFill>
                  <a:srgbClr val="A6A6A6"/>
                </a:solidFill>
              </a:rPr>
              <a:t>*{-.05em} + \</a:t>
            </a:r>
            <a:r>
              <a:rPr lang="en-US" sz="800" dirty="0" err="1" smtClean="0">
                <a:solidFill>
                  <a:srgbClr val="A6A6A6"/>
                </a:solidFill>
              </a:rPr>
              <a:t>hspace</a:t>
            </a:r>
            <a:r>
              <a:rPr lang="en-US" sz="800" dirty="0" smtClean="0">
                <a:solidFill>
                  <a:srgbClr val="A6A6A6"/>
                </a:solidFill>
              </a:rPr>
              <a:t>*{-.05em}3 \\</a:t>
            </a:r>
          </a:p>
          <a:p>
            <a:r>
              <a:rPr lang="en-US" sz="800" dirty="0" smtClean="0">
                <a:solidFill>
                  <a:srgbClr val="A6A6A6"/>
                </a:solidFill>
              </a:rPr>
              <a:t>28\</a:t>
            </a:r>
            <a:r>
              <a:rPr lang="en-US" sz="800" dirty="0" err="1" smtClean="0">
                <a:solidFill>
                  <a:srgbClr val="A6A6A6"/>
                </a:solidFill>
              </a:rPr>
              <a:t>hspace</a:t>
            </a:r>
            <a:r>
              <a:rPr lang="en-US" sz="800" dirty="0" smtClean="0">
                <a:solidFill>
                  <a:srgbClr val="A6A6A6"/>
                </a:solidFill>
              </a:rPr>
              <a:t>*{-.05em} &amp;= \</a:t>
            </a:r>
            <a:r>
              <a:rPr lang="en-US" sz="800" dirty="0" err="1" smtClean="0">
                <a:solidFill>
                  <a:srgbClr val="A6A6A6"/>
                </a:solidFill>
              </a:rPr>
              <a:t>hspace</a:t>
            </a:r>
            <a:r>
              <a:rPr lang="en-US" sz="800" dirty="0" smtClean="0">
                <a:solidFill>
                  <a:srgbClr val="A6A6A6"/>
                </a:solidFill>
              </a:rPr>
              <a:t>*{-.05em}1\</a:t>
            </a:r>
            <a:r>
              <a:rPr lang="en-US" sz="800" dirty="0" err="1" smtClean="0">
                <a:solidFill>
                  <a:srgbClr val="A6A6A6"/>
                </a:solidFill>
              </a:rPr>
              <a:t>hspace</a:t>
            </a:r>
            <a:r>
              <a:rPr lang="en-US" sz="800" dirty="0" smtClean="0">
                <a:solidFill>
                  <a:srgbClr val="A6A6A6"/>
                </a:solidFill>
              </a:rPr>
              <a:t>*{-.05em} + \</a:t>
            </a:r>
            <a:r>
              <a:rPr lang="en-US" sz="800" dirty="0" err="1" smtClean="0">
                <a:solidFill>
                  <a:srgbClr val="A6A6A6"/>
                </a:solidFill>
              </a:rPr>
              <a:t>hspace</a:t>
            </a:r>
            <a:r>
              <a:rPr lang="en-US" sz="800" dirty="0" smtClean="0">
                <a:solidFill>
                  <a:srgbClr val="A6A6A6"/>
                </a:solidFill>
              </a:rPr>
              <a:t>*{-.05em}2\</a:t>
            </a:r>
            <a:r>
              <a:rPr lang="en-US" sz="800" dirty="0" err="1" smtClean="0">
                <a:solidFill>
                  <a:srgbClr val="A6A6A6"/>
                </a:solidFill>
              </a:rPr>
              <a:t>hspace</a:t>
            </a:r>
            <a:r>
              <a:rPr lang="en-US" sz="800" dirty="0" smtClean="0">
                <a:solidFill>
                  <a:srgbClr val="A6A6A6"/>
                </a:solidFill>
              </a:rPr>
              <a:t>*{-.05em} + \</a:t>
            </a:r>
            <a:r>
              <a:rPr lang="en-US" sz="800" dirty="0" err="1" smtClean="0">
                <a:solidFill>
                  <a:srgbClr val="A6A6A6"/>
                </a:solidFill>
              </a:rPr>
              <a:t>hspace</a:t>
            </a:r>
            <a:r>
              <a:rPr lang="en-US" sz="800" dirty="0" smtClean="0">
                <a:solidFill>
                  <a:srgbClr val="A6A6A6"/>
                </a:solidFill>
              </a:rPr>
              <a:t>*{-.05em}4\</a:t>
            </a:r>
            <a:r>
              <a:rPr lang="en-US" sz="800" dirty="0" err="1" smtClean="0">
                <a:solidFill>
                  <a:srgbClr val="A6A6A6"/>
                </a:solidFill>
              </a:rPr>
              <a:t>hspace</a:t>
            </a:r>
            <a:r>
              <a:rPr lang="en-US" sz="800" dirty="0" smtClean="0">
                <a:solidFill>
                  <a:srgbClr val="A6A6A6"/>
                </a:solidFill>
              </a:rPr>
              <a:t>*{-.05em} + \</a:t>
            </a:r>
            <a:r>
              <a:rPr lang="en-US" sz="800" dirty="0" err="1" smtClean="0">
                <a:solidFill>
                  <a:srgbClr val="A6A6A6"/>
                </a:solidFill>
              </a:rPr>
              <a:t>hspace</a:t>
            </a:r>
            <a:r>
              <a:rPr lang="en-US" sz="800" dirty="0" smtClean="0">
                <a:solidFill>
                  <a:srgbClr val="A6A6A6"/>
                </a:solidFill>
              </a:rPr>
              <a:t>*{-.05em}7\</a:t>
            </a:r>
            <a:r>
              <a:rPr lang="en-US" sz="800" dirty="0" err="1" smtClean="0">
                <a:solidFill>
                  <a:srgbClr val="A6A6A6"/>
                </a:solidFill>
              </a:rPr>
              <a:t>hspace</a:t>
            </a:r>
            <a:r>
              <a:rPr lang="en-US" sz="800" dirty="0" smtClean="0">
                <a:solidFill>
                  <a:srgbClr val="A6A6A6"/>
                </a:solidFill>
              </a:rPr>
              <a:t>*{-.05em} + \</a:t>
            </a:r>
            <a:r>
              <a:rPr lang="en-US" sz="800" dirty="0" err="1" smtClean="0">
                <a:solidFill>
                  <a:srgbClr val="A6A6A6"/>
                </a:solidFill>
              </a:rPr>
              <a:t>hspace</a:t>
            </a:r>
            <a:r>
              <a:rPr lang="en-US" sz="800" dirty="0" smtClean="0">
                <a:solidFill>
                  <a:srgbClr val="A6A6A6"/>
                </a:solidFill>
              </a:rPr>
              <a:t>*{-.05em}14 \\</a:t>
            </a:r>
          </a:p>
          <a:p>
            <a:r>
              <a:rPr lang="en-US" sz="800" dirty="0" smtClean="0">
                <a:solidFill>
                  <a:srgbClr val="A6A6A6"/>
                </a:solidFill>
              </a:rPr>
              <a:t>496\</a:t>
            </a:r>
            <a:r>
              <a:rPr lang="en-US" sz="800" dirty="0" err="1" smtClean="0">
                <a:solidFill>
                  <a:srgbClr val="A6A6A6"/>
                </a:solidFill>
              </a:rPr>
              <a:t>hspace</a:t>
            </a:r>
            <a:r>
              <a:rPr lang="en-US" sz="800" dirty="0" smtClean="0">
                <a:solidFill>
                  <a:srgbClr val="A6A6A6"/>
                </a:solidFill>
              </a:rPr>
              <a:t>*{-.05em} &amp;= \</a:t>
            </a:r>
            <a:r>
              <a:rPr lang="en-US" sz="800" dirty="0" err="1" smtClean="0">
                <a:solidFill>
                  <a:srgbClr val="A6A6A6"/>
                </a:solidFill>
              </a:rPr>
              <a:t>hspace</a:t>
            </a:r>
            <a:r>
              <a:rPr lang="en-US" sz="800" dirty="0" smtClean="0">
                <a:solidFill>
                  <a:srgbClr val="A6A6A6"/>
                </a:solidFill>
              </a:rPr>
              <a:t>*{-.05em}1\</a:t>
            </a:r>
            <a:r>
              <a:rPr lang="en-US" sz="800" dirty="0" err="1" smtClean="0">
                <a:solidFill>
                  <a:srgbClr val="A6A6A6"/>
                </a:solidFill>
              </a:rPr>
              <a:t>hspace</a:t>
            </a:r>
            <a:r>
              <a:rPr lang="en-US" sz="800" dirty="0" smtClean="0">
                <a:solidFill>
                  <a:srgbClr val="A6A6A6"/>
                </a:solidFill>
              </a:rPr>
              <a:t>*{-.05em} + \</a:t>
            </a:r>
            <a:r>
              <a:rPr lang="en-US" sz="800" dirty="0" err="1" smtClean="0">
                <a:solidFill>
                  <a:srgbClr val="A6A6A6"/>
                </a:solidFill>
              </a:rPr>
              <a:t>hspace</a:t>
            </a:r>
            <a:r>
              <a:rPr lang="en-US" sz="800" dirty="0" smtClean="0">
                <a:solidFill>
                  <a:srgbClr val="A6A6A6"/>
                </a:solidFill>
              </a:rPr>
              <a:t>*{-.05em}2\</a:t>
            </a:r>
            <a:r>
              <a:rPr lang="en-US" sz="800" dirty="0" err="1" smtClean="0">
                <a:solidFill>
                  <a:srgbClr val="A6A6A6"/>
                </a:solidFill>
              </a:rPr>
              <a:t>hspace</a:t>
            </a:r>
            <a:r>
              <a:rPr lang="en-US" sz="800" dirty="0" smtClean="0">
                <a:solidFill>
                  <a:srgbClr val="A6A6A6"/>
                </a:solidFill>
              </a:rPr>
              <a:t>*{-.05em} +\</a:t>
            </a:r>
            <a:r>
              <a:rPr lang="en-US" sz="800" dirty="0" err="1" smtClean="0">
                <a:solidFill>
                  <a:srgbClr val="A6A6A6"/>
                </a:solidFill>
              </a:rPr>
              <a:t>hspace</a:t>
            </a:r>
            <a:r>
              <a:rPr lang="en-US" sz="800" dirty="0" smtClean="0">
                <a:solidFill>
                  <a:srgbClr val="A6A6A6"/>
                </a:solidFill>
              </a:rPr>
              <a:t>*{-.05em} 4\</a:t>
            </a:r>
            <a:r>
              <a:rPr lang="en-US" sz="800" dirty="0" err="1" smtClean="0">
                <a:solidFill>
                  <a:srgbClr val="A6A6A6"/>
                </a:solidFill>
              </a:rPr>
              <a:t>hspace</a:t>
            </a:r>
            <a:r>
              <a:rPr lang="en-US" sz="800" dirty="0" smtClean="0">
                <a:solidFill>
                  <a:srgbClr val="A6A6A6"/>
                </a:solidFill>
              </a:rPr>
              <a:t>*{-.05em} + \</a:t>
            </a:r>
            <a:r>
              <a:rPr lang="en-US" sz="800" dirty="0" err="1" smtClean="0">
                <a:solidFill>
                  <a:srgbClr val="A6A6A6"/>
                </a:solidFill>
              </a:rPr>
              <a:t>hspace</a:t>
            </a:r>
            <a:r>
              <a:rPr lang="en-US" sz="800" dirty="0" smtClean="0">
                <a:solidFill>
                  <a:srgbClr val="A6A6A6"/>
                </a:solidFill>
              </a:rPr>
              <a:t>*{-.05em}8\</a:t>
            </a:r>
            <a:r>
              <a:rPr lang="en-US" sz="800" dirty="0" err="1" smtClean="0">
                <a:solidFill>
                  <a:srgbClr val="A6A6A6"/>
                </a:solidFill>
              </a:rPr>
              <a:t>hspace</a:t>
            </a:r>
            <a:r>
              <a:rPr lang="en-US" sz="800" dirty="0" smtClean="0">
                <a:solidFill>
                  <a:srgbClr val="A6A6A6"/>
                </a:solidFill>
              </a:rPr>
              <a:t>*{-.05em} + \</a:t>
            </a:r>
            <a:r>
              <a:rPr lang="en-US" sz="800" dirty="0" err="1" smtClean="0">
                <a:solidFill>
                  <a:srgbClr val="A6A6A6"/>
                </a:solidFill>
              </a:rPr>
              <a:t>hspace</a:t>
            </a:r>
            <a:r>
              <a:rPr lang="en-US" sz="800" dirty="0" smtClean="0">
                <a:solidFill>
                  <a:srgbClr val="A6A6A6"/>
                </a:solidFill>
              </a:rPr>
              <a:t>*{-.05em}16\</a:t>
            </a:r>
            <a:r>
              <a:rPr lang="en-US" sz="800" dirty="0" err="1" smtClean="0">
                <a:solidFill>
                  <a:srgbClr val="A6A6A6"/>
                </a:solidFill>
              </a:rPr>
              <a:t>hspace</a:t>
            </a:r>
            <a:r>
              <a:rPr lang="en-US" sz="800" dirty="0" smtClean="0">
                <a:solidFill>
                  <a:srgbClr val="A6A6A6"/>
                </a:solidFill>
              </a:rPr>
              <a:t>*{-.05em} + \</a:t>
            </a:r>
            <a:r>
              <a:rPr lang="en-US" sz="800" dirty="0" err="1" smtClean="0">
                <a:solidFill>
                  <a:srgbClr val="A6A6A6"/>
                </a:solidFill>
              </a:rPr>
              <a:t>hspace</a:t>
            </a:r>
            <a:r>
              <a:rPr lang="en-US" sz="800" dirty="0" smtClean="0">
                <a:solidFill>
                  <a:srgbClr val="A6A6A6"/>
                </a:solidFill>
              </a:rPr>
              <a:t>*{-.05em}31\</a:t>
            </a:r>
            <a:r>
              <a:rPr lang="en-US" sz="800" dirty="0" err="1" smtClean="0">
                <a:solidFill>
                  <a:srgbClr val="A6A6A6"/>
                </a:solidFill>
              </a:rPr>
              <a:t>hspace</a:t>
            </a:r>
            <a:r>
              <a:rPr lang="en-US" sz="800" dirty="0" smtClean="0">
                <a:solidFill>
                  <a:srgbClr val="A6A6A6"/>
                </a:solidFill>
              </a:rPr>
              <a:t>*{-.05em} + \</a:t>
            </a:r>
            <a:r>
              <a:rPr lang="en-US" sz="800" dirty="0" err="1" smtClean="0">
                <a:solidFill>
                  <a:srgbClr val="A6A6A6"/>
                </a:solidFill>
              </a:rPr>
              <a:t>hspace</a:t>
            </a:r>
            <a:r>
              <a:rPr lang="en-US" sz="800" dirty="0" smtClean="0">
                <a:solidFill>
                  <a:srgbClr val="A6A6A6"/>
                </a:solidFill>
              </a:rPr>
              <a:t>*{-.05em}62\</a:t>
            </a:r>
            <a:r>
              <a:rPr lang="en-US" sz="800" dirty="0" err="1" smtClean="0">
                <a:solidFill>
                  <a:srgbClr val="A6A6A6"/>
                </a:solidFill>
              </a:rPr>
              <a:t>hspace</a:t>
            </a:r>
            <a:r>
              <a:rPr lang="en-US" sz="800" dirty="0" smtClean="0">
                <a:solidFill>
                  <a:srgbClr val="A6A6A6"/>
                </a:solidFill>
              </a:rPr>
              <a:t>*{-.05em} + \</a:t>
            </a:r>
            <a:r>
              <a:rPr lang="en-US" sz="800" dirty="0" err="1" smtClean="0">
                <a:solidFill>
                  <a:srgbClr val="A6A6A6"/>
                </a:solidFill>
              </a:rPr>
              <a:t>hspace</a:t>
            </a:r>
            <a:r>
              <a:rPr lang="en-US" sz="800" dirty="0" smtClean="0">
                <a:solidFill>
                  <a:srgbClr val="A6A6A6"/>
                </a:solidFill>
              </a:rPr>
              <a:t>*{-.05em}124\</a:t>
            </a:r>
            <a:r>
              <a:rPr lang="en-US" sz="800" dirty="0" err="1" smtClean="0">
                <a:solidFill>
                  <a:srgbClr val="A6A6A6"/>
                </a:solidFill>
              </a:rPr>
              <a:t>hspace</a:t>
            </a:r>
            <a:r>
              <a:rPr lang="en-US" sz="800" dirty="0" smtClean="0">
                <a:solidFill>
                  <a:srgbClr val="A6A6A6"/>
                </a:solidFill>
              </a:rPr>
              <a:t>*{-.05em} + \</a:t>
            </a:r>
            <a:r>
              <a:rPr lang="en-US" sz="800" dirty="0" err="1" smtClean="0">
                <a:solidFill>
                  <a:srgbClr val="A6A6A6"/>
                </a:solidFill>
              </a:rPr>
              <a:t>hspace</a:t>
            </a:r>
            <a:r>
              <a:rPr lang="en-US" sz="800" dirty="0" smtClean="0">
                <a:solidFill>
                  <a:srgbClr val="A6A6A6"/>
                </a:solidFill>
              </a:rPr>
              <a:t>*{-.05em}248\\</a:t>
            </a:r>
          </a:p>
          <a:p>
            <a:r>
              <a:rPr lang="en-US" sz="800" dirty="0" smtClean="0">
                <a:solidFill>
                  <a:srgbClr val="A6A6A6"/>
                </a:solidFill>
              </a:rPr>
              <a:t>8128\</a:t>
            </a:r>
            <a:r>
              <a:rPr lang="en-US" sz="800" dirty="0" err="1" smtClean="0">
                <a:solidFill>
                  <a:srgbClr val="A6A6A6"/>
                </a:solidFill>
              </a:rPr>
              <a:t>hspace</a:t>
            </a:r>
            <a:r>
              <a:rPr lang="en-US" sz="800" dirty="0" smtClean="0">
                <a:solidFill>
                  <a:srgbClr val="A6A6A6"/>
                </a:solidFill>
              </a:rPr>
              <a:t>*{-.05em} &amp;= \</a:t>
            </a:r>
            <a:r>
              <a:rPr lang="en-US" sz="800" dirty="0" err="1" smtClean="0">
                <a:solidFill>
                  <a:srgbClr val="A6A6A6"/>
                </a:solidFill>
              </a:rPr>
              <a:t>hspace</a:t>
            </a:r>
            <a:r>
              <a:rPr lang="en-US" sz="800" dirty="0" smtClean="0">
                <a:solidFill>
                  <a:srgbClr val="A6A6A6"/>
                </a:solidFill>
              </a:rPr>
              <a:t>*{-.05em}1\</a:t>
            </a:r>
            <a:r>
              <a:rPr lang="en-US" sz="800" dirty="0" err="1" smtClean="0">
                <a:solidFill>
                  <a:srgbClr val="A6A6A6"/>
                </a:solidFill>
              </a:rPr>
              <a:t>hspace</a:t>
            </a:r>
            <a:r>
              <a:rPr lang="en-US" sz="800" dirty="0" smtClean="0">
                <a:solidFill>
                  <a:srgbClr val="A6A6A6"/>
                </a:solidFill>
              </a:rPr>
              <a:t>*{-.05em} + \</a:t>
            </a:r>
            <a:r>
              <a:rPr lang="en-US" sz="800" dirty="0" err="1" smtClean="0">
                <a:solidFill>
                  <a:srgbClr val="A6A6A6"/>
                </a:solidFill>
              </a:rPr>
              <a:t>hspace</a:t>
            </a:r>
            <a:r>
              <a:rPr lang="en-US" sz="800" dirty="0" smtClean="0">
                <a:solidFill>
                  <a:srgbClr val="A6A6A6"/>
                </a:solidFill>
              </a:rPr>
              <a:t>*{-.05em}2\</a:t>
            </a:r>
            <a:r>
              <a:rPr lang="en-US" sz="800" dirty="0" err="1" smtClean="0">
                <a:solidFill>
                  <a:srgbClr val="A6A6A6"/>
                </a:solidFill>
              </a:rPr>
              <a:t>hspace</a:t>
            </a:r>
            <a:r>
              <a:rPr lang="en-US" sz="800" dirty="0" smtClean="0">
                <a:solidFill>
                  <a:srgbClr val="A6A6A6"/>
                </a:solidFill>
              </a:rPr>
              <a:t>*{-.05em} + \</a:t>
            </a:r>
            <a:r>
              <a:rPr lang="en-US" sz="800" dirty="0" err="1" smtClean="0">
                <a:solidFill>
                  <a:srgbClr val="A6A6A6"/>
                </a:solidFill>
              </a:rPr>
              <a:t>hspace</a:t>
            </a:r>
            <a:r>
              <a:rPr lang="en-US" sz="800" dirty="0" smtClean="0">
                <a:solidFill>
                  <a:srgbClr val="A6A6A6"/>
                </a:solidFill>
              </a:rPr>
              <a:t>*{-.05em}4\</a:t>
            </a:r>
            <a:r>
              <a:rPr lang="en-US" sz="800" dirty="0" err="1" smtClean="0">
                <a:solidFill>
                  <a:srgbClr val="A6A6A6"/>
                </a:solidFill>
              </a:rPr>
              <a:t>hspace</a:t>
            </a:r>
            <a:r>
              <a:rPr lang="en-US" sz="800" dirty="0" smtClean="0">
                <a:solidFill>
                  <a:srgbClr val="A6A6A6"/>
                </a:solidFill>
              </a:rPr>
              <a:t>*{-.05em} + \</a:t>
            </a:r>
            <a:r>
              <a:rPr lang="en-US" sz="800" dirty="0" err="1" smtClean="0">
                <a:solidFill>
                  <a:srgbClr val="A6A6A6"/>
                </a:solidFill>
              </a:rPr>
              <a:t>hspace</a:t>
            </a:r>
            <a:r>
              <a:rPr lang="en-US" sz="800" dirty="0" smtClean="0">
                <a:solidFill>
                  <a:srgbClr val="A6A6A6"/>
                </a:solidFill>
              </a:rPr>
              <a:t>*{-.05em}8\</a:t>
            </a:r>
            <a:r>
              <a:rPr lang="en-US" sz="800" dirty="0" err="1" smtClean="0">
                <a:solidFill>
                  <a:srgbClr val="A6A6A6"/>
                </a:solidFill>
              </a:rPr>
              <a:t>hspace</a:t>
            </a:r>
            <a:r>
              <a:rPr lang="en-US" sz="800" dirty="0" smtClean="0">
                <a:solidFill>
                  <a:srgbClr val="A6A6A6"/>
                </a:solidFill>
              </a:rPr>
              <a:t>*{-.05em} + \</a:t>
            </a:r>
            <a:r>
              <a:rPr lang="en-US" sz="800" dirty="0" err="1" smtClean="0">
                <a:solidFill>
                  <a:srgbClr val="A6A6A6"/>
                </a:solidFill>
              </a:rPr>
              <a:t>hspace</a:t>
            </a:r>
            <a:r>
              <a:rPr lang="en-US" sz="800" dirty="0" smtClean="0">
                <a:solidFill>
                  <a:srgbClr val="A6A6A6"/>
                </a:solidFill>
              </a:rPr>
              <a:t>*{-.05em}16\</a:t>
            </a:r>
            <a:r>
              <a:rPr lang="en-US" sz="800" dirty="0" err="1" smtClean="0">
                <a:solidFill>
                  <a:srgbClr val="A6A6A6"/>
                </a:solidFill>
              </a:rPr>
              <a:t>hspace</a:t>
            </a:r>
            <a:r>
              <a:rPr lang="en-US" sz="800" dirty="0" smtClean="0">
                <a:solidFill>
                  <a:srgbClr val="A6A6A6"/>
                </a:solidFill>
              </a:rPr>
              <a:t>*{-.05em} + \</a:t>
            </a:r>
            <a:r>
              <a:rPr lang="en-US" sz="800" dirty="0" err="1" smtClean="0">
                <a:solidFill>
                  <a:srgbClr val="A6A6A6"/>
                </a:solidFill>
              </a:rPr>
              <a:t>hspace</a:t>
            </a:r>
            <a:r>
              <a:rPr lang="en-US" sz="800" dirty="0" smtClean="0">
                <a:solidFill>
                  <a:srgbClr val="A6A6A6"/>
                </a:solidFill>
              </a:rPr>
              <a:t>*{-.05em}32\</a:t>
            </a:r>
            <a:r>
              <a:rPr lang="en-US" sz="800" dirty="0" err="1" smtClean="0">
                <a:solidFill>
                  <a:srgbClr val="A6A6A6"/>
                </a:solidFill>
              </a:rPr>
              <a:t>hspace</a:t>
            </a:r>
            <a:r>
              <a:rPr lang="en-US" sz="800" dirty="0" smtClean="0">
                <a:solidFill>
                  <a:srgbClr val="A6A6A6"/>
                </a:solidFill>
              </a:rPr>
              <a:t>*{-.05em} + \</a:t>
            </a:r>
            <a:r>
              <a:rPr lang="en-US" sz="800" dirty="0" err="1" smtClean="0">
                <a:solidFill>
                  <a:srgbClr val="A6A6A6"/>
                </a:solidFill>
              </a:rPr>
              <a:t>hspace</a:t>
            </a:r>
            <a:r>
              <a:rPr lang="en-US" sz="800" dirty="0" smtClean="0">
                <a:solidFill>
                  <a:srgbClr val="A6A6A6"/>
                </a:solidFill>
              </a:rPr>
              <a:t>*{-.05em}64\</a:t>
            </a:r>
            <a:r>
              <a:rPr lang="en-US" sz="800" dirty="0" err="1" smtClean="0">
                <a:solidFill>
                  <a:srgbClr val="A6A6A6"/>
                </a:solidFill>
              </a:rPr>
              <a:t>hspace</a:t>
            </a:r>
            <a:r>
              <a:rPr lang="en-US" sz="800" dirty="0" smtClean="0">
                <a:solidFill>
                  <a:srgbClr val="A6A6A6"/>
                </a:solidFill>
              </a:rPr>
              <a:t>*{-.05em} + \</a:t>
            </a:r>
            <a:r>
              <a:rPr lang="en-US" sz="800" dirty="0" err="1" smtClean="0">
                <a:solidFill>
                  <a:srgbClr val="A6A6A6"/>
                </a:solidFill>
              </a:rPr>
              <a:t>hspace</a:t>
            </a:r>
            <a:r>
              <a:rPr lang="en-US" sz="800" dirty="0" smtClean="0">
                <a:solidFill>
                  <a:srgbClr val="A6A6A6"/>
                </a:solidFill>
              </a:rPr>
              <a:t>*{-.05em}127\</a:t>
            </a:r>
            <a:r>
              <a:rPr lang="en-US" sz="800" dirty="0" err="1" smtClean="0">
                <a:solidFill>
                  <a:srgbClr val="A6A6A6"/>
                </a:solidFill>
              </a:rPr>
              <a:t>hspace</a:t>
            </a:r>
            <a:r>
              <a:rPr lang="en-US" sz="800" dirty="0" smtClean="0">
                <a:solidFill>
                  <a:srgbClr val="A6A6A6"/>
                </a:solidFill>
              </a:rPr>
              <a:t>*{-.05em} + \</a:t>
            </a:r>
            <a:r>
              <a:rPr lang="en-US" sz="800" dirty="0" err="1" smtClean="0">
                <a:solidFill>
                  <a:srgbClr val="A6A6A6"/>
                </a:solidFill>
              </a:rPr>
              <a:t>hspace</a:t>
            </a:r>
            <a:r>
              <a:rPr lang="en-US" sz="800" dirty="0" smtClean="0">
                <a:solidFill>
                  <a:srgbClr val="A6A6A6"/>
                </a:solidFill>
              </a:rPr>
              <a:t>*{-.05em}254\</a:t>
            </a:r>
            <a:r>
              <a:rPr lang="en-US" sz="800" dirty="0" err="1" smtClean="0">
                <a:solidFill>
                  <a:srgbClr val="A6A6A6"/>
                </a:solidFill>
              </a:rPr>
              <a:t>hspace</a:t>
            </a:r>
            <a:r>
              <a:rPr lang="en-US" sz="800" dirty="0" smtClean="0">
                <a:solidFill>
                  <a:srgbClr val="A6A6A6"/>
                </a:solidFill>
              </a:rPr>
              <a:t>*{-.05em} + \</a:t>
            </a:r>
            <a:r>
              <a:rPr lang="en-US" sz="800" dirty="0" err="1" smtClean="0">
                <a:solidFill>
                  <a:srgbClr val="A6A6A6"/>
                </a:solidFill>
              </a:rPr>
              <a:t>hspace</a:t>
            </a:r>
            <a:r>
              <a:rPr lang="en-US" sz="800" dirty="0" smtClean="0">
                <a:solidFill>
                  <a:srgbClr val="A6A6A6"/>
                </a:solidFill>
              </a:rPr>
              <a:t>*{-.05em}508\</a:t>
            </a:r>
            <a:r>
              <a:rPr lang="en-US" sz="800" dirty="0" err="1" smtClean="0">
                <a:solidFill>
                  <a:srgbClr val="A6A6A6"/>
                </a:solidFill>
              </a:rPr>
              <a:t>hspace</a:t>
            </a:r>
            <a:r>
              <a:rPr lang="en-US" sz="800" dirty="0" smtClean="0">
                <a:solidFill>
                  <a:srgbClr val="A6A6A6"/>
                </a:solidFill>
              </a:rPr>
              <a:t>*{-.05em} + \</a:t>
            </a:r>
            <a:r>
              <a:rPr lang="en-US" sz="800" dirty="0" err="1" smtClean="0">
                <a:solidFill>
                  <a:srgbClr val="A6A6A6"/>
                </a:solidFill>
              </a:rPr>
              <a:t>hspace</a:t>
            </a:r>
            <a:r>
              <a:rPr lang="en-US" sz="800" dirty="0" smtClean="0">
                <a:solidFill>
                  <a:srgbClr val="A6A6A6"/>
                </a:solidFill>
              </a:rPr>
              <a:t>*{-.05em}1016\</a:t>
            </a:r>
            <a:r>
              <a:rPr lang="en-US" sz="800" dirty="0" err="1" smtClean="0">
                <a:solidFill>
                  <a:srgbClr val="A6A6A6"/>
                </a:solidFill>
              </a:rPr>
              <a:t>hspace</a:t>
            </a:r>
            <a:r>
              <a:rPr lang="en-US" sz="800" dirty="0" smtClean="0">
                <a:solidFill>
                  <a:srgbClr val="A6A6A6"/>
                </a:solidFill>
              </a:rPr>
              <a:t>*{-.05em} + \</a:t>
            </a:r>
            <a:r>
              <a:rPr lang="en-US" sz="800" dirty="0" err="1" smtClean="0">
                <a:solidFill>
                  <a:srgbClr val="A6A6A6"/>
                </a:solidFill>
              </a:rPr>
              <a:t>hspace</a:t>
            </a:r>
            <a:r>
              <a:rPr lang="en-US" sz="800" dirty="0" smtClean="0">
                <a:solidFill>
                  <a:srgbClr val="A6A6A6"/>
                </a:solidFill>
              </a:rPr>
              <a:t>*{-.05em}2032\</a:t>
            </a:r>
            <a:r>
              <a:rPr lang="en-US" sz="800" dirty="0" err="1" smtClean="0">
                <a:solidFill>
                  <a:srgbClr val="A6A6A6"/>
                </a:solidFill>
              </a:rPr>
              <a:t>hspace</a:t>
            </a:r>
            <a:r>
              <a:rPr lang="en-US" sz="800" dirty="0" smtClean="0">
                <a:solidFill>
                  <a:srgbClr val="A6A6A6"/>
                </a:solidFill>
              </a:rPr>
              <a:t>*{-.05em} + \</a:t>
            </a:r>
            <a:r>
              <a:rPr lang="en-US" sz="800" dirty="0" err="1" smtClean="0">
                <a:solidFill>
                  <a:srgbClr val="A6A6A6"/>
                </a:solidFill>
              </a:rPr>
              <a:t>hspace</a:t>
            </a:r>
            <a:r>
              <a:rPr lang="en-US" sz="800" dirty="0" smtClean="0">
                <a:solidFill>
                  <a:srgbClr val="A6A6A6"/>
                </a:solidFill>
              </a:rPr>
              <a:t>*{-.05em}4064</a:t>
            </a:r>
          </a:p>
          <a:p>
            <a:r>
              <a:rPr lang="en-US" sz="800" dirty="0" smtClean="0">
                <a:solidFill>
                  <a:srgbClr val="A6A6A6"/>
                </a:solidFill>
              </a:rPr>
              <a:t>\end{align*}</a:t>
            </a:r>
          </a:p>
          <a:p>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78</a:t>
            </a:fld>
            <a:endParaRPr lang="en-US"/>
          </a:p>
        </p:txBody>
      </p:sp>
    </p:spTree>
    <p:extLst>
      <p:ext uri="{BB962C8B-B14F-4D97-AF65-F5344CB8AC3E}">
        <p14:creationId xmlns:p14="http://schemas.microsoft.com/office/powerpoint/2010/main" val="40097797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800" dirty="0" smtClean="0">
                <a:solidFill>
                  <a:srgbClr val="A6A6A6"/>
                </a:solidFill>
              </a:rPr>
              <a:t>\</a:t>
            </a:r>
            <a:r>
              <a:rPr lang="en-US" sz="800" dirty="0" smtClean="0">
                <a:solidFill>
                  <a:srgbClr val="A6A6A6"/>
                </a:solidFill>
              </a:rPr>
              <a:t>begin{align*}</a:t>
            </a:r>
          </a:p>
          <a:p>
            <a:r>
              <a:rPr lang="en-US" sz="800" dirty="0" smtClean="0">
                <a:solidFill>
                  <a:srgbClr val="A6A6A6"/>
                </a:solidFill>
              </a:rPr>
              <a:t>6 &amp;= 2 \</a:t>
            </a:r>
            <a:r>
              <a:rPr lang="en-US" sz="800" dirty="0" err="1" smtClean="0">
                <a:solidFill>
                  <a:srgbClr val="A6A6A6"/>
                </a:solidFill>
              </a:rPr>
              <a:t>cdot</a:t>
            </a:r>
            <a:r>
              <a:rPr lang="en-US" sz="800" dirty="0" smtClean="0">
                <a:solidFill>
                  <a:srgbClr val="A6A6A6"/>
                </a:solidFill>
              </a:rPr>
              <a:t> 3 = 2^1 \</a:t>
            </a:r>
            <a:r>
              <a:rPr lang="en-US" sz="800" dirty="0" err="1" smtClean="0">
                <a:solidFill>
                  <a:srgbClr val="A6A6A6"/>
                </a:solidFill>
              </a:rPr>
              <a:t>cdot</a:t>
            </a:r>
            <a:r>
              <a:rPr lang="en-US" sz="800" dirty="0" smtClean="0">
                <a:solidFill>
                  <a:srgbClr val="A6A6A6"/>
                </a:solidFill>
              </a:rPr>
              <a:t> 3 \\</a:t>
            </a:r>
          </a:p>
          <a:p>
            <a:r>
              <a:rPr lang="en-US" sz="800" dirty="0" smtClean="0">
                <a:solidFill>
                  <a:srgbClr val="A6A6A6"/>
                </a:solidFill>
              </a:rPr>
              <a:t>28 &amp;= 4 \</a:t>
            </a:r>
            <a:r>
              <a:rPr lang="en-US" sz="800" dirty="0" err="1" smtClean="0">
                <a:solidFill>
                  <a:srgbClr val="A6A6A6"/>
                </a:solidFill>
              </a:rPr>
              <a:t>cdot</a:t>
            </a:r>
            <a:r>
              <a:rPr lang="en-US" sz="800" dirty="0" smtClean="0">
                <a:solidFill>
                  <a:srgbClr val="A6A6A6"/>
                </a:solidFill>
              </a:rPr>
              <a:t> 7 = 2^2 \</a:t>
            </a:r>
            <a:r>
              <a:rPr lang="en-US" sz="800" dirty="0" err="1" smtClean="0">
                <a:solidFill>
                  <a:srgbClr val="A6A6A6"/>
                </a:solidFill>
              </a:rPr>
              <a:t>cdot</a:t>
            </a:r>
            <a:r>
              <a:rPr lang="en-US" sz="800" dirty="0" smtClean="0">
                <a:solidFill>
                  <a:srgbClr val="A6A6A6"/>
                </a:solidFill>
              </a:rPr>
              <a:t> 7 \\</a:t>
            </a:r>
          </a:p>
          <a:p>
            <a:r>
              <a:rPr lang="en-US" sz="800" dirty="0" smtClean="0">
                <a:solidFill>
                  <a:srgbClr val="A6A6A6"/>
                </a:solidFill>
              </a:rPr>
              <a:t>496 &amp;= 16 \</a:t>
            </a:r>
            <a:r>
              <a:rPr lang="en-US" sz="800" dirty="0" err="1" smtClean="0">
                <a:solidFill>
                  <a:srgbClr val="A6A6A6"/>
                </a:solidFill>
              </a:rPr>
              <a:t>cdot</a:t>
            </a:r>
            <a:r>
              <a:rPr lang="en-US" sz="800" dirty="0" smtClean="0">
                <a:solidFill>
                  <a:srgbClr val="A6A6A6"/>
                </a:solidFill>
              </a:rPr>
              <a:t> 31 = 2^4 \</a:t>
            </a:r>
            <a:r>
              <a:rPr lang="en-US" sz="800" dirty="0" err="1" smtClean="0">
                <a:solidFill>
                  <a:srgbClr val="A6A6A6"/>
                </a:solidFill>
              </a:rPr>
              <a:t>cdot</a:t>
            </a:r>
            <a:r>
              <a:rPr lang="en-US" sz="800" dirty="0" smtClean="0">
                <a:solidFill>
                  <a:srgbClr val="A6A6A6"/>
                </a:solidFill>
              </a:rPr>
              <a:t> 31 \\</a:t>
            </a:r>
          </a:p>
          <a:p>
            <a:r>
              <a:rPr lang="en-US" sz="800" dirty="0" smtClean="0">
                <a:solidFill>
                  <a:srgbClr val="A6A6A6"/>
                </a:solidFill>
              </a:rPr>
              <a:t>8128 &amp;= 64 \</a:t>
            </a:r>
            <a:r>
              <a:rPr lang="en-US" sz="800" dirty="0" err="1" smtClean="0">
                <a:solidFill>
                  <a:srgbClr val="A6A6A6"/>
                </a:solidFill>
              </a:rPr>
              <a:t>cdot</a:t>
            </a:r>
            <a:r>
              <a:rPr lang="en-US" sz="800" dirty="0" smtClean="0">
                <a:solidFill>
                  <a:srgbClr val="A6A6A6"/>
                </a:solidFill>
              </a:rPr>
              <a:t> 127 = 2^6 \</a:t>
            </a:r>
            <a:r>
              <a:rPr lang="en-US" sz="800" dirty="0" err="1" smtClean="0">
                <a:solidFill>
                  <a:srgbClr val="A6A6A6"/>
                </a:solidFill>
              </a:rPr>
              <a:t>cdot</a:t>
            </a:r>
            <a:r>
              <a:rPr lang="en-US" sz="800" dirty="0" smtClean="0">
                <a:solidFill>
                  <a:srgbClr val="A6A6A6"/>
                </a:solidFill>
              </a:rPr>
              <a:t> 127</a:t>
            </a:r>
          </a:p>
          <a:p>
            <a:r>
              <a:rPr lang="en-US" sz="800" dirty="0" smtClean="0">
                <a:solidFill>
                  <a:srgbClr val="A6A6A6"/>
                </a:solidFill>
              </a:rPr>
              <a:t>\end{align*}</a:t>
            </a:r>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79</a:t>
            </a:fld>
            <a:endParaRPr lang="en-US"/>
          </a:p>
        </p:txBody>
      </p:sp>
    </p:spTree>
    <p:extLst>
      <p:ext uri="{BB962C8B-B14F-4D97-AF65-F5344CB8AC3E}">
        <p14:creationId xmlns:p14="http://schemas.microsoft.com/office/powerpoint/2010/main" val="27298822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They noticed that if they factored out the powers of two, the number was perfect if what’s left is a prime.</a:t>
            </a:r>
          </a:p>
          <a:p>
            <a:endParaRPr lang="en-US" sz="1200" kern="1200" dirty="0" smtClean="0">
              <a:solidFill>
                <a:schemeClr val="tx1"/>
              </a:solidFill>
              <a:latin typeface="+mn-lt"/>
              <a:ea typeface="+mn-ea"/>
              <a:cs typeface="+mn-cs"/>
            </a:endParaRPr>
          </a:p>
          <a:p>
            <a:r>
              <a:rPr lang="en-US" sz="800" kern="1200" dirty="0" smtClean="0">
                <a:solidFill>
                  <a:srgbClr val="A6A6A6"/>
                </a:solidFill>
                <a:latin typeface="+mn-lt"/>
                <a:ea typeface="+mn-ea"/>
                <a:cs typeface="+mn-cs"/>
              </a:rPr>
              <a:t>\begin{align*}</a:t>
            </a:r>
          </a:p>
          <a:p>
            <a:r>
              <a:rPr lang="en-US" sz="800" kern="1200" dirty="0" smtClean="0">
                <a:solidFill>
                  <a:srgbClr val="A6A6A6"/>
                </a:solidFill>
                <a:latin typeface="+mn-lt"/>
                <a:ea typeface="+mn-ea"/>
                <a:cs typeface="+mn-cs"/>
              </a:rPr>
              <a:t>6 = 2\</a:t>
            </a:r>
            <a:r>
              <a:rPr lang="en-US" sz="800" kern="1200" dirty="0" err="1" smtClean="0">
                <a:solidFill>
                  <a:srgbClr val="A6A6A6"/>
                </a:solidFill>
                <a:latin typeface="+mn-lt"/>
                <a:ea typeface="+mn-ea"/>
                <a:cs typeface="+mn-cs"/>
              </a:rPr>
              <a:t>cdot</a:t>
            </a:r>
            <a:r>
              <a:rPr lang="en-US" sz="800" kern="1200" dirty="0" smtClean="0">
                <a:solidFill>
                  <a:srgbClr val="A6A6A6"/>
                </a:solidFill>
                <a:latin typeface="+mn-lt"/>
                <a:ea typeface="+mn-ea"/>
                <a:cs typeface="+mn-cs"/>
              </a:rPr>
              <a:t> 3 &amp;= 2^1\</a:t>
            </a:r>
            <a:r>
              <a:rPr lang="en-US" sz="800" kern="1200" dirty="0" err="1" smtClean="0">
                <a:solidFill>
                  <a:srgbClr val="A6A6A6"/>
                </a:solidFill>
                <a:latin typeface="+mn-lt"/>
                <a:ea typeface="+mn-ea"/>
                <a:cs typeface="+mn-cs"/>
              </a:rPr>
              <a:t>cdot</a:t>
            </a:r>
            <a:r>
              <a:rPr lang="en-US" sz="800" kern="1200" dirty="0" smtClean="0">
                <a:solidFill>
                  <a:srgbClr val="A6A6A6"/>
                </a:solidFill>
                <a:latin typeface="+mn-lt"/>
                <a:ea typeface="+mn-ea"/>
                <a:cs typeface="+mn-cs"/>
              </a:rPr>
              <a:t>(2^2 - 1)\\</a:t>
            </a:r>
          </a:p>
          <a:p>
            <a:r>
              <a:rPr lang="en-US" sz="800" kern="1200" dirty="0" smtClean="0">
                <a:solidFill>
                  <a:srgbClr val="A6A6A6"/>
                </a:solidFill>
                <a:latin typeface="+mn-lt"/>
                <a:ea typeface="+mn-ea"/>
                <a:cs typeface="+mn-cs"/>
              </a:rPr>
              <a:t>28 = 4\</a:t>
            </a:r>
            <a:r>
              <a:rPr lang="en-US" sz="800" kern="1200" dirty="0" err="1" smtClean="0">
                <a:solidFill>
                  <a:srgbClr val="A6A6A6"/>
                </a:solidFill>
                <a:latin typeface="+mn-lt"/>
                <a:ea typeface="+mn-ea"/>
                <a:cs typeface="+mn-cs"/>
              </a:rPr>
              <a:t>cdot</a:t>
            </a:r>
            <a:r>
              <a:rPr lang="en-US" sz="800" kern="1200" dirty="0" smtClean="0">
                <a:solidFill>
                  <a:srgbClr val="A6A6A6"/>
                </a:solidFill>
                <a:latin typeface="+mn-lt"/>
                <a:ea typeface="+mn-ea"/>
                <a:cs typeface="+mn-cs"/>
              </a:rPr>
              <a:t> 7 &amp;= 2^2\</a:t>
            </a:r>
            <a:r>
              <a:rPr lang="en-US" sz="800" kern="1200" dirty="0" err="1" smtClean="0">
                <a:solidFill>
                  <a:srgbClr val="A6A6A6"/>
                </a:solidFill>
                <a:latin typeface="+mn-lt"/>
                <a:ea typeface="+mn-ea"/>
                <a:cs typeface="+mn-cs"/>
              </a:rPr>
              <a:t>cdot</a:t>
            </a:r>
            <a:r>
              <a:rPr lang="en-US" sz="800" kern="1200" dirty="0" smtClean="0">
                <a:solidFill>
                  <a:srgbClr val="A6A6A6"/>
                </a:solidFill>
                <a:latin typeface="+mn-lt"/>
                <a:ea typeface="+mn-ea"/>
                <a:cs typeface="+mn-cs"/>
              </a:rPr>
              <a:t>(2^3 - 1)\\</a:t>
            </a:r>
          </a:p>
          <a:p>
            <a:r>
              <a:rPr lang="en-US" sz="800" kern="1200" dirty="0" smtClean="0">
                <a:solidFill>
                  <a:srgbClr val="A6A6A6"/>
                </a:solidFill>
                <a:latin typeface="+mn-lt"/>
                <a:ea typeface="+mn-ea"/>
                <a:cs typeface="+mn-cs"/>
              </a:rPr>
              <a:t>120 = 8\</a:t>
            </a:r>
            <a:r>
              <a:rPr lang="en-US" sz="800" kern="1200" dirty="0" err="1" smtClean="0">
                <a:solidFill>
                  <a:srgbClr val="A6A6A6"/>
                </a:solidFill>
                <a:latin typeface="+mn-lt"/>
                <a:ea typeface="+mn-ea"/>
                <a:cs typeface="+mn-cs"/>
              </a:rPr>
              <a:t>cdot</a:t>
            </a:r>
            <a:r>
              <a:rPr lang="en-US" sz="800" kern="1200" dirty="0" smtClean="0">
                <a:solidFill>
                  <a:srgbClr val="A6A6A6"/>
                </a:solidFill>
                <a:latin typeface="+mn-lt"/>
                <a:ea typeface="+mn-ea"/>
                <a:cs typeface="+mn-cs"/>
              </a:rPr>
              <a:t> \</a:t>
            </a:r>
            <a:r>
              <a:rPr lang="en-US" sz="800" kern="1200" dirty="0" err="1" smtClean="0">
                <a:solidFill>
                  <a:srgbClr val="A6A6A6"/>
                </a:solidFill>
                <a:latin typeface="+mn-lt"/>
                <a:ea typeface="+mn-ea"/>
                <a:cs typeface="+mn-cs"/>
              </a:rPr>
              <a:t>textbf</a:t>
            </a:r>
            <a:r>
              <a:rPr lang="en-US" sz="800" kern="1200" dirty="0" smtClean="0">
                <a:solidFill>
                  <a:srgbClr val="A6A6A6"/>
                </a:solidFill>
                <a:latin typeface="+mn-lt"/>
                <a:ea typeface="+mn-ea"/>
                <a:cs typeface="+mn-cs"/>
              </a:rPr>
              <a:t>{15} &amp;= 2^3\</a:t>
            </a:r>
            <a:r>
              <a:rPr lang="en-US" sz="800" kern="1200" dirty="0" err="1" smtClean="0">
                <a:solidFill>
                  <a:srgbClr val="A6A6A6"/>
                </a:solidFill>
                <a:latin typeface="+mn-lt"/>
                <a:ea typeface="+mn-ea"/>
                <a:cs typeface="+mn-cs"/>
              </a:rPr>
              <a:t>cdot</a:t>
            </a:r>
            <a:r>
              <a:rPr lang="en-US" sz="800" kern="1200" dirty="0" smtClean="0">
                <a:solidFill>
                  <a:srgbClr val="A6A6A6"/>
                </a:solidFill>
                <a:latin typeface="+mn-lt"/>
                <a:ea typeface="+mn-ea"/>
                <a:cs typeface="+mn-cs"/>
              </a:rPr>
              <a:t>(2^4 - 1) \</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not~perfect</a:t>
            </a:r>
            <a:r>
              <a:rPr lang="en-US" sz="800" kern="1200" dirty="0" smtClean="0">
                <a:solidFill>
                  <a:srgbClr val="A6A6A6"/>
                </a:solidFill>
                <a:latin typeface="+mn-lt"/>
                <a:ea typeface="+mn-ea"/>
                <a:cs typeface="+mn-cs"/>
              </a:rPr>
              <a:t>}\\</a:t>
            </a:r>
          </a:p>
          <a:p>
            <a:r>
              <a:rPr lang="en-US" sz="800" kern="1200" dirty="0" smtClean="0">
                <a:solidFill>
                  <a:srgbClr val="A6A6A6"/>
                </a:solidFill>
                <a:latin typeface="+mn-lt"/>
                <a:ea typeface="+mn-ea"/>
                <a:cs typeface="+mn-cs"/>
              </a:rPr>
              <a:t>496 = 16 \</a:t>
            </a:r>
            <a:r>
              <a:rPr lang="en-US" sz="800" kern="1200" dirty="0" err="1" smtClean="0">
                <a:solidFill>
                  <a:srgbClr val="A6A6A6"/>
                </a:solidFill>
                <a:latin typeface="+mn-lt"/>
                <a:ea typeface="+mn-ea"/>
                <a:cs typeface="+mn-cs"/>
              </a:rPr>
              <a:t>cdot</a:t>
            </a:r>
            <a:r>
              <a:rPr lang="en-US" sz="800" kern="1200" dirty="0" smtClean="0">
                <a:solidFill>
                  <a:srgbClr val="A6A6A6"/>
                </a:solidFill>
                <a:latin typeface="+mn-lt"/>
                <a:ea typeface="+mn-ea"/>
                <a:cs typeface="+mn-cs"/>
              </a:rPr>
              <a:t> 31 &amp;= 2^4\</a:t>
            </a:r>
            <a:r>
              <a:rPr lang="en-US" sz="800" kern="1200" dirty="0" err="1" smtClean="0">
                <a:solidFill>
                  <a:srgbClr val="A6A6A6"/>
                </a:solidFill>
                <a:latin typeface="+mn-lt"/>
                <a:ea typeface="+mn-ea"/>
                <a:cs typeface="+mn-cs"/>
              </a:rPr>
              <a:t>cdot</a:t>
            </a:r>
            <a:r>
              <a:rPr lang="en-US" sz="800" kern="1200" dirty="0" smtClean="0">
                <a:solidFill>
                  <a:srgbClr val="A6A6A6"/>
                </a:solidFill>
                <a:latin typeface="+mn-lt"/>
                <a:ea typeface="+mn-ea"/>
                <a:cs typeface="+mn-cs"/>
              </a:rPr>
              <a:t>(2^5 - 1)\\</a:t>
            </a:r>
          </a:p>
          <a:p>
            <a:r>
              <a:rPr lang="en-US" sz="800" kern="1200" dirty="0" smtClean="0">
                <a:solidFill>
                  <a:srgbClr val="A6A6A6"/>
                </a:solidFill>
                <a:latin typeface="+mn-lt"/>
                <a:ea typeface="+mn-ea"/>
                <a:cs typeface="+mn-cs"/>
              </a:rPr>
              <a:t>2016 = 32 \</a:t>
            </a:r>
            <a:r>
              <a:rPr lang="en-US" sz="800" kern="1200" dirty="0" err="1" smtClean="0">
                <a:solidFill>
                  <a:srgbClr val="A6A6A6"/>
                </a:solidFill>
                <a:latin typeface="+mn-lt"/>
                <a:ea typeface="+mn-ea"/>
                <a:cs typeface="+mn-cs"/>
              </a:rPr>
              <a:t>cdot</a:t>
            </a:r>
            <a:r>
              <a:rPr lang="en-US" sz="800" kern="1200" dirty="0" smtClean="0">
                <a:solidFill>
                  <a:srgbClr val="A6A6A6"/>
                </a:solidFill>
                <a:latin typeface="+mn-lt"/>
                <a:ea typeface="+mn-ea"/>
                <a:cs typeface="+mn-cs"/>
              </a:rPr>
              <a:t> \</a:t>
            </a:r>
            <a:r>
              <a:rPr lang="en-US" sz="800" kern="1200" dirty="0" err="1" smtClean="0">
                <a:solidFill>
                  <a:srgbClr val="A6A6A6"/>
                </a:solidFill>
                <a:latin typeface="+mn-lt"/>
                <a:ea typeface="+mn-ea"/>
                <a:cs typeface="+mn-cs"/>
              </a:rPr>
              <a:t>textbf</a:t>
            </a:r>
            <a:r>
              <a:rPr lang="en-US" sz="800" kern="1200" dirty="0" smtClean="0">
                <a:solidFill>
                  <a:srgbClr val="A6A6A6"/>
                </a:solidFill>
                <a:latin typeface="+mn-lt"/>
                <a:ea typeface="+mn-ea"/>
                <a:cs typeface="+mn-cs"/>
              </a:rPr>
              <a:t>{63} &amp;= 2^5\</a:t>
            </a:r>
            <a:r>
              <a:rPr lang="en-US" sz="800" kern="1200" dirty="0" err="1" smtClean="0">
                <a:solidFill>
                  <a:srgbClr val="A6A6A6"/>
                </a:solidFill>
                <a:latin typeface="+mn-lt"/>
                <a:ea typeface="+mn-ea"/>
                <a:cs typeface="+mn-cs"/>
              </a:rPr>
              <a:t>cdot</a:t>
            </a:r>
            <a:r>
              <a:rPr lang="en-US" sz="800" kern="1200" dirty="0" smtClean="0">
                <a:solidFill>
                  <a:srgbClr val="A6A6A6"/>
                </a:solidFill>
                <a:latin typeface="+mn-lt"/>
                <a:ea typeface="+mn-ea"/>
                <a:cs typeface="+mn-cs"/>
              </a:rPr>
              <a:t>(2^6 - 1) \</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not~perfect</a:t>
            </a:r>
            <a:r>
              <a:rPr lang="en-US" sz="800" kern="1200" dirty="0" smtClean="0">
                <a:solidFill>
                  <a:srgbClr val="A6A6A6"/>
                </a:solidFill>
                <a:latin typeface="+mn-lt"/>
                <a:ea typeface="+mn-ea"/>
                <a:cs typeface="+mn-cs"/>
              </a:rPr>
              <a:t>}\\</a:t>
            </a:r>
          </a:p>
          <a:p>
            <a:r>
              <a:rPr lang="en-US" sz="800" kern="1200" dirty="0" smtClean="0">
                <a:solidFill>
                  <a:srgbClr val="A6A6A6"/>
                </a:solidFill>
                <a:latin typeface="+mn-lt"/>
                <a:ea typeface="+mn-ea"/>
                <a:cs typeface="+mn-cs"/>
              </a:rPr>
              <a:t>8128 = 64 \</a:t>
            </a:r>
            <a:r>
              <a:rPr lang="en-US" sz="800" kern="1200" dirty="0" err="1" smtClean="0">
                <a:solidFill>
                  <a:srgbClr val="A6A6A6"/>
                </a:solidFill>
                <a:latin typeface="+mn-lt"/>
                <a:ea typeface="+mn-ea"/>
                <a:cs typeface="+mn-cs"/>
              </a:rPr>
              <a:t>cdot</a:t>
            </a:r>
            <a:r>
              <a:rPr lang="en-US" sz="800" kern="1200" dirty="0" smtClean="0">
                <a:solidFill>
                  <a:srgbClr val="A6A6A6"/>
                </a:solidFill>
                <a:latin typeface="+mn-lt"/>
                <a:ea typeface="+mn-ea"/>
                <a:cs typeface="+mn-cs"/>
              </a:rPr>
              <a:t> 127 &amp;= 2^6\</a:t>
            </a:r>
            <a:r>
              <a:rPr lang="en-US" sz="800" kern="1200" dirty="0" err="1" smtClean="0">
                <a:solidFill>
                  <a:srgbClr val="A6A6A6"/>
                </a:solidFill>
                <a:latin typeface="+mn-lt"/>
                <a:ea typeface="+mn-ea"/>
                <a:cs typeface="+mn-cs"/>
              </a:rPr>
              <a:t>cdot</a:t>
            </a:r>
            <a:r>
              <a:rPr lang="en-US" sz="800" kern="1200" dirty="0" smtClean="0">
                <a:solidFill>
                  <a:srgbClr val="A6A6A6"/>
                </a:solidFill>
                <a:latin typeface="+mn-lt"/>
                <a:ea typeface="+mn-ea"/>
                <a:cs typeface="+mn-cs"/>
              </a:rPr>
              <a:t>(2^7 - 1)</a:t>
            </a:r>
          </a:p>
          <a:p>
            <a:r>
              <a:rPr lang="en-US" sz="800" kern="1200" dirty="0" smtClean="0">
                <a:solidFill>
                  <a:srgbClr val="A6A6A6"/>
                </a:solidFill>
                <a:latin typeface="+mn-lt"/>
                <a:ea typeface="+mn-ea"/>
                <a:cs typeface="+mn-cs"/>
              </a:rPr>
              <a:t>\end{align*}</a:t>
            </a:r>
          </a:p>
        </p:txBody>
      </p:sp>
      <p:sp>
        <p:nvSpPr>
          <p:cNvPr id="4" name="Slide Number Placeholder 3"/>
          <p:cNvSpPr>
            <a:spLocks noGrp="1"/>
          </p:cNvSpPr>
          <p:nvPr>
            <p:ph type="sldNum" sz="quarter" idx="10"/>
          </p:nvPr>
        </p:nvSpPr>
        <p:spPr/>
        <p:txBody>
          <a:bodyPr/>
          <a:lstStyle/>
          <a:p>
            <a:fld id="{54944655-8098-9B4C-A891-DF2C39192C38}" type="slidenum">
              <a:rPr lang="en-US" smtClean="0"/>
              <a:t>80</a:t>
            </a:fld>
            <a:endParaRPr lang="en-US"/>
          </a:p>
        </p:txBody>
      </p:sp>
    </p:spTree>
    <p:extLst>
      <p:ext uri="{BB962C8B-B14F-4D97-AF65-F5344CB8AC3E}">
        <p14:creationId xmlns:p14="http://schemas.microsoft.com/office/powerpoint/2010/main" val="11208459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talk a lot more about Euclid and his Elements later in the course.</a:t>
            </a:r>
          </a:p>
          <a:p>
            <a:r>
              <a:rPr lang="en-US" dirty="0" smtClean="0"/>
              <a:t>Before we prove this proposition, we’re going to look at a couple of useful formulas we’ll need.</a:t>
            </a:r>
          </a:p>
          <a:p>
            <a:endParaRPr lang="en-US" dirty="0" smtClean="0"/>
          </a:p>
          <a:p>
            <a:r>
              <a:rPr lang="en-US" sz="800" dirty="0" smtClean="0">
                <a:solidFill>
                  <a:srgbClr val="A6A6A6"/>
                </a:solidFill>
              </a:rPr>
              <a:t>\[ \</a:t>
            </a:r>
            <a:r>
              <a:rPr lang="en-US" sz="800" dirty="0" err="1" smtClean="0">
                <a:solidFill>
                  <a:srgbClr val="A6A6A6"/>
                </a:solidFill>
              </a:rPr>
              <a:t>textit</a:t>
            </a:r>
            <a:r>
              <a:rPr lang="en-US" sz="800" dirty="0" smtClean="0">
                <a:solidFill>
                  <a:srgbClr val="A6A6A6"/>
                </a:solidFill>
              </a:rPr>
              <a:t>{If~} \sum_{</a:t>
            </a:r>
            <a:r>
              <a:rPr lang="en-US" sz="800" dirty="0" err="1" smtClean="0">
                <a:solidFill>
                  <a:srgbClr val="A6A6A6"/>
                </a:solidFill>
              </a:rPr>
              <a:t>i</a:t>
            </a:r>
            <a:r>
              <a:rPr lang="en-US" sz="800" dirty="0" smtClean="0">
                <a:solidFill>
                  <a:srgbClr val="A6A6A6"/>
                </a:solidFill>
              </a:rPr>
              <a:t> = 0}^{n}2^i \</a:t>
            </a:r>
            <a:r>
              <a:rPr lang="en-US" sz="800" dirty="0" err="1" smtClean="0">
                <a:solidFill>
                  <a:srgbClr val="A6A6A6"/>
                </a:solidFill>
              </a:rPr>
              <a:t>textit</a:t>
            </a:r>
            <a:r>
              <a:rPr lang="en-US" sz="800" dirty="0" smtClean="0">
                <a:solidFill>
                  <a:srgbClr val="A6A6A6"/>
                </a:solidFill>
              </a:rPr>
              <a:t>{ ~</a:t>
            </a:r>
            <a:r>
              <a:rPr lang="en-US" sz="800" dirty="0" err="1" smtClean="0">
                <a:solidFill>
                  <a:srgbClr val="A6A6A6"/>
                </a:solidFill>
              </a:rPr>
              <a:t>is~prime~then</a:t>
            </a:r>
            <a:r>
              <a:rPr lang="en-US" sz="800" dirty="0" smtClean="0">
                <a:solidFill>
                  <a:srgbClr val="A6A6A6"/>
                </a:solidFill>
              </a:rPr>
              <a:t>~} 2^n \sum_{</a:t>
            </a:r>
            <a:r>
              <a:rPr lang="en-US" sz="800" dirty="0" err="1" smtClean="0">
                <a:solidFill>
                  <a:srgbClr val="A6A6A6"/>
                </a:solidFill>
              </a:rPr>
              <a:t>i</a:t>
            </a:r>
            <a:r>
              <a:rPr lang="en-US" sz="800" dirty="0" smtClean="0">
                <a:solidFill>
                  <a:srgbClr val="A6A6A6"/>
                </a:solidFill>
              </a:rPr>
              <a:t>=0}^n 2^i \</a:t>
            </a:r>
            <a:r>
              <a:rPr lang="en-US" sz="800" dirty="0" err="1" smtClean="0">
                <a:solidFill>
                  <a:srgbClr val="A6A6A6"/>
                </a:solidFill>
              </a:rPr>
              <a:t>textit</a:t>
            </a:r>
            <a:r>
              <a:rPr lang="en-US" sz="800" dirty="0" smtClean="0">
                <a:solidFill>
                  <a:srgbClr val="A6A6A6"/>
                </a:solidFill>
              </a:rPr>
              <a:t>{ ~is~ perfect.} \]</a:t>
            </a:r>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81</a:t>
            </a:fld>
            <a:endParaRPr lang="en-US"/>
          </a:p>
        </p:txBody>
      </p:sp>
    </p:spTree>
    <p:extLst>
      <p:ext uri="{BB962C8B-B14F-4D97-AF65-F5344CB8AC3E}">
        <p14:creationId xmlns:p14="http://schemas.microsoft.com/office/powerpoint/2010/main" val="26146811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Derivation:  Two sides of both are equal by distributive</a:t>
            </a:r>
            <a:r>
              <a:rPr lang="en-US" sz="1200" kern="1200" baseline="0" dirty="0" smtClean="0">
                <a:solidFill>
                  <a:schemeClr val="tx1"/>
                </a:solidFill>
                <a:latin typeface="+mn-lt"/>
                <a:ea typeface="+mn-ea"/>
                <a:cs typeface="+mn-cs"/>
              </a:rPr>
              <a:t> law.  Subtracting one from the other gives diff. of powers formula.</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800" kern="1200" dirty="0" smtClean="0">
                <a:solidFill>
                  <a:srgbClr val="A6A6A6"/>
                </a:solidFill>
                <a:latin typeface="+mn-lt"/>
                <a:ea typeface="+mn-ea"/>
                <a:cs typeface="+mn-cs"/>
              </a:rPr>
              <a:t>\begin{align*}</a:t>
            </a:r>
          </a:p>
          <a:p>
            <a:r>
              <a:rPr lang="en-US" sz="800" kern="1200" dirty="0" smtClean="0">
                <a:solidFill>
                  <a:srgbClr val="A6A6A6"/>
                </a:solidFill>
                <a:latin typeface="+mn-lt"/>
                <a:ea typeface="+mn-ea"/>
                <a:cs typeface="+mn-cs"/>
              </a:rPr>
              <a:t>x^2 - y^2 &amp;= (x-y)(x +y) \</a:t>
            </a:r>
            <a:r>
              <a:rPr lang="en-US" sz="800" kern="1200" dirty="0" err="1" smtClean="0">
                <a:solidFill>
                  <a:srgbClr val="A6A6A6"/>
                </a:solidFill>
                <a:latin typeface="+mn-lt"/>
                <a:ea typeface="+mn-ea"/>
                <a:cs typeface="+mn-cs"/>
              </a:rPr>
              <a:t>nonumber</a:t>
            </a:r>
            <a:r>
              <a:rPr lang="en-US" sz="800" kern="1200" dirty="0" smtClean="0">
                <a:solidFill>
                  <a:srgbClr val="A6A6A6"/>
                </a:solidFill>
                <a:latin typeface="+mn-lt"/>
                <a:ea typeface="+mn-ea"/>
                <a:cs typeface="+mn-cs"/>
              </a:rPr>
              <a:t> \\</a:t>
            </a:r>
          </a:p>
          <a:p>
            <a:r>
              <a:rPr lang="en-US" sz="800" kern="1200" dirty="0" smtClean="0">
                <a:solidFill>
                  <a:srgbClr val="A6A6A6"/>
                </a:solidFill>
                <a:latin typeface="+mn-lt"/>
                <a:ea typeface="+mn-ea"/>
                <a:cs typeface="+mn-cs"/>
              </a:rPr>
              <a:t>x^3 - y^3 &amp;= (x-y)(x^2 + </a:t>
            </a:r>
            <a:r>
              <a:rPr lang="en-US" sz="800" kern="1200" dirty="0" err="1" smtClean="0">
                <a:solidFill>
                  <a:srgbClr val="A6A6A6"/>
                </a:solidFill>
                <a:latin typeface="+mn-lt"/>
                <a:ea typeface="+mn-ea"/>
                <a:cs typeface="+mn-cs"/>
              </a:rPr>
              <a:t>xy</a:t>
            </a:r>
            <a:r>
              <a:rPr lang="en-US" sz="800" kern="1200" dirty="0" smtClean="0">
                <a:solidFill>
                  <a:srgbClr val="A6A6A6"/>
                </a:solidFill>
                <a:latin typeface="+mn-lt"/>
                <a:ea typeface="+mn-ea"/>
                <a:cs typeface="+mn-cs"/>
              </a:rPr>
              <a:t> + y^2) \</a:t>
            </a:r>
            <a:r>
              <a:rPr lang="en-US" sz="800" kern="1200" dirty="0" err="1" smtClean="0">
                <a:solidFill>
                  <a:srgbClr val="A6A6A6"/>
                </a:solidFill>
                <a:latin typeface="+mn-lt"/>
                <a:ea typeface="+mn-ea"/>
                <a:cs typeface="+mn-cs"/>
              </a:rPr>
              <a:t>nonumber</a:t>
            </a:r>
            <a:r>
              <a:rPr lang="en-US" sz="800" kern="1200" dirty="0" smtClean="0">
                <a:solidFill>
                  <a:srgbClr val="A6A6A6"/>
                </a:solidFill>
                <a:latin typeface="+mn-lt"/>
                <a:ea typeface="+mn-ea"/>
                <a:cs typeface="+mn-cs"/>
              </a:rPr>
              <a:t> \\</a:t>
            </a:r>
          </a:p>
          <a:p>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vdots</a:t>
            </a:r>
            <a:r>
              <a:rPr lang="en-US" sz="800" kern="1200" dirty="0" smtClean="0">
                <a:solidFill>
                  <a:srgbClr val="A6A6A6"/>
                </a:solidFill>
                <a:latin typeface="+mn-lt"/>
                <a:ea typeface="+mn-ea"/>
                <a:cs typeface="+mn-cs"/>
              </a:rPr>
              <a:t> \</a:t>
            </a:r>
            <a:r>
              <a:rPr lang="en-US" sz="800" kern="1200" dirty="0" err="1" smtClean="0">
                <a:solidFill>
                  <a:srgbClr val="A6A6A6"/>
                </a:solidFill>
                <a:latin typeface="+mn-lt"/>
                <a:ea typeface="+mn-ea"/>
                <a:cs typeface="+mn-cs"/>
              </a:rPr>
              <a:t>nonumber</a:t>
            </a:r>
            <a:r>
              <a:rPr lang="en-US" sz="800" kern="1200" dirty="0" smtClean="0">
                <a:solidFill>
                  <a:srgbClr val="A6A6A6"/>
                </a:solidFill>
                <a:latin typeface="+mn-lt"/>
                <a:ea typeface="+mn-ea"/>
                <a:cs typeface="+mn-cs"/>
              </a:rPr>
              <a:t> \\</a:t>
            </a:r>
          </a:p>
          <a:p>
            <a:r>
              <a:rPr lang="es-ES_tradnl" sz="800" kern="1200" dirty="0" smtClean="0">
                <a:solidFill>
                  <a:srgbClr val="A6A6A6"/>
                </a:solidFill>
                <a:latin typeface="+mn-lt"/>
                <a:ea typeface="+mn-ea"/>
                <a:cs typeface="+mn-cs"/>
              </a:rPr>
              <a:t>x^{n + 1} - y^{n + 1} &amp;= (x-y)(</a:t>
            </a:r>
            <a:r>
              <a:rPr lang="es-ES_tradnl" sz="800" kern="1200" dirty="0" err="1" smtClean="0">
                <a:solidFill>
                  <a:srgbClr val="A6A6A6"/>
                </a:solidFill>
                <a:latin typeface="+mn-lt"/>
                <a:ea typeface="+mn-ea"/>
                <a:cs typeface="+mn-cs"/>
              </a:rPr>
              <a:t>x^n</a:t>
            </a:r>
            <a:r>
              <a:rPr lang="es-ES_tradnl" sz="800" kern="1200" dirty="0" smtClean="0">
                <a:solidFill>
                  <a:srgbClr val="A6A6A6"/>
                </a:solidFill>
                <a:latin typeface="+mn-lt"/>
                <a:ea typeface="+mn-ea"/>
                <a:cs typeface="+mn-cs"/>
              </a:rPr>
              <a:t> + x^{n-1}y + \</a:t>
            </a:r>
            <a:r>
              <a:rPr lang="es-ES_tradnl" sz="800" kern="1200" dirty="0" err="1" smtClean="0">
                <a:solidFill>
                  <a:srgbClr val="A6A6A6"/>
                </a:solidFill>
                <a:latin typeface="+mn-lt"/>
                <a:ea typeface="+mn-ea"/>
                <a:cs typeface="+mn-cs"/>
              </a:rPr>
              <a:t>dots</a:t>
            </a:r>
            <a:r>
              <a:rPr lang="es-ES_tradnl" sz="800" kern="1200" dirty="0" smtClean="0">
                <a:solidFill>
                  <a:srgbClr val="A6A6A6"/>
                </a:solidFill>
                <a:latin typeface="+mn-lt"/>
                <a:ea typeface="+mn-ea"/>
                <a:cs typeface="+mn-cs"/>
              </a:rPr>
              <a:t> + </a:t>
            </a:r>
            <a:r>
              <a:rPr lang="es-ES_tradnl" sz="800" kern="1200" dirty="0" err="1" smtClean="0">
                <a:solidFill>
                  <a:srgbClr val="A6A6A6"/>
                </a:solidFill>
                <a:latin typeface="+mn-lt"/>
                <a:ea typeface="+mn-ea"/>
                <a:cs typeface="+mn-cs"/>
              </a:rPr>
              <a:t>xy</a:t>
            </a:r>
            <a:r>
              <a:rPr lang="es-ES_tradnl" sz="800" kern="1200" dirty="0" smtClean="0">
                <a:solidFill>
                  <a:srgbClr val="A6A6A6"/>
                </a:solidFill>
                <a:latin typeface="+mn-lt"/>
                <a:ea typeface="+mn-ea"/>
                <a:cs typeface="+mn-cs"/>
              </a:rPr>
              <a:t>^{n-1} + </a:t>
            </a:r>
            <a:r>
              <a:rPr lang="es-ES_tradnl" sz="800" kern="1200" dirty="0" err="1" smtClean="0">
                <a:solidFill>
                  <a:srgbClr val="A6A6A6"/>
                </a:solidFill>
                <a:latin typeface="+mn-lt"/>
                <a:ea typeface="+mn-ea"/>
                <a:cs typeface="+mn-cs"/>
              </a:rPr>
              <a:t>y^n</a:t>
            </a:r>
            <a:r>
              <a:rPr lang="es-ES_tradnl" sz="800" kern="1200" dirty="0" smtClean="0">
                <a:solidFill>
                  <a:srgbClr val="A6A6A6"/>
                </a:solidFill>
                <a:latin typeface="+mn-lt"/>
                <a:ea typeface="+mn-ea"/>
                <a:cs typeface="+mn-cs"/>
              </a:rPr>
              <a:t>) \</a:t>
            </a:r>
            <a:r>
              <a:rPr lang="es-ES_tradnl" sz="800" kern="1200" dirty="0" err="1" smtClean="0">
                <a:solidFill>
                  <a:srgbClr val="A6A6A6"/>
                </a:solidFill>
                <a:latin typeface="+mn-lt"/>
                <a:ea typeface="+mn-ea"/>
                <a:cs typeface="+mn-cs"/>
              </a:rPr>
              <a:t>label</a:t>
            </a:r>
            <a:r>
              <a:rPr lang="es-ES_tradnl" sz="800" kern="1200" dirty="0" smtClean="0">
                <a:solidFill>
                  <a:srgbClr val="A6A6A6"/>
                </a:solidFill>
                <a:latin typeface="+mn-lt"/>
                <a:ea typeface="+mn-ea"/>
                <a:cs typeface="+mn-cs"/>
              </a:rPr>
              <a:t>{eqn:euclid4}</a:t>
            </a:r>
          </a:p>
          <a:p>
            <a:r>
              <a:rPr lang="es-ES_tradnl" sz="800" kern="1200" dirty="0" smtClean="0">
                <a:solidFill>
                  <a:srgbClr val="A6A6A6"/>
                </a:solidFill>
                <a:latin typeface="+mn-lt"/>
                <a:ea typeface="+mn-ea"/>
                <a:cs typeface="+mn-cs"/>
              </a:rPr>
              <a:t>\</a:t>
            </a:r>
            <a:r>
              <a:rPr lang="es-ES_tradnl" sz="800" kern="1200" dirty="0" err="1" smtClean="0">
                <a:solidFill>
                  <a:srgbClr val="A6A6A6"/>
                </a:solidFill>
                <a:latin typeface="+mn-lt"/>
                <a:ea typeface="+mn-ea"/>
                <a:cs typeface="+mn-cs"/>
              </a:rPr>
              <a:t>end</a:t>
            </a:r>
            <a:r>
              <a:rPr lang="es-ES_tradnl" sz="800" kern="1200" dirty="0" smtClean="0">
                <a:solidFill>
                  <a:srgbClr val="A6A6A6"/>
                </a:solidFill>
                <a:latin typeface="+mn-lt"/>
                <a:ea typeface="+mn-ea"/>
                <a:cs typeface="+mn-cs"/>
              </a:rPr>
              <a:t>{</a:t>
            </a:r>
            <a:r>
              <a:rPr lang="es-ES_tradnl" sz="800" kern="1200" dirty="0" err="1" smtClean="0">
                <a:solidFill>
                  <a:srgbClr val="A6A6A6"/>
                </a:solidFill>
                <a:latin typeface="+mn-lt"/>
                <a:ea typeface="+mn-ea"/>
                <a:cs typeface="+mn-cs"/>
              </a:rPr>
              <a:t>align</a:t>
            </a:r>
            <a:r>
              <a:rPr lang="es-ES_tradnl" sz="800" kern="1200" dirty="0" smtClean="0">
                <a:solidFill>
                  <a:srgbClr val="A6A6A6"/>
                </a:solidFill>
                <a:latin typeface="+mn-lt"/>
                <a:ea typeface="+mn-ea"/>
                <a:cs typeface="+mn-cs"/>
              </a:rPr>
              <a:t>*}</a:t>
            </a:r>
          </a:p>
          <a:p>
            <a:endParaRPr lang="es-ES_tradnl" sz="800" kern="1200" dirty="0" smtClean="0">
              <a:solidFill>
                <a:srgbClr val="A6A6A6"/>
              </a:solidFill>
              <a:latin typeface="+mn-lt"/>
              <a:ea typeface="+mn-ea"/>
              <a:cs typeface="+mn-cs"/>
            </a:endParaRPr>
          </a:p>
          <a:p>
            <a:r>
              <a:rPr lang="en-US" sz="800" kern="1200" dirty="0" smtClean="0">
                <a:solidFill>
                  <a:srgbClr val="A6A6A6"/>
                </a:solidFill>
                <a:latin typeface="+mn-lt"/>
                <a:ea typeface="+mn-ea"/>
                <a:cs typeface="+mn-cs"/>
              </a:rPr>
              <a:t>\begin{</a:t>
            </a:r>
            <a:r>
              <a:rPr lang="en-US" sz="800" kern="1200" dirty="0" err="1" smtClean="0">
                <a:solidFill>
                  <a:srgbClr val="A6A6A6"/>
                </a:solidFill>
                <a:latin typeface="+mn-lt"/>
                <a:ea typeface="+mn-ea"/>
                <a:cs typeface="+mn-cs"/>
              </a:rPr>
              <a:t>flalign</a:t>
            </a:r>
            <a:r>
              <a:rPr lang="en-US" sz="800" kern="1200" dirty="0" smtClean="0">
                <a:solidFill>
                  <a:srgbClr val="A6A6A6"/>
                </a:solidFill>
                <a:latin typeface="+mn-lt"/>
                <a:ea typeface="+mn-ea"/>
                <a:cs typeface="+mn-cs"/>
              </a:rPr>
              <a:t>*}</a:t>
            </a:r>
          </a:p>
          <a:p>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hspace</a:t>
            </a:r>
            <a:r>
              <a:rPr lang="tr-TR" sz="800" kern="1200" dirty="0" smtClean="0">
                <a:solidFill>
                  <a:srgbClr val="A6A6A6"/>
                </a:solidFill>
                <a:latin typeface="+mn-lt"/>
                <a:ea typeface="+mn-ea"/>
                <a:cs typeface="+mn-cs"/>
              </a:rPr>
              <a:t>*{-.5em}x(</a:t>
            </a:r>
            <a:r>
              <a:rPr lang="tr-TR" sz="800" kern="1200" dirty="0" err="1" smtClean="0">
                <a:solidFill>
                  <a:srgbClr val="A6A6A6"/>
                </a:solidFill>
                <a:latin typeface="+mn-lt"/>
                <a:ea typeface="+mn-ea"/>
                <a:cs typeface="+mn-cs"/>
              </a:rPr>
              <a:t>x^n</a:t>
            </a:r>
            <a:r>
              <a:rPr lang="tr-TR" sz="800" kern="1200" dirty="0" smtClean="0">
                <a:solidFill>
                  <a:srgbClr val="A6A6A6"/>
                </a:solidFill>
                <a:latin typeface="+mn-lt"/>
                <a:ea typeface="+mn-ea"/>
                <a:cs typeface="+mn-cs"/>
              </a:rPr>
              <a:t> + x^{n-1}y + \</a:t>
            </a:r>
            <a:r>
              <a:rPr lang="tr-TR" sz="800" kern="1200" dirty="0" err="1" smtClean="0">
                <a:solidFill>
                  <a:srgbClr val="A6A6A6"/>
                </a:solidFill>
                <a:latin typeface="+mn-lt"/>
                <a:ea typeface="+mn-ea"/>
                <a:cs typeface="+mn-cs"/>
              </a:rPr>
              <a:t>dots</a:t>
            </a:r>
            <a:r>
              <a:rPr lang="tr-TR" sz="800" kern="1200" dirty="0" smtClean="0">
                <a:solidFill>
                  <a:srgbClr val="A6A6A6"/>
                </a:solidFill>
                <a:latin typeface="+mn-lt"/>
                <a:ea typeface="+mn-ea"/>
                <a:cs typeface="+mn-cs"/>
              </a:rPr>
              <a:t> + </a:t>
            </a:r>
            <a:r>
              <a:rPr lang="tr-TR" sz="800" kern="1200" dirty="0" err="1" smtClean="0">
                <a:solidFill>
                  <a:srgbClr val="A6A6A6"/>
                </a:solidFill>
                <a:latin typeface="+mn-lt"/>
                <a:ea typeface="+mn-ea"/>
                <a:cs typeface="+mn-cs"/>
              </a:rPr>
              <a:t>xy</a:t>
            </a:r>
            <a:r>
              <a:rPr lang="tr-TR" sz="800" kern="1200" dirty="0" smtClean="0">
                <a:solidFill>
                  <a:srgbClr val="A6A6A6"/>
                </a:solidFill>
                <a:latin typeface="+mn-lt"/>
                <a:ea typeface="+mn-ea"/>
                <a:cs typeface="+mn-cs"/>
              </a:rPr>
              <a:t>^{n-1} + </a:t>
            </a:r>
            <a:r>
              <a:rPr lang="tr-TR" sz="800" kern="1200" dirty="0" err="1" smtClean="0">
                <a:solidFill>
                  <a:srgbClr val="A6A6A6"/>
                </a:solidFill>
                <a:latin typeface="+mn-lt"/>
                <a:ea typeface="+mn-ea"/>
                <a:cs typeface="+mn-cs"/>
              </a:rPr>
              <a:t>y^n</a:t>
            </a:r>
            <a:r>
              <a:rPr lang="tr-TR" sz="800" kern="1200" dirty="0" smtClean="0">
                <a:solidFill>
                  <a:srgbClr val="A6A6A6"/>
                </a:solidFill>
                <a:latin typeface="+mn-lt"/>
                <a:ea typeface="+mn-ea"/>
                <a:cs typeface="+mn-cs"/>
              </a:rPr>
              <a:t>) &amp;=   x^{n+1} +  </a:t>
            </a:r>
            <a:r>
              <a:rPr lang="tr-TR" sz="800" kern="1200" dirty="0" err="1" smtClean="0">
                <a:solidFill>
                  <a:srgbClr val="A6A6A6"/>
                </a:solidFill>
                <a:latin typeface="+mn-lt"/>
                <a:ea typeface="+mn-ea"/>
                <a:cs typeface="+mn-cs"/>
              </a:rPr>
              <a:t>x^ny</a:t>
            </a:r>
            <a:r>
              <a:rPr lang="tr-TR" sz="800" kern="1200" dirty="0" smtClean="0">
                <a:solidFill>
                  <a:srgbClr val="A6A6A6"/>
                </a:solidFill>
                <a:latin typeface="+mn-lt"/>
                <a:ea typeface="+mn-ea"/>
                <a:cs typeface="+mn-cs"/>
              </a:rPr>
              <a:t> + x^{n-1}y^2+\</a:t>
            </a:r>
            <a:r>
              <a:rPr lang="tr-TR" sz="800" kern="1200" dirty="0" err="1" smtClean="0">
                <a:solidFill>
                  <a:srgbClr val="A6A6A6"/>
                </a:solidFill>
                <a:latin typeface="+mn-lt"/>
                <a:ea typeface="+mn-ea"/>
                <a:cs typeface="+mn-cs"/>
              </a:rPr>
              <a:t>dots</a:t>
            </a:r>
            <a:r>
              <a:rPr lang="tr-TR" sz="800" kern="1200" dirty="0" smtClean="0">
                <a:solidFill>
                  <a:srgbClr val="A6A6A6"/>
                </a:solidFill>
                <a:latin typeface="+mn-lt"/>
                <a:ea typeface="+mn-ea"/>
                <a:cs typeface="+mn-cs"/>
              </a:rPr>
              <a:t> +   </a:t>
            </a:r>
            <a:r>
              <a:rPr lang="tr-TR" sz="800" kern="1200" dirty="0" err="1" smtClean="0">
                <a:solidFill>
                  <a:srgbClr val="A6A6A6"/>
                </a:solidFill>
                <a:latin typeface="+mn-lt"/>
                <a:ea typeface="+mn-ea"/>
                <a:cs typeface="+mn-cs"/>
              </a:rPr>
              <a:t>xy</a:t>
            </a:r>
            <a:r>
              <a:rPr lang="tr-TR" sz="800" kern="1200" dirty="0" smtClean="0">
                <a:solidFill>
                  <a:srgbClr val="A6A6A6"/>
                </a:solidFill>
                <a:latin typeface="+mn-lt"/>
                <a:ea typeface="+mn-ea"/>
                <a:cs typeface="+mn-cs"/>
              </a:rPr>
              <a:t>^{n} \\</a:t>
            </a:r>
          </a:p>
          <a:p>
            <a:r>
              <a:rPr lang="tr-TR" sz="800" kern="1200" dirty="0" smtClean="0">
                <a:solidFill>
                  <a:srgbClr val="A6A6A6"/>
                </a:solidFill>
                <a:latin typeface="+mn-lt"/>
                <a:ea typeface="+mn-ea"/>
                <a:cs typeface="+mn-cs"/>
              </a:rPr>
              <a:t>\</a:t>
            </a:r>
            <a:r>
              <a:rPr lang="tr-TR" sz="800" kern="1200" dirty="0" err="1" smtClean="0">
                <a:solidFill>
                  <a:srgbClr val="A6A6A6"/>
                </a:solidFill>
                <a:latin typeface="+mn-lt"/>
                <a:ea typeface="+mn-ea"/>
                <a:cs typeface="+mn-cs"/>
              </a:rPr>
              <a:t>hspace</a:t>
            </a:r>
            <a:r>
              <a:rPr lang="tr-TR" sz="800" kern="1200" dirty="0" smtClean="0">
                <a:solidFill>
                  <a:srgbClr val="A6A6A6"/>
                </a:solidFill>
                <a:latin typeface="+mn-lt"/>
                <a:ea typeface="+mn-ea"/>
                <a:cs typeface="+mn-cs"/>
              </a:rPr>
              <a:t>*{-.5em}y(</a:t>
            </a:r>
            <a:r>
              <a:rPr lang="tr-TR" sz="800" kern="1200" dirty="0" err="1" smtClean="0">
                <a:solidFill>
                  <a:srgbClr val="A6A6A6"/>
                </a:solidFill>
                <a:latin typeface="+mn-lt"/>
                <a:ea typeface="+mn-ea"/>
                <a:cs typeface="+mn-cs"/>
              </a:rPr>
              <a:t>x^n</a:t>
            </a:r>
            <a:r>
              <a:rPr lang="tr-TR" sz="800" kern="1200" dirty="0" smtClean="0">
                <a:solidFill>
                  <a:srgbClr val="A6A6A6"/>
                </a:solidFill>
                <a:latin typeface="+mn-lt"/>
                <a:ea typeface="+mn-ea"/>
                <a:cs typeface="+mn-cs"/>
              </a:rPr>
              <a:t> + x^{n-1}y + \</a:t>
            </a:r>
            <a:r>
              <a:rPr lang="tr-TR" sz="800" kern="1200" dirty="0" err="1" smtClean="0">
                <a:solidFill>
                  <a:srgbClr val="A6A6A6"/>
                </a:solidFill>
                <a:latin typeface="+mn-lt"/>
                <a:ea typeface="+mn-ea"/>
                <a:cs typeface="+mn-cs"/>
              </a:rPr>
              <a:t>dots</a:t>
            </a:r>
            <a:r>
              <a:rPr lang="tr-TR" sz="800" kern="1200" dirty="0" smtClean="0">
                <a:solidFill>
                  <a:srgbClr val="A6A6A6"/>
                </a:solidFill>
                <a:latin typeface="+mn-lt"/>
                <a:ea typeface="+mn-ea"/>
                <a:cs typeface="+mn-cs"/>
              </a:rPr>
              <a:t> + </a:t>
            </a:r>
            <a:r>
              <a:rPr lang="tr-TR" sz="800" kern="1200" dirty="0" err="1" smtClean="0">
                <a:solidFill>
                  <a:srgbClr val="A6A6A6"/>
                </a:solidFill>
                <a:latin typeface="+mn-lt"/>
                <a:ea typeface="+mn-ea"/>
                <a:cs typeface="+mn-cs"/>
              </a:rPr>
              <a:t>xy</a:t>
            </a:r>
            <a:r>
              <a:rPr lang="tr-TR" sz="800" kern="1200" dirty="0" smtClean="0">
                <a:solidFill>
                  <a:srgbClr val="A6A6A6"/>
                </a:solidFill>
                <a:latin typeface="+mn-lt"/>
                <a:ea typeface="+mn-ea"/>
                <a:cs typeface="+mn-cs"/>
              </a:rPr>
              <a:t>^{n-1} + </a:t>
            </a:r>
            <a:r>
              <a:rPr lang="tr-TR" sz="800" kern="1200" dirty="0" err="1" smtClean="0">
                <a:solidFill>
                  <a:srgbClr val="A6A6A6"/>
                </a:solidFill>
                <a:latin typeface="+mn-lt"/>
                <a:ea typeface="+mn-ea"/>
                <a:cs typeface="+mn-cs"/>
              </a:rPr>
              <a:t>y^n</a:t>
            </a:r>
            <a:r>
              <a:rPr lang="tr-TR" sz="800" kern="1200" dirty="0" smtClean="0">
                <a:solidFill>
                  <a:srgbClr val="A6A6A6"/>
                </a:solidFill>
                <a:latin typeface="+mn-lt"/>
                <a:ea typeface="+mn-ea"/>
                <a:cs typeface="+mn-cs"/>
              </a:rPr>
              <a:t>) &amp;=  \</a:t>
            </a:r>
            <a:r>
              <a:rPr lang="tr-TR" sz="800" kern="1200" dirty="0" err="1" smtClean="0">
                <a:solidFill>
                  <a:srgbClr val="A6A6A6"/>
                </a:solidFill>
                <a:latin typeface="+mn-lt"/>
                <a:ea typeface="+mn-ea"/>
                <a:cs typeface="+mn-cs"/>
              </a:rPr>
              <a:t>hspace</a:t>
            </a:r>
            <a:r>
              <a:rPr lang="tr-TR" sz="800" kern="1200" dirty="0" smtClean="0">
                <a:solidFill>
                  <a:srgbClr val="A6A6A6"/>
                </a:solidFill>
                <a:latin typeface="+mn-lt"/>
                <a:ea typeface="+mn-ea"/>
                <a:cs typeface="+mn-cs"/>
              </a:rPr>
              <a:t>*{3em} </a:t>
            </a:r>
          </a:p>
          <a:p>
            <a:r>
              <a:rPr lang="es-ES_tradnl" sz="800" kern="1200" dirty="0" err="1" smtClean="0">
                <a:solidFill>
                  <a:srgbClr val="A6A6A6"/>
                </a:solidFill>
                <a:latin typeface="+mn-lt"/>
                <a:ea typeface="+mn-ea"/>
                <a:cs typeface="+mn-cs"/>
              </a:rPr>
              <a:t>x^ny</a:t>
            </a:r>
            <a:r>
              <a:rPr lang="es-ES_tradnl" sz="800" kern="1200" dirty="0" smtClean="0">
                <a:solidFill>
                  <a:srgbClr val="A6A6A6"/>
                </a:solidFill>
                <a:latin typeface="+mn-lt"/>
                <a:ea typeface="+mn-ea"/>
                <a:cs typeface="+mn-cs"/>
              </a:rPr>
              <a:t> + x^{n-1}y^2 +\</a:t>
            </a:r>
            <a:r>
              <a:rPr lang="es-ES_tradnl" sz="800" kern="1200" dirty="0" err="1" smtClean="0">
                <a:solidFill>
                  <a:srgbClr val="A6A6A6"/>
                </a:solidFill>
                <a:latin typeface="+mn-lt"/>
                <a:ea typeface="+mn-ea"/>
                <a:cs typeface="+mn-cs"/>
              </a:rPr>
              <a:t>dots</a:t>
            </a:r>
            <a:r>
              <a:rPr lang="es-ES_tradnl" sz="800" kern="1200" dirty="0" smtClean="0">
                <a:solidFill>
                  <a:srgbClr val="A6A6A6"/>
                </a:solidFill>
                <a:latin typeface="+mn-lt"/>
                <a:ea typeface="+mn-ea"/>
                <a:cs typeface="+mn-cs"/>
              </a:rPr>
              <a:t> +  </a:t>
            </a:r>
            <a:r>
              <a:rPr lang="es-ES_tradnl" sz="800" kern="1200" dirty="0" err="1" smtClean="0">
                <a:solidFill>
                  <a:srgbClr val="A6A6A6"/>
                </a:solidFill>
                <a:latin typeface="+mn-lt"/>
                <a:ea typeface="+mn-ea"/>
                <a:cs typeface="+mn-cs"/>
              </a:rPr>
              <a:t>xy^n</a:t>
            </a:r>
            <a:r>
              <a:rPr lang="es-ES_tradnl" sz="800" kern="1200" dirty="0" smtClean="0">
                <a:solidFill>
                  <a:srgbClr val="A6A6A6"/>
                </a:solidFill>
                <a:latin typeface="+mn-lt"/>
                <a:ea typeface="+mn-ea"/>
                <a:cs typeface="+mn-cs"/>
              </a:rPr>
              <a:t> + y^{n+1} </a:t>
            </a:r>
          </a:p>
          <a:p>
            <a:r>
              <a:rPr lang="es-ES_tradnl" sz="800" kern="1200" dirty="0" smtClean="0">
                <a:solidFill>
                  <a:srgbClr val="A6A6A6"/>
                </a:solidFill>
                <a:latin typeface="+mn-lt"/>
                <a:ea typeface="+mn-ea"/>
                <a:cs typeface="+mn-cs"/>
              </a:rPr>
              <a:t>\</a:t>
            </a:r>
            <a:r>
              <a:rPr lang="es-ES_tradnl" sz="800" kern="1200" dirty="0" err="1" smtClean="0">
                <a:solidFill>
                  <a:srgbClr val="A6A6A6"/>
                </a:solidFill>
                <a:latin typeface="+mn-lt"/>
                <a:ea typeface="+mn-ea"/>
                <a:cs typeface="+mn-cs"/>
              </a:rPr>
              <a:t>end</a:t>
            </a:r>
            <a:r>
              <a:rPr lang="es-ES_tradnl" sz="800" kern="1200" dirty="0" smtClean="0">
                <a:solidFill>
                  <a:srgbClr val="A6A6A6"/>
                </a:solidFill>
                <a:latin typeface="+mn-lt"/>
                <a:ea typeface="+mn-ea"/>
                <a:cs typeface="+mn-cs"/>
              </a:rPr>
              <a:t>{</a:t>
            </a:r>
            <a:r>
              <a:rPr lang="es-ES_tradnl" sz="800" kern="1200" dirty="0" err="1" smtClean="0">
                <a:solidFill>
                  <a:srgbClr val="A6A6A6"/>
                </a:solidFill>
                <a:latin typeface="+mn-lt"/>
                <a:ea typeface="+mn-ea"/>
                <a:cs typeface="+mn-cs"/>
              </a:rPr>
              <a:t>flalign</a:t>
            </a:r>
            <a:r>
              <a:rPr lang="es-ES_tradnl" sz="800" kern="1200" dirty="0" smtClean="0">
                <a:solidFill>
                  <a:srgbClr val="A6A6A6"/>
                </a:solidFill>
                <a:latin typeface="+mn-lt"/>
                <a:ea typeface="+mn-ea"/>
                <a:cs typeface="+mn-cs"/>
              </a:rPr>
              <a:t>*}</a:t>
            </a:r>
          </a:p>
          <a:p>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82</a:t>
            </a:fld>
            <a:endParaRPr lang="en-US"/>
          </a:p>
        </p:txBody>
      </p:sp>
    </p:spTree>
    <p:extLst>
      <p:ext uri="{BB962C8B-B14F-4D97-AF65-F5344CB8AC3E}">
        <p14:creationId xmlns:p14="http://schemas.microsoft.com/office/powerpoint/2010/main" val="41039026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Note:  Derivation works because -1 to an odd power is still -1.</a:t>
            </a:r>
          </a:p>
          <a:p>
            <a:endParaRPr lang="en-US" sz="1200" kern="1200" dirty="0" smtClean="0">
              <a:solidFill>
                <a:schemeClr val="tx1"/>
              </a:solidFill>
              <a:latin typeface="+mn-lt"/>
              <a:ea typeface="+mn-ea"/>
              <a:cs typeface="+mn-cs"/>
            </a:endParaRPr>
          </a:p>
          <a:p>
            <a:r>
              <a:rPr lang="en-US" sz="800" kern="1200" dirty="0" smtClean="0">
                <a:solidFill>
                  <a:srgbClr val="A6A6A6"/>
                </a:solidFill>
                <a:latin typeface="+mn-lt"/>
                <a:ea typeface="+mn-ea"/>
                <a:cs typeface="+mn-cs"/>
              </a:rPr>
              <a:t>\begin{align*}</a:t>
            </a:r>
          </a:p>
          <a:p>
            <a:r>
              <a:rPr lang="pl-PL" sz="800" kern="1200" dirty="0" smtClean="0">
                <a:solidFill>
                  <a:srgbClr val="A6A6A6"/>
                </a:solidFill>
                <a:latin typeface="+mn-lt"/>
                <a:ea typeface="+mn-ea"/>
                <a:cs typeface="+mn-cs"/>
              </a:rPr>
              <a:t>x^{2n+1} + y^{2n+1} = (x + y)(x^{2n} - x^{2n -1}y + \</a:t>
            </a:r>
            <a:r>
              <a:rPr lang="pl-PL" sz="800" kern="1200" dirty="0" err="1" smtClean="0">
                <a:solidFill>
                  <a:srgbClr val="A6A6A6"/>
                </a:solidFill>
                <a:latin typeface="+mn-lt"/>
                <a:ea typeface="+mn-ea"/>
                <a:cs typeface="+mn-cs"/>
              </a:rPr>
              <a:t>cdots</a:t>
            </a:r>
            <a:r>
              <a:rPr lang="pl-PL" sz="800" kern="1200" dirty="0" smtClean="0">
                <a:solidFill>
                  <a:srgbClr val="A6A6A6"/>
                </a:solidFill>
                <a:latin typeface="+mn-lt"/>
                <a:ea typeface="+mn-ea"/>
                <a:cs typeface="+mn-cs"/>
              </a:rPr>
              <a:t> - </a:t>
            </a:r>
            <a:r>
              <a:rPr lang="pl-PL" sz="800" kern="1200" dirty="0" err="1" smtClean="0">
                <a:solidFill>
                  <a:srgbClr val="A6A6A6"/>
                </a:solidFill>
                <a:latin typeface="+mn-lt"/>
                <a:ea typeface="+mn-ea"/>
                <a:cs typeface="+mn-cs"/>
              </a:rPr>
              <a:t>xy</a:t>
            </a:r>
            <a:r>
              <a:rPr lang="pl-PL" sz="800" kern="1200" dirty="0" smtClean="0">
                <a:solidFill>
                  <a:srgbClr val="A6A6A6"/>
                </a:solidFill>
                <a:latin typeface="+mn-lt"/>
                <a:ea typeface="+mn-ea"/>
                <a:cs typeface="+mn-cs"/>
              </a:rPr>
              <a:t>^{2n-1}+ y^{2n})\</a:t>
            </a:r>
            <a:r>
              <a:rPr lang="pl-PL" sz="800" kern="1200" dirty="0" err="1" smtClean="0">
                <a:solidFill>
                  <a:srgbClr val="A6A6A6"/>
                </a:solidFill>
                <a:latin typeface="+mn-lt"/>
                <a:ea typeface="+mn-ea"/>
                <a:cs typeface="+mn-cs"/>
              </a:rPr>
              <a:t>label</a:t>
            </a:r>
            <a:r>
              <a:rPr lang="pl-PL" sz="800" kern="1200" dirty="0" smtClean="0">
                <a:solidFill>
                  <a:srgbClr val="A6A6A6"/>
                </a:solidFill>
                <a:latin typeface="+mn-lt"/>
                <a:ea typeface="+mn-ea"/>
                <a:cs typeface="+mn-cs"/>
              </a:rPr>
              <a:t>{</a:t>
            </a:r>
            <a:r>
              <a:rPr lang="pl-PL" sz="800" kern="1200" dirty="0" err="1" smtClean="0">
                <a:solidFill>
                  <a:srgbClr val="A6A6A6"/>
                </a:solidFill>
                <a:latin typeface="+mn-lt"/>
                <a:ea typeface="+mn-ea"/>
                <a:cs typeface="+mn-cs"/>
              </a:rPr>
              <a:t>eqn:sumofoddpowers</a:t>
            </a:r>
            <a:r>
              <a:rPr lang="pl-PL" sz="800" kern="1200" dirty="0" smtClean="0">
                <a:solidFill>
                  <a:srgbClr val="A6A6A6"/>
                </a:solidFill>
                <a:latin typeface="+mn-lt"/>
                <a:ea typeface="+mn-ea"/>
                <a:cs typeface="+mn-cs"/>
              </a:rPr>
              <a:t>}</a:t>
            </a:r>
          </a:p>
          <a:p>
            <a:r>
              <a:rPr lang="pl-PL" sz="800" kern="1200" dirty="0" smtClean="0">
                <a:solidFill>
                  <a:srgbClr val="A6A6A6"/>
                </a:solidFill>
                <a:latin typeface="+mn-lt"/>
                <a:ea typeface="+mn-ea"/>
                <a:cs typeface="+mn-cs"/>
              </a:rPr>
              <a:t>\end{</a:t>
            </a:r>
            <a:r>
              <a:rPr lang="pl-PL" sz="800" kern="1200" dirty="0" err="1" smtClean="0">
                <a:solidFill>
                  <a:srgbClr val="A6A6A6"/>
                </a:solidFill>
                <a:latin typeface="+mn-lt"/>
                <a:ea typeface="+mn-ea"/>
                <a:cs typeface="+mn-cs"/>
              </a:rPr>
              <a:t>align</a:t>
            </a:r>
            <a:r>
              <a:rPr lang="pl-PL" sz="800" kern="1200" dirty="0" smtClean="0">
                <a:solidFill>
                  <a:srgbClr val="A6A6A6"/>
                </a:solidFill>
                <a:latin typeface="+mn-lt"/>
                <a:ea typeface="+mn-ea"/>
                <a:cs typeface="+mn-cs"/>
              </a:rPr>
              <a:t>*}</a:t>
            </a:r>
          </a:p>
          <a:p>
            <a:endParaRPr lang="pl-PL" sz="800" kern="1200" dirty="0" smtClean="0">
              <a:solidFill>
                <a:srgbClr val="A6A6A6"/>
              </a:solidFill>
              <a:latin typeface="+mn-lt"/>
              <a:ea typeface="+mn-ea"/>
              <a:cs typeface="+mn-cs"/>
            </a:endParaRPr>
          </a:p>
          <a:p>
            <a:r>
              <a:rPr lang="en-US" sz="800" dirty="0" smtClean="0">
                <a:solidFill>
                  <a:srgbClr val="A6A6A6"/>
                </a:solidFill>
              </a:rPr>
              <a:t>\begin{align*}</a:t>
            </a:r>
          </a:p>
          <a:p>
            <a:r>
              <a:rPr lang="en-US" sz="800" dirty="0" smtClean="0">
                <a:solidFill>
                  <a:srgbClr val="A6A6A6"/>
                </a:solidFill>
              </a:rPr>
              <a:t>x^{2n+1} + y^{2n+1} &amp;= x^{2n+1} - -y^{2n+1} \\</a:t>
            </a:r>
          </a:p>
          <a:p>
            <a:r>
              <a:rPr lang="en-US" sz="800" dirty="0" smtClean="0">
                <a:solidFill>
                  <a:srgbClr val="A6A6A6"/>
                </a:solidFill>
              </a:rPr>
              <a:t>&amp;= x^{2n+1} - (-y)^{2n+1}\\</a:t>
            </a:r>
          </a:p>
          <a:p>
            <a:r>
              <a:rPr lang="en-US" sz="800" dirty="0" smtClean="0">
                <a:solidFill>
                  <a:srgbClr val="A6A6A6"/>
                </a:solidFill>
              </a:rPr>
              <a:t>&amp;= (x - (-y))(x^{2n} + x^{2n -1}(-y) + \</a:t>
            </a:r>
            <a:r>
              <a:rPr lang="en-US" sz="800" dirty="0" err="1" smtClean="0">
                <a:solidFill>
                  <a:srgbClr val="A6A6A6"/>
                </a:solidFill>
              </a:rPr>
              <a:t>cdots</a:t>
            </a:r>
            <a:r>
              <a:rPr lang="en-US" sz="800" dirty="0" smtClean="0">
                <a:solidFill>
                  <a:srgbClr val="A6A6A6"/>
                </a:solidFill>
              </a:rPr>
              <a:t> + (-y)^{2n}) \\</a:t>
            </a:r>
          </a:p>
          <a:p>
            <a:r>
              <a:rPr lang="en-US" sz="800" dirty="0" smtClean="0">
                <a:solidFill>
                  <a:srgbClr val="A6A6A6"/>
                </a:solidFill>
              </a:rPr>
              <a:t>&amp;= (x + y)(x^{2n} - x^{2n -1}y + \</a:t>
            </a:r>
            <a:r>
              <a:rPr lang="en-US" sz="800" dirty="0" err="1" smtClean="0">
                <a:solidFill>
                  <a:srgbClr val="A6A6A6"/>
                </a:solidFill>
              </a:rPr>
              <a:t>cdots</a:t>
            </a:r>
            <a:r>
              <a:rPr lang="en-US" sz="800" dirty="0" smtClean="0">
                <a:solidFill>
                  <a:srgbClr val="A6A6A6"/>
                </a:solidFill>
              </a:rPr>
              <a:t> - </a:t>
            </a:r>
            <a:r>
              <a:rPr lang="en-US" sz="800" dirty="0" err="1" smtClean="0">
                <a:solidFill>
                  <a:srgbClr val="A6A6A6"/>
                </a:solidFill>
              </a:rPr>
              <a:t>xy</a:t>
            </a:r>
            <a:r>
              <a:rPr lang="en-US" sz="800" dirty="0" smtClean="0">
                <a:solidFill>
                  <a:srgbClr val="A6A6A6"/>
                </a:solidFill>
              </a:rPr>
              <a:t>^{2n-1}+ y^{2n})</a:t>
            </a:r>
          </a:p>
          <a:p>
            <a:r>
              <a:rPr lang="en-US" sz="800" dirty="0" smtClean="0">
                <a:solidFill>
                  <a:srgbClr val="A6A6A6"/>
                </a:solidFill>
              </a:rPr>
              <a:t>\end{align*}</a:t>
            </a:r>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83</a:t>
            </a:fld>
            <a:endParaRPr lang="en-US"/>
          </a:p>
        </p:txBody>
      </p:sp>
    </p:spTree>
    <p:extLst>
      <p:ext uri="{BB962C8B-B14F-4D97-AF65-F5344CB8AC3E}">
        <p14:creationId xmlns:p14="http://schemas.microsoft.com/office/powerpoint/2010/main" val="33696347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To make Euclid’s proposition</a:t>
            </a:r>
            <a:r>
              <a:rPr lang="en-US" sz="1200" kern="1200" baseline="0" dirty="0" smtClean="0">
                <a:solidFill>
                  <a:schemeClr val="tx1"/>
                </a:solidFill>
                <a:latin typeface="+mn-lt"/>
                <a:ea typeface="+mn-ea"/>
                <a:cs typeface="+mn-cs"/>
              </a:rPr>
              <a:t> easier to prove, we’re going to get rid of the sum terms.</a:t>
            </a:r>
          </a:p>
          <a:p>
            <a:r>
              <a:rPr lang="en-US" sz="1200" kern="1200" baseline="0" dirty="0" smtClean="0">
                <a:solidFill>
                  <a:schemeClr val="tx1"/>
                </a:solidFill>
                <a:latin typeface="+mn-lt"/>
                <a:ea typeface="+mn-ea"/>
                <a:cs typeface="+mn-cs"/>
              </a:rPr>
              <a:t>First we use the expansion of the sum of powers of two, then multiply it by 1 in the form of (2 – 1), then use difference of powers formula.</a:t>
            </a:r>
          </a:p>
          <a:p>
            <a:endParaRPr lang="en-US" sz="1200" kern="1200" dirty="0" smtClean="0">
              <a:solidFill>
                <a:schemeClr val="tx1"/>
              </a:solidFill>
              <a:latin typeface="+mn-lt"/>
              <a:ea typeface="+mn-ea"/>
              <a:cs typeface="+mn-cs"/>
            </a:endParaRPr>
          </a:p>
          <a:p>
            <a:r>
              <a:rPr lang="en-US" sz="800" kern="1200" dirty="0" smtClean="0">
                <a:solidFill>
                  <a:srgbClr val="A6A6A6"/>
                </a:solidFill>
                <a:latin typeface="+mn-lt"/>
                <a:ea typeface="+mn-ea"/>
                <a:cs typeface="+mn-cs"/>
              </a:rPr>
              <a:t>\sum_{</a:t>
            </a:r>
            <a:r>
              <a:rPr lang="en-US" sz="800" kern="1200" dirty="0" err="1" smtClean="0">
                <a:solidFill>
                  <a:srgbClr val="A6A6A6"/>
                </a:solidFill>
                <a:latin typeface="+mn-lt"/>
                <a:ea typeface="+mn-ea"/>
                <a:cs typeface="+mn-cs"/>
              </a:rPr>
              <a:t>i</a:t>
            </a:r>
            <a:r>
              <a:rPr lang="en-US" sz="800" kern="1200" dirty="0" smtClean="0">
                <a:solidFill>
                  <a:srgbClr val="A6A6A6"/>
                </a:solidFill>
                <a:latin typeface="+mn-lt"/>
                <a:ea typeface="+mn-ea"/>
                <a:cs typeface="+mn-cs"/>
              </a:rPr>
              <a:t>=0}^{n-1}2^i &amp;= ~~~~~~~~~~~~(2^{n-1}+2^{n-2} +\dots + 2 + 1) \\</a:t>
            </a:r>
          </a:p>
          <a:p>
            <a:r>
              <a:rPr lang="en-US" sz="800" kern="1200" dirty="0" smtClean="0">
                <a:solidFill>
                  <a:srgbClr val="A6A6A6"/>
                </a:solidFill>
                <a:latin typeface="+mn-lt"/>
                <a:ea typeface="+mn-ea"/>
                <a:cs typeface="+mn-cs"/>
              </a:rPr>
              <a:t>&amp;= (2 - 1)(2^{n-1}+2^{n-2} +\dots + 2 + 1)</a:t>
            </a:r>
          </a:p>
          <a:p>
            <a:endParaRPr lang="en-US" sz="800" kern="1200" dirty="0" smtClean="0">
              <a:solidFill>
                <a:srgbClr val="A6A6A6"/>
              </a:solidFill>
              <a:latin typeface="+mn-lt"/>
              <a:ea typeface="+mn-ea"/>
              <a:cs typeface="+mn-cs"/>
            </a:endParaRPr>
          </a:p>
          <a:p>
            <a:r>
              <a:rPr lang="en-US" sz="800" kern="1200" dirty="0" smtClean="0">
                <a:solidFill>
                  <a:srgbClr val="A6A6A6"/>
                </a:solidFill>
                <a:latin typeface="+mn-lt"/>
                <a:ea typeface="+mn-ea"/>
                <a:cs typeface="+mn-cs"/>
              </a:rPr>
              <a:t>(2-1)(2^{n-1}+2^{n-2} +\dots + 2 + 1) = </a:t>
            </a:r>
          </a:p>
          <a:p>
            <a:r>
              <a:rPr lang="en-US" sz="800" kern="1200" dirty="0" smtClean="0">
                <a:solidFill>
                  <a:srgbClr val="A6A6A6"/>
                </a:solidFill>
                <a:latin typeface="+mn-lt"/>
                <a:ea typeface="+mn-ea"/>
                <a:cs typeface="+mn-cs"/>
              </a:rPr>
              <a:t>\sum_{</a:t>
            </a:r>
            <a:r>
              <a:rPr lang="en-US" sz="800" kern="1200" dirty="0" err="1" smtClean="0">
                <a:solidFill>
                  <a:srgbClr val="A6A6A6"/>
                </a:solidFill>
                <a:latin typeface="+mn-lt"/>
                <a:ea typeface="+mn-ea"/>
                <a:cs typeface="+mn-cs"/>
              </a:rPr>
              <a:t>i</a:t>
            </a:r>
            <a:r>
              <a:rPr lang="en-US" sz="800" kern="1200" dirty="0" smtClean="0">
                <a:solidFill>
                  <a:srgbClr val="A6A6A6"/>
                </a:solidFill>
                <a:latin typeface="+mn-lt"/>
                <a:ea typeface="+mn-ea"/>
                <a:cs typeface="+mn-cs"/>
              </a:rPr>
              <a:t>=0}^{n-1}2^i = 2^n-1</a:t>
            </a:r>
          </a:p>
          <a:p>
            <a:endParaRPr lang="en-US" sz="800" kern="1200" dirty="0" smtClean="0">
              <a:solidFill>
                <a:srgbClr val="A6A6A6"/>
              </a:solidFill>
              <a:latin typeface="+mn-lt"/>
              <a:ea typeface="+mn-ea"/>
              <a:cs typeface="+mn-cs"/>
            </a:endParaRPr>
          </a:p>
          <a:p>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em</a:t>
            </a:r>
            <a:r>
              <a:rPr lang="en-US" sz="800" kern="1200" dirty="0" smtClean="0">
                <a:solidFill>
                  <a:srgbClr val="A6A6A6"/>
                </a:solidFill>
                <a:latin typeface="+mn-lt"/>
                <a:ea typeface="+mn-ea"/>
                <a:cs typeface="+mn-cs"/>
              </a:rPr>
              <a:t> If $2^n -1$ is prime, then $2^{n-1}(2^n - 1)$ is perfect.}</a:t>
            </a:r>
          </a:p>
          <a:p>
            <a:endParaRPr lang="en-US" sz="800" kern="1200" dirty="0" smtClean="0">
              <a:solidFill>
                <a:srgbClr val="A6A6A6"/>
              </a:solidFill>
              <a:latin typeface="+mn-lt"/>
              <a:ea typeface="+mn-ea"/>
              <a:cs typeface="+mn-cs"/>
            </a:endParaRPr>
          </a:p>
          <a:p>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84</a:t>
            </a:fld>
            <a:endParaRPr lang="en-US"/>
          </a:p>
        </p:txBody>
      </p:sp>
    </p:spTree>
    <p:extLst>
      <p:ext uri="{BB962C8B-B14F-4D97-AF65-F5344CB8AC3E}">
        <p14:creationId xmlns:p14="http://schemas.microsoft.com/office/powerpoint/2010/main" val="14569485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we’ll look at the general case.</a:t>
            </a:r>
          </a:p>
          <a:p>
            <a:endParaRPr lang="en-US" dirty="0" smtClean="0"/>
          </a:p>
        </p:txBody>
      </p:sp>
      <p:sp>
        <p:nvSpPr>
          <p:cNvPr id="4" name="Slide Number Placeholder 3"/>
          <p:cNvSpPr>
            <a:spLocks noGrp="1"/>
          </p:cNvSpPr>
          <p:nvPr>
            <p:ph type="sldNum" sz="quarter" idx="10"/>
          </p:nvPr>
        </p:nvSpPr>
        <p:spPr/>
        <p:txBody>
          <a:bodyPr/>
          <a:lstStyle/>
          <a:p>
            <a:fld id="{54944655-8098-9B4C-A891-DF2C39192C38}" type="slidenum">
              <a:rPr lang="en-US" smtClean="0"/>
              <a:t>85</a:t>
            </a:fld>
            <a:endParaRPr lang="en-US"/>
          </a:p>
        </p:txBody>
      </p:sp>
    </p:spTree>
    <p:extLst>
      <p:ext uri="{BB962C8B-B14F-4D97-AF65-F5344CB8AC3E}">
        <p14:creationId xmlns:p14="http://schemas.microsoft.com/office/powerpoint/2010/main" val="42435498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use of the difference of powers formula to simplify the numerator</a:t>
            </a:r>
            <a:r>
              <a:rPr lang="en-US" baseline="0" dirty="0" smtClean="0"/>
              <a:t> in the second to last line.</a:t>
            </a:r>
            <a:endParaRPr lang="en-US" dirty="0" smtClean="0"/>
          </a:p>
          <a:p>
            <a:endParaRPr lang="en-US" dirty="0" smtClean="0"/>
          </a:p>
          <a:p>
            <a:r>
              <a:rPr lang="en-US" sz="800" dirty="0" smtClean="0">
                <a:solidFill>
                  <a:srgbClr val="A6A6A6"/>
                </a:solidFill>
              </a:rPr>
              <a:t>\[ n = p_1^{a_1}p_2^{a_2} \</a:t>
            </a:r>
            <a:r>
              <a:rPr lang="en-US" sz="800" dirty="0" err="1" smtClean="0">
                <a:solidFill>
                  <a:srgbClr val="A6A6A6"/>
                </a:solidFill>
              </a:rPr>
              <a:t>ldots</a:t>
            </a:r>
            <a:r>
              <a:rPr lang="en-US" sz="800" dirty="0" smtClean="0">
                <a:solidFill>
                  <a:srgbClr val="A6A6A6"/>
                </a:solidFill>
              </a:rPr>
              <a:t> </a:t>
            </a:r>
            <a:r>
              <a:rPr lang="en-US" sz="800" dirty="0" err="1" smtClean="0">
                <a:solidFill>
                  <a:srgbClr val="A6A6A6"/>
                </a:solidFill>
              </a:rPr>
              <a:t>p_m</a:t>
            </a:r>
            <a:r>
              <a:rPr lang="en-US" sz="800" dirty="0" smtClean="0">
                <a:solidFill>
                  <a:srgbClr val="A6A6A6"/>
                </a:solidFill>
              </a:rPr>
              <a:t>^{</a:t>
            </a:r>
            <a:r>
              <a:rPr lang="en-US" sz="800" dirty="0" err="1" smtClean="0">
                <a:solidFill>
                  <a:srgbClr val="A6A6A6"/>
                </a:solidFill>
              </a:rPr>
              <a:t>a_m</a:t>
            </a:r>
            <a:r>
              <a:rPr lang="en-US" sz="800" dirty="0" smtClean="0">
                <a:solidFill>
                  <a:srgbClr val="A6A6A6"/>
                </a:solidFill>
              </a:rPr>
              <a:t>} \]</a:t>
            </a:r>
          </a:p>
          <a:p>
            <a:endParaRPr lang="en-US" sz="800" dirty="0" smtClean="0">
              <a:solidFill>
                <a:srgbClr val="A6A6A6"/>
              </a:solidFill>
            </a:endParaRPr>
          </a:p>
          <a:p>
            <a:r>
              <a:rPr lang="en-US" sz="800" dirty="0" smtClean="0">
                <a:solidFill>
                  <a:srgbClr val="A6A6A6"/>
                </a:solidFill>
              </a:rPr>
              <a:t>\begin{align*}</a:t>
            </a:r>
          </a:p>
          <a:p>
            <a:r>
              <a:rPr lang="en-US" sz="800" dirty="0" smtClean="0">
                <a:solidFill>
                  <a:srgbClr val="A6A6A6"/>
                </a:solidFill>
              </a:rPr>
              <a:t>\sigma(n) &amp;= \prod_{</a:t>
            </a:r>
            <a:r>
              <a:rPr lang="en-US" sz="800" dirty="0" err="1" smtClean="0">
                <a:solidFill>
                  <a:srgbClr val="A6A6A6"/>
                </a:solidFill>
              </a:rPr>
              <a:t>i</a:t>
            </a:r>
            <a:r>
              <a:rPr lang="en-US" sz="800" dirty="0" smtClean="0">
                <a:solidFill>
                  <a:srgbClr val="A6A6A6"/>
                </a:solidFill>
              </a:rPr>
              <a:t>=1}^m(1 + </a:t>
            </a:r>
            <a:r>
              <a:rPr lang="en-US" sz="800" dirty="0" err="1" smtClean="0">
                <a:solidFill>
                  <a:srgbClr val="A6A6A6"/>
                </a:solidFill>
              </a:rPr>
              <a:t>p_i</a:t>
            </a:r>
            <a:r>
              <a:rPr lang="en-US" sz="800" dirty="0" smtClean="0">
                <a:solidFill>
                  <a:srgbClr val="A6A6A6"/>
                </a:solidFill>
              </a:rPr>
              <a:t> + p_i^2 + \dots + </a:t>
            </a:r>
            <a:r>
              <a:rPr lang="en-US" sz="800" dirty="0" err="1" smtClean="0">
                <a:solidFill>
                  <a:srgbClr val="A6A6A6"/>
                </a:solidFill>
              </a:rPr>
              <a:t>p_i</a:t>
            </a:r>
            <a:r>
              <a:rPr lang="en-US" sz="800" dirty="0" smtClean="0">
                <a:solidFill>
                  <a:srgbClr val="A6A6A6"/>
                </a:solidFill>
              </a:rPr>
              <a:t>^{</a:t>
            </a:r>
            <a:r>
              <a:rPr lang="en-US" sz="800" dirty="0" err="1" smtClean="0">
                <a:solidFill>
                  <a:srgbClr val="A6A6A6"/>
                </a:solidFill>
              </a:rPr>
              <a:t>a_i</a:t>
            </a:r>
            <a:r>
              <a:rPr lang="en-US" sz="800" dirty="0" smtClean="0">
                <a:solidFill>
                  <a:srgbClr val="A6A6A6"/>
                </a:solidFill>
              </a:rPr>
              <a:t>}) \</a:t>
            </a:r>
            <a:r>
              <a:rPr lang="en-US" sz="800" dirty="0" err="1" smtClean="0">
                <a:solidFill>
                  <a:srgbClr val="A6A6A6"/>
                </a:solidFill>
              </a:rPr>
              <a:t>nonumber</a:t>
            </a:r>
            <a:r>
              <a:rPr lang="en-US" sz="800" dirty="0" smtClean="0">
                <a:solidFill>
                  <a:srgbClr val="A6A6A6"/>
                </a:solidFill>
              </a:rPr>
              <a:t> </a:t>
            </a:r>
          </a:p>
          <a:p>
            <a:r>
              <a:rPr lang="en-US" sz="800" dirty="0" smtClean="0">
                <a:solidFill>
                  <a:srgbClr val="A6A6A6"/>
                </a:solidFill>
              </a:rPr>
              <a:t>= \prod_{</a:t>
            </a:r>
            <a:r>
              <a:rPr lang="en-US" sz="800" dirty="0" err="1" smtClean="0">
                <a:solidFill>
                  <a:srgbClr val="A6A6A6"/>
                </a:solidFill>
              </a:rPr>
              <a:t>i</a:t>
            </a:r>
            <a:r>
              <a:rPr lang="en-US" sz="800" dirty="0" smtClean="0">
                <a:solidFill>
                  <a:srgbClr val="A6A6A6"/>
                </a:solidFill>
              </a:rPr>
              <a:t>=1}^m \</a:t>
            </a:r>
            <a:r>
              <a:rPr lang="en-US" sz="800" dirty="0" err="1" smtClean="0">
                <a:solidFill>
                  <a:srgbClr val="A6A6A6"/>
                </a:solidFill>
              </a:rPr>
              <a:t>frac</a:t>
            </a:r>
            <a:r>
              <a:rPr lang="en-US" sz="800" dirty="0" smtClean="0">
                <a:solidFill>
                  <a:srgbClr val="A6A6A6"/>
                </a:solidFill>
              </a:rPr>
              <a:t>{</a:t>
            </a:r>
            <a:r>
              <a:rPr lang="en-US" sz="800" dirty="0" err="1" smtClean="0">
                <a:solidFill>
                  <a:srgbClr val="A6A6A6"/>
                </a:solidFill>
              </a:rPr>
              <a:t>p_i</a:t>
            </a:r>
            <a:r>
              <a:rPr lang="en-US" sz="800" dirty="0" smtClean="0">
                <a:solidFill>
                  <a:srgbClr val="A6A6A6"/>
                </a:solidFill>
              </a:rPr>
              <a:t> - 1}{</a:t>
            </a:r>
            <a:r>
              <a:rPr lang="en-US" sz="800" dirty="0" err="1" smtClean="0">
                <a:solidFill>
                  <a:srgbClr val="A6A6A6"/>
                </a:solidFill>
              </a:rPr>
              <a:t>p_i</a:t>
            </a:r>
            <a:r>
              <a:rPr lang="en-US" sz="800" dirty="0" smtClean="0">
                <a:solidFill>
                  <a:srgbClr val="A6A6A6"/>
                </a:solidFill>
              </a:rPr>
              <a:t> - 1} (1 + </a:t>
            </a:r>
            <a:r>
              <a:rPr lang="en-US" sz="800" dirty="0" err="1" smtClean="0">
                <a:solidFill>
                  <a:srgbClr val="A6A6A6"/>
                </a:solidFill>
              </a:rPr>
              <a:t>p_i</a:t>
            </a:r>
            <a:r>
              <a:rPr lang="en-US" sz="800" dirty="0" smtClean="0">
                <a:solidFill>
                  <a:srgbClr val="A6A6A6"/>
                </a:solidFill>
              </a:rPr>
              <a:t> + p_i^2 + \dots + </a:t>
            </a:r>
            <a:r>
              <a:rPr lang="en-US" sz="800" dirty="0" err="1" smtClean="0">
                <a:solidFill>
                  <a:srgbClr val="A6A6A6"/>
                </a:solidFill>
              </a:rPr>
              <a:t>p_i</a:t>
            </a:r>
            <a:r>
              <a:rPr lang="en-US" sz="800" dirty="0" smtClean="0">
                <a:solidFill>
                  <a:srgbClr val="A6A6A6"/>
                </a:solidFill>
              </a:rPr>
              <a:t>^{</a:t>
            </a:r>
            <a:r>
              <a:rPr lang="en-US" sz="800" dirty="0" err="1" smtClean="0">
                <a:solidFill>
                  <a:srgbClr val="A6A6A6"/>
                </a:solidFill>
              </a:rPr>
              <a:t>a_i</a:t>
            </a:r>
            <a:r>
              <a:rPr lang="en-US" sz="800" dirty="0" smtClean="0">
                <a:solidFill>
                  <a:srgbClr val="A6A6A6"/>
                </a:solidFill>
              </a:rPr>
              <a:t>}) \</a:t>
            </a:r>
            <a:r>
              <a:rPr lang="en-US" sz="800" dirty="0" err="1" smtClean="0">
                <a:solidFill>
                  <a:srgbClr val="A6A6A6"/>
                </a:solidFill>
              </a:rPr>
              <a:t>nonumber</a:t>
            </a:r>
            <a:r>
              <a:rPr lang="en-US" sz="800" dirty="0" smtClean="0">
                <a:solidFill>
                  <a:srgbClr val="A6A6A6"/>
                </a:solidFill>
              </a:rPr>
              <a:t> \\</a:t>
            </a:r>
          </a:p>
          <a:p>
            <a:r>
              <a:rPr lang="en-US" sz="800" dirty="0" smtClean="0">
                <a:solidFill>
                  <a:srgbClr val="A6A6A6"/>
                </a:solidFill>
              </a:rPr>
              <a:t>&amp;= \prod_{</a:t>
            </a:r>
            <a:r>
              <a:rPr lang="en-US" sz="800" dirty="0" err="1" smtClean="0">
                <a:solidFill>
                  <a:srgbClr val="A6A6A6"/>
                </a:solidFill>
              </a:rPr>
              <a:t>i</a:t>
            </a:r>
            <a:r>
              <a:rPr lang="en-US" sz="800" dirty="0" smtClean="0">
                <a:solidFill>
                  <a:srgbClr val="A6A6A6"/>
                </a:solidFill>
              </a:rPr>
              <a:t>=1}^m \</a:t>
            </a:r>
            <a:r>
              <a:rPr lang="en-US" sz="800" dirty="0" err="1" smtClean="0">
                <a:solidFill>
                  <a:srgbClr val="A6A6A6"/>
                </a:solidFill>
              </a:rPr>
              <a:t>frac</a:t>
            </a:r>
            <a:r>
              <a:rPr lang="en-US" sz="800" dirty="0" smtClean="0">
                <a:solidFill>
                  <a:srgbClr val="A6A6A6"/>
                </a:solidFill>
              </a:rPr>
              <a:t>{(</a:t>
            </a:r>
            <a:r>
              <a:rPr lang="en-US" sz="800" dirty="0" err="1" smtClean="0">
                <a:solidFill>
                  <a:srgbClr val="A6A6A6"/>
                </a:solidFill>
              </a:rPr>
              <a:t>p_i</a:t>
            </a:r>
            <a:r>
              <a:rPr lang="en-US" sz="800" dirty="0" smtClean="0">
                <a:solidFill>
                  <a:srgbClr val="A6A6A6"/>
                </a:solidFill>
              </a:rPr>
              <a:t> - 1)(1 + </a:t>
            </a:r>
            <a:r>
              <a:rPr lang="en-US" sz="800" dirty="0" err="1" smtClean="0">
                <a:solidFill>
                  <a:srgbClr val="A6A6A6"/>
                </a:solidFill>
              </a:rPr>
              <a:t>p_i</a:t>
            </a:r>
            <a:r>
              <a:rPr lang="en-US" sz="800" dirty="0" smtClean="0">
                <a:solidFill>
                  <a:srgbClr val="A6A6A6"/>
                </a:solidFill>
              </a:rPr>
              <a:t> + p_i^2 + \dots + </a:t>
            </a:r>
            <a:r>
              <a:rPr lang="en-US" sz="800" dirty="0" err="1" smtClean="0">
                <a:solidFill>
                  <a:srgbClr val="A6A6A6"/>
                </a:solidFill>
              </a:rPr>
              <a:t>p_i</a:t>
            </a:r>
            <a:r>
              <a:rPr lang="en-US" sz="800" dirty="0" smtClean="0">
                <a:solidFill>
                  <a:srgbClr val="A6A6A6"/>
                </a:solidFill>
              </a:rPr>
              <a:t>^{</a:t>
            </a:r>
            <a:r>
              <a:rPr lang="en-US" sz="800" dirty="0" err="1" smtClean="0">
                <a:solidFill>
                  <a:srgbClr val="A6A6A6"/>
                </a:solidFill>
              </a:rPr>
              <a:t>a_i</a:t>
            </a:r>
            <a:r>
              <a:rPr lang="en-US" sz="800" dirty="0" smtClean="0">
                <a:solidFill>
                  <a:srgbClr val="A6A6A6"/>
                </a:solidFill>
              </a:rPr>
              <a:t>})}{</a:t>
            </a:r>
            <a:r>
              <a:rPr lang="en-US" sz="800" dirty="0" err="1" smtClean="0">
                <a:solidFill>
                  <a:srgbClr val="A6A6A6"/>
                </a:solidFill>
              </a:rPr>
              <a:t>p_i</a:t>
            </a:r>
            <a:r>
              <a:rPr lang="en-US" sz="800" dirty="0" smtClean="0">
                <a:solidFill>
                  <a:srgbClr val="A6A6A6"/>
                </a:solidFill>
              </a:rPr>
              <a:t> - 1} \</a:t>
            </a:r>
            <a:r>
              <a:rPr lang="en-US" sz="800" dirty="0" err="1" smtClean="0">
                <a:solidFill>
                  <a:srgbClr val="A6A6A6"/>
                </a:solidFill>
              </a:rPr>
              <a:t>nonumber</a:t>
            </a:r>
            <a:r>
              <a:rPr lang="en-US" sz="800" dirty="0" smtClean="0">
                <a:solidFill>
                  <a:srgbClr val="A6A6A6"/>
                </a:solidFill>
              </a:rPr>
              <a:t> \\</a:t>
            </a:r>
          </a:p>
          <a:p>
            <a:r>
              <a:rPr lang="en-US" sz="800" dirty="0" smtClean="0">
                <a:solidFill>
                  <a:srgbClr val="A6A6A6"/>
                </a:solidFill>
              </a:rPr>
              <a:t>&amp;=\prod_{</a:t>
            </a:r>
            <a:r>
              <a:rPr lang="en-US" sz="800" dirty="0" err="1" smtClean="0">
                <a:solidFill>
                  <a:srgbClr val="A6A6A6"/>
                </a:solidFill>
              </a:rPr>
              <a:t>i</a:t>
            </a:r>
            <a:r>
              <a:rPr lang="en-US" sz="800" dirty="0" smtClean="0">
                <a:solidFill>
                  <a:srgbClr val="A6A6A6"/>
                </a:solidFill>
              </a:rPr>
              <a:t>=1}^m\</a:t>
            </a:r>
            <a:r>
              <a:rPr lang="en-US" sz="800" dirty="0" err="1" smtClean="0">
                <a:solidFill>
                  <a:srgbClr val="A6A6A6"/>
                </a:solidFill>
              </a:rPr>
              <a:t>frac</a:t>
            </a:r>
            <a:r>
              <a:rPr lang="en-US" sz="800" dirty="0" smtClean="0">
                <a:solidFill>
                  <a:srgbClr val="A6A6A6"/>
                </a:solidFill>
              </a:rPr>
              <a:t>{</a:t>
            </a:r>
            <a:r>
              <a:rPr lang="en-US" sz="800" dirty="0" err="1" smtClean="0">
                <a:solidFill>
                  <a:srgbClr val="A6A6A6"/>
                </a:solidFill>
              </a:rPr>
              <a:t>p_i</a:t>
            </a:r>
            <a:r>
              <a:rPr lang="en-US" sz="800" dirty="0" smtClean="0">
                <a:solidFill>
                  <a:srgbClr val="A6A6A6"/>
                </a:solidFill>
              </a:rPr>
              <a:t>^{a_i+1}-1}{</a:t>
            </a:r>
            <a:r>
              <a:rPr lang="en-US" sz="800" dirty="0" err="1" smtClean="0">
                <a:solidFill>
                  <a:srgbClr val="A6A6A6"/>
                </a:solidFill>
              </a:rPr>
              <a:t>p_i</a:t>
            </a:r>
            <a:r>
              <a:rPr lang="en-US" sz="800" dirty="0" smtClean="0">
                <a:solidFill>
                  <a:srgbClr val="A6A6A6"/>
                </a:solidFill>
              </a:rPr>
              <a:t> - 1} \label{</a:t>
            </a:r>
            <a:r>
              <a:rPr lang="en-US" sz="800" dirty="0" err="1" smtClean="0">
                <a:solidFill>
                  <a:srgbClr val="A6A6A6"/>
                </a:solidFill>
              </a:rPr>
              <a:t>sumofdivisors</a:t>
            </a:r>
            <a:r>
              <a:rPr lang="en-US" sz="800" dirty="0" smtClean="0">
                <a:solidFill>
                  <a:srgbClr val="A6A6A6"/>
                </a:solidFill>
              </a:rPr>
              <a:t>}</a:t>
            </a:r>
          </a:p>
          <a:p>
            <a:r>
              <a:rPr lang="en-US" sz="800" dirty="0" smtClean="0">
                <a:solidFill>
                  <a:srgbClr val="A6A6A6"/>
                </a:solidFill>
              </a:rPr>
              <a:t>\end{align*}</a:t>
            </a:r>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86</a:t>
            </a:fld>
            <a:endParaRPr lang="en-US"/>
          </a:p>
        </p:txBody>
      </p:sp>
    </p:spTree>
    <p:extLst>
      <p:ext uri="{BB962C8B-B14F-4D97-AF65-F5344CB8AC3E}">
        <p14:creationId xmlns:p14="http://schemas.microsoft.com/office/powerpoint/2010/main" val="4243549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also look</a:t>
            </a:r>
            <a:r>
              <a:rPr lang="en-US" baseline="0" dirty="0" smtClean="0"/>
              <a:t> at the historical context for many of the ideas.</a:t>
            </a:r>
          </a:p>
          <a:p>
            <a:r>
              <a:rPr lang="en-US" baseline="0" dirty="0" smtClean="0"/>
              <a:t>In particular, we’ll trace a couple of algorithms from ancient times to the present day.</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9</a:t>
            </a:fld>
            <a:endParaRPr lang="en-US"/>
          </a:p>
        </p:txBody>
      </p:sp>
    </p:spTree>
    <p:extLst>
      <p:ext uri="{BB962C8B-B14F-4D97-AF65-F5344CB8AC3E}">
        <p14:creationId xmlns:p14="http://schemas.microsoft.com/office/powerpoint/2010/main" val="5034233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87</a:t>
            </a:fld>
            <a:endParaRPr lang="en-US"/>
          </a:p>
        </p:txBody>
      </p:sp>
    </p:spTree>
    <p:extLst>
      <p:ext uri="{BB962C8B-B14F-4D97-AF65-F5344CB8AC3E}">
        <p14:creationId xmlns:p14="http://schemas.microsoft.com/office/powerpoint/2010/main" val="42000595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800" dirty="0" smtClean="0">
                <a:solidFill>
                  <a:srgbClr val="A6A6A6"/>
                </a:solidFill>
              </a:rPr>
              <a:t>\[ n = p_1^{a_1}p_2^{a_2} \</a:t>
            </a:r>
            <a:r>
              <a:rPr lang="en-US" sz="800" dirty="0" err="1" smtClean="0">
                <a:solidFill>
                  <a:srgbClr val="A6A6A6"/>
                </a:solidFill>
              </a:rPr>
              <a:t>ldots</a:t>
            </a:r>
            <a:r>
              <a:rPr lang="en-US" sz="800" dirty="0" smtClean="0">
                <a:solidFill>
                  <a:srgbClr val="A6A6A6"/>
                </a:solidFill>
              </a:rPr>
              <a:t> </a:t>
            </a:r>
            <a:r>
              <a:rPr lang="en-US" sz="800" dirty="0" err="1" smtClean="0">
                <a:solidFill>
                  <a:srgbClr val="A6A6A6"/>
                </a:solidFill>
              </a:rPr>
              <a:t>p_m</a:t>
            </a:r>
            <a:r>
              <a:rPr lang="en-US" sz="800" dirty="0" smtClean="0">
                <a:solidFill>
                  <a:srgbClr val="A6A6A6"/>
                </a:solidFill>
              </a:rPr>
              <a:t>^{</a:t>
            </a:r>
            <a:r>
              <a:rPr lang="en-US" sz="800" dirty="0" err="1" smtClean="0">
                <a:solidFill>
                  <a:srgbClr val="A6A6A6"/>
                </a:solidFill>
              </a:rPr>
              <a:t>a_m</a:t>
            </a:r>
            <a:r>
              <a:rPr lang="en-US" sz="800" dirty="0" smtClean="0">
                <a:solidFill>
                  <a:srgbClr val="A6A6A6"/>
                </a:solidFill>
              </a:rPr>
              <a:t>} \]</a:t>
            </a:r>
          </a:p>
          <a:p>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88</a:t>
            </a:fld>
            <a:endParaRPr lang="en-US"/>
          </a:p>
        </p:txBody>
      </p:sp>
    </p:spTree>
    <p:extLst>
      <p:ext uri="{BB962C8B-B14F-4D97-AF65-F5344CB8AC3E}">
        <p14:creationId xmlns:p14="http://schemas.microsoft.com/office/powerpoint/2010/main" val="28364133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smtClean="0">
              <a:solidFill>
                <a:srgbClr val="A6A6A6"/>
              </a:solidFill>
            </a:endParaRPr>
          </a:p>
          <a:p>
            <a:r>
              <a:rPr lang="en-US" sz="800" dirty="0" smtClean="0">
                <a:solidFill>
                  <a:srgbClr val="A6A6A6"/>
                </a:solidFill>
              </a:rPr>
              <a:t>\</a:t>
            </a:r>
            <a:r>
              <a:rPr lang="en-US" sz="800" dirty="0" smtClean="0">
                <a:solidFill>
                  <a:srgbClr val="A6A6A6"/>
                </a:solidFill>
              </a:rPr>
              <a:t>begin{align*}</a:t>
            </a:r>
          </a:p>
          <a:p>
            <a:r>
              <a:rPr lang="en-US" sz="800" dirty="0" smtClean="0">
                <a:solidFill>
                  <a:srgbClr val="A6A6A6"/>
                </a:solidFill>
              </a:rPr>
              <a:t>\sigma(q) &amp;= \</a:t>
            </a:r>
            <a:r>
              <a:rPr lang="en-US" sz="800" dirty="0" err="1" smtClean="0">
                <a:solidFill>
                  <a:srgbClr val="A6A6A6"/>
                </a:solidFill>
              </a:rPr>
              <a:t>frac</a:t>
            </a:r>
            <a:r>
              <a:rPr lang="en-US" sz="800" dirty="0" smtClean="0">
                <a:solidFill>
                  <a:srgbClr val="A6A6A6"/>
                </a:solidFill>
              </a:rPr>
              <a:t>{2^{(n-1) + 1} -1}{1}\</a:t>
            </a:r>
            <a:r>
              <a:rPr lang="en-US" sz="800" dirty="0" err="1" smtClean="0">
                <a:solidFill>
                  <a:srgbClr val="A6A6A6"/>
                </a:solidFill>
              </a:rPr>
              <a:t>cdot</a:t>
            </a:r>
            <a:r>
              <a:rPr lang="en-US" sz="800" dirty="0" smtClean="0">
                <a:solidFill>
                  <a:srgbClr val="A6A6A6"/>
                </a:solidFill>
              </a:rPr>
              <a:t>\</a:t>
            </a:r>
            <a:r>
              <a:rPr lang="en-US" sz="800" dirty="0" err="1" smtClean="0">
                <a:solidFill>
                  <a:srgbClr val="A6A6A6"/>
                </a:solidFill>
              </a:rPr>
              <a:t>frac</a:t>
            </a:r>
            <a:r>
              <a:rPr lang="en-US" sz="800" dirty="0" smtClean="0">
                <a:solidFill>
                  <a:srgbClr val="A6A6A6"/>
                </a:solidFill>
              </a:rPr>
              <a:t>{(2^n-1)^2 -1}{(2^n-1) -1}\\</a:t>
            </a:r>
          </a:p>
          <a:p>
            <a:r>
              <a:rPr lang="en-US" sz="800" dirty="0" smtClean="0">
                <a:solidFill>
                  <a:srgbClr val="A6A6A6"/>
                </a:solidFill>
              </a:rPr>
              <a:t>&amp;=(2^n - 1) \</a:t>
            </a:r>
            <a:r>
              <a:rPr lang="en-US" sz="800" dirty="0" err="1" smtClean="0">
                <a:solidFill>
                  <a:srgbClr val="A6A6A6"/>
                </a:solidFill>
              </a:rPr>
              <a:t>cdot</a:t>
            </a:r>
            <a:r>
              <a:rPr lang="en-US" sz="800" dirty="0" smtClean="0">
                <a:solidFill>
                  <a:srgbClr val="A6A6A6"/>
                </a:solidFill>
              </a:rPr>
              <a:t> \</a:t>
            </a:r>
            <a:r>
              <a:rPr lang="en-US" sz="800" dirty="0" err="1" smtClean="0">
                <a:solidFill>
                  <a:srgbClr val="A6A6A6"/>
                </a:solidFill>
              </a:rPr>
              <a:t>frac</a:t>
            </a:r>
            <a:r>
              <a:rPr lang="en-US" sz="800" dirty="0" smtClean="0">
                <a:solidFill>
                  <a:srgbClr val="A6A6A6"/>
                </a:solidFill>
              </a:rPr>
              <a:t>{(2^n-1)^2 -1}{(2^n-1) -1} \</a:t>
            </a:r>
            <a:r>
              <a:rPr lang="en-US" sz="800" dirty="0" err="1" smtClean="0">
                <a:solidFill>
                  <a:srgbClr val="A6A6A6"/>
                </a:solidFill>
              </a:rPr>
              <a:t>cdot</a:t>
            </a:r>
            <a:r>
              <a:rPr lang="en-US" sz="800" dirty="0" smtClean="0">
                <a:solidFill>
                  <a:srgbClr val="A6A6A6"/>
                </a:solidFill>
              </a:rPr>
              <a:t> \</a:t>
            </a:r>
            <a:r>
              <a:rPr lang="en-US" sz="800" dirty="0" err="1" smtClean="0">
                <a:solidFill>
                  <a:srgbClr val="A6A6A6"/>
                </a:solidFill>
              </a:rPr>
              <a:t>frac</a:t>
            </a:r>
            <a:r>
              <a:rPr lang="en-US" sz="800" dirty="0" smtClean="0">
                <a:solidFill>
                  <a:srgbClr val="A6A6A6"/>
                </a:solidFill>
              </a:rPr>
              <a:t>{(2^n - 1) + 1}{(2^n - 1) + 1} \\</a:t>
            </a:r>
          </a:p>
          <a:p>
            <a:r>
              <a:rPr lang="en-US" sz="800" dirty="0" smtClean="0">
                <a:solidFill>
                  <a:srgbClr val="A6A6A6"/>
                </a:solidFill>
              </a:rPr>
              <a:t>&amp;=(2^n - 1) \</a:t>
            </a:r>
            <a:r>
              <a:rPr lang="en-US" sz="800" dirty="0" err="1" smtClean="0">
                <a:solidFill>
                  <a:srgbClr val="A6A6A6"/>
                </a:solidFill>
              </a:rPr>
              <a:t>cdot</a:t>
            </a:r>
            <a:r>
              <a:rPr lang="en-US" sz="800" dirty="0" smtClean="0">
                <a:solidFill>
                  <a:srgbClr val="A6A6A6"/>
                </a:solidFill>
              </a:rPr>
              <a:t> \</a:t>
            </a:r>
            <a:r>
              <a:rPr lang="en-US" sz="800" dirty="0" err="1" smtClean="0">
                <a:solidFill>
                  <a:srgbClr val="A6A6A6"/>
                </a:solidFill>
              </a:rPr>
              <a:t>frac</a:t>
            </a:r>
            <a:r>
              <a:rPr lang="en-US" sz="800" dirty="0" smtClean="0">
                <a:solidFill>
                  <a:srgbClr val="A6A6A6"/>
                </a:solidFill>
              </a:rPr>
              <a:t>{((2^n-1)(2^n-1) - 1)((2^n - 1) + 1)}{((2^n - 1)(2^n - 1) - 1)}\\</a:t>
            </a:r>
          </a:p>
          <a:p>
            <a:r>
              <a:rPr lang="en-US" sz="800" dirty="0" smtClean="0">
                <a:solidFill>
                  <a:srgbClr val="A6A6A6"/>
                </a:solidFill>
              </a:rPr>
              <a:t>&amp;=(2^n -1)((2^n -1) +1) \\</a:t>
            </a:r>
          </a:p>
          <a:p>
            <a:r>
              <a:rPr lang="en-US" sz="800" dirty="0" smtClean="0">
                <a:solidFill>
                  <a:srgbClr val="A6A6A6"/>
                </a:solidFill>
              </a:rPr>
              <a:t>&amp;=2^n(2^n -1) = 2 \</a:t>
            </a:r>
            <a:r>
              <a:rPr lang="en-US" sz="800" dirty="0" err="1" smtClean="0">
                <a:solidFill>
                  <a:srgbClr val="A6A6A6"/>
                </a:solidFill>
              </a:rPr>
              <a:t>cdot</a:t>
            </a:r>
            <a:r>
              <a:rPr lang="en-US" sz="800" dirty="0" smtClean="0">
                <a:solidFill>
                  <a:srgbClr val="A6A6A6"/>
                </a:solidFill>
              </a:rPr>
              <a:t> 2^{n-1}(2^n-1)=2q</a:t>
            </a:r>
          </a:p>
          <a:p>
            <a:r>
              <a:rPr lang="en-US" sz="800" dirty="0" smtClean="0">
                <a:solidFill>
                  <a:srgbClr val="A6A6A6"/>
                </a:solidFill>
              </a:rPr>
              <a:t>\end{align*}</a:t>
            </a:r>
          </a:p>
          <a:p>
            <a:endParaRPr lang="en-US" sz="800" dirty="0" smtClean="0">
              <a:solidFill>
                <a:srgbClr val="A6A6A6"/>
              </a:solidFill>
            </a:endParaRPr>
          </a:p>
          <a:p>
            <a:r>
              <a:rPr lang="es-ES_tradnl" sz="800" dirty="0" smtClean="0">
                <a:solidFill>
                  <a:srgbClr val="A6A6A6"/>
                </a:solidFill>
              </a:rPr>
              <a:t>\[ \</a:t>
            </a:r>
            <a:r>
              <a:rPr lang="es-ES_tradnl" sz="800" dirty="0" err="1" smtClean="0">
                <a:solidFill>
                  <a:srgbClr val="A6A6A6"/>
                </a:solidFill>
              </a:rPr>
              <a:t>alpha</a:t>
            </a:r>
            <a:r>
              <a:rPr lang="es-ES_tradnl" sz="800" dirty="0" smtClean="0">
                <a:solidFill>
                  <a:srgbClr val="A6A6A6"/>
                </a:solidFill>
              </a:rPr>
              <a:t>(q) = \sigma(q) - q = 2q - q = q \]</a:t>
            </a:r>
            <a:endParaRPr lang="en-US" sz="800" dirty="0" smtClean="0">
              <a:solidFill>
                <a:srgbClr val="A6A6A6"/>
              </a:solidFill>
            </a:endParaRPr>
          </a:p>
          <a:p>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89</a:t>
            </a:fld>
            <a:endParaRPr lang="en-US"/>
          </a:p>
        </p:txBody>
      </p:sp>
    </p:spTree>
    <p:extLst>
      <p:ext uri="{BB962C8B-B14F-4D97-AF65-F5344CB8AC3E}">
        <p14:creationId xmlns:p14="http://schemas.microsoft.com/office/powerpoint/2010/main" val="12407574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iff</a:t>
            </a:r>
            <a:r>
              <a:rPr lang="en-US" dirty="0" smtClean="0"/>
              <a:t>” means “if and only if”</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92</a:t>
            </a:fld>
            <a:endParaRPr lang="en-US"/>
          </a:p>
        </p:txBody>
      </p:sp>
    </p:spTree>
    <p:extLst>
      <p:ext uri="{BB962C8B-B14F-4D97-AF65-F5344CB8AC3E}">
        <p14:creationId xmlns:p14="http://schemas.microsoft.com/office/powerpoint/2010/main" val="32419948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how we write them in modern notation.</a:t>
            </a:r>
          </a:p>
          <a:p>
            <a:endParaRPr lang="en-US" baseline="0" dirty="0" smtClean="0"/>
          </a:p>
          <a:p>
            <a:r>
              <a:rPr lang="en-US" sz="800" kern="1200" dirty="0" smtClean="0">
                <a:solidFill>
                  <a:srgbClr val="A6A6A6"/>
                </a:solidFill>
                <a:latin typeface="+mn-lt"/>
                <a:ea typeface="+mn-ea"/>
                <a:cs typeface="+mn-cs"/>
              </a:rPr>
              <a:t>\begin{align*}</a:t>
            </a:r>
          </a:p>
          <a:p>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gcm</a:t>
            </a:r>
            <a:r>
              <a:rPr lang="en-US" sz="800" kern="1200" dirty="0" smtClean="0">
                <a:solidFill>
                  <a:srgbClr val="A6A6A6"/>
                </a:solidFill>
                <a:latin typeface="+mn-lt"/>
                <a:ea typeface="+mn-ea"/>
                <a:cs typeface="+mn-cs"/>
              </a:rPr>
              <a:t>}(a, a) &amp;= a  \\</a:t>
            </a:r>
          </a:p>
          <a:p>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gcm</a:t>
            </a: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a,b</a:t>
            </a:r>
            <a:r>
              <a:rPr lang="en-US" sz="800" kern="1200" dirty="0" smtClean="0">
                <a:solidFill>
                  <a:srgbClr val="A6A6A6"/>
                </a:solidFill>
                <a:latin typeface="+mn-lt"/>
                <a:ea typeface="+mn-ea"/>
                <a:cs typeface="+mn-cs"/>
              </a:rPr>
              <a:t>) &amp;= \</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gcm</a:t>
            </a:r>
            <a:r>
              <a:rPr lang="en-US" sz="800" kern="1200" dirty="0" smtClean="0">
                <a:solidFill>
                  <a:srgbClr val="A6A6A6"/>
                </a:solidFill>
                <a:latin typeface="+mn-lt"/>
                <a:ea typeface="+mn-ea"/>
                <a:cs typeface="+mn-cs"/>
              </a:rPr>
              <a:t>}(a, </a:t>
            </a:r>
            <a:r>
              <a:rPr lang="en-US" sz="800" kern="1200" dirty="0" err="1" smtClean="0">
                <a:solidFill>
                  <a:srgbClr val="A6A6A6"/>
                </a:solidFill>
                <a:latin typeface="+mn-lt"/>
                <a:ea typeface="+mn-ea"/>
                <a:cs typeface="+mn-cs"/>
              </a:rPr>
              <a:t>a+b</a:t>
            </a:r>
            <a:r>
              <a:rPr lang="en-US" sz="800" kern="1200" dirty="0" smtClean="0">
                <a:solidFill>
                  <a:srgbClr val="A6A6A6"/>
                </a:solidFill>
                <a:latin typeface="+mn-lt"/>
                <a:ea typeface="+mn-ea"/>
                <a:cs typeface="+mn-cs"/>
              </a:rPr>
              <a:t>)  \\</a:t>
            </a:r>
          </a:p>
          <a:p>
            <a:r>
              <a:rPr lang="en-US" sz="800" kern="1200" dirty="0" smtClean="0">
                <a:solidFill>
                  <a:srgbClr val="A6A6A6"/>
                </a:solidFill>
                <a:latin typeface="+mn-lt"/>
                <a:ea typeface="+mn-ea"/>
                <a:cs typeface="+mn-cs"/>
              </a:rPr>
              <a:t>b &lt; a \implies \</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gcm</a:t>
            </a:r>
            <a:r>
              <a:rPr lang="en-US" sz="800" kern="1200" dirty="0" smtClean="0">
                <a:solidFill>
                  <a:srgbClr val="A6A6A6"/>
                </a:solidFill>
                <a:latin typeface="+mn-lt"/>
                <a:ea typeface="+mn-ea"/>
                <a:cs typeface="+mn-cs"/>
              </a:rPr>
              <a:t>}(a, b) &amp;= \</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gcm</a:t>
            </a:r>
            <a:r>
              <a:rPr lang="en-US" sz="800" kern="1200" dirty="0" smtClean="0">
                <a:solidFill>
                  <a:srgbClr val="A6A6A6"/>
                </a:solidFill>
                <a:latin typeface="+mn-lt"/>
                <a:ea typeface="+mn-ea"/>
                <a:cs typeface="+mn-cs"/>
              </a:rPr>
              <a:t>}(a - b, b) \label{eqn:gcm3} \\</a:t>
            </a:r>
          </a:p>
          <a:p>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gcm</a:t>
            </a:r>
            <a:r>
              <a:rPr lang="en-US" sz="800" kern="1200" dirty="0" smtClean="0">
                <a:solidFill>
                  <a:srgbClr val="A6A6A6"/>
                </a:solidFill>
                <a:latin typeface="+mn-lt"/>
                <a:ea typeface="+mn-ea"/>
                <a:cs typeface="+mn-cs"/>
              </a:rPr>
              <a:t>}(a, b) &amp;= \</a:t>
            </a:r>
            <a:r>
              <a:rPr lang="en-US" sz="800" kern="1200" dirty="0" err="1" smtClean="0">
                <a:solidFill>
                  <a:srgbClr val="A6A6A6"/>
                </a:solidFill>
                <a:latin typeface="+mn-lt"/>
                <a:ea typeface="+mn-ea"/>
                <a:cs typeface="+mn-cs"/>
              </a:rPr>
              <a:t>mathrm</a:t>
            </a:r>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gcm</a:t>
            </a:r>
            <a:r>
              <a:rPr lang="en-US" sz="800" kern="1200" dirty="0" smtClean="0">
                <a:solidFill>
                  <a:srgbClr val="A6A6A6"/>
                </a:solidFill>
                <a:latin typeface="+mn-lt"/>
                <a:ea typeface="+mn-ea"/>
                <a:cs typeface="+mn-cs"/>
              </a:rPr>
              <a:t>}(b, a)</a:t>
            </a:r>
          </a:p>
          <a:p>
            <a:r>
              <a:rPr lang="en-US" sz="800" kern="1200" dirty="0" smtClean="0">
                <a:solidFill>
                  <a:srgbClr val="A6A6A6"/>
                </a:solidFill>
                <a:latin typeface="+mn-lt"/>
                <a:ea typeface="+mn-ea"/>
                <a:cs typeface="+mn-cs"/>
              </a:rPr>
              <a:t>\end{align*}</a:t>
            </a:r>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93</a:t>
            </a:fld>
            <a:endParaRPr lang="en-US"/>
          </a:p>
        </p:txBody>
      </p:sp>
    </p:spTree>
    <p:extLst>
      <p:ext uri="{BB962C8B-B14F-4D97-AF65-F5344CB8AC3E}">
        <p14:creationId xmlns:p14="http://schemas.microsoft.com/office/powerpoint/2010/main" val="25491400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Relies on </a:t>
            </a:r>
            <a:r>
              <a:rPr lang="en-US" dirty="0" err="1" smtClean="0"/>
              <a:t>trichotomy</a:t>
            </a:r>
            <a:r>
              <a:rPr lang="en-US" baseline="0" dirty="0" smtClean="0"/>
              <a:t> law:  if you have two values a and b of an ordered type, then either a&lt;b, a=b, or a&gt;b.</a:t>
            </a:r>
          </a:p>
          <a:p>
            <a:endParaRPr lang="en-US" baseline="0" dirty="0" smtClean="0"/>
          </a:p>
          <a:p>
            <a:r>
              <a:rPr lang="en-US" baseline="0" dirty="0" smtClean="0"/>
              <a:t>We’re going to use versions of this procedure for much of the course, so make sure you understand it.  Try more examples by hand.</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94</a:t>
            </a:fld>
            <a:endParaRPr lang="en-US"/>
          </a:p>
        </p:txBody>
      </p:sp>
    </p:spTree>
    <p:extLst>
      <p:ext uri="{BB962C8B-B14F-4D97-AF65-F5344CB8AC3E}">
        <p14:creationId xmlns:p14="http://schemas.microsoft.com/office/powerpoint/2010/main" val="14418920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say GCM(196, 42), we really mean “GCM of segments of lengths</a:t>
            </a:r>
            <a:r>
              <a:rPr lang="en-US" baseline="0" dirty="0" smtClean="0"/>
              <a:t> 196 and 42”</a:t>
            </a:r>
          </a:p>
          <a:p>
            <a:endParaRPr lang="en-US" baseline="0" dirty="0" smtClean="0"/>
          </a:p>
          <a:p>
            <a:r>
              <a:rPr lang="ro-RO" sz="800" dirty="0" smtClean="0">
                <a:solidFill>
                  <a:srgbClr val="A6A6A6"/>
                </a:solidFill>
              </a:rPr>
              <a:t>\begin{tabular}{c l l l l l}</a:t>
            </a:r>
          </a:p>
          <a:p>
            <a:r>
              <a:rPr lang="ro-RO" sz="800" dirty="0" smtClean="0">
                <a:solidFill>
                  <a:srgbClr val="A6A6A6"/>
                </a:solidFill>
              </a:rPr>
              <a:t>$a$ ~~~~~ $b$ &amp; \multicolumn{4}{l}{~~~}\\</a:t>
            </a:r>
          </a:p>
          <a:p>
            <a:r>
              <a:rPr lang="ro-RO" sz="800" dirty="0" smtClean="0">
                <a:solidFill>
                  <a:srgbClr val="A6A6A6"/>
                </a:solidFill>
              </a:rPr>
              <a:t>196 $&gt;$ 42,  &amp; gcm(196, 42) &amp;= &amp; gcm(196 $-$ 42, 42) &amp;=  &amp;gcm(154, 42)\\</a:t>
            </a:r>
          </a:p>
          <a:p>
            <a:r>
              <a:rPr lang="ro-RO" sz="800" dirty="0" smtClean="0">
                <a:solidFill>
                  <a:srgbClr val="A6A6A6"/>
                </a:solidFill>
              </a:rPr>
              <a:t>154 $&gt;$ 42,  &amp; gcm(154, 42) &amp;= &amp; gcm(154 $-$ 42, 42) &amp;= &amp;gcm(112, 42)\\</a:t>
            </a:r>
          </a:p>
          <a:p>
            <a:r>
              <a:rPr lang="ro-RO" sz="800" dirty="0" smtClean="0">
                <a:solidFill>
                  <a:srgbClr val="A6A6A6"/>
                </a:solidFill>
              </a:rPr>
              <a:t>112 $&gt;$ 42,  &amp; gcm(112, 42) &amp;= &amp; gcm(112 $-$ 42, 42) &amp;= &amp;gcm(70, 42)\\</a:t>
            </a:r>
          </a:p>
          <a:p>
            <a:r>
              <a:rPr lang="ro-RO" sz="800" dirty="0" smtClean="0">
                <a:solidFill>
                  <a:srgbClr val="A6A6A6"/>
                </a:solidFill>
              </a:rPr>
              <a:t>70 $&gt;$ 42,  &amp; gcm(70, 42) &amp;= &amp; gcm(70 $-$ 42, 42) &amp;= &amp;gcm(28, 42)\\</a:t>
            </a:r>
          </a:p>
          <a:p>
            <a:r>
              <a:rPr lang="ro-RO" sz="800" dirty="0" smtClean="0">
                <a:solidFill>
                  <a:srgbClr val="A6A6A6"/>
                </a:solidFill>
              </a:rPr>
              <a:t>28 $&lt;$ 42,  &amp; gcm(28, 42) &amp;= &amp; gcm(28, 42 $-$ 28) &amp;= &amp;gcm(28, 14) \\</a:t>
            </a:r>
          </a:p>
          <a:p>
            <a:r>
              <a:rPr lang="ro-RO" sz="800" dirty="0" smtClean="0">
                <a:solidFill>
                  <a:srgbClr val="A6A6A6"/>
                </a:solidFill>
              </a:rPr>
              <a:t>28 $&gt;$ 14,  &amp; gcm(28, 14) &amp;= &amp; gcm(28 $-$ 14, 14) &amp;= &amp;gcm(14, 14)\\</a:t>
            </a:r>
          </a:p>
          <a:p>
            <a:r>
              <a:rPr lang="ro-RO" sz="800" dirty="0" smtClean="0">
                <a:solidFill>
                  <a:srgbClr val="A6A6A6"/>
                </a:solidFill>
              </a:rPr>
              <a:t>14 $=$14, &amp; gcm(14, 14) &amp;= &amp;14 &amp; &amp;\\</a:t>
            </a:r>
          </a:p>
          <a:p>
            <a:r>
              <a:rPr lang="ro-RO" sz="800" dirty="0" smtClean="0">
                <a:solidFill>
                  <a:srgbClr val="A6A6A6"/>
                </a:solidFill>
              </a:rPr>
              <a:t>\end{tabular}\\[1ex]</a:t>
            </a:r>
          </a:p>
          <a:p>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95</a:t>
            </a:fld>
            <a:endParaRPr lang="en-US"/>
          </a:p>
        </p:txBody>
      </p:sp>
    </p:spTree>
    <p:extLst>
      <p:ext uri="{BB962C8B-B14F-4D97-AF65-F5344CB8AC3E}">
        <p14:creationId xmlns:p14="http://schemas.microsoft.com/office/powerpoint/2010/main" val="41949965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a:p>
            <a:r>
              <a:rPr lang="en-US" sz="800" kern="1200" dirty="0" smtClean="0">
                <a:solidFill>
                  <a:srgbClr val="A6A6A6"/>
                </a:solidFill>
                <a:latin typeface="+mn-lt"/>
                <a:ea typeface="+mn-ea"/>
                <a:cs typeface="+mn-cs"/>
              </a:rPr>
              <a:t>\</a:t>
            </a:r>
            <a:r>
              <a:rPr lang="en-US" sz="800" kern="1200" dirty="0" smtClean="0">
                <a:solidFill>
                  <a:srgbClr val="A6A6A6"/>
                </a:solidFill>
                <a:latin typeface="+mn-lt"/>
                <a:ea typeface="+mn-ea"/>
                <a:cs typeface="+mn-cs"/>
              </a:rPr>
              <a:t>begin{align*}</a:t>
            </a:r>
          </a:p>
          <a:p>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overline</a:t>
            </a:r>
            <a:r>
              <a:rPr lang="en-US" sz="800" kern="1200" dirty="0" smtClean="0">
                <a:solidFill>
                  <a:srgbClr val="A6A6A6"/>
                </a:solidFill>
                <a:latin typeface="+mn-lt"/>
                <a:ea typeface="+mn-ea"/>
                <a:cs typeface="+mn-cs"/>
              </a:rPr>
              <a:t>{AF} = \</a:t>
            </a:r>
            <a:r>
              <a:rPr lang="en-US" sz="800" kern="1200" dirty="0" err="1" smtClean="0">
                <a:solidFill>
                  <a:srgbClr val="A6A6A6"/>
                </a:solidFill>
                <a:latin typeface="+mn-lt"/>
                <a:ea typeface="+mn-ea"/>
                <a:cs typeface="+mn-cs"/>
              </a:rPr>
              <a:t>overline</a:t>
            </a:r>
            <a:r>
              <a:rPr lang="en-US" sz="800" kern="1200" dirty="0" smtClean="0">
                <a:solidFill>
                  <a:srgbClr val="A6A6A6"/>
                </a:solidFill>
                <a:latin typeface="+mn-lt"/>
                <a:ea typeface="+mn-ea"/>
                <a:cs typeface="+mn-cs"/>
              </a:rPr>
              <a:t>{AB} \\</a:t>
            </a:r>
          </a:p>
          <a:p>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overline</a:t>
            </a:r>
            <a:r>
              <a:rPr lang="en-US" sz="800" kern="1200" dirty="0" smtClean="0">
                <a:solidFill>
                  <a:srgbClr val="A6A6A6"/>
                </a:solidFill>
                <a:latin typeface="+mn-lt"/>
                <a:ea typeface="+mn-ea"/>
                <a:cs typeface="+mn-cs"/>
              </a:rPr>
              <a:t>{EF} \</a:t>
            </a:r>
            <a:r>
              <a:rPr lang="en-US" sz="800" kern="1200" dirty="0" err="1" smtClean="0">
                <a:solidFill>
                  <a:srgbClr val="A6A6A6"/>
                </a:solidFill>
                <a:latin typeface="+mn-lt"/>
                <a:ea typeface="+mn-ea"/>
                <a:cs typeface="+mn-cs"/>
              </a:rPr>
              <a:t>perp</a:t>
            </a:r>
            <a:r>
              <a:rPr lang="en-US" sz="800" kern="1200" dirty="0" smtClean="0">
                <a:solidFill>
                  <a:srgbClr val="A6A6A6"/>
                </a:solidFill>
                <a:latin typeface="+mn-lt"/>
                <a:ea typeface="+mn-ea"/>
                <a:cs typeface="+mn-cs"/>
              </a:rPr>
              <a:t> \</a:t>
            </a:r>
            <a:r>
              <a:rPr lang="en-US" sz="800" kern="1200" dirty="0" err="1" smtClean="0">
                <a:solidFill>
                  <a:srgbClr val="A6A6A6"/>
                </a:solidFill>
                <a:latin typeface="+mn-lt"/>
                <a:ea typeface="+mn-ea"/>
                <a:cs typeface="+mn-cs"/>
              </a:rPr>
              <a:t>overline</a:t>
            </a:r>
            <a:r>
              <a:rPr lang="en-US" sz="800" kern="1200" dirty="0" smtClean="0">
                <a:solidFill>
                  <a:srgbClr val="A6A6A6"/>
                </a:solidFill>
                <a:latin typeface="+mn-lt"/>
                <a:ea typeface="+mn-ea"/>
                <a:cs typeface="+mn-cs"/>
              </a:rPr>
              <a:t>{AC}</a:t>
            </a:r>
          </a:p>
          <a:p>
            <a:r>
              <a:rPr lang="en-US" sz="800" kern="1200" dirty="0" smtClean="0">
                <a:solidFill>
                  <a:srgbClr val="A6A6A6"/>
                </a:solidFill>
                <a:latin typeface="+mn-lt"/>
                <a:ea typeface="+mn-ea"/>
                <a:cs typeface="+mn-cs"/>
              </a:rPr>
              <a:t>\end{align*}</a:t>
            </a:r>
          </a:p>
        </p:txBody>
      </p:sp>
      <p:sp>
        <p:nvSpPr>
          <p:cNvPr id="4" name="Slide Number Placeholder 3"/>
          <p:cNvSpPr>
            <a:spLocks noGrp="1"/>
          </p:cNvSpPr>
          <p:nvPr>
            <p:ph type="sldNum" sz="quarter" idx="10"/>
          </p:nvPr>
        </p:nvSpPr>
        <p:spPr/>
        <p:txBody>
          <a:bodyPr/>
          <a:lstStyle/>
          <a:p>
            <a:fld id="{54944655-8098-9B4C-A891-DF2C39192C38}" type="slidenum">
              <a:rPr lang="en-US" smtClean="0"/>
              <a:t>98</a:t>
            </a:fld>
            <a:endParaRPr lang="en-US"/>
          </a:p>
        </p:txBody>
      </p:sp>
    </p:spTree>
    <p:extLst>
      <p:ext uri="{BB962C8B-B14F-4D97-AF65-F5344CB8AC3E}">
        <p14:creationId xmlns:p14="http://schemas.microsoft.com/office/powerpoint/2010/main" val="23467022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kern="1200" dirty="0" smtClean="0">
              <a:solidFill>
                <a:srgbClr val="A6A6A6"/>
              </a:solidFill>
              <a:latin typeface="+mn-lt"/>
              <a:ea typeface="+mn-ea"/>
              <a:cs typeface="+mn-cs"/>
            </a:endParaRPr>
          </a:p>
          <a:p>
            <a:r>
              <a:rPr lang="en-US" sz="800" kern="1200" dirty="0" smtClean="0">
                <a:solidFill>
                  <a:srgbClr val="A6A6A6"/>
                </a:solidFill>
                <a:latin typeface="+mn-lt"/>
                <a:ea typeface="+mn-ea"/>
                <a:cs typeface="+mn-cs"/>
              </a:rPr>
              <a:t>\</a:t>
            </a:r>
            <a:r>
              <a:rPr lang="en-US" sz="800" kern="1200" dirty="0" smtClean="0">
                <a:solidFill>
                  <a:srgbClr val="A6A6A6"/>
                </a:solidFill>
                <a:latin typeface="+mn-lt"/>
                <a:ea typeface="+mn-ea"/>
                <a:cs typeface="+mn-cs"/>
              </a:rPr>
              <a:t>begin{align*}</a:t>
            </a:r>
          </a:p>
          <a:p>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overline</a:t>
            </a:r>
            <a:r>
              <a:rPr lang="en-US" sz="800" kern="1200" dirty="0" smtClean="0">
                <a:solidFill>
                  <a:srgbClr val="A6A6A6"/>
                </a:solidFill>
                <a:latin typeface="+mn-lt"/>
                <a:ea typeface="+mn-ea"/>
                <a:cs typeface="+mn-cs"/>
              </a:rPr>
              <a:t>{CG} \</a:t>
            </a:r>
            <a:r>
              <a:rPr lang="en-US" sz="800" kern="1200" dirty="0" err="1" smtClean="0">
                <a:solidFill>
                  <a:srgbClr val="A6A6A6"/>
                </a:solidFill>
                <a:latin typeface="+mn-lt"/>
                <a:ea typeface="+mn-ea"/>
                <a:cs typeface="+mn-cs"/>
              </a:rPr>
              <a:t>perp</a:t>
            </a:r>
            <a:r>
              <a:rPr lang="en-US" sz="800" kern="1200" dirty="0" smtClean="0">
                <a:solidFill>
                  <a:srgbClr val="A6A6A6"/>
                </a:solidFill>
                <a:latin typeface="+mn-lt"/>
                <a:ea typeface="+mn-ea"/>
                <a:cs typeface="+mn-cs"/>
              </a:rPr>
              <a:t> \</a:t>
            </a:r>
            <a:r>
              <a:rPr lang="en-US" sz="800" kern="1200" dirty="0" err="1" smtClean="0">
                <a:solidFill>
                  <a:srgbClr val="A6A6A6"/>
                </a:solidFill>
                <a:latin typeface="+mn-lt"/>
                <a:ea typeface="+mn-ea"/>
                <a:cs typeface="+mn-cs"/>
              </a:rPr>
              <a:t>overline</a:t>
            </a:r>
            <a:r>
              <a:rPr lang="en-US" sz="800" kern="1200" dirty="0" smtClean="0">
                <a:solidFill>
                  <a:srgbClr val="A6A6A6"/>
                </a:solidFill>
                <a:latin typeface="+mn-lt"/>
                <a:ea typeface="+mn-ea"/>
                <a:cs typeface="+mn-cs"/>
              </a:rPr>
              <a:t>{AC} \\</a:t>
            </a:r>
          </a:p>
          <a:p>
            <a:r>
              <a:rPr lang="en-US" sz="800" kern="1200" dirty="0" smtClean="0">
                <a:solidFill>
                  <a:srgbClr val="A6A6A6"/>
                </a:solidFill>
                <a:latin typeface="+mn-lt"/>
                <a:ea typeface="+mn-ea"/>
                <a:cs typeface="+mn-cs"/>
              </a:rPr>
              <a:t>\</a:t>
            </a:r>
            <a:r>
              <a:rPr lang="en-US" sz="800" kern="1200" dirty="0" err="1" smtClean="0">
                <a:solidFill>
                  <a:srgbClr val="A6A6A6"/>
                </a:solidFill>
                <a:latin typeface="+mn-lt"/>
                <a:ea typeface="+mn-ea"/>
                <a:cs typeface="+mn-cs"/>
              </a:rPr>
              <a:t>overline</a:t>
            </a:r>
            <a:r>
              <a:rPr lang="en-US" sz="800" kern="1200" dirty="0" smtClean="0">
                <a:solidFill>
                  <a:srgbClr val="A6A6A6"/>
                </a:solidFill>
                <a:latin typeface="+mn-lt"/>
                <a:ea typeface="+mn-ea"/>
                <a:cs typeface="+mn-cs"/>
              </a:rPr>
              <a:t>{EG} \</a:t>
            </a:r>
            <a:r>
              <a:rPr lang="en-US" sz="800" kern="1200" dirty="0" err="1" smtClean="0">
                <a:solidFill>
                  <a:srgbClr val="A6A6A6"/>
                </a:solidFill>
                <a:latin typeface="+mn-lt"/>
                <a:ea typeface="+mn-ea"/>
                <a:cs typeface="+mn-cs"/>
              </a:rPr>
              <a:t>perp</a:t>
            </a:r>
            <a:r>
              <a:rPr lang="en-US" sz="800" kern="1200" dirty="0" smtClean="0">
                <a:solidFill>
                  <a:srgbClr val="A6A6A6"/>
                </a:solidFill>
                <a:latin typeface="+mn-lt"/>
                <a:ea typeface="+mn-ea"/>
                <a:cs typeface="+mn-cs"/>
              </a:rPr>
              <a:t> \</a:t>
            </a:r>
            <a:r>
              <a:rPr lang="en-US" sz="800" kern="1200" dirty="0" err="1" smtClean="0">
                <a:solidFill>
                  <a:srgbClr val="A6A6A6"/>
                </a:solidFill>
                <a:latin typeface="+mn-lt"/>
                <a:ea typeface="+mn-ea"/>
                <a:cs typeface="+mn-cs"/>
              </a:rPr>
              <a:t>overline</a:t>
            </a:r>
            <a:r>
              <a:rPr lang="en-US" sz="800" kern="1200" dirty="0" smtClean="0">
                <a:solidFill>
                  <a:srgbClr val="A6A6A6"/>
                </a:solidFill>
                <a:latin typeface="+mn-lt"/>
                <a:ea typeface="+mn-ea"/>
                <a:cs typeface="+mn-cs"/>
              </a:rPr>
              <a:t>{EF}</a:t>
            </a:r>
          </a:p>
          <a:p>
            <a:r>
              <a:rPr lang="en-US" sz="800" kern="1200" dirty="0" smtClean="0">
                <a:solidFill>
                  <a:srgbClr val="A6A6A6"/>
                </a:solidFill>
                <a:latin typeface="+mn-lt"/>
                <a:ea typeface="+mn-ea"/>
                <a:cs typeface="+mn-cs"/>
              </a:rPr>
              <a:t>\end{align*}</a:t>
            </a:r>
          </a:p>
        </p:txBody>
      </p:sp>
      <p:sp>
        <p:nvSpPr>
          <p:cNvPr id="4" name="Slide Number Placeholder 3"/>
          <p:cNvSpPr>
            <a:spLocks noGrp="1"/>
          </p:cNvSpPr>
          <p:nvPr>
            <p:ph type="sldNum" sz="quarter" idx="10"/>
          </p:nvPr>
        </p:nvSpPr>
        <p:spPr/>
        <p:txBody>
          <a:bodyPr/>
          <a:lstStyle/>
          <a:p>
            <a:fld id="{54944655-8098-9B4C-A891-DF2C39192C38}" type="slidenum">
              <a:rPr lang="en-US" smtClean="0"/>
              <a:t>99</a:t>
            </a:fld>
            <a:endParaRPr lang="en-US"/>
          </a:p>
        </p:txBody>
      </p:sp>
    </p:spTree>
    <p:extLst>
      <p:ext uri="{BB962C8B-B14F-4D97-AF65-F5344CB8AC3E}">
        <p14:creationId xmlns:p14="http://schemas.microsoft.com/office/powerpoint/2010/main" val="24839131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We</a:t>
            </a:r>
            <a:r>
              <a:rPr lang="en-US" sz="1200" kern="1200" baseline="0" dirty="0" smtClean="0">
                <a:solidFill>
                  <a:schemeClr val="tx1"/>
                </a:solidFill>
                <a:latin typeface="+mn-lt"/>
                <a:ea typeface="+mn-ea"/>
                <a:cs typeface="+mn-cs"/>
              </a:rPr>
              <a:t> know CFE=90 by construction.</a:t>
            </a:r>
          </a:p>
          <a:p>
            <a:r>
              <a:rPr lang="en-US" sz="1200" kern="1200" baseline="0" dirty="0" smtClean="0">
                <a:solidFill>
                  <a:schemeClr val="tx1"/>
                </a:solidFill>
                <a:latin typeface="+mn-lt"/>
                <a:ea typeface="+mn-ea"/>
                <a:cs typeface="+mn-cs"/>
              </a:rPr>
              <a:t>We know ECF=45 since it’s the same as BCA, which is the angle formed by the diagonal of a square and is therefore half of 90.</a:t>
            </a:r>
          </a:p>
          <a:p>
            <a:r>
              <a:rPr lang="en-US" sz="1200" kern="1200" baseline="0" dirty="0" smtClean="0">
                <a:solidFill>
                  <a:schemeClr val="tx1"/>
                </a:solidFill>
                <a:latin typeface="+mn-lt"/>
                <a:ea typeface="+mn-ea"/>
                <a:cs typeface="+mn-cs"/>
              </a:rPr>
              <a:t>In the last step, the fact that CEF=ECF means it’s an </a:t>
            </a:r>
            <a:r>
              <a:rPr lang="en-US" sz="1200" kern="1200" baseline="0" dirty="0" err="1" smtClean="0">
                <a:solidFill>
                  <a:schemeClr val="tx1"/>
                </a:solidFill>
                <a:latin typeface="+mn-lt"/>
                <a:ea typeface="+mn-ea"/>
                <a:cs typeface="+mn-cs"/>
              </a:rPr>
              <a:t>isoceles</a:t>
            </a:r>
            <a:r>
              <a:rPr lang="en-US" sz="1200" kern="1200" baseline="0" dirty="0" smtClean="0">
                <a:solidFill>
                  <a:schemeClr val="tx1"/>
                </a:solidFill>
                <a:latin typeface="+mn-lt"/>
                <a:ea typeface="+mn-ea"/>
                <a:cs typeface="+mn-cs"/>
              </a:rPr>
              <a:t> triangle, and therefore CF and EF must be equal.</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800" kern="1200" dirty="0" smtClean="0">
                <a:solidFill>
                  <a:srgbClr val="A6A6A6"/>
                </a:solidFill>
                <a:latin typeface="+mn-lt"/>
                <a:ea typeface="+mn-ea"/>
                <a:cs typeface="+mn-cs"/>
              </a:rPr>
              <a:t>\begin{align*}</a:t>
            </a:r>
          </a:p>
          <a:p>
            <a:r>
              <a:rPr lang="en-US" sz="800" kern="1200" dirty="0" smtClean="0">
                <a:solidFill>
                  <a:srgbClr val="A6A6A6"/>
                </a:solidFill>
                <a:latin typeface="+mn-lt"/>
                <a:ea typeface="+mn-ea"/>
                <a:cs typeface="+mn-cs"/>
              </a:rPr>
              <a:t>\angle CFE = 90^\</a:t>
            </a:r>
            <a:r>
              <a:rPr lang="en-US" sz="800" kern="1200" dirty="0" err="1" smtClean="0">
                <a:solidFill>
                  <a:srgbClr val="A6A6A6"/>
                </a:solidFill>
                <a:latin typeface="+mn-lt"/>
                <a:ea typeface="+mn-ea"/>
                <a:cs typeface="+mn-cs"/>
              </a:rPr>
              <a:t>circ</a:t>
            </a:r>
            <a:r>
              <a:rPr lang="en-US" sz="800" kern="1200" dirty="0" smtClean="0">
                <a:solidFill>
                  <a:srgbClr val="A6A6A6"/>
                </a:solidFill>
                <a:latin typeface="+mn-lt"/>
                <a:ea typeface="+mn-ea"/>
                <a:cs typeface="+mn-cs"/>
              </a:rPr>
              <a:t> \\</a:t>
            </a:r>
          </a:p>
          <a:p>
            <a:r>
              <a:rPr lang="en-US" sz="800" kern="1200" dirty="0" smtClean="0">
                <a:solidFill>
                  <a:srgbClr val="A6A6A6"/>
                </a:solidFill>
                <a:latin typeface="+mn-lt"/>
                <a:ea typeface="+mn-ea"/>
                <a:cs typeface="+mn-cs"/>
              </a:rPr>
              <a:t>\angle ECF = 45^\</a:t>
            </a:r>
            <a:r>
              <a:rPr lang="en-US" sz="800" kern="1200" dirty="0" err="1" smtClean="0">
                <a:solidFill>
                  <a:srgbClr val="A6A6A6"/>
                </a:solidFill>
                <a:latin typeface="+mn-lt"/>
                <a:ea typeface="+mn-ea"/>
                <a:cs typeface="+mn-cs"/>
              </a:rPr>
              <a:t>circ</a:t>
            </a:r>
            <a:endParaRPr lang="en-US" sz="800" kern="1200" dirty="0" smtClean="0">
              <a:solidFill>
                <a:srgbClr val="A6A6A6"/>
              </a:solidFill>
              <a:latin typeface="+mn-lt"/>
              <a:ea typeface="+mn-ea"/>
              <a:cs typeface="+mn-cs"/>
            </a:endParaRPr>
          </a:p>
          <a:p>
            <a:r>
              <a:rPr lang="en-US" sz="800" kern="1200" dirty="0" smtClean="0">
                <a:solidFill>
                  <a:srgbClr val="A6A6A6"/>
                </a:solidFill>
                <a:latin typeface="+mn-lt"/>
                <a:ea typeface="+mn-ea"/>
                <a:cs typeface="+mn-cs"/>
              </a:rPr>
              <a:t>\end{align*}</a:t>
            </a:r>
          </a:p>
          <a:p>
            <a:endParaRPr lang="en-US" sz="800" kern="1200" dirty="0" smtClean="0">
              <a:solidFill>
                <a:srgbClr val="A6A6A6"/>
              </a:solidFill>
              <a:latin typeface="+mn-lt"/>
              <a:ea typeface="+mn-ea"/>
              <a:cs typeface="+mn-cs"/>
            </a:endParaRPr>
          </a:p>
          <a:p>
            <a:r>
              <a:rPr lang="en-US" sz="800" kern="1200" dirty="0" smtClean="0">
                <a:solidFill>
                  <a:srgbClr val="A6A6A6"/>
                </a:solidFill>
                <a:latin typeface="+mn-lt"/>
                <a:ea typeface="+mn-ea"/>
                <a:cs typeface="+mn-cs"/>
              </a:rPr>
              <a:t>\begin{align*}</a:t>
            </a:r>
          </a:p>
          <a:p>
            <a:r>
              <a:rPr lang="en-US" sz="800" kern="1200" dirty="0" smtClean="0">
                <a:solidFill>
                  <a:srgbClr val="A6A6A6"/>
                </a:solidFill>
                <a:latin typeface="+mn-lt"/>
                <a:ea typeface="+mn-ea"/>
                <a:cs typeface="+mn-cs"/>
              </a:rPr>
              <a:t> \angle CEF &amp;= 180^\</a:t>
            </a:r>
            <a:r>
              <a:rPr lang="en-US" sz="800" kern="1200" dirty="0" err="1" smtClean="0">
                <a:solidFill>
                  <a:srgbClr val="A6A6A6"/>
                </a:solidFill>
                <a:latin typeface="+mn-lt"/>
                <a:ea typeface="+mn-ea"/>
                <a:cs typeface="+mn-cs"/>
              </a:rPr>
              <a:t>circ</a:t>
            </a:r>
            <a:r>
              <a:rPr lang="en-US" sz="800" kern="1200" dirty="0" smtClean="0">
                <a:solidFill>
                  <a:srgbClr val="A6A6A6"/>
                </a:solidFill>
                <a:latin typeface="+mn-lt"/>
                <a:ea typeface="+mn-ea"/>
                <a:cs typeface="+mn-cs"/>
              </a:rPr>
              <a:t> - \angle CFE - \angle ECF \\ </a:t>
            </a:r>
          </a:p>
          <a:p>
            <a:r>
              <a:rPr lang="it-IT" sz="800" kern="1200" dirty="0" smtClean="0">
                <a:solidFill>
                  <a:srgbClr val="A6A6A6"/>
                </a:solidFill>
                <a:latin typeface="+mn-lt"/>
                <a:ea typeface="+mn-ea"/>
                <a:cs typeface="+mn-cs"/>
              </a:rPr>
              <a:t>&amp;= 180^\</a:t>
            </a:r>
            <a:r>
              <a:rPr lang="it-IT" sz="800" kern="1200" dirty="0" err="1" smtClean="0">
                <a:solidFill>
                  <a:srgbClr val="A6A6A6"/>
                </a:solidFill>
                <a:latin typeface="+mn-lt"/>
                <a:ea typeface="+mn-ea"/>
                <a:cs typeface="+mn-cs"/>
              </a:rPr>
              <a:t>circ</a:t>
            </a:r>
            <a:r>
              <a:rPr lang="it-IT" sz="800" kern="1200" dirty="0" smtClean="0">
                <a:solidFill>
                  <a:srgbClr val="A6A6A6"/>
                </a:solidFill>
                <a:latin typeface="+mn-lt"/>
                <a:ea typeface="+mn-ea"/>
                <a:cs typeface="+mn-cs"/>
              </a:rPr>
              <a:t> - 90^\</a:t>
            </a:r>
            <a:r>
              <a:rPr lang="it-IT" sz="800" kern="1200" dirty="0" err="1" smtClean="0">
                <a:solidFill>
                  <a:srgbClr val="A6A6A6"/>
                </a:solidFill>
                <a:latin typeface="+mn-lt"/>
                <a:ea typeface="+mn-ea"/>
                <a:cs typeface="+mn-cs"/>
              </a:rPr>
              <a:t>circ</a:t>
            </a:r>
            <a:r>
              <a:rPr lang="it-IT" sz="800" kern="1200" dirty="0" smtClean="0">
                <a:solidFill>
                  <a:srgbClr val="A6A6A6"/>
                </a:solidFill>
                <a:latin typeface="+mn-lt"/>
                <a:ea typeface="+mn-ea"/>
                <a:cs typeface="+mn-cs"/>
              </a:rPr>
              <a:t> - 45^\</a:t>
            </a:r>
            <a:r>
              <a:rPr lang="it-IT" sz="800" kern="1200" dirty="0" err="1" smtClean="0">
                <a:solidFill>
                  <a:srgbClr val="A6A6A6"/>
                </a:solidFill>
                <a:latin typeface="+mn-lt"/>
                <a:ea typeface="+mn-ea"/>
                <a:cs typeface="+mn-cs"/>
              </a:rPr>
              <a:t>circ</a:t>
            </a:r>
            <a:r>
              <a:rPr lang="it-IT" sz="800" kern="1200" dirty="0" smtClean="0">
                <a:solidFill>
                  <a:srgbClr val="A6A6A6"/>
                </a:solidFill>
                <a:latin typeface="+mn-lt"/>
                <a:ea typeface="+mn-ea"/>
                <a:cs typeface="+mn-cs"/>
              </a:rPr>
              <a:t> \\</a:t>
            </a:r>
          </a:p>
          <a:p>
            <a:r>
              <a:rPr lang="it-IT" sz="800" kern="1200" dirty="0" smtClean="0">
                <a:solidFill>
                  <a:srgbClr val="A6A6A6"/>
                </a:solidFill>
                <a:latin typeface="+mn-lt"/>
                <a:ea typeface="+mn-ea"/>
                <a:cs typeface="+mn-cs"/>
              </a:rPr>
              <a:t>&amp;= 45^\</a:t>
            </a:r>
            <a:r>
              <a:rPr lang="it-IT" sz="800" kern="1200" dirty="0" err="1" smtClean="0">
                <a:solidFill>
                  <a:srgbClr val="A6A6A6"/>
                </a:solidFill>
                <a:latin typeface="+mn-lt"/>
                <a:ea typeface="+mn-ea"/>
                <a:cs typeface="+mn-cs"/>
              </a:rPr>
              <a:t>circ</a:t>
            </a:r>
            <a:endParaRPr lang="it-IT" sz="800" kern="1200" dirty="0" smtClean="0">
              <a:solidFill>
                <a:srgbClr val="A6A6A6"/>
              </a:solidFill>
              <a:latin typeface="+mn-lt"/>
              <a:ea typeface="+mn-ea"/>
              <a:cs typeface="+mn-cs"/>
            </a:endParaRPr>
          </a:p>
          <a:p>
            <a:r>
              <a:rPr lang="it-IT" sz="800" kern="1200" dirty="0" smtClean="0">
                <a:solidFill>
                  <a:srgbClr val="A6A6A6"/>
                </a:solidFill>
                <a:latin typeface="+mn-lt"/>
                <a:ea typeface="+mn-ea"/>
                <a:cs typeface="+mn-cs"/>
              </a:rPr>
              <a:t>\end{</a:t>
            </a:r>
            <a:r>
              <a:rPr lang="it-IT" sz="800" kern="1200" dirty="0" err="1" smtClean="0">
                <a:solidFill>
                  <a:srgbClr val="A6A6A6"/>
                </a:solidFill>
                <a:latin typeface="+mn-lt"/>
                <a:ea typeface="+mn-ea"/>
                <a:cs typeface="+mn-cs"/>
              </a:rPr>
              <a:t>align</a:t>
            </a:r>
            <a:r>
              <a:rPr lang="it-IT" sz="800" kern="1200" dirty="0" smtClean="0">
                <a:solidFill>
                  <a:srgbClr val="A6A6A6"/>
                </a:solidFill>
                <a:latin typeface="+mn-lt"/>
                <a:ea typeface="+mn-ea"/>
                <a:cs typeface="+mn-cs"/>
              </a:rPr>
              <a:t>*}</a:t>
            </a:r>
          </a:p>
          <a:p>
            <a:endParaRPr lang="it-IT" sz="800" kern="1200" dirty="0" smtClean="0">
              <a:solidFill>
                <a:srgbClr val="A6A6A6"/>
              </a:solidFill>
              <a:latin typeface="+mn-lt"/>
              <a:ea typeface="+mn-ea"/>
              <a:cs typeface="+mn-cs"/>
            </a:endParaRPr>
          </a:p>
          <a:p>
            <a:r>
              <a:rPr lang="en-US" sz="800" kern="1200" dirty="0" smtClean="0">
                <a:solidFill>
                  <a:srgbClr val="A6A6A6"/>
                </a:solidFill>
                <a:latin typeface="+mn-lt"/>
                <a:ea typeface="+mn-ea"/>
                <a:cs typeface="+mn-cs"/>
              </a:rPr>
              <a:t>\angle CEF = \angle ECF \\</a:t>
            </a:r>
          </a:p>
          <a:p>
            <a:r>
              <a:rPr lang="en-US" sz="800" kern="1200" dirty="0" smtClean="0">
                <a:solidFill>
                  <a:srgbClr val="A6A6A6"/>
                </a:solidFill>
                <a:latin typeface="+mn-lt"/>
                <a:ea typeface="+mn-ea"/>
                <a:cs typeface="+mn-cs"/>
              </a:rPr>
              <a:t>\implies \</a:t>
            </a:r>
            <a:r>
              <a:rPr lang="en-US" sz="800" kern="1200" dirty="0" err="1" smtClean="0">
                <a:solidFill>
                  <a:srgbClr val="A6A6A6"/>
                </a:solidFill>
                <a:latin typeface="+mn-lt"/>
                <a:ea typeface="+mn-ea"/>
                <a:cs typeface="+mn-cs"/>
              </a:rPr>
              <a:t>overline</a:t>
            </a:r>
            <a:r>
              <a:rPr lang="en-US" sz="800" kern="1200" dirty="0" smtClean="0">
                <a:solidFill>
                  <a:srgbClr val="A6A6A6"/>
                </a:solidFill>
                <a:latin typeface="+mn-lt"/>
                <a:ea typeface="+mn-ea"/>
                <a:cs typeface="+mn-cs"/>
              </a:rPr>
              <a:t>{CF} = \</a:t>
            </a:r>
            <a:r>
              <a:rPr lang="en-US" sz="800" kern="1200" dirty="0" err="1" smtClean="0">
                <a:solidFill>
                  <a:srgbClr val="A6A6A6"/>
                </a:solidFill>
                <a:latin typeface="+mn-lt"/>
                <a:ea typeface="+mn-ea"/>
                <a:cs typeface="+mn-cs"/>
              </a:rPr>
              <a:t>overline</a:t>
            </a:r>
            <a:r>
              <a:rPr lang="en-US" sz="800" kern="1200" dirty="0" smtClean="0">
                <a:solidFill>
                  <a:srgbClr val="A6A6A6"/>
                </a:solidFill>
                <a:latin typeface="+mn-lt"/>
                <a:ea typeface="+mn-ea"/>
                <a:cs typeface="+mn-cs"/>
              </a:rPr>
              <a:t>{EF}</a:t>
            </a:r>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100</a:t>
            </a:fld>
            <a:endParaRPr lang="en-US"/>
          </a:p>
        </p:txBody>
      </p:sp>
    </p:spTree>
    <p:extLst>
      <p:ext uri="{BB962C8B-B14F-4D97-AF65-F5344CB8AC3E}">
        <p14:creationId xmlns:p14="http://schemas.microsoft.com/office/powerpoint/2010/main" val="2483913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are not familiar with C++, the book contains an appendix describing some of the language features we rely on, such as templates.</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10</a:t>
            </a:fld>
            <a:endParaRPr lang="en-US"/>
          </a:p>
        </p:txBody>
      </p:sp>
    </p:spTree>
    <p:extLst>
      <p:ext uri="{BB962C8B-B14F-4D97-AF65-F5344CB8AC3E}">
        <p14:creationId xmlns:p14="http://schemas.microsoft.com/office/powerpoint/2010/main" val="12832270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last step again follows</a:t>
            </a:r>
            <a:r>
              <a:rPr lang="en-US" sz="1200" kern="1200" baseline="0" dirty="0" smtClean="0">
                <a:solidFill>
                  <a:schemeClr val="tx1"/>
                </a:solidFill>
                <a:latin typeface="+mn-lt"/>
                <a:ea typeface="+mn-ea"/>
                <a:cs typeface="+mn-cs"/>
              </a:rPr>
              <a:t> from demonstrating that it’s an </a:t>
            </a:r>
            <a:r>
              <a:rPr lang="en-US" sz="1200" kern="1200" baseline="0" dirty="0" err="1" smtClean="0">
                <a:solidFill>
                  <a:schemeClr val="tx1"/>
                </a:solidFill>
                <a:latin typeface="+mn-lt"/>
                <a:ea typeface="+mn-ea"/>
                <a:cs typeface="+mn-cs"/>
              </a:rPr>
              <a:t>isoceles</a:t>
            </a:r>
            <a:r>
              <a:rPr lang="en-US" sz="1200" kern="1200" baseline="0" dirty="0" smtClean="0">
                <a:solidFill>
                  <a:schemeClr val="tx1"/>
                </a:solidFill>
                <a:latin typeface="+mn-lt"/>
                <a:ea typeface="+mn-ea"/>
                <a:cs typeface="+mn-cs"/>
              </a:rPr>
              <a:t> triangle.</a:t>
            </a:r>
          </a:p>
          <a:p>
            <a:endParaRPr lang="en-US" sz="1200" kern="1200" dirty="0" smtClean="0">
              <a:solidFill>
                <a:schemeClr val="tx1"/>
              </a:solidFill>
              <a:latin typeface="+mn-lt"/>
              <a:ea typeface="+mn-ea"/>
              <a:cs typeface="+mn-cs"/>
            </a:endParaRPr>
          </a:p>
          <a:p>
            <a:r>
              <a:rPr lang="en-US" sz="800" kern="1200" dirty="0" smtClean="0">
                <a:solidFill>
                  <a:srgbClr val="A6A6A6"/>
                </a:solidFill>
                <a:latin typeface="+mn-lt"/>
                <a:ea typeface="+mn-ea"/>
                <a:cs typeface="+mn-cs"/>
              </a:rPr>
              <a:t>$\angle{ABF} = \angle{AFB}$</a:t>
            </a:r>
          </a:p>
          <a:p>
            <a:endParaRPr lang="en-US" sz="800" kern="1200" dirty="0" smtClean="0">
              <a:solidFill>
                <a:srgbClr val="A6A6A6"/>
              </a:solidFill>
              <a:latin typeface="+mn-lt"/>
              <a:ea typeface="+mn-ea"/>
              <a:cs typeface="+mn-cs"/>
            </a:endParaRPr>
          </a:p>
          <a:p>
            <a:r>
              <a:rPr lang="en-US" sz="800" kern="1200" dirty="0" smtClean="0">
                <a:solidFill>
                  <a:srgbClr val="A6A6A6"/>
                </a:solidFill>
                <a:latin typeface="+mn-lt"/>
                <a:ea typeface="+mn-ea"/>
                <a:cs typeface="+mn-cs"/>
              </a:rPr>
              <a:t>$\angle{ABC} = \angle{AFE}$</a:t>
            </a:r>
          </a:p>
          <a:p>
            <a:endParaRPr lang="en-US" sz="800" kern="1200" dirty="0" smtClean="0">
              <a:solidFill>
                <a:srgbClr val="A6A6A6"/>
              </a:solidFill>
              <a:latin typeface="+mn-lt"/>
              <a:ea typeface="+mn-ea"/>
              <a:cs typeface="+mn-cs"/>
            </a:endParaRPr>
          </a:p>
          <a:p>
            <a:r>
              <a:rPr lang="en-US" sz="800" kern="1200" dirty="0" smtClean="0">
                <a:solidFill>
                  <a:srgbClr val="A6A6A6"/>
                </a:solidFill>
                <a:latin typeface="+mn-lt"/>
                <a:ea typeface="+mn-ea"/>
                <a:cs typeface="+mn-cs"/>
              </a:rPr>
              <a:t>\begin{align*}</a:t>
            </a:r>
          </a:p>
          <a:p>
            <a:r>
              <a:rPr lang="en-US" sz="800" kern="1200" dirty="0" smtClean="0">
                <a:solidFill>
                  <a:srgbClr val="A6A6A6"/>
                </a:solidFill>
                <a:latin typeface="+mn-lt"/>
                <a:ea typeface="+mn-ea"/>
                <a:cs typeface="+mn-cs"/>
              </a:rPr>
              <a:t>\angle ABC - \angle ABF &amp;= \angle AFE - \angle AFB\\</a:t>
            </a:r>
          </a:p>
          <a:p>
            <a:r>
              <a:rPr lang="en-US" sz="800" kern="1200" dirty="0" smtClean="0">
                <a:solidFill>
                  <a:srgbClr val="A6A6A6"/>
                </a:solidFill>
                <a:latin typeface="+mn-lt"/>
                <a:ea typeface="+mn-ea"/>
                <a:cs typeface="+mn-cs"/>
              </a:rPr>
              <a:t>\angle EBF &amp;= \angle EFB \\ </a:t>
            </a:r>
          </a:p>
          <a:p>
            <a:r>
              <a:rPr lang="en-US" sz="800" kern="1200" dirty="0" smtClean="0">
                <a:solidFill>
                  <a:srgbClr val="A6A6A6"/>
                </a:solidFill>
                <a:latin typeface="+mn-lt"/>
                <a:ea typeface="+mn-ea"/>
                <a:cs typeface="+mn-cs"/>
              </a:rPr>
              <a:t>\implies \</a:t>
            </a:r>
            <a:r>
              <a:rPr lang="en-US" sz="800" kern="1200" dirty="0" err="1" smtClean="0">
                <a:solidFill>
                  <a:srgbClr val="A6A6A6"/>
                </a:solidFill>
                <a:latin typeface="+mn-lt"/>
                <a:ea typeface="+mn-ea"/>
                <a:cs typeface="+mn-cs"/>
              </a:rPr>
              <a:t>overline</a:t>
            </a:r>
            <a:r>
              <a:rPr lang="en-US" sz="800" kern="1200" dirty="0" smtClean="0">
                <a:solidFill>
                  <a:srgbClr val="A6A6A6"/>
                </a:solidFill>
                <a:latin typeface="+mn-lt"/>
                <a:ea typeface="+mn-ea"/>
                <a:cs typeface="+mn-cs"/>
              </a:rPr>
              <a:t>{BE} &amp;= \</a:t>
            </a:r>
            <a:r>
              <a:rPr lang="en-US" sz="800" kern="1200" dirty="0" err="1" smtClean="0">
                <a:solidFill>
                  <a:srgbClr val="A6A6A6"/>
                </a:solidFill>
                <a:latin typeface="+mn-lt"/>
                <a:ea typeface="+mn-ea"/>
                <a:cs typeface="+mn-cs"/>
              </a:rPr>
              <a:t>overline</a:t>
            </a:r>
            <a:r>
              <a:rPr lang="en-US" sz="800" kern="1200" dirty="0" smtClean="0">
                <a:solidFill>
                  <a:srgbClr val="A6A6A6"/>
                </a:solidFill>
                <a:latin typeface="+mn-lt"/>
                <a:ea typeface="+mn-ea"/>
                <a:cs typeface="+mn-cs"/>
              </a:rPr>
              <a:t>{EF}</a:t>
            </a:r>
          </a:p>
          <a:p>
            <a:r>
              <a:rPr lang="en-US" sz="800" kern="1200" dirty="0" smtClean="0">
                <a:solidFill>
                  <a:srgbClr val="A6A6A6"/>
                </a:solidFill>
                <a:latin typeface="+mn-lt"/>
                <a:ea typeface="+mn-ea"/>
                <a:cs typeface="+mn-cs"/>
              </a:rPr>
              <a:t>\end{align*}</a:t>
            </a:r>
          </a:p>
          <a:p>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101</a:t>
            </a:fld>
            <a:endParaRPr lang="en-US"/>
          </a:p>
        </p:txBody>
      </p:sp>
    </p:spTree>
    <p:extLst>
      <p:ext uri="{BB962C8B-B14F-4D97-AF65-F5344CB8AC3E}">
        <p14:creationId xmlns:p14="http://schemas.microsoft.com/office/powerpoint/2010/main" val="33573581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To</a:t>
            </a:r>
            <a:r>
              <a:rPr lang="en-US" sz="1200" kern="1200" baseline="0" dirty="0" smtClean="0">
                <a:solidFill>
                  <a:schemeClr val="tx1"/>
                </a:solidFill>
                <a:latin typeface="+mn-lt"/>
                <a:ea typeface="+mn-ea"/>
                <a:cs typeface="+mn-cs"/>
              </a:rPr>
              <a:t> clarify second line, AF is measurable since it’s equal to AB by construction, and AB is itself measurable by the premise.</a:t>
            </a:r>
          </a:p>
          <a:p>
            <a:r>
              <a:rPr lang="en-US" sz="1200" kern="1200" baseline="0" dirty="0" smtClean="0">
                <a:solidFill>
                  <a:schemeClr val="tx1"/>
                </a:solidFill>
                <a:latin typeface="+mn-lt"/>
                <a:ea typeface="+mn-ea"/>
                <a:cs typeface="+mn-cs"/>
              </a:rPr>
              <a:t>The fourth bullet is saying that since CEF and BEF are both </a:t>
            </a:r>
            <a:r>
              <a:rPr lang="en-US" sz="1200" kern="1200" baseline="0" dirty="0" err="1" smtClean="0">
                <a:solidFill>
                  <a:schemeClr val="tx1"/>
                </a:solidFill>
                <a:latin typeface="+mn-lt"/>
                <a:ea typeface="+mn-ea"/>
                <a:cs typeface="+mn-cs"/>
              </a:rPr>
              <a:t>isoceles</a:t>
            </a:r>
            <a:r>
              <a:rPr lang="en-US" sz="1200" kern="1200" baseline="0" dirty="0" smtClean="0">
                <a:solidFill>
                  <a:schemeClr val="tx1"/>
                </a:solidFill>
                <a:latin typeface="+mn-lt"/>
                <a:ea typeface="+mn-ea"/>
                <a:cs typeface="+mn-cs"/>
              </a:rPr>
              <a:t> triangles, we know that CF=EF and EF=BE.</a:t>
            </a:r>
          </a:p>
          <a:p>
            <a:r>
              <a:rPr lang="en-US" sz="1200" kern="1200" baseline="0" dirty="0" smtClean="0">
                <a:solidFill>
                  <a:schemeClr val="tx1"/>
                </a:solidFill>
                <a:latin typeface="+mn-lt"/>
                <a:ea typeface="+mn-ea"/>
                <a:cs typeface="+mn-cs"/>
              </a:rPr>
              <a:t>In the fifth bullet, BC is measurable by premise, CF because we showed it up above, and BE because it’s equal to CF.</a:t>
            </a:r>
          </a:p>
          <a:p>
            <a:r>
              <a:rPr lang="en-US" sz="1200" kern="1200" baseline="0" dirty="0" smtClean="0">
                <a:solidFill>
                  <a:schemeClr val="tx1"/>
                </a:solidFill>
                <a:latin typeface="+mn-lt"/>
                <a:ea typeface="+mn-ea"/>
                <a:cs typeface="+mn-cs"/>
              </a:rPr>
              <a:t>Now we have a smaller square whose side (CF) and diagonal (EC) are both measurable. </a:t>
            </a:r>
          </a:p>
          <a:p>
            <a:r>
              <a:rPr lang="en-US" sz="1200" kern="1200" baseline="0" dirty="0" smtClean="0">
                <a:solidFill>
                  <a:schemeClr val="tx1"/>
                </a:solidFill>
                <a:latin typeface="+mn-lt"/>
                <a:ea typeface="+mn-ea"/>
                <a:cs typeface="+mn-cs"/>
              </a:rPr>
              <a:t>But our original square was supposed to be the smallest possible.</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800" kern="1200" dirty="0" smtClean="0">
                <a:solidFill>
                  <a:srgbClr val="A6A6A6"/>
                </a:solidFill>
                <a:latin typeface="+mn-lt"/>
                <a:ea typeface="+mn-ea"/>
                <a:cs typeface="+mn-cs"/>
              </a:rPr>
              <a:t>\[ \</a:t>
            </a:r>
            <a:r>
              <a:rPr lang="en-US" sz="800" kern="1200" dirty="0" err="1" smtClean="0">
                <a:solidFill>
                  <a:srgbClr val="A6A6A6"/>
                </a:solidFill>
                <a:latin typeface="+mn-lt"/>
                <a:ea typeface="+mn-ea"/>
                <a:cs typeface="+mn-cs"/>
              </a:rPr>
              <a:t>overline</a:t>
            </a:r>
            <a:r>
              <a:rPr lang="en-US" sz="800" kern="1200" dirty="0" smtClean="0">
                <a:solidFill>
                  <a:srgbClr val="A6A6A6"/>
                </a:solidFill>
                <a:latin typeface="+mn-lt"/>
                <a:ea typeface="+mn-ea"/>
                <a:cs typeface="+mn-cs"/>
              </a:rPr>
              <a:t>{CF} = \</a:t>
            </a:r>
            <a:r>
              <a:rPr lang="en-US" sz="800" kern="1200" dirty="0" err="1" smtClean="0">
                <a:solidFill>
                  <a:srgbClr val="A6A6A6"/>
                </a:solidFill>
                <a:latin typeface="+mn-lt"/>
                <a:ea typeface="+mn-ea"/>
                <a:cs typeface="+mn-cs"/>
              </a:rPr>
              <a:t>overline</a:t>
            </a:r>
            <a:r>
              <a:rPr lang="en-US" sz="800" kern="1200" dirty="0" smtClean="0">
                <a:solidFill>
                  <a:srgbClr val="A6A6A6"/>
                </a:solidFill>
                <a:latin typeface="+mn-lt"/>
                <a:ea typeface="+mn-ea"/>
                <a:cs typeface="+mn-cs"/>
              </a:rPr>
              <a:t>{EF} = \</a:t>
            </a:r>
            <a:r>
              <a:rPr lang="en-US" sz="800" kern="1200" dirty="0" err="1" smtClean="0">
                <a:solidFill>
                  <a:srgbClr val="A6A6A6"/>
                </a:solidFill>
                <a:latin typeface="+mn-lt"/>
                <a:ea typeface="+mn-ea"/>
                <a:cs typeface="+mn-cs"/>
              </a:rPr>
              <a:t>overline</a:t>
            </a:r>
            <a:r>
              <a:rPr lang="en-US" sz="800" kern="1200" dirty="0" smtClean="0">
                <a:solidFill>
                  <a:srgbClr val="A6A6A6"/>
                </a:solidFill>
                <a:latin typeface="+mn-lt"/>
                <a:ea typeface="+mn-ea"/>
                <a:cs typeface="+mn-cs"/>
              </a:rPr>
              <a:t>{BE} \]</a:t>
            </a:r>
          </a:p>
        </p:txBody>
      </p:sp>
      <p:sp>
        <p:nvSpPr>
          <p:cNvPr id="4" name="Slide Number Placeholder 3"/>
          <p:cNvSpPr>
            <a:spLocks noGrp="1"/>
          </p:cNvSpPr>
          <p:nvPr>
            <p:ph type="sldNum" sz="quarter" idx="10"/>
          </p:nvPr>
        </p:nvSpPr>
        <p:spPr/>
        <p:txBody>
          <a:bodyPr/>
          <a:lstStyle/>
          <a:p>
            <a:fld id="{54944655-8098-9B4C-A891-DF2C39192C38}" type="slidenum">
              <a:rPr lang="en-US" smtClean="0"/>
              <a:t>102</a:t>
            </a:fld>
            <a:endParaRPr lang="en-US"/>
          </a:p>
        </p:txBody>
      </p:sp>
    </p:spTree>
    <p:extLst>
      <p:ext uri="{BB962C8B-B14F-4D97-AF65-F5344CB8AC3E}">
        <p14:creationId xmlns:p14="http://schemas.microsoft.com/office/powerpoint/2010/main" val="335735816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smtClean="0">
              <a:solidFill>
                <a:srgbClr val="A6A6A6"/>
              </a:solidFill>
            </a:endParaRPr>
          </a:p>
          <a:p>
            <a:r>
              <a:rPr lang="en-US" sz="800" dirty="0" smtClean="0">
                <a:solidFill>
                  <a:srgbClr val="A6A6A6"/>
                </a:solidFill>
              </a:rPr>
              <a:t>\</a:t>
            </a:r>
            <a:r>
              <a:rPr lang="en-US" sz="800" dirty="0" smtClean="0">
                <a:solidFill>
                  <a:srgbClr val="A6A6A6"/>
                </a:solidFill>
              </a:rPr>
              <a:t>begin{align*}</a:t>
            </a:r>
          </a:p>
          <a:p>
            <a:r>
              <a:rPr lang="en-US" sz="800" dirty="0" smtClean="0">
                <a:solidFill>
                  <a:srgbClr val="A6A6A6"/>
                </a:solidFill>
              </a:rPr>
              <a:t>\</a:t>
            </a:r>
            <a:r>
              <a:rPr lang="en-US" sz="800" dirty="0" err="1" smtClean="0">
                <a:solidFill>
                  <a:srgbClr val="A6A6A6"/>
                </a:solidFill>
              </a:rPr>
              <a:t>frac</a:t>
            </a:r>
            <a:r>
              <a:rPr lang="en-US" sz="800" dirty="0" smtClean="0">
                <a:solidFill>
                  <a:srgbClr val="A6A6A6"/>
                </a:solidFill>
              </a:rPr>
              <a:t>{m}{ n} &amp;= \</a:t>
            </a:r>
            <a:r>
              <a:rPr lang="en-US" sz="800" dirty="0" err="1" smtClean="0">
                <a:solidFill>
                  <a:srgbClr val="A6A6A6"/>
                </a:solidFill>
              </a:rPr>
              <a:t>sqrt</a:t>
            </a:r>
            <a:r>
              <a:rPr lang="en-US" sz="800" dirty="0" smtClean="0">
                <a:solidFill>
                  <a:srgbClr val="A6A6A6"/>
                </a:solidFill>
              </a:rPr>
              <a:t>{2} \\</a:t>
            </a:r>
          </a:p>
          <a:p>
            <a:r>
              <a:rPr lang="en-US" sz="800" dirty="0" smtClean="0">
                <a:solidFill>
                  <a:srgbClr val="A6A6A6"/>
                </a:solidFill>
              </a:rPr>
              <a:t>\left(\</a:t>
            </a:r>
            <a:r>
              <a:rPr lang="en-US" sz="800" dirty="0" err="1" smtClean="0">
                <a:solidFill>
                  <a:srgbClr val="A6A6A6"/>
                </a:solidFill>
              </a:rPr>
              <a:t>frac</a:t>
            </a:r>
            <a:r>
              <a:rPr lang="en-US" sz="800" dirty="0" smtClean="0">
                <a:solidFill>
                  <a:srgbClr val="A6A6A6"/>
                </a:solidFill>
              </a:rPr>
              <a:t>{m}{ n}\right)^2 &amp;= 2 \\</a:t>
            </a:r>
          </a:p>
          <a:p>
            <a:r>
              <a:rPr lang="en-US" sz="800" dirty="0" smtClean="0">
                <a:solidFill>
                  <a:srgbClr val="A6A6A6"/>
                </a:solidFill>
              </a:rPr>
              <a:t>m^2 &amp;= 2n^2</a:t>
            </a:r>
          </a:p>
          <a:p>
            <a:r>
              <a:rPr lang="en-US" sz="800" dirty="0" smtClean="0">
                <a:solidFill>
                  <a:srgbClr val="A6A6A6"/>
                </a:solidFill>
              </a:rPr>
              <a:t>\end{align*}</a:t>
            </a:r>
          </a:p>
          <a:p>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105</a:t>
            </a:fld>
            <a:endParaRPr lang="en-US"/>
          </a:p>
        </p:txBody>
      </p:sp>
    </p:spTree>
    <p:extLst>
      <p:ext uri="{BB962C8B-B14F-4D97-AF65-F5344CB8AC3E}">
        <p14:creationId xmlns:p14="http://schemas.microsoft.com/office/powerpoint/2010/main" val="35446659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800" dirty="0" smtClean="0">
                <a:solidFill>
                  <a:srgbClr val="A6A6A6"/>
                </a:solidFill>
              </a:rPr>
              <a:t>\</a:t>
            </a:r>
            <a:r>
              <a:rPr lang="en-US" sz="800" dirty="0" smtClean="0">
                <a:solidFill>
                  <a:srgbClr val="A6A6A6"/>
                </a:solidFill>
              </a:rPr>
              <a:t>begin{align*}</a:t>
            </a:r>
          </a:p>
          <a:p>
            <a:r>
              <a:rPr lang="en-US" sz="800" dirty="0" smtClean="0">
                <a:solidFill>
                  <a:srgbClr val="A6A6A6"/>
                </a:solidFill>
              </a:rPr>
              <a:t>m &amp;= 2u \\</a:t>
            </a:r>
          </a:p>
          <a:p>
            <a:r>
              <a:rPr lang="en-US" sz="800" dirty="0" smtClean="0">
                <a:solidFill>
                  <a:srgbClr val="A6A6A6"/>
                </a:solidFill>
              </a:rPr>
              <a:t>(2u)^2 &amp;= 2n^2 \\</a:t>
            </a:r>
          </a:p>
          <a:p>
            <a:r>
              <a:rPr lang="en-US" sz="800" dirty="0" smtClean="0">
                <a:solidFill>
                  <a:srgbClr val="A6A6A6"/>
                </a:solidFill>
              </a:rPr>
              <a:t>4u^2 &amp;= 2n^2 \\</a:t>
            </a:r>
          </a:p>
          <a:p>
            <a:r>
              <a:rPr lang="en-US" sz="800" dirty="0" smtClean="0">
                <a:solidFill>
                  <a:srgbClr val="A6A6A6"/>
                </a:solidFill>
              </a:rPr>
              <a:t>2u^2 &amp;= n^2</a:t>
            </a:r>
          </a:p>
          <a:p>
            <a:r>
              <a:rPr lang="en-US" sz="800" dirty="0" smtClean="0">
                <a:solidFill>
                  <a:srgbClr val="A6A6A6"/>
                </a:solidFill>
              </a:rPr>
              <a:t>\end{align*}</a:t>
            </a:r>
            <a:endParaRPr lang="en-US" sz="800" dirty="0">
              <a:solidFill>
                <a:srgbClr val="A6A6A6"/>
              </a:solidFill>
            </a:endParaRPr>
          </a:p>
        </p:txBody>
      </p:sp>
      <p:sp>
        <p:nvSpPr>
          <p:cNvPr id="4" name="Slide Number Placeholder 3"/>
          <p:cNvSpPr>
            <a:spLocks noGrp="1"/>
          </p:cNvSpPr>
          <p:nvPr>
            <p:ph type="sldNum" sz="quarter" idx="10"/>
          </p:nvPr>
        </p:nvSpPr>
        <p:spPr/>
        <p:txBody>
          <a:bodyPr/>
          <a:lstStyle/>
          <a:p>
            <a:fld id="{54944655-8098-9B4C-A891-DF2C39192C38}" type="slidenum">
              <a:rPr lang="en-US" smtClean="0"/>
              <a:t>106</a:t>
            </a:fld>
            <a:endParaRPr lang="en-US"/>
          </a:p>
        </p:txBody>
      </p:sp>
    </p:spTree>
    <p:extLst>
      <p:ext uri="{BB962C8B-B14F-4D97-AF65-F5344CB8AC3E}">
        <p14:creationId xmlns:p14="http://schemas.microsoft.com/office/powerpoint/2010/main" val="35446659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800" dirty="0" smtClean="0"/>
              <a:t>[</a:t>
            </a:r>
            <a:r>
              <a:rPr lang="en-US" sz="800" dirty="0" smtClean="0"/>
              <a:t>Public domain image]</a:t>
            </a:r>
            <a:endParaRPr lang="en-US" sz="800" dirty="0"/>
          </a:p>
        </p:txBody>
      </p:sp>
      <p:sp>
        <p:nvSpPr>
          <p:cNvPr id="4" name="Slide Number Placeholder 3"/>
          <p:cNvSpPr>
            <a:spLocks noGrp="1"/>
          </p:cNvSpPr>
          <p:nvPr>
            <p:ph type="sldNum" sz="quarter" idx="10"/>
          </p:nvPr>
        </p:nvSpPr>
        <p:spPr/>
        <p:txBody>
          <a:bodyPr/>
          <a:lstStyle/>
          <a:p>
            <a:fld id="{54944655-8098-9B4C-A891-DF2C39192C38}" type="slidenum">
              <a:rPr lang="en-US" smtClean="0"/>
              <a:t>110</a:t>
            </a:fld>
            <a:endParaRPr lang="en-US"/>
          </a:p>
        </p:txBody>
      </p:sp>
    </p:spTree>
    <p:extLst>
      <p:ext uri="{BB962C8B-B14F-4D97-AF65-F5344CB8AC3E}">
        <p14:creationId xmlns:p14="http://schemas.microsoft.com/office/powerpoint/2010/main" val="1817969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no one ignorant of geometry enter” was the inscription over the door.</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111</a:t>
            </a:fld>
            <a:endParaRPr lang="en-US"/>
          </a:p>
        </p:txBody>
      </p:sp>
    </p:spTree>
    <p:extLst>
      <p:ext uri="{BB962C8B-B14F-4D97-AF65-F5344CB8AC3E}">
        <p14:creationId xmlns:p14="http://schemas.microsoft.com/office/powerpoint/2010/main" val="132804896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get</a:t>
            </a:r>
            <a:r>
              <a:rPr lang="en-US" baseline="0" dirty="0" smtClean="0"/>
              <a:t> the word “Museum” from the </a:t>
            </a:r>
            <a:r>
              <a:rPr lang="en-US" baseline="0" dirty="0" err="1" smtClean="0"/>
              <a:t>Mouseion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112</a:t>
            </a:fld>
            <a:endParaRPr lang="en-US"/>
          </a:p>
        </p:txBody>
      </p:sp>
    </p:spTree>
    <p:extLst>
      <p:ext uri="{BB962C8B-B14F-4D97-AF65-F5344CB8AC3E}">
        <p14:creationId xmlns:p14="http://schemas.microsoft.com/office/powerpoint/2010/main" val="241599217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know very little about Euclid.  We don’t know exactly when he lived, and we don’t have any idea what he looked like – this is just some artist’s idea.</a:t>
            </a:r>
          </a:p>
          <a:p>
            <a:endParaRPr lang="en-US" dirty="0" smtClean="0"/>
          </a:p>
          <a:p>
            <a:r>
              <a:rPr lang="en-US" dirty="0" smtClean="0"/>
              <a:t>According to an account by a later head of the Academy, Ptolemy (the</a:t>
            </a:r>
            <a:r>
              <a:rPr lang="en-US" baseline="0" dirty="0" smtClean="0"/>
              <a:t> king of Egypt) asked whether there was an easier way to learn geometry than by studying </a:t>
            </a:r>
            <a:r>
              <a:rPr lang="en-US" i="1" baseline="0" dirty="0" smtClean="0"/>
              <a:t>Elements</a:t>
            </a:r>
            <a:r>
              <a:rPr lang="en-US" baseline="0" dirty="0" smtClean="0"/>
              <a:t>.  Euclid answered that “there is no royal road to geometry.”</a:t>
            </a:r>
          </a:p>
          <a:p>
            <a:endParaRPr lang="en-US" baseline="0" dirty="0" smtClean="0"/>
          </a:p>
          <a:p>
            <a:r>
              <a:rPr lang="en-US" sz="800" baseline="0" dirty="0" smtClean="0"/>
              <a:t>[Public domain image. </a:t>
            </a:r>
            <a:r>
              <a:rPr lang="en-US" sz="800" kern="1200" dirty="0" smtClean="0">
                <a:solidFill>
                  <a:schemeClr val="tx1"/>
                </a:solidFill>
                <a:latin typeface="+mn-lt"/>
                <a:ea typeface="+mn-ea"/>
                <a:cs typeface="+mn-cs"/>
              </a:rPr>
              <a:t>"Euclid of Megara" (</a:t>
            </a:r>
            <a:r>
              <a:rPr lang="en-US" sz="800" kern="1200" dirty="0" err="1" smtClean="0">
                <a:solidFill>
                  <a:schemeClr val="tx1"/>
                </a:solidFill>
                <a:latin typeface="+mn-lt"/>
                <a:ea typeface="+mn-ea"/>
                <a:cs typeface="+mn-cs"/>
              </a:rPr>
              <a:t>lat</a:t>
            </a:r>
            <a:r>
              <a:rPr lang="en-US" sz="800" kern="1200" dirty="0" smtClean="0">
                <a:solidFill>
                  <a:schemeClr val="tx1"/>
                </a:solidFill>
                <a:latin typeface="+mn-lt"/>
                <a:ea typeface="+mn-ea"/>
                <a:cs typeface="+mn-cs"/>
              </a:rPr>
              <a:t>: </a:t>
            </a:r>
            <a:r>
              <a:rPr lang="en-US" sz="800" kern="1200" dirty="0" err="1" smtClean="0">
                <a:solidFill>
                  <a:schemeClr val="tx1"/>
                </a:solidFill>
                <a:latin typeface="+mn-lt"/>
                <a:ea typeface="+mn-ea"/>
                <a:cs typeface="+mn-cs"/>
              </a:rPr>
              <a:t>Evklidi</a:t>
            </a:r>
            <a:r>
              <a:rPr lang="en-US" sz="800" kern="1200" dirty="0" smtClean="0">
                <a:solidFill>
                  <a:schemeClr val="tx1"/>
                </a:solidFill>
                <a:latin typeface="+mn-lt"/>
                <a:ea typeface="+mn-ea"/>
                <a:cs typeface="+mn-cs"/>
              </a:rPr>
              <a:t> </a:t>
            </a:r>
            <a:r>
              <a:rPr lang="en-US" sz="800" kern="1200" dirty="0" err="1" smtClean="0">
                <a:solidFill>
                  <a:schemeClr val="tx1"/>
                </a:solidFill>
                <a:latin typeface="+mn-lt"/>
                <a:ea typeface="+mn-ea"/>
                <a:cs typeface="+mn-cs"/>
              </a:rPr>
              <a:t>Megaren</a:t>
            </a:r>
            <a:r>
              <a:rPr lang="en-US" sz="800" kern="1200" dirty="0" smtClean="0">
                <a:solidFill>
                  <a:schemeClr val="tx1"/>
                </a:solidFill>
                <a:latin typeface="+mn-lt"/>
                <a:ea typeface="+mn-ea"/>
                <a:cs typeface="+mn-cs"/>
              </a:rPr>
              <a:t>), Panel from the Series 'Famous Men', Justus of Ghent, about 1474, Panel, 102 x 80 cm, </a:t>
            </a:r>
            <a:r>
              <a:rPr lang="en-US" sz="800" kern="1200" dirty="0" err="1" smtClean="0">
                <a:solidFill>
                  <a:schemeClr val="tx1"/>
                </a:solidFill>
                <a:latin typeface="+mn-lt"/>
                <a:ea typeface="+mn-ea"/>
                <a:cs typeface="+mn-cs"/>
              </a:rPr>
              <a:t>Urbino</a:t>
            </a:r>
            <a:r>
              <a:rPr lang="en-US" sz="800" kern="1200" dirty="0" smtClean="0">
                <a:solidFill>
                  <a:schemeClr val="tx1"/>
                </a:solidFill>
                <a:latin typeface="+mn-lt"/>
                <a:ea typeface="+mn-ea"/>
                <a:cs typeface="+mn-cs"/>
              </a:rPr>
              <a:t>, Galleria </a:t>
            </a:r>
            <a:r>
              <a:rPr lang="en-US" sz="800" kern="1200" dirty="0" err="1" smtClean="0">
                <a:solidFill>
                  <a:schemeClr val="tx1"/>
                </a:solidFill>
                <a:latin typeface="+mn-lt"/>
                <a:ea typeface="+mn-ea"/>
                <a:cs typeface="+mn-cs"/>
              </a:rPr>
              <a:t>Nazionale</a:t>
            </a:r>
            <a:r>
              <a:rPr lang="en-US" sz="800" kern="1200" dirty="0" smtClean="0">
                <a:solidFill>
                  <a:schemeClr val="tx1"/>
                </a:solidFill>
                <a:latin typeface="+mn-lt"/>
                <a:ea typeface="+mn-ea"/>
                <a:cs typeface="+mn-cs"/>
              </a:rPr>
              <a:t> </a:t>
            </a:r>
            <a:r>
              <a:rPr lang="en-US" sz="800" kern="1200" dirty="0" err="1" smtClean="0">
                <a:solidFill>
                  <a:schemeClr val="tx1"/>
                </a:solidFill>
                <a:latin typeface="+mn-lt"/>
                <a:ea typeface="+mn-ea"/>
                <a:cs typeface="+mn-cs"/>
              </a:rPr>
              <a:t>delle</a:t>
            </a:r>
            <a:r>
              <a:rPr lang="en-US" sz="800" kern="1200" dirty="0" smtClean="0">
                <a:solidFill>
                  <a:schemeClr val="tx1"/>
                </a:solidFill>
                <a:latin typeface="+mn-lt"/>
                <a:ea typeface="+mn-ea"/>
                <a:cs typeface="+mn-cs"/>
              </a:rPr>
              <a:t> Marche. This picture is meant to represent the famous mathematician Euclid of Alexandria, who was, in medieval times, wrongly</a:t>
            </a:r>
            <a:r>
              <a:rPr lang="en-US" sz="800" kern="1200" baseline="0" dirty="0" smtClean="0">
                <a:solidFill>
                  <a:schemeClr val="tx1"/>
                </a:solidFill>
                <a:latin typeface="+mn-lt"/>
                <a:ea typeface="+mn-ea"/>
                <a:cs typeface="+mn-cs"/>
              </a:rPr>
              <a:t> identified with Euclid of Megara, the disciple of Socrates.]</a:t>
            </a:r>
            <a:endParaRPr lang="en-US" sz="800" dirty="0"/>
          </a:p>
        </p:txBody>
      </p:sp>
      <p:sp>
        <p:nvSpPr>
          <p:cNvPr id="4" name="Slide Number Placeholder 3"/>
          <p:cNvSpPr>
            <a:spLocks noGrp="1"/>
          </p:cNvSpPr>
          <p:nvPr>
            <p:ph type="sldNum" sz="quarter" idx="10"/>
          </p:nvPr>
        </p:nvSpPr>
        <p:spPr/>
        <p:txBody>
          <a:bodyPr/>
          <a:lstStyle/>
          <a:p>
            <a:fld id="{54944655-8098-9B4C-A891-DF2C39192C38}" type="slidenum">
              <a:rPr lang="en-US" smtClean="0"/>
              <a:t>113</a:t>
            </a:fld>
            <a:endParaRPr lang="en-US"/>
          </a:p>
        </p:txBody>
      </p:sp>
    </p:spTree>
    <p:extLst>
      <p:ext uri="{BB962C8B-B14F-4D97-AF65-F5344CB8AC3E}">
        <p14:creationId xmlns:p14="http://schemas.microsoft.com/office/powerpoint/2010/main" val="32731900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Incorporated</a:t>
            </a:r>
            <a:r>
              <a:rPr lang="en-US" baseline="0" dirty="0" smtClean="0"/>
              <a:t> many results from existing texts, but put them in a unified context.</a:t>
            </a:r>
          </a:p>
          <a:p>
            <a:endParaRPr lang="en-US" baseline="0" dirty="0" smtClean="0"/>
          </a:p>
          <a:p>
            <a:r>
              <a:rPr lang="en-US" baseline="0" dirty="0" smtClean="0"/>
              <a:t>People like Thomas Jefferson and Abraham Lincoln studied Euclid.</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114</a:t>
            </a:fld>
            <a:endParaRPr lang="en-US"/>
          </a:p>
        </p:txBody>
      </p:sp>
    </p:spTree>
    <p:extLst>
      <p:ext uri="{BB962C8B-B14F-4D97-AF65-F5344CB8AC3E}">
        <p14:creationId xmlns:p14="http://schemas.microsoft.com/office/powerpoint/2010/main" val="4588939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337F86-D307-6F41-8E25-F09639CB0273}" type="slidenum">
              <a:rPr lang="en-US"/>
              <a:pPr/>
              <a:t>115</a:t>
            </a:fld>
            <a:endParaRPr lang="en-US"/>
          </a:p>
        </p:txBody>
      </p:sp>
      <p:sp>
        <p:nvSpPr>
          <p:cNvPr id="179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9203" name="Rectangle 3"/>
          <p:cNvSpPr>
            <a:spLocks noGrp="1" noChangeArrowheads="1"/>
          </p:cNvSpPr>
          <p:nvPr>
            <p:ph type="body" idx="1"/>
          </p:nvPr>
        </p:nvSpPr>
        <p:spPr/>
        <p:txBody>
          <a:bodyPr/>
          <a:lstStyle/>
          <a:p>
            <a:r>
              <a:rPr lang="en-US" dirty="0" smtClean="0"/>
              <a:t>This is the same observation we made in the previous lecture:</a:t>
            </a:r>
          </a:p>
          <a:p>
            <a:r>
              <a:rPr lang="en-US" dirty="0" smtClean="0"/>
              <a:t>If the GCM</a:t>
            </a:r>
            <a:r>
              <a:rPr lang="en-US" baseline="0" dirty="0" smtClean="0"/>
              <a:t> procedure never terminates, then there is no common measure.</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Experience</a:t>
            </a:r>
            <a:r>
              <a:rPr lang="en-US" baseline="0" dirty="0" smtClean="0"/>
              <a:t> with proofs in an automata theory course, or even high school geometry, will probably help.</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small number of examples will use a bit of linear algebra (multiplying matrices),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but we’ll provide a brief review</a:t>
            </a:r>
            <a:r>
              <a:rPr lang="en-US" baseline="0" dirty="0" smtClean="0"/>
              <a:t> on these techniques, and these parts are not essential to the overall story.</a:t>
            </a:r>
            <a:endParaRPr lang="en-US" dirty="0" smtClean="0"/>
          </a:p>
          <a:p>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11</a:t>
            </a:fld>
            <a:endParaRPr lang="en-US"/>
          </a:p>
        </p:txBody>
      </p:sp>
    </p:spTree>
    <p:extLst>
      <p:ext uri="{BB962C8B-B14F-4D97-AF65-F5344CB8AC3E}">
        <p14:creationId xmlns:p14="http://schemas.microsoft.com/office/powerpoint/2010/main" val="342392065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using Sir Thomas Heath’s translation of Euclid’s Elements.</a:t>
            </a:r>
          </a:p>
          <a:p>
            <a:r>
              <a:rPr lang="en-US" dirty="0" smtClean="0"/>
              <a:t>We</a:t>
            </a:r>
            <a:r>
              <a:rPr lang="en-US" baseline="0" dirty="0" smtClean="0"/>
              <a:t> will show the first part of the proof.</a:t>
            </a:r>
          </a:p>
          <a:p>
            <a:endParaRPr lang="en-US" baseline="0" dirty="0" smtClean="0"/>
          </a:p>
          <a:p>
            <a:r>
              <a:rPr lang="en-US" baseline="0" dirty="0" smtClean="0"/>
              <a:t>Where Euclid says “to find…”, he means “It is possible to find” or “There exists a procedure to find…”  The proof actually gives the algorithm.</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116</a:t>
            </a:fld>
            <a:endParaRPr lang="en-US"/>
          </a:p>
        </p:txBody>
      </p:sp>
    </p:spTree>
    <p:extLst>
      <p:ext uri="{BB962C8B-B14F-4D97-AF65-F5344CB8AC3E}">
        <p14:creationId xmlns:p14="http://schemas.microsoft.com/office/powerpoint/2010/main" val="426880003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Euclid</a:t>
            </a:r>
            <a:r>
              <a:rPr lang="en-US" baseline="0" dirty="0" smtClean="0"/>
              <a:t> takes care of the trivial case first.</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117</a:t>
            </a:fld>
            <a:endParaRPr lang="en-US"/>
          </a:p>
        </p:txBody>
      </p:sp>
    </p:spTree>
    <p:extLst>
      <p:ext uri="{BB962C8B-B14F-4D97-AF65-F5344CB8AC3E}">
        <p14:creationId xmlns:p14="http://schemas.microsoft.com/office/powerpoint/2010/main" val="426880003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where Euclid suggests the procedure for finding GCM.</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118</a:t>
            </a:fld>
            <a:endParaRPr lang="en-US"/>
          </a:p>
        </p:txBody>
      </p:sp>
    </p:spTree>
    <p:extLst>
      <p:ext uri="{BB962C8B-B14F-4D97-AF65-F5344CB8AC3E}">
        <p14:creationId xmlns:p14="http://schemas.microsoft.com/office/powerpoint/2010/main" val="426880003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figure illustrates what the proof is talking about:  If you measure CD with AB, CE will be the remainder.  If you measure AB with CE, AF will be the remainder.</a:t>
            </a:r>
          </a:p>
        </p:txBody>
      </p:sp>
      <p:sp>
        <p:nvSpPr>
          <p:cNvPr id="4" name="Slide Number Placeholder 3"/>
          <p:cNvSpPr>
            <a:spLocks noGrp="1"/>
          </p:cNvSpPr>
          <p:nvPr>
            <p:ph type="sldNum" sz="quarter" idx="10"/>
          </p:nvPr>
        </p:nvSpPr>
        <p:spPr/>
        <p:txBody>
          <a:bodyPr/>
          <a:lstStyle/>
          <a:p>
            <a:fld id="{54944655-8098-9B4C-A891-DF2C39192C38}" type="slidenum">
              <a:rPr lang="en-US" smtClean="0"/>
              <a:t>119</a:t>
            </a:fld>
            <a:endParaRPr lang="en-US"/>
          </a:p>
        </p:txBody>
      </p:sp>
    </p:spTree>
    <p:extLst>
      <p:ext uri="{BB962C8B-B14F-4D97-AF65-F5344CB8AC3E}">
        <p14:creationId xmlns:p14="http://schemas.microsoft.com/office/powerpoint/2010/main" val="426880003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part says that if a segment is divided into two parts and you measure both of them, then you measure the whole thing.</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120</a:t>
            </a:fld>
            <a:endParaRPr lang="en-US"/>
          </a:p>
        </p:txBody>
      </p:sp>
    </p:spTree>
    <p:extLst>
      <p:ext uri="{BB962C8B-B14F-4D97-AF65-F5344CB8AC3E}">
        <p14:creationId xmlns:p14="http://schemas.microsoft.com/office/powerpoint/2010/main" val="426880003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rest of the proof (which we’re not showing) demonstrates that AF</a:t>
            </a:r>
            <a:r>
              <a:rPr lang="en-US" baseline="0" dirty="0" smtClean="0"/>
              <a:t> is not just a common measure, but the greatest.</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121</a:t>
            </a:fld>
            <a:endParaRPr lang="en-US"/>
          </a:p>
        </p:txBody>
      </p:sp>
    </p:spTree>
    <p:extLst>
      <p:ext uri="{BB962C8B-B14F-4D97-AF65-F5344CB8AC3E}">
        <p14:creationId xmlns:p14="http://schemas.microsoft.com/office/powerpoint/2010/main" val="426880003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133654-6FDD-814B-B926-FC4687C51274}" type="slidenum">
              <a:rPr lang="en-US"/>
              <a:pPr/>
              <a:t>122</a:t>
            </a:fld>
            <a:endParaRPr lang="en-US"/>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8243" name="Rectangle 3"/>
          <p:cNvSpPr>
            <a:spLocks noGrp="1" noChangeArrowheads="1"/>
          </p:cNvSpPr>
          <p:nvPr>
            <p:ph type="body" idx="1"/>
          </p:nvPr>
        </p:nvSpPr>
        <p:spPr/>
        <p:txBody>
          <a:bodyPr/>
          <a:lstStyle/>
          <a:p>
            <a:r>
              <a:rPr lang="en-US" dirty="0" smtClean="0"/>
              <a:t>Here’s our modern rendering of</a:t>
            </a:r>
            <a:r>
              <a:rPr lang="en-US" baseline="0" dirty="0" smtClean="0"/>
              <a:t> the GCM procedure Euclid introduces (which we’ll call Euclid’s algorithm, or the Euclidean algorithm, from now on).</a:t>
            </a:r>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133654-6FDD-814B-B926-FC4687C51274}" type="slidenum">
              <a:rPr lang="en-US"/>
              <a:pPr/>
              <a:t>123</a:t>
            </a:fld>
            <a:endParaRPr lang="en-US"/>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824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133654-6FDD-814B-B926-FC4687C51274}" type="slidenum">
              <a:rPr lang="en-US"/>
              <a:pPr/>
              <a:t>124</a:t>
            </a:fld>
            <a:endParaRPr lang="en-US"/>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824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axiom is what guarantees termination.  Essentially, it says that there are no infinite quantities.  (Remember, for Greeks a segment never has zero length.)</a:t>
            </a:r>
            <a:endParaRPr lang="en-US" dirty="0"/>
          </a:p>
        </p:txBody>
      </p:sp>
      <p:sp>
        <p:nvSpPr>
          <p:cNvPr id="4" name="Slide Number Placeholder 3"/>
          <p:cNvSpPr>
            <a:spLocks noGrp="1"/>
          </p:cNvSpPr>
          <p:nvPr>
            <p:ph type="sldNum" sz="quarter" idx="10"/>
          </p:nvPr>
        </p:nvSpPr>
        <p:spPr/>
        <p:txBody>
          <a:bodyPr/>
          <a:lstStyle/>
          <a:p>
            <a:fld id="{54944655-8098-9B4C-A891-DF2C39192C38}" type="slidenum">
              <a:rPr lang="en-US" smtClean="0"/>
              <a:t>125</a:t>
            </a:fld>
            <a:endParaRPr lang="en-US"/>
          </a:p>
        </p:txBody>
      </p:sp>
    </p:spTree>
    <p:extLst>
      <p:ext uri="{BB962C8B-B14F-4D97-AF65-F5344CB8AC3E}">
        <p14:creationId xmlns:p14="http://schemas.microsoft.com/office/powerpoint/2010/main" val="1666204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5E0E6F-FEF9-6744-9576-A14ED28C7EBF}" type="datetime1">
              <a:rPr lang="en-US" smtClean="0"/>
              <a:t>9/30/15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70079-B969-244C-8D20-DC2548AA4964}" type="slidenum">
              <a:rPr lang="en-US" smtClean="0"/>
              <a:t>‹#›</a:t>
            </a:fld>
            <a:endParaRPr lang="en-US"/>
          </a:p>
        </p:txBody>
      </p:sp>
    </p:spTree>
    <p:extLst>
      <p:ext uri="{BB962C8B-B14F-4D97-AF65-F5344CB8AC3E}">
        <p14:creationId xmlns:p14="http://schemas.microsoft.com/office/powerpoint/2010/main" val="1703860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15402C-2055-3243-932D-543E878AFCF1}" type="datetime1">
              <a:rPr lang="en-US" smtClean="0"/>
              <a:t>9/30/15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70079-B969-244C-8D20-DC2548AA4964}" type="slidenum">
              <a:rPr lang="en-US" smtClean="0"/>
              <a:t>‹#›</a:t>
            </a:fld>
            <a:endParaRPr lang="en-US"/>
          </a:p>
        </p:txBody>
      </p:sp>
    </p:spTree>
    <p:extLst>
      <p:ext uri="{BB962C8B-B14F-4D97-AF65-F5344CB8AC3E}">
        <p14:creationId xmlns:p14="http://schemas.microsoft.com/office/powerpoint/2010/main" val="752861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E4258F-E338-C346-98FC-57243A3DD6AD}" type="datetime1">
              <a:rPr lang="en-US" smtClean="0"/>
              <a:t>9/30/15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70079-B969-244C-8D20-DC2548AA4964}" type="slidenum">
              <a:rPr lang="en-US" smtClean="0"/>
              <a:t>‹#›</a:t>
            </a:fld>
            <a:endParaRPr lang="en-US"/>
          </a:p>
        </p:txBody>
      </p:sp>
    </p:spTree>
    <p:extLst>
      <p:ext uri="{BB962C8B-B14F-4D97-AF65-F5344CB8AC3E}">
        <p14:creationId xmlns:p14="http://schemas.microsoft.com/office/powerpoint/2010/main" val="514172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922FF7-0D1A-1F4D-A157-24E42DC01731}" type="datetime1">
              <a:rPr lang="en-US" smtClean="0"/>
              <a:t>9/30/15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70079-B969-244C-8D20-DC2548AA4964}" type="slidenum">
              <a:rPr lang="en-US" smtClean="0"/>
              <a:t>‹#›</a:t>
            </a:fld>
            <a:endParaRPr lang="en-US"/>
          </a:p>
        </p:txBody>
      </p:sp>
    </p:spTree>
    <p:extLst>
      <p:ext uri="{BB962C8B-B14F-4D97-AF65-F5344CB8AC3E}">
        <p14:creationId xmlns:p14="http://schemas.microsoft.com/office/powerpoint/2010/main" val="697933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416D7F-7AE5-204B-8A60-33B3AC9C4431}" type="datetime1">
              <a:rPr lang="en-US" smtClean="0"/>
              <a:t>9/30/15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70079-B969-244C-8D20-DC2548AA4964}" type="slidenum">
              <a:rPr lang="en-US" smtClean="0"/>
              <a:t>‹#›</a:t>
            </a:fld>
            <a:endParaRPr lang="en-US"/>
          </a:p>
        </p:txBody>
      </p:sp>
    </p:spTree>
    <p:extLst>
      <p:ext uri="{BB962C8B-B14F-4D97-AF65-F5344CB8AC3E}">
        <p14:creationId xmlns:p14="http://schemas.microsoft.com/office/powerpoint/2010/main" val="364365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748DBA-6489-194D-BAB5-C86DC29FDF05}" type="datetime1">
              <a:rPr lang="en-US" smtClean="0"/>
              <a:t>9/30/15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370079-B969-244C-8D20-DC2548AA4964}" type="slidenum">
              <a:rPr lang="en-US" smtClean="0"/>
              <a:t>‹#›</a:t>
            </a:fld>
            <a:endParaRPr lang="en-US"/>
          </a:p>
        </p:txBody>
      </p:sp>
    </p:spTree>
    <p:extLst>
      <p:ext uri="{BB962C8B-B14F-4D97-AF65-F5344CB8AC3E}">
        <p14:creationId xmlns:p14="http://schemas.microsoft.com/office/powerpoint/2010/main" val="542272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29AF3F-208D-B142-A4A3-B704F5DD44D7}" type="datetime1">
              <a:rPr lang="en-US" smtClean="0"/>
              <a:t>9/30/15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370079-B969-244C-8D20-DC2548AA4964}" type="slidenum">
              <a:rPr lang="en-US" smtClean="0"/>
              <a:t>‹#›</a:t>
            </a:fld>
            <a:endParaRPr lang="en-US"/>
          </a:p>
        </p:txBody>
      </p:sp>
    </p:spTree>
    <p:extLst>
      <p:ext uri="{BB962C8B-B14F-4D97-AF65-F5344CB8AC3E}">
        <p14:creationId xmlns:p14="http://schemas.microsoft.com/office/powerpoint/2010/main" val="420313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AFEB28-AED5-4C43-BA80-307A22873F11}" type="datetime1">
              <a:rPr lang="en-US" smtClean="0"/>
              <a:t>9/30/15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370079-B969-244C-8D20-DC2548AA4964}" type="slidenum">
              <a:rPr lang="en-US" smtClean="0"/>
              <a:t>‹#›</a:t>
            </a:fld>
            <a:endParaRPr lang="en-US"/>
          </a:p>
        </p:txBody>
      </p:sp>
    </p:spTree>
    <p:extLst>
      <p:ext uri="{BB962C8B-B14F-4D97-AF65-F5344CB8AC3E}">
        <p14:creationId xmlns:p14="http://schemas.microsoft.com/office/powerpoint/2010/main" val="2208766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4DD07C-52EC-7940-B42D-8C13E9285831}" type="datetime1">
              <a:rPr lang="en-US" smtClean="0"/>
              <a:t>9/30/15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370079-B969-244C-8D20-DC2548AA4964}" type="slidenum">
              <a:rPr lang="en-US" smtClean="0"/>
              <a:t>‹#›</a:t>
            </a:fld>
            <a:endParaRPr lang="en-US"/>
          </a:p>
        </p:txBody>
      </p:sp>
    </p:spTree>
    <p:extLst>
      <p:ext uri="{BB962C8B-B14F-4D97-AF65-F5344CB8AC3E}">
        <p14:creationId xmlns:p14="http://schemas.microsoft.com/office/powerpoint/2010/main" val="1495494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14FA2A-9054-C149-837C-B0ED2AE5A140}" type="datetime1">
              <a:rPr lang="en-US" smtClean="0"/>
              <a:t>9/30/15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370079-B969-244C-8D20-DC2548AA4964}" type="slidenum">
              <a:rPr lang="en-US" smtClean="0"/>
              <a:t>‹#›</a:t>
            </a:fld>
            <a:endParaRPr lang="en-US"/>
          </a:p>
        </p:txBody>
      </p:sp>
    </p:spTree>
    <p:extLst>
      <p:ext uri="{BB962C8B-B14F-4D97-AF65-F5344CB8AC3E}">
        <p14:creationId xmlns:p14="http://schemas.microsoft.com/office/powerpoint/2010/main" val="4068330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A7ED15-0C4F-3744-97FA-BE257268D4A0}" type="datetime1">
              <a:rPr lang="en-US" smtClean="0"/>
              <a:t>9/30/15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370079-B969-244C-8D20-DC2548AA4964}" type="slidenum">
              <a:rPr lang="en-US" smtClean="0"/>
              <a:t>‹#›</a:t>
            </a:fld>
            <a:endParaRPr lang="en-US"/>
          </a:p>
        </p:txBody>
      </p:sp>
    </p:spTree>
    <p:extLst>
      <p:ext uri="{BB962C8B-B14F-4D97-AF65-F5344CB8AC3E}">
        <p14:creationId xmlns:p14="http://schemas.microsoft.com/office/powerpoint/2010/main" val="316233456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BDBDE-38FA-2643-A05A-8DC1A73287D6}" type="datetime1">
              <a:rPr lang="en-US" smtClean="0"/>
              <a:t>9/30/15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4CED56-6FE9-1F4A-ADA9-974E44248C33}" type="slidenum">
              <a:rPr lang="en-US" smtClean="0"/>
              <a:t>‹#›</a:t>
            </a:fld>
            <a:endParaRPr lang="en-US" dirty="0"/>
          </a:p>
        </p:txBody>
      </p:sp>
    </p:spTree>
    <p:extLst>
      <p:ext uri="{BB962C8B-B14F-4D97-AF65-F5344CB8AC3E}">
        <p14:creationId xmlns:p14="http://schemas.microsoft.com/office/powerpoint/2010/main" val="3413442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00.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8.emf"/><Relationship Id="rId5" Type="http://schemas.openxmlformats.org/officeDocument/2006/relationships/image" Target="../media/image49.emf"/><Relationship Id="rId6" Type="http://schemas.openxmlformats.org/officeDocument/2006/relationships/image" Target="../media/image50.emf"/><Relationship Id="rId1" Type="http://schemas.openxmlformats.org/officeDocument/2006/relationships/slideLayout" Target="../slideLayouts/slideLayout4.xml"/><Relationship Id="rId2" Type="http://schemas.openxmlformats.org/officeDocument/2006/relationships/notesSlide" Target="../notesSlides/notesSlide79.xml"/></Relationships>
</file>

<file path=ppt/slides/_rels/slide101.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52.emf"/><Relationship Id="rId5" Type="http://schemas.openxmlformats.org/officeDocument/2006/relationships/image" Target="../media/image53.emf"/><Relationship Id="rId6" Type="http://schemas.openxmlformats.org/officeDocument/2006/relationships/image" Target="../media/image54.emf"/><Relationship Id="rId1" Type="http://schemas.openxmlformats.org/officeDocument/2006/relationships/slideLayout" Target="../slideLayouts/slideLayout4.xml"/><Relationship Id="rId2" Type="http://schemas.openxmlformats.org/officeDocument/2006/relationships/notesSlide" Target="../notesSlides/notesSlide80.xml"/></Relationships>
</file>

<file path=ppt/slides/_rels/slide102.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55.emf"/><Relationship Id="rId1" Type="http://schemas.openxmlformats.org/officeDocument/2006/relationships/slideLayout" Target="../slideLayouts/slideLayout4.xml"/><Relationship Id="rId2" Type="http://schemas.openxmlformats.org/officeDocument/2006/relationships/notesSlide" Target="../notesSlides/notesSlide8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56.em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57.e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 Id="rId3" Type="http://schemas.openxmlformats.org/officeDocument/2006/relationships/image" Target="../media/image58.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59.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7.xml"/><Relationship Id="rId3" Type="http://schemas.openxmlformats.org/officeDocument/2006/relationships/image" Target="../media/image60.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61.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61.emf"/></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61.em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62.e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63.emf"/></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64.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9.xml"/><Relationship Id="rId3" Type="http://schemas.openxmlformats.org/officeDocument/2006/relationships/image" Target="../media/image65.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0.xml"/><Relationship Id="rId3" Type="http://schemas.openxmlformats.org/officeDocument/2006/relationships/image" Target="../media/image66.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67.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68.emf"/></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69.emf"/><Relationship Id="rId4" Type="http://schemas.openxmlformats.org/officeDocument/2006/relationships/image" Target="../media/image70.emf"/><Relationship Id="rId1" Type="http://schemas.openxmlformats.org/officeDocument/2006/relationships/slideLayout" Target="../slideLayouts/slideLayout4.xml"/><Relationship Id="rId2" Type="http://schemas.openxmlformats.org/officeDocument/2006/relationships/notesSlide" Target="../notesSlides/notesSlide128.xml"/></Relationships>
</file>

<file path=ppt/slides/_rels/slide165.xml.rels><?xml version="1.0" encoding="UTF-8" standalone="yes"?>
<Relationships xmlns="http://schemas.openxmlformats.org/package/2006/relationships"><Relationship Id="rId3" Type="http://schemas.openxmlformats.org/officeDocument/2006/relationships/image" Target="../media/image71.emf"/><Relationship Id="rId4" Type="http://schemas.openxmlformats.org/officeDocument/2006/relationships/image" Target="../media/image72.emf"/><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0.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3.xml"/><Relationship Id="rId3" Type="http://schemas.openxmlformats.org/officeDocument/2006/relationships/image" Target="../media/image73.jp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 Id="rId3" Type="http://schemas.openxmlformats.org/officeDocument/2006/relationships/image" Target="../media/image74.emf"/></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7.xml"/><Relationship Id="rId3" Type="http://schemas.openxmlformats.org/officeDocument/2006/relationships/image" Target="../media/image75.jp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 Id="rId3" Type="http://schemas.openxmlformats.org/officeDocument/2006/relationships/image" Target="../media/image76.emf"/></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 Id="rId3" Type="http://schemas.openxmlformats.org/officeDocument/2006/relationships/image" Target="../media/image77.emf"/></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2.xml"/><Relationship Id="rId3" Type="http://schemas.openxmlformats.org/officeDocument/2006/relationships/image" Target="../media/image78.jp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 Id="rId3" Type="http://schemas.openxmlformats.org/officeDocument/2006/relationships/image" Target="../media/image79.emf"/></Relationships>
</file>

<file path=ppt/slides/_rels/slide186.xml.rels><?xml version="1.0" encoding="UTF-8" standalone="yes"?>
<Relationships xmlns="http://schemas.openxmlformats.org/package/2006/relationships"><Relationship Id="rId3" Type="http://schemas.openxmlformats.org/officeDocument/2006/relationships/image" Target="../media/image79.emf"/><Relationship Id="rId4" Type="http://schemas.openxmlformats.org/officeDocument/2006/relationships/image" Target="../media/image80.emf"/><Relationship Id="rId5" Type="http://schemas.openxmlformats.org/officeDocument/2006/relationships/image" Target="../media/image81.emf"/><Relationship Id="rId1" Type="http://schemas.openxmlformats.org/officeDocument/2006/relationships/slideLayout" Target="../slideLayouts/slideLayout2.xml"/><Relationship Id="rId2" Type="http://schemas.openxmlformats.org/officeDocument/2006/relationships/notesSlide" Target="../notesSlides/notesSlide145.xml"/></Relationships>
</file>

<file path=ppt/slides/_rels/slide187.xml.rels><?xml version="1.0" encoding="UTF-8" standalone="yes"?>
<Relationships xmlns="http://schemas.openxmlformats.org/package/2006/relationships"><Relationship Id="rId3" Type="http://schemas.openxmlformats.org/officeDocument/2006/relationships/image" Target="../media/image82.emf"/><Relationship Id="rId4" Type="http://schemas.openxmlformats.org/officeDocument/2006/relationships/image" Target="../media/image83.emf"/><Relationship Id="rId1" Type="http://schemas.openxmlformats.org/officeDocument/2006/relationships/slideLayout" Target="../slideLayouts/slideLayout2.xml"/><Relationship Id="rId2" Type="http://schemas.openxmlformats.org/officeDocument/2006/relationships/notesSlide" Target="../notesSlides/notesSlide14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 Id="rId3" Type="http://schemas.openxmlformats.org/officeDocument/2006/relationships/image" Target="../media/image84.emf"/></Relationships>
</file>

<file path=ppt/slides/_rels/slide189.xml.rels><?xml version="1.0" encoding="UTF-8" standalone="yes"?>
<Relationships xmlns="http://schemas.openxmlformats.org/package/2006/relationships"><Relationship Id="rId3" Type="http://schemas.openxmlformats.org/officeDocument/2006/relationships/image" Target="../media/image85.emf"/><Relationship Id="rId4" Type="http://schemas.openxmlformats.org/officeDocument/2006/relationships/image" Target="../media/image86.emf"/><Relationship Id="rId1" Type="http://schemas.openxmlformats.org/officeDocument/2006/relationships/slideLayout" Target="../slideLayouts/slideLayout2.xml"/><Relationship Id="rId2" Type="http://schemas.openxmlformats.org/officeDocument/2006/relationships/notesSlide" Target="../notesSlides/notesSlide14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9.xml"/></Relationships>
</file>

<file path=ppt/slides/_rels/slide192.xml.rels><?xml version="1.0" encoding="UTF-8" standalone="yes"?>
<Relationships xmlns="http://schemas.openxmlformats.org/package/2006/relationships"><Relationship Id="rId3" Type="http://schemas.openxmlformats.org/officeDocument/2006/relationships/image" Target="../media/image87.emf"/><Relationship Id="rId4" Type="http://schemas.openxmlformats.org/officeDocument/2006/relationships/image" Target="../media/image88.emf"/><Relationship Id="rId1" Type="http://schemas.openxmlformats.org/officeDocument/2006/relationships/slideLayout" Target="../slideLayouts/slideLayout4.xml"/><Relationship Id="rId2" Type="http://schemas.openxmlformats.org/officeDocument/2006/relationships/notesSlide" Target="../notesSlides/notesSlide150.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 Id="rId3" Type="http://schemas.openxmlformats.org/officeDocument/2006/relationships/image" Target="../media/image89.emf"/></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 Id="rId3" Type="http://schemas.openxmlformats.org/officeDocument/2006/relationships/image" Target="../media/image90.emf"/></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4.xml"/><Relationship Id="rId3" Type="http://schemas.openxmlformats.org/officeDocument/2006/relationships/image" Target="../media/image91.emf"/></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emf"/></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5.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7.xml"/></Relationships>
</file>

<file path=ppt/slides/_rels/slide206.xml.rels><?xml version="1.0" encoding="UTF-8" standalone="yes"?>
<Relationships xmlns="http://schemas.openxmlformats.org/package/2006/relationships"><Relationship Id="rId3" Type="http://schemas.openxmlformats.org/officeDocument/2006/relationships/image" Target="../media/image92.emf"/><Relationship Id="rId4" Type="http://schemas.openxmlformats.org/officeDocument/2006/relationships/image" Target="../media/image93.emf"/><Relationship Id="rId5" Type="http://schemas.openxmlformats.org/officeDocument/2006/relationships/image" Target="../media/image94.emf"/><Relationship Id="rId1" Type="http://schemas.openxmlformats.org/officeDocument/2006/relationships/slideLayout" Target="../slideLayouts/slideLayout2.xml"/><Relationship Id="rId2" Type="http://schemas.openxmlformats.org/officeDocument/2006/relationships/notesSlide" Target="../notesSlides/notesSlide158.xml"/></Relationships>
</file>

<file path=ppt/slides/_rels/slide207.xml.rels><?xml version="1.0" encoding="UTF-8" standalone="yes"?>
<Relationships xmlns="http://schemas.openxmlformats.org/package/2006/relationships"><Relationship Id="rId3" Type="http://schemas.openxmlformats.org/officeDocument/2006/relationships/image" Target="../media/image95.emf"/><Relationship Id="rId4" Type="http://schemas.openxmlformats.org/officeDocument/2006/relationships/image" Target="../media/image96.emf"/><Relationship Id="rId5" Type="http://schemas.openxmlformats.org/officeDocument/2006/relationships/image" Target="../media/image97.emf"/><Relationship Id="rId1" Type="http://schemas.openxmlformats.org/officeDocument/2006/relationships/slideLayout" Target="../slideLayouts/slideLayout2.xml"/><Relationship Id="rId2" Type="http://schemas.openxmlformats.org/officeDocument/2006/relationships/notesSlide" Target="../notesSlides/notesSlide159.xml"/></Relationships>
</file>

<file path=ppt/slides/_rels/slide208.xml.rels><?xml version="1.0" encoding="UTF-8" standalone="yes"?>
<Relationships xmlns="http://schemas.openxmlformats.org/package/2006/relationships"><Relationship Id="rId3" Type="http://schemas.openxmlformats.org/officeDocument/2006/relationships/image" Target="../media/image98.emf"/><Relationship Id="rId4" Type="http://schemas.openxmlformats.org/officeDocument/2006/relationships/image" Target="../media/image99.emf"/><Relationship Id="rId5" Type="http://schemas.openxmlformats.org/officeDocument/2006/relationships/image" Target="../media/image100.emf"/><Relationship Id="rId1" Type="http://schemas.openxmlformats.org/officeDocument/2006/relationships/slideLayout" Target="../slideLayouts/slideLayout2.xml"/><Relationship Id="rId2" Type="http://schemas.openxmlformats.org/officeDocument/2006/relationships/notesSlide" Target="../notesSlides/notesSlide160.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1.xml"/><Relationship Id="rId3" Type="http://schemas.openxmlformats.org/officeDocument/2006/relationships/image" Target="../media/image101.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3.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02.emf"/><Relationship Id="rId4" Type="http://schemas.openxmlformats.org/officeDocument/2006/relationships/image" Target="../media/image103.emf"/><Relationship Id="rId1" Type="http://schemas.openxmlformats.org/officeDocument/2006/relationships/slideLayout" Target="../slideLayouts/slideLayout2.xml"/><Relationship Id="rId2" Type="http://schemas.openxmlformats.org/officeDocument/2006/relationships/notesSlide" Target="../notesSlides/notesSlide164.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5.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6.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 Id="rId3" Type="http://schemas.openxmlformats.org/officeDocument/2006/relationships/image" Target="../media/image90.emf"/></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8.xml"/><Relationship Id="rId3" Type="http://schemas.openxmlformats.org/officeDocument/2006/relationships/image" Target="../media/image104.emf"/></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9.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0.xml"/><Relationship Id="rId3" Type="http://schemas.openxmlformats.org/officeDocument/2006/relationships/image" Target="../media/image105.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1.xml"/><Relationship Id="rId3" Type="http://schemas.openxmlformats.org/officeDocument/2006/relationships/image" Target="../media/image106.emf"/></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3.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4.xml"/><Relationship Id="rId3" Type="http://schemas.openxmlformats.org/officeDocument/2006/relationships/image" Target="../media/image107.emf"/></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5.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6.xml"/><Relationship Id="rId3" Type="http://schemas.openxmlformats.org/officeDocument/2006/relationships/image" Target="../media/image108.emf"/></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7.xml"/><Relationship Id="rId3" Type="http://schemas.openxmlformats.org/officeDocument/2006/relationships/image" Target="../media/image109.emf"/></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8.xml"/></Relationships>
</file>

<file path=ppt/slides/_rels/slide228.xml.rels><?xml version="1.0" encoding="UTF-8" standalone="yes"?>
<Relationships xmlns="http://schemas.openxmlformats.org/package/2006/relationships"><Relationship Id="rId3" Type="http://schemas.openxmlformats.org/officeDocument/2006/relationships/image" Target="../media/image110.emf"/><Relationship Id="rId4" Type="http://schemas.openxmlformats.org/officeDocument/2006/relationships/image" Target="../media/image111.emf"/><Relationship Id="rId1" Type="http://schemas.openxmlformats.org/officeDocument/2006/relationships/slideLayout" Target="../slideLayouts/slideLayout2.xml"/><Relationship Id="rId2" Type="http://schemas.openxmlformats.org/officeDocument/2006/relationships/notesSlide" Target="../notesSlides/notesSlide179.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0.xml"/><Relationship Id="rId3" Type="http://schemas.openxmlformats.org/officeDocument/2006/relationships/image" Target="../media/image112.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1.xml"/><Relationship Id="rId3" Type="http://schemas.openxmlformats.org/officeDocument/2006/relationships/image" Target="../media/image113.emf"/></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emf"/></Relationships>
</file>

<file path=ppt/slides/_rels/slide47.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1.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2.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3.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1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6.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7.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8.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emf"/><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1.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66.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1.emf"/><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7.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1.emf"/><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8.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1.emf"/><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25.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26.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27.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28.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29.emf"/></Relationships>
</file>

<file path=ppt/slides/_rels/slide82.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83.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3.emf"/><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84.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5" Type="http://schemas.openxmlformats.org/officeDocument/2006/relationships/image" Target="../media/image36.emf"/><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86.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emf"/><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37.emf"/></Relationships>
</file>

<file path=ppt/slides/_rels/slide89.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41.em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42.em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emf"/></Relationships>
</file>

<file path=ppt/slides/_rels/slide98.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1" Type="http://schemas.openxmlformats.org/officeDocument/2006/relationships/slideLayout" Target="../slideLayouts/slideLayout4.xml"/><Relationship Id="rId2" Type="http://schemas.openxmlformats.org/officeDocument/2006/relationships/notesSlide" Target="../notesSlides/notesSlide77.xml"/></Relationships>
</file>

<file path=ppt/slides/_rels/slide99.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emf"/><Relationship Id="rId1" Type="http://schemas.openxmlformats.org/officeDocument/2006/relationships/slideLayout" Target="../slideLayouts/slideLayout4.xml"/><Relationship Id="rId2" Type="http://schemas.openxmlformats.org/officeDocument/2006/relationships/notesSlide" Target="../notesSlides/notesSlide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From Mathematics to</a:t>
            </a:r>
            <a:br>
              <a:rPr lang="en-US" dirty="0" smtClean="0"/>
            </a:br>
            <a:r>
              <a:rPr lang="en-US" dirty="0" smtClean="0"/>
              <a:t>Generic Programming</a:t>
            </a:r>
            <a:endParaRPr lang="en-US" dirty="0"/>
          </a:p>
        </p:txBody>
      </p:sp>
      <p:sp>
        <p:nvSpPr>
          <p:cNvPr id="3" name="Subtitle 2"/>
          <p:cNvSpPr>
            <a:spLocks noGrp="1"/>
          </p:cNvSpPr>
          <p:nvPr>
            <p:ph type="subTitle" idx="1"/>
          </p:nvPr>
        </p:nvSpPr>
        <p:spPr/>
        <p:txBody>
          <a:bodyPr/>
          <a:lstStyle/>
          <a:p>
            <a:r>
              <a:rPr lang="en-US" dirty="0" smtClean="0"/>
              <a:t>Course Slides – Part </a:t>
            </a:r>
            <a:r>
              <a:rPr lang="en-US" dirty="0" smtClean="0"/>
              <a:t>1 of 3</a:t>
            </a:r>
            <a:endParaRPr lang="en-US" dirty="0" smtClean="0"/>
          </a:p>
          <a:p>
            <a:r>
              <a:rPr lang="en-US" dirty="0"/>
              <a:t>Version 1.0</a:t>
            </a:r>
          </a:p>
          <a:p>
            <a:r>
              <a:rPr lang="en-US" dirty="0" smtClean="0"/>
              <a:t>October 5, </a:t>
            </a:r>
            <a:r>
              <a:rPr lang="en-US" dirty="0"/>
              <a:t>2015</a:t>
            </a:r>
          </a:p>
        </p:txBody>
      </p:sp>
      <p:sp>
        <p:nvSpPr>
          <p:cNvPr id="4" name="TextBox 3"/>
          <p:cNvSpPr txBox="1"/>
          <p:nvPr/>
        </p:nvSpPr>
        <p:spPr>
          <a:xfrm>
            <a:off x="1819474" y="5994400"/>
            <a:ext cx="5661225" cy="646331"/>
          </a:xfrm>
          <a:prstGeom prst="rect">
            <a:avLst/>
          </a:prstGeom>
          <a:noFill/>
        </p:spPr>
        <p:txBody>
          <a:bodyPr wrap="none" rtlCol="0">
            <a:spAutoFit/>
          </a:bodyPr>
          <a:lstStyle/>
          <a:p>
            <a:r>
              <a:rPr lang="en-US" sz="1200" dirty="0" smtClean="0"/>
              <a:t>Copyright © 2015 by Alexander A. </a:t>
            </a:r>
            <a:r>
              <a:rPr lang="en-US" sz="1200" dirty="0" err="1" smtClean="0"/>
              <a:t>Stepanov</a:t>
            </a:r>
            <a:r>
              <a:rPr lang="en-US" sz="1200" dirty="0" smtClean="0"/>
              <a:t> and Daniel E. Rose.</a:t>
            </a:r>
            <a:br>
              <a:rPr lang="en-US" sz="1200" dirty="0" smtClean="0"/>
            </a:br>
            <a:r>
              <a:rPr lang="en-US" sz="1200" dirty="0" smtClean="0"/>
              <a:t>This </a:t>
            </a:r>
            <a:r>
              <a:rPr lang="en-US" sz="1200" dirty="0"/>
              <a:t>work is licensed under the Creative Commons </a:t>
            </a:r>
            <a:r>
              <a:rPr lang="en-US" sz="1200" dirty="0" smtClean="0"/>
              <a:t>Attribution</a:t>
            </a:r>
            <a:r>
              <a:rPr lang="en-US" sz="1200" dirty="0"/>
              <a:t> </a:t>
            </a:r>
            <a:r>
              <a:rPr lang="en-US" sz="1200" dirty="0" smtClean="0"/>
              <a:t>4.0</a:t>
            </a:r>
            <a:r>
              <a:rPr lang="en-US" sz="1200" dirty="0"/>
              <a:t> </a:t>
            </a:r>
            <a:r>
              <a:rPr lang="en-US" sz="1200" dirty="0" smtClean="0"/>
              <a:t>International License.</a:t>
            </a:r>
          </a:p>
          <a:p>
            <a:r>
              <a:rPr lang="en-US" sz="1200" dirty="0" smtClean="0"/>
              <a:t>To </a:t>
            </a:r>
            <a:r>
              <a:rPr lang="en-US" sz="1200" dirty="0"/>
              <a:t>view a copy of this license, visit http://</a:t>
            </a:r>
            <a:r>
              <a:rPr lang="en-US" sz="1200" dirty="0" err="1"/>
              <a:t>creativecommons.org</a:t>
            </a:r>
            <a:r>
              <a:rPr lang="en-US" sz="1200" dirty="0"/>
              <a:t>/licenses/by/4.0</a:t>
            </a:r>
            <a:r>
              <a:rPr lang="en-US" sz="1200" dirty="0" smtClean="0"/>
              <a:t>/.</a:t>
            </a:r>
            <a:endParaRPr lang="en-US" sz="1200" dirty="0"/>
          </a:p>
        </p:txBody>
      </p:sp>
      <p:pic>
        <p:nvPicPr>
          <p:cNvPr id="6" name="Picture 5" descr="CCLicenseLogo88x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300" y="6145431"/>
            <a:ext cx="1117600" cy="393700"/>
          </a:xfrm>
          <a:prstGeom prst="rect">
            <a:avLst/>
          </a:prstGeom>
        </p:spPr>
      </p:pic>
    </p:spTree>
    <p:extLst>
      <p:ext uri="{BB962C8B-B14F-4D97-AF65-F5344CB8AC3E}">
        <p14:creationId xmlns:p14="http://schemas.microsoft.com/office/powerpoint/2010/main" val="224418474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Programming Prerequisites</a:t>
            </a:r>
            <a:endParaRPr lang="en-US" dirty="0"/>
          </a:p>
        </p:txBody>
      </p:sp>
      <p:sp>
        <p:nvSpPr>
          <p:cNvPr id="3" name="Content Placeholder 2"/>
          <p:cNvSpPr>
            <a:spLocks noGrp="1"/>
          </p:cNvSpPr>
          <p:nvPr>
            <p:ph idx="1"/>
          </p:nvPr>
        </p:nvSpPr>
        <p:spPr/>
        <p:txBody>
          <a:bodyPr/>
          <a:lstStyle/>
          <a:p>
            <a:r>
              <a:rPr lang="en-US" dirty="0" smtClean="0"/>
              <a:t>You should be comfortable reading and writing code in an imperative language like C, C++, or Java</a:t>
            </a:r>
          </a:p>
          <a:p>
            <a:r>
              <a:rPr lang="en-US" dirty="0" smtClean="0"/>
              <a:t>Our examples use C++, but the basic ideas of generic programming are not language-specific</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10</a:t>
            </a:fld>
            <a:endParaRPr lang="en-US"/>
          </a:p>
        </p:txBody>
      </p:sp>
    </p:spTree>
    <p:extLst>
      <p:ext uri="{BB962C8B-B14F-4D97-AF65-F5344CB8AC3E}">
        <p14:creationId xmlns:p14="http://schemas.microsoft.com/office/powerpoint/2010/main" val="4051097000"/>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Proof (4)</a:t>
            </a:r>
            <a:endParaRPr lang="en-US" dirty="0"/>
          </a:p>
        </p:txBody>
      </p:sp>
      <p:sp>
        <p:nvSpPr>
          <p:cNvPr id="3" name="Content Placeholder 2"/>
          <p:cNvSpPr>
            <a:spLocks noGrp="1"/>
          </p:cNvSpPr>
          <p:nvPr>
            <p:ph sz="half" idx="1"/>
          </p:nvPr>
        </p:nvSpPr>
        <p:spPr>
          <a:xfrm>
            <a:off x="457199" y="1600200"/>
            <a:ext cx="4356597" cy="4525963"/>
          </a:xfrm>
        </p:spPr>
        <p:txBody>
          <a:bodyPr>
            <a:normAutofit lnSpcReduction="10000"/>
          </a:bodyPr>
          <a:lstStyle/>
          <a:p>
            <a:r>
              <a:rPr lang="en-US" dirty="0" smtClean="0"/>
              <a:t>We know that</a:t>
            </a:r>
          </a:p>
          <a:p>
            <a:endParaRPr lang="en-US" dirty="0"/>
          </a:p>
          <a:p>
            <a:endParaRPr lang="en-US" dirty="0" smtClean="0"/>
          </a:p>
          <a:p>
            <a:r>
              <a:rPr lang="en-US" dirty="0" smtClean="0"/>
              <a:t>And that three angles of a triangle sum to 180, so:</a:t>
            </a:r>
          </a:p>
          <a:p>
            <a:endParaRPr lang="en-US" dirty="0"/>
          </a:p>
          <a:p>
            <a:endParaRPr lang="en-US" dirty="0" smtClean="0"/>
          </a:p>
          <a:p>
            <a:endParaRPr lang="en-US" dirty="0" smtClean="0"/>
          </a:p>
          <a:p>
            <a:r>
              <a:rPr lang="en-US" dirty="0" smtClean="0"/>
              <a:t>Which means</a:t>
            </a:r>
            <a:endParaRPr lang="en-US" dirty="0"/>
          </a:p>
        </p:txBody>
      </p:sp>
      <p:pic>
        <p:nvPicPr>
          <p:cNvPr id="12" name="Content Placeholder 9" descr="PythagProof3.pdf"/>
          <p:cNvPicPr>
            <a:picLocks noChangeAspect="1"/>
          </p:cNvPicPr>
          <p:nvPr/>
        </p:nvPicPr>
        <p:blipFill rotWithShape="1">
          <a:blip r:embed="rId3" cstate="print">
            <a:extLst>
              <a:ext uri="{28A0092B-C50C-407E-A947-70E740481C1C}">
                <a14:useLocalDpi xmlns:a14="http://schemas.microsoft.com/office/drawing/2010/main"/>
              </a:ext>
            </a:extLst>
          </a:blip>
          <a:srcRect l="10536" t="12937" r="20891" b="10710"/>
          <a:stretch/>
        </p:blipFill>
        <p:spPr>
          <a:xfrm>
            <a:off x="4813796" y="2237729"/>
            <a:ext cx="4016419" cy="3455768"/>
          </a:xfrm>
          <a:prstGeom prst="rect">
            <a:avLst/>
          </a:prstGeom>
        </p:spPr>
      </p:pic>
      <p:sp>
        <p:nvSpPr>
          <p:cNvPr id="5" name="Slide Number Placeholder 4"/>
          <p:cNvSpPr>
            <a:spLocks noGrp="1"/>
          </p:cNvSpPr>
          <p:nvPr>
            <p:ph type="sldNum" sz="quarter" idx="12"/>
          </p:nvPr>
        </p:nvSpPr>
        <p:spPr/>
        <p:txBody>
          <a:bodyPr/>
          <a:lstStyle/>
          <a:p>
            <a:fld id="{A1370079-B969-244C-8D20-DC2548AA4964}" type="slidenum">
              <a:rPr lang="en-US" smtClean="0"/>
              <a:t>100</a:t>
            </a:fld>
            <a:endParaRPr lang="en-US"/>
          </a:p>
        </p:txBody>
      </p:sp>
      <p:pic>
        <p:nvPicPr>
          <p:cNvPr id="7" name="Picture 6"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03400" y="2237729"/>
            <a:ext cx="1424940" cy="624840"/>
          </a:xfrm>
          <a:prstGeom prst="rect">
            <a:avLst/>
          </a:prstGeom>
        </p:spPr>
      </p:pic>
      <p:pic>
        <p:nvPicPr>
          <p:cNvPr id="10" name="Picture 9" descr="latex-image-1.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50262" y="4051300"/>
            <a:ext cx="3649980" cy="1036320"/>
          </a:xfrm>
          <a:prstGeom prst="rect">
            <a:avLst/>
          </a:prstGeom>
        </p:spPr>
      </p:pic>
      <p:pic>
        <p:nvPicPr>
          <p:cNvPr id="11" name="Picture 10" descr="latex-image-1.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50999" y="5797965"/>
            <a:ext cx="1752600" cy="662940"/>
          </a:xfrm>
          <a:prstGeom prst="rect">
            <a:avLst/>
          </a:prstGeom>
        </p:spPr>
      </p:pic>
    </p:spTree>
    <p:extLst>
      <p:ext uri="{BB962C8B-B14F-4D97-AF65-F5344CB8AC3E}">
        <p14:creationId xmlns:p14="http://schemas.microsoft.com/office/powerpoint/2010/main" val="1507765519"/>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Proof (5)</a:t>
            </a:r>
            <a:endParaRPr lang="en-US" dirty="0"/>
          </a:p>
        </p:txBody>
      </p:sp>
      <p:sp>
        <p:nvSpPr>
          <p:cNvPr id="3" name="Content Placeholder 2"/>
          <p:cNvSpPr>
            <a:spLocks noGrp="1"/>
          </p:cNvSpPr>
          <p:nvPr>
            <p:ph sz="half" idx="1"/>
          </p:nvPr>
        </p:nvSpPr>
        <p:spPr>
          <a:xfrm>
            <a:off x="295325" y="1600200"/>
            <a:ext cx="4488939" cy="4525963"/>
          </a:xfrm>
        </p:spPr>
        <p:txBody>
          <a:bodyPr/>
          <a:lstStyle/>
          <a:p>
            <a:r>
              <a:rPr lang="en-US" dirty="0" smtClean="0"/>
              <a:t>Add final segment BF.</a:t>
            </a:r>
          </a:p>
          <a:p>
            <a:r>
              <a:rPr lang="en-US" dirty="0" smtClean="0"/>
              <a:t>Triangle ABF is </a:t>
            </a:r>
            <a:r>
              <a:rPr lang="en-US" dirty="0" err="1" smtClean="0"/>
              <a:t>isoceles</a:t>
            </a:r>
            <a:r>
              <a:rPr lang="en-US" dirty="0" smtClean="0"/>
              <a:t>, so</a:t>
            </a:r>
          </a:p>
          <a:p>
            <a:endParaRPr lang="en-US" dirty="0"/>
          </a:p>
          <a:p>
            <a:r>
              <a:rPr lang="en-US" dirty="0" smtClean="0"/>
              <a:t>By construction</a:t>
            </a:r>
          </a:p>
          <a:p>
            <a:endParaRPr lang="en-US" dirty="0"/>
          </a:p>
          <a:p>
            <a:r>
              <a:rPr lang="en-US" dirty="0" smtClean="0"/>
              <a:t>So</a:t>
            </a:r>
            <a:endParaRPr lang="en-US" dirty="0"/>
          </a:p>
        </p:txBody>
      </p:sp>
      <p:pic>
        <p:nvPicPr>
          <p:cNvPr id="5" name="Content Placeholder 4" descr="PythagProof4.pdf"/>
          <p:cNvPicPr>
            <a:picLocks noGrp="1" noChangeAspect="1"/>
          </p:cNvPicPr>
          <p:nvPr>
            <p:ph sz="half" idx="2"/>
          </p:nvPr>
        </p:nvPicPr>
        <p:blipFill>
          <a:blip r:embed="rId3" cstate="print">
            <a:extLst>
              <a:ext uri="{28A0092B-C50C-407E-A947-70E740481C1C}">
                <a14:useLocalDpi xmlns:a14="http://schemas.microsoft.com/office/drawing/2010/main"/>
              </a:ext>
            </a:extLst>
          </a:blip>
          <a:srcRect l="15524" r="15524"/>
          <a:stretch>
            <a:fillRect/>
          </a:stretch>
        </p:blipFill>
        <p:spPr>
          <a:xfrm>
            <a:off x="4662966" y="1506437"/>
            <a:ext cx="4038600" cy="4525963"/>
          </a:xfrm>
        </p:spPr>
      </p:pic>
      <p:sp>
        <p:nvSpPr>
          <p:cNvPr id="4" name="Slide Number Placeholder 3"/>
          <p:cNvSpPr>
            <a:spLocks noGrp="1"/>
          </p:cNvSpPr>
          <p:nvPr>
            <p:ph type="sldNum" sz="quarter" idx="12"/>
          </p:nvPr>
        </p:nvSpPr>
        <p:spPr/>
        <p:txBody>
          <a:bodyPr/>
          <a:lstStyle/>
          <a:p>
            <a:fld id="{A1370079-B969-244C-8D20-DC2548AA4964}" type="slidenum">
              <a:rPr lang="en-US" smtClean="0"/>
              <a:t>101</a:t>
            </a:fld>
            <a:endParaRPr lang="en-US"/>
          </a:p>
        </p:txBody>
      </p:sp>
      <p:pic>
        <p:nvPicPr>
          <p:cNvPr id="12" name="Picture 11"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38250" y="3714750"/>
            <a:ext cx="1805940" cy="205740"/>
          </a:xfrm>
          <a:prstGeom prst="rect">
            <a:avLst/>
          </a:prstGeom>
        </p:spPr>
      </p:pic>
      <p:pic>
        <p:nvPicPr>
          <p:cNvPr id="13" name="Picture 12" descr="latex-image-1.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5951" y="5067300"/>
            <a:ext cx="3893820" cy="1066800"/>
          </a:xfrm>
          <a:prstGeom prst="rect">
            <a:avLst/>
          </a:prstGeom>
        </p:spPr>
      </p:pic>
      <p:pic>
        <p:nvPicPr>
          <p:cNvPr id="6" name="Picture 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8250" y="2832100"/>
            <a:ext cx="1775460" cy="190500"/>
          </a:xfrm>
          <a:prstGeom prst="rect">
            <a:avLst/>
          </a:prstGeom>
        </p:spPr>
      </p:pic>
    </p:spTree>
    <p:extLst>
      <p:ext uri="{BB962C8B-B14F-4D97-AF65-F5344CB8AC3E}">
        <p14:creationId xmlns:p14="http://schemas.microsoft.com/office/powerpoint/2010/main" val="2667359250"/>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Proof (6)</a:t>
            </a:r>
            <a:endParaRPr lang="en-US" dirty="0"/>
          </a:p>
        </p:txBody>
      </p:sp>
      <p:sp>
        <p:nvSpPr>
          <p:cNvPr id="3" name="Content Placeholder 2"/>
          <p:cNvSpPr>
            <a:spLocks noGrp="1"/>
          </p:cNvSpPr>
          <p:nvPr>
            <p:ph sz="half" idx="1"/>
          </p:nvPr>
        </p:nvSpPr>
        <p:spPr>
          <a:xfrm>
            <a:off x="295325" y="1600200"/>
            <a:ext cx="4488939" cy="4525963"/>
          </a:xfrm>
        </p:spPr>
        <p:txBody>
          <a:bodyPr>
            <a:normAutofit fontScale="92500" lnSpcReduction="20000"/>
          </a:bodyPr>
          <a:lstStyle/>
          <a:p>
            <a:r>
              <a:rPr lang="en-US" dirty="0" smtClean="0"/>
              <a:t>AC measurable by premise</a:t>
            </a:r>
          </a:p>
          <a:p>
            <a:r>
              <a:rPr lang="en-US" dirty="0" smtClean="0"/>
              <a:t>AF measurable since = AB</a:t>
            </a:r>
          </a:p>
          <a:p>
            <a:r>
              <a:rPr lang="en-US" dirty="0" smtClean="0"/>
              <a:t>So difference CF = AC – AF is measurable</a:t>
            </a:r>
          </a:p>
          <a:p>
            <a:r>
              <a:rPr lang="en-US" dirty="0" smtClean="0"/>
              <a:t>Since </a:t>
            </a:r>
            <a:r>
              <a:rPr lang="en-US" dirty="0" err="1" smtClean="0"/>
              <a:t>isoceles</a:t>
            </a:r>
            <a:r>
              <a:rPr lang="en-US" dirty="0" smtClean="0"/>
              <a:t> triangles</a:t>
            </a:r>
          </a:p>
          <a:p>
            <a:endParaRPr lang="en-US" dirty="0"/>
          </a:p>
          <a:p>
            <a:r>
              <a:rPr lang="en-US" dirty="0" smtClean="0"/>
              <a:t>Since BC, CF, BE are measurable, difference EC = BC – BE is measurable.</a:t>
            </a:r>
            <a:endParaRPr lang="en-US" dirty="0"/>
          </a:p>
          <a:p>
            <a:r>
              <a:rPr lang="en-US" dirty="0" smtClean="0"/>
              <a:t>But now we have smaller square with measurable side and diagonal – contradiction!</a:t>
            </a:r>
          </a:p>
          <a:p>
            <a:pPr marL="0" indent="0">
              <a:buNone/>
            </a:pPr>
            <a:endParaRPr lang="en-US" dirty="0"/>
          </a:p>
        </p:txBody>
      </p:sp>
      <p:pic>
        <p:nvPicPr>
          <p:cNvPr id="5" name="Content Placeholder 4" descr="PythagProof4.pdf"/>
          <p:cNvPicPr>
            <a:picLocks noGrp="1" noChangeAspect="1"/>
          </p:cNvPicPr>
          <p:nvPr>
            <p:ph sz="half" idx="2"/>
          </p:nvPr>
        </p:nvPicPr>
        <p:blipFill>
          <a:blip r:embed="rId3" cstate="print">
            <a:extLst>
              <a:ext uri="{28A0092B-C50C-407E-A947-70E740481C1C}">
                <a14:useLocalDpi xmlns:a14="http://schemas.microsoft.com/office/drawing/2010/main"/>
              </a:ext>
            </a:extLst>
          </a:blip>
          <a:srcRect l="15524" r="15524"/>
          <a:stretch>
            <a:fillRect/>
          </a:stretch>
        </p:blipFill>
        <p:spPr>
          <a:xfrm>
            <a:off x="4648200" y="1570664"/>
            <a:ext cx="4038600" cy="4525963"/>
          </a:xfrm>
        </p:spPr>
      </p:pic>
      <p:sp>
        <p:nvSpPr>
          <p:cNvPr id="6" name="Slide Number Placeholder 5"/>
          <p:cNvSpPr>
            <a:spLocks noGrp="1"/>
          </p:cNvSpPr>
          <p:nvPr>
            <p:ph type="sldNum" sz="quarter" idx="12"/>
          </p:nvPr>
        </p:nvSpPr>
        <p:spPr/>
        <p:txBody>
          <a:bodyPr/>
          <a:lstStyle/>
          <a:p>
            <a:fld id="{A1370079-B969-244C-8D20-DC2548AA4964}" type="slidenum">
              <a:rPr lang="en-US" smtClean="0"/>
              <a:t>102</a:t>
            </a:fld>
            <a:endParaRPr lang="en-US"/>
          </a:p>
        </p:txBody>
      </p:sp>
      <p:pic>
        <p:nvPicPr>
          <p:cNvPr id="7" name="Picture 6"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44600" y="3548103"/>
            <a:ext cx="1722120" cy="251460"/>
          </a:xfrm>
          <a:prstGeom prst="rect">
            <a:avLst/>
          </a:prstGeom>
        </p:spPr>
      </p:pic>
    </p:spTree>
    <p:extLst>
      <p:ext uri="{BB962C8B-B14F-4D97-AF65-F5344CB8AC3E}">
        <p14:creationId xmlns:p14="http://schemas.microsoft.com/office/powerpoint/2010/main" val="185846189"/>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this means</a:t>
            </a:r>
            <a:endParaRPr lang="en-US" dirty="0"/>
          </a:p>
        </p:txBody>
      </p:sp>
      <p:sp>
        <p:nvSpPr>
          <p:cNvPr id="6" name="Content Placeholder 5"/>
          <p:cNvSpPr>
            <a:spLocks noGrp="1"/>
          </p:cNvSpPr>
          <p:nvPr>
            <p:ph idx="1"/>
          </p:nvPr>
        </p:nvSpPr>
        <p:spPr/>
        <p:txBody>
          <a:bodyPr>
            <a:normAutofit fontScale="92500" lnSpcReduction="10000"/>
          </a:bodyPr>
          <a:lstStyle/>
          <a:p>
            <a:pPr>
              <a:spcAft>
                <a:spcPts val="600"/>
              </a:spcAft>
            </a:pPr>
            <a:r>
              <a:rPr lang="en-US" i="1" dirty="0" smtClean="0"/>
              <a:t>There is no segment that can measure both the side and the diagonal of a square.</a:t>
            </a:r>
          </a:p>
          <a:p>
            <a:pPr lvl="1">
              <a:spcAft>
                <a:spcPts val="600"/>
              </a:spcAft>
            </a:pPr>
            <a:r>
              <a:rPr lang="en-US" dirty="0" smtClean="0"/>
              <a:t>If you try to find one using the GCM procedure, </a:t>
            </a:r>
            <a:br>
              <a:rPr lang="en-US" dirty="0" smtClean="0"/>
            </a:br>
            <a:r>
              <a:rPr lang="en-US" dirty="0" smtClean="0"/>
              <a:t>it will not terminate.</a:t>
            </a:r>
          </a:p>
          <a:p>
            <a:pPr>
              <a:spcAft>
                <a:spcPts val="600"/>
              </a:spcAft>
            </a:pPr>
            <a:r>
              <a:rPr lang="en-US" dirty="0" smtClean="0"/>
              <a:t>The ratio of the diagonal and side of a square cannot be expressed as a ratio of integers</a:t>
            </a:r>
          </a:p>
          <a:p>
            <a:pPr lvl="1">
              <a:spcAft>
                <a:spcPts val="600"/>
              </a:spcAft>
            </a:pPr>
            <a:r>
              <a:rPr lang="en-US" dirty="0" smtClean="0"/>
              <a:t>Pythagoreans discovered irrational numbers!</a:t>
            </a:r>
          </a:p>
          <a:p>
            <a:pPr>
              <a:spcAft>
                <a:spcPts val="600"/>
              </a:spcAft>
            </a:pPr>
            <a:r>
              <a:rPr lang="en-US" dirty="0" smtClean="0"/>
              <a:t>Pythagorean program failed</a:t>
            </a:r>
          </a:p>
          <a:p>
            <a:pPr lvl="1">
              <a:spcAft>
                <a:spcPts val="600"/>
              </a:spcAft>
            </a:pPr>
            <a:r>
              <a:rPr lang="en-US" dirty="0" smtClean="0"/>
              <a:t>Geometry cannot be constructed from integers</a:t>
            </a:r>
          </a:p>
          <a:p>
            <a:endParaRPr lang="en-US" dirty="0"/>
          </a:p>
        </p:txBody>
      </p:sp>
      <p:sp>
        <p:nvSpPr>
          <p:cNvPr id="2" name="Slide Number Placeholder 1"/>
          <p:cNvSpPr>
            <a:spLocks noGrp="1"/>
          </p:cNvSpPr>
          <p:nvPr>
            <p:ph type="sldNum" sz="quarter" idx="12"/>
          </p:nvPr>
        </p:nvSpPr>
        <p:spPr/>
        <p:txBody>
          <a:bodyPr/>
          <a:lstStyle/>
          <a:p>
            <a:fld id="{A1370079-B969-244C-8D20-DC2548AA4964}" type="slidenum">
              <a:rPr lang="en-US" smtClean="0"/>
              <a:t>103</a:t>
            </a:fld>
            <a:endParaRPr lang="en-US"/>
          </a:p>
        </p:txBody>
      </p:sp>
    </p:spTree>
    <p:extLst>
      <p:ext uri="{BB962C8B-B14F-4D97-AF65-F5344CB8AC3E}">
        <p14:creationId xmlns:p14="http://schemas.microsoft.com/office/powerpoint/2010/main" val="104922740"/>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Consequences</a:t>
            </a:r>
            <a:endParaRPr lang="en-US" dirty="0"/>
          </a:p>
        </p:txBody>
      </p:sp>
      <p:sp>
        <p:nvSpPr>
          <p:cNvPr id="3" name="Content Placeholder 2"/>
          <p:cNvSpPr>
            <a:spLocks noGrp="1"/>
          </p:cNvSpPr>
          <p:nvPr>
            <p:ph idx="1"/>
          </p:nvPr>
        </p:nvSpPr>
        <p:spPr/>
        <p:txBody>
          <a:bodyPr/>
          <a:lstStyle/>
          <a:p>
            <a:pPr>
              <a:spcAft>
                <a:spcPts val="600"/>
              </a:spcAft>
            </a:pPr>
            <a:r>
              <a:rPr lang="en-US" dirty="0" smtClean="0"/>
              <a:t>Discovery was shocking</a:t>
            </a:r>
          </a:p>
          <a:p>
            <a:pPr>
              <a:spcAft>
                <a:spcPts val="600"/>
              </a:spcAft>
            </a:pPr>
            <a:r>
              <a:rPr lang="en-US" dirty="0" smtClean="0"/>
              <a:t>Pythagoreans swore followers to secrecy,</a:t>
            </a:r>
            <a:br>
              <a:rPr lang="en-US" dirty="0" smtClean="0"/>
            </a:br>
            <a:r>
              <a:rPr lang="en-US" dirty="0" smtClean="0"/>
              <a:t>but it leaked out</a:t>
            </a:r>
          </a:p>
          <a:p>
            <a:pPr>
              <a:spcAft>
                <a:spcPts val="600"/>
              </a:spcAft>
            </a:pPr>
            <a:r>
              <a:rPr lang="en-US" dirty="0" smtClean="0"/>
              <a:t>Eventually, came up with a new plan: </a:t>
            </a:r>
            <a:br>
              <a:rPr lang="en-US" dirty="0" smtClean="0"/>
            </a:br>
            <a:r>
              <a:rPr lang="en-US" dirty="0" smtClean="0"/>
              <a:t>Use geometry, not numbers, as the unifying foundation of mathematics.</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104</a:t>
            </a:fld>
            <a:endParaRPr lang="en-US"/>
          </a:p>
        </p:txBody>
      </p:sp>
    </p:spTree>
    <p:extLst>
      <p:ext uri="{BB962C8B-B14F-4D97-AF65-F5344CB8AC3E}">
        <p14:creationId xmlns:p14="http://schemas.microsoft.com/office/powerpoint/2010/main" val="3312660225"/>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Alternate Proof of Irrationality of </a:t>
            </a:r>
            <a:r>
              <a:rPr lang="en-US" dirty="0" smtClean="0">
                <a:latin typeface="Palatino"/>
                <a:cs typeface="Palatino"/>
              </a:rPr>
              <a:t>√2</a:t>
            </a:r>
            <a:r>
              <a:rPr lang="en-US" dirty="0" smtClean="0"/>
              <a:t> </a:t>
            </a:r>
            <a:endParaRPr lang="en-US" dirty="0"/>
          </a:p>
        </p:txBody>
      </p:sp>
      <p:sp>
        <p:nvSpPr>
          <p:cNvPr id="3" name="Content Placeholder 2"/>
          <p:cNvSpPr>
            <a:spLocks noGrp="1"/>
          </p:cNvSpPr>
          <p:nvPr>
            <p:ph idx="1"/>
          </p:nvPr>
        </p:nvSpPr>
        <p:spPr/>
        <p:txBody>
          <a:bodyPr/>
          <a:lstStyle/>
          <a:p>
            <a:r>
              <a:rPr lang="en-US" dirty="0" smtClean="0"/>
              <a:t>Assume </a:t>
            </a:r>
            <a:r>
              <a:rPr lang="en-US" dirty="0" smtClean="0">
                <a:latin typeface="Palatino"/>
                <a:cs typeface="Palatino"/>
              </a:rPr>
              <a:t>√2</a:t>
            </a:r>
            <a:r>
              <a:rPr lang="en-US" dirty="0" smtClean="0">
                <a:cs typeface="Arial" charset="0"/>
              </a:rPr>
              <a:t> is rational.  Then it can be expressed as irreducible ratio of two integers:</a:t>
            </a:r>
            <a:endParaRPr lang="en-US" dirty="0"/>
          </a:p>
        </p:txBody>
      </p:sp>
      <p:sp>
        <p:nvSpPr>
          <p:cNvPr id="5" name="Slide Number Placeholder 4"/>
          <p:cNvSpPr>
            <a:spLocks noGrp="1"/>
          </p:cNvSpPr>
          <p:nvPr>
            <p:ph type="sldNum" sz="quarter" idx="12"/>
          </p:nvPr>
        </p:nvSpPr>
        <p:spPr/>
        <p:txBody>
          <a:bodyPr/>
          <a:lstStyle/>
          <a:p>
            <a:fld id="{A1370079-B969-244C-8D20-DC2548AA4964}" type="slidenum">
              <a:rPr lang="en-US" smtClean="0"/>
              <a:t>105</a:t>
            </a:fld>
            <a:endParaRPr lang="en-US"/>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48100" y="3041649"/>
            <a:ext cx="1653540" cy="1804670"/>
          </a:xfrm>
          <a:prstGeom prst="rect">
            <a:avLst/>
          </a:prstGeom>
        </p:spPr>
      </p:pic>
    </p:spTree>
    <p:extLst>
      <p:ext uri="{BB962C8B-B14F-4D97-AF65-F5344CB8AC3E}">
        <p14:creationId xmlns:p14="http://schemas.microsoft.com/office/powerpoint/2010/main" val="435940686"/>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Alternate Proof of Irrationality of </a:t>
            </a:r>
            <a:r>
              <a:rPr lang="en-US" dirty="0" smtClean="0">
                <a:latin typeface="Palatino"/>
                <a:cs typeface="Palatino"/>
              </a:rPr>
              <a:t>√2</a:t>
            </a:r>
            <a:r>
              <a:rPr lang="en-US" dirty="0" smtClean="0">
                <a:cs typeface="Arial" charset="0"/>
              </a:rPr>
              <a:t> (continued)</a:t>
            </a:r>
            <a:r>
              <a:rPr lang="en-US" dirty="0" smtClean="0"/>
              <a:t> </a:t>
            </a:r>
            <a:endParaRPr lang="en-US" dirty="0"/>
          </a:p>
        </p:txBody>
      </p:sp>
      <p:sp>
        <p:nvSpPr>
          <p:cNvPr id="3" name="Content Placeholder 2"/>
          <p:cNvSpPr>
            <a:spLocks noGrp="1"/>
          </p:cNvSpPr>
          <p:nvPr>
            <p:ph idx="1"/>
          </p:nvPr>
        </p:nvSpPr>
        <p:spPr>
          <a:xfrm>
            <a:off x="457200" y="1600199"/>
            <a:ext cx="8229600" cy="5060275"/>
          </a:xfrm>
        </p:spPr>
        <p:txBody>
          <a:bodyPr>
            <a:normAutofit fontScale="92500" lnSpcReduction="20000"/>
          </a:bodyPr>
          <a:lstStyle/>
          <a:p>
            <a:r>
              <a:rPr lang="en-US" i="1" dirty="0">
                <a:latin typeface="Palatino"/>
                <a:cs typeface="Palatino"/>
              </a:rPr>
              <a:t>m</a:t>
            </a:r>
            <a:r>
              <a:rPr lang="en-US" baseline="30000" dirty="0" smtClean="0">
                <a:latin typeface="Palatino"/>
                <a:cs typeface="Palatino"/>
              </a:rPr>
              <a:t>2</a:t>
            </a:r>
            <a:r>
              <a:rPr lang="en-US" dirty="0" smtClean="0"/>
              <a:t> is even, so </a:t>
            </a:r>
            <a:r>
              <a:rPr lang="en-US" i="1" dirty="0" smtClean="0">
                <a:latin typeface="Palatino"/>
                <a:cs typeface="Palatino"/>
              </a:rPr>
              <a:t>m</a:t>
            </a:r>
            <a:r>
              <a:rPr lang="en-US" dirty="0" smtClean="0"/>
              <a:t> is even, so we can write as </a:t>
            </a:r>
            <a:r>
              <a:rPr lang="en-US" dirty="0" smtClean="0">
                <a:latin typeface="Palatino"/>
                <a:cs typeface="Palatino"/>
              </a:rPr>
              <a:t>2</a:t>
            </a:r>
            <a:r>
              <a:rPr lang="en-US" dirty="0" smtClean="0"/>
              <a:t> times some other number </a:t>
            </a:r>
            <a:r>
              <a:rPr lang="en-US" i="1" dirty="0" smtClean="0">
                <a:latin typeface="Palatino"/>
                <a:cs typeface="Palatino"/>
              </a:rPr>
              <a:t>u</a:t>
            </a:r>
            <a:r>
              <a:rPr lang="en-US" dirty="0" smtClean="0"/>
              <a:t>:</a:t>
            </a:r>
          </a:p>
          <a:p>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r>
              <a:rPr lang="en-US" i="1" dirty="0" smtClean="0">
                <a:latin typeface="Palatino"/>
                <a:cs typeface="Palatino"/>
              </a:rPr>
              <a:t>n</a:t>
            </a:r>
            <a:r>
              <a:rPr lang="en-US" baseline="30000" dirty="0" smtClean="0">
                <a:latin typeface="Palatino"/>
                <a:cs typeface="Palatino"/>
              </a:rPr>
              <a:t>2</a:t>
            </a:r>
            <a:r>
              <a:rPr lang="en-US" dirty="0" smtClean="0"/>
              <a:t> is even, so </a:t>
            </a:r>
            <a:r>
              <a:rPr lang="en-US" i="1" dirty="0" smtClean="0">
                <a:latin typeface="Palatino"/>
                <a:cs typeface="Palatino"/>
              </a:rPr>
              <a:t>n</a:t>
            </a:r>
            <a:r>
              <a:rPr lang="en-US" dirty="0" smtClean="0"/>
              <a:t> is even.  But if </a:t>
            </a:r>
            <a:r>
              <a:rPr lang="en-US" i="1" dirty="0" smtClean="0">
                <a:latin typeface="Palatino"/>
                <a:cs typeface="Palatino"/>
              </a:rPr>
              <a:t>m</a:t>
            </a:r>
            <a:r>
              <a:rPr lang="en-US" dirty="0" smtClean="0"/>
              <a:t> and </a:t>
            </a:r>
            <a:r>
              <a:rPr lang="en-US" i="1" dirty="0" smtClean="0">
                <a:latin typeface="Palatino"/>
                <a:cs typeface="Palatino"/>
              </a:rPr>
              <a:t>n</a:t>
            </a:r>
            <a:r>
              <a:rPr lang="en-US" dirty="0" smtClean="0"/>
              <a:t> are both even, then </a:t>
            </a:r>
            <a:r>
              <a:rPr lang="en-US" i="1" dirty="0" smtClean="0">
                <a:latin typeface="Palatino"/>
                <a:cs typeface="Palatino"/>
              </a:rPr>
              <a:t>m/n</a:t>
            </a:r>
            <a:r>
              <a:rPr lang="en-US" dirty="0" smtClean="0"/>
              <a:t> is not irreducible.</a:t>
            </a:r>
            <a:br>
              <a:rPr lang="en-US" dirty="0" smtClean="0"/>
            </a:br>
            <a:r>
              <a:rPr lang="en-US" dirty="0" smtClean="0"/>
              <a:t/>
            </a:r>
            <a:br>
              <a:rPr lang="en-US" dirty="0" smtClean="0"/>
            </a:br>
            <a:r>
              <a:rPr lang="en-US" dirty="0" smtClean="0"/>
              <a:t>Contradiction!  Assumption must be false; i.e. we can’t express </a:t>
            </a:r>
            <a:r>
              <a:rPr lang="en-US" dirty="0" smtClean="0">
                <a:latin typeface="Palatino"/>
                <a:cs typeface="Palatino"/>
              </a:rPr>
              <a:t>√2</a:t>
            </a:r>
            <a:r>
              <a:rPr lang="en-US" dirty="0" smtClean="0">
                <a:cs typeface="Arial" charset="0"/>
              </a:rPr>
              <a:t> as the ratio of two integers.</a:t>
            </a:r>
            <a:endParaRPr lang="en-US" dirty="0" smtClean="0"/>
          </a:p>
          <a:p>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106</a:t>
            </a:fld>
            <a:endParaRPr lang="en-US"/>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97300" y="2565400"/>
            <a:ext cx="1546860" cy="1813560"/>
          </a:xfrm>
          <a:prstGeom prst="rect">
            <a:avLst/>
          </a:prstGeom>
        </p:spPr>
      </p:pic>
    </p:spTree>
    <p:extLst>
      <p:ext uri="{BB962C8B-B14F-4D97-AF65-F5344CB8AC3E}">
        <p14:creationId xmlns:p14="http://schemas.microsoft.com/office/powerpoint/2010/main" val="2866253180"/>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to Consider</a:t>
            </a:r>
            <a:endParaRPr lang="en-US" dirty="0"/>
          </a:p>
        </p:txBody>
      </p:sp>
      <p:sp>
        <p:nvSpPr>
          <p:cNvPr id="3" name="Content Placeholder 2"/>
          <p:cNvSpPr>
            <a:spLocks noGrp="1"/>
          </p:cNvSpPr>
          <p:nvPr>
            <p:ph idx="1"/>
          </p:nvPr>
        </p:nvSpPr>
        <p:spPr/>
        <p:txBody>
          <a:bodyPr/>
          <a:lstStyle/>
          <a:p>
            <a:r>
              <a:rPr lang="en-US" dirty="0" smtClean="0"/>
              <a:t>It might seem that the ancient Greeks were naïve to try to represent continuous space with discrete numbers</a:t>
            </a:r>
          </a:p>
          <a:p>
            <a:pPr lvl="1"/>
            <a:r>
              <a:rPr lang="en-US" dirty="0" smtClean="0"/>
              <a:t>Yet we do this every day when we use limited-precision computer arithmetic</a:t>
            </a:r>
          </a:p>
          <a:p>
            <a:r>
              <a:rPr lang="en-US" dirty="0" smtClean="0"/>
              <a:t>The tension between discrete and continuous has been a source of progress in mathematics</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107</a:t>
            </a:fld>
            <a:endParaRPr lang="en-US"/>
          </a:p>
        </p:txBody>
      </p:sp>
    </p:spTree>
    <p:extLst>
      <p:ext uri="{BB962C8B-B14F-4D97-AF65-F5344CB8AC3E}">
        <p14:creationId xmlns:p14="http://schemas.microsoft.com/office/powerpoint/2010/main" val="1755047743"/>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Lecture 5</a:t>
            </a:r>
            <a:endParaRPr lang="en-US" dirty="0"/>
          </a:p>
        </p:txBody>
      </p:sp>
      <p:sp>
        <p:nvSpPr>
          <p:cNvPr id="3" name="Subtitle 2"/>
          <p:cNvSpPr>
            <a:spLocks noGrp="1"/>
          </p:cNvSpPr>
          <p:nvPr>
            <p:ph type="subTitle" idx="1"/>
          </p:nvPr>
        </p:nvSpPr>
        <p:spPr>
          <a:xfrm>
            <a:off x="575884" y="3886200"/>
            <a:ext cx="8047606" cy="1752600"/>
          </a:xfrm>
        </p:spPr>
        <p:txBody>
          <a:bodyPr/>
          <a:lstStyle/>
          <a:p>
            <a:r>
              <a:rPr lang="en-US" dirty="0" smtClean="0"/>
              <a:t>Euclid’s Greatest Common Measure Algorithm</a:t>
            </a:r>
          </a:p>
          <a:p>
            <a:r>
              <a:rPr lang="en-US" dirty="0" smtClean="0"/>
              <a:t>(Covers material from Sec. 4.1-4.4)</a:t>
            </a:r>
            <a:endParaRPr lang="en-US" dirty="0"/>
          </a:p>
        </p:txBody>
      </p:sp>
    </p:spTree>
    <p:extLst>
      <p:ext uri="{BB962C8B-B14F-4D97-AF65-F5344CB8AC3E}">
        <p14:creationId xmlns:p14="http://schemas.microsoft.com/office/powerpoint/2010/main" val="1953991468"/>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Golden Age of Athens</a:t>
            </a:r>
            <a:endParaRPr lang="en-US" dirty="0"/>
          </a:p>
        </p:txBody>
      </p:sp>
      <p:sp>
        <p:nvSpPr>
          <p:cNvPr id="3" name="Content Placeholder 2"/>
          <p:cNvSpPr>
            <a:spLocks noGrp="1"/>
          </p:cNvSpPr>
          <p:nvPr>
            <p:ph idx="1"/>
          </p:nvPr>
        </p:nvSpPr>
        <p:spPr/>
        <p:txBody>
          <a:bodyPr/>
          <a:lstStyle/>
          <a:p>
            <a:r>
              <a:rPr lang="en-US" dirty="0" smtClean="0"/>
              <a:t>After unlikely defeat of invading Persians in 479 BC, Athens became center of culture, learning, and science for 150 years.</a:t>
            </a:r>
          </a:p>
          <a:p>
            <a:r>
              <a:rPr lang="en-US" dirty="0" smtClean="0"/>
              <a:t>Home of Plato’s Academy, essentially the world’s first university.</a:t>
            </a:r>
          </a:p>
          <a:p>
            <a:pPr marL="0" indent="0">
              <a:buNone/>
            </a:pP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109</a:t>
            </a:fld>
            <a:endParaRPr lang="en-US"/>
          </a:p>
        </p:txBody>
      </p:sp>
    </p:spTree>
    <p:extLst>
      <p:ext uri="{BB962C8B-B14F-4D97-AF65-F5344CB8AC3E}">
        <p14:creationId xmlns:p14="http://schemas.microsoft.com/office/powerpoint/2010/main" val="45485203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Mathematical Prerequisites</a:t>
            </a:r>
            <a:endParaRPr lang="en-US" dirty="0"/>
          </a:p>
        </p:txBody>
      </p:sp>
      <p:sp>
        <p:nvSpPr>
          <p:cNvPr id="3" name="Content Placeholder 2"/>
          <p:cNvSpPr>
            <a:spLocks noGrp="1"/>
          </p:cNvSpPr>
          <p:nvPr>
            <p:ph idx="1"/>
          </p:nvPr>
        </p:nvSpPr>
        <p:spPr/>
        <p:txBody>
          <a:bodyPr>
            <a:normAutofit/>
          </a:bodyPr>
          <a:lstStyle/>
          <a:p>
            <a:r>
              <a:rPr lang="en-US" dirty="0" smtClean="0"/>
              <a:t>No specific knowledge beyond high-school algebra</a:t>
            </a:r>
          </a:p>
          <a:p>
            <a:pPr marL="0" indent="0">
              <a:buNone/>
            </a:pPr>
            <a:r>
              <a:rPr lang="en-US" dirty="0" smtClean="0"/>
              <a:t>But:</a:t>
            </a:r>
          </a:p>
          <a:p>
            <a:r>
              <a:rPr lang="en-US" dirty="0" smtClean="0"/>
              <a:t>You need to be able to think logically</a:t>
            </a:r>
          </a:p>
          <a:p>
            <a:r>
              <a:rPr lang="en-US" dirty="0" smtClean="0"/>
              <a:t>It will help if you have some experience with mathematical proofs</a:t>
            </a:r>
          </a:p>
        </p:txBody>
      </p:sp>
      <p:sp>
        <p:nvSpPr>
          <p:cNvPr id="4" name="Slide Number Placeholder 3"/>
          <p:cNvSpPr>
            <a:spLocks noGrp="1"/>
          </p:cNvSpPr>
          <p:nvPr>
            <p:ph type="sldNum" sz="quarter" idx="12"/>
          </p:nvPr>
        </p:nvSpPr>
        <p:spPr/>
        <p:txBody>
          <a:bodyPr/>
          <a:lstStyle/>
          <a:p>
            <a:fld id="{A1370079-B969-244C-8D20-DC2548AA4964}" type="slidenum">
              <a:rPr lang="en-US" smtClean="0"/>
              <a:t>11</a:t>
            </a:fld>
            <a:endParaRPr lang="en-US"/>
          </a:p>
        </p:txBody>
      </p:sp>
    </p:spTree>
    <p:extLst>
      <p:ext uri="{BB962C8B-B14F-4D97-AF65-F5344CB8AC3E}">
        <p14:creationId xmlns:p14="http://schemas.microsoft.com/office/powerpoint/2010/main" val="3953322880"/>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Plato (</a:t>
            </a:r>
            <a:r>
              <a:rPr lang="en-US" dirty="0" smtClean="0"/>
              <a:t>429BC </a:t>
            </a:r>
            <a:r>
              <a:rPr lang="en-US" dirty="0"/>
              <a:t>- </a:t>
            </a:r>
            <a:r>
              <a:rPr lang="en-US" dirty="0" smtClean="0"/>
              <a:t>347BC)</a:t>
            </a:r>
            <a:endParaRPr lang="en-US" dirty="0"/>
          </a:p>
        </p:txBody>
      </p:sp>
      <p:sp>
        <p:nvSpPr>
          <p:cNvPr id="7" name="Content Placeholder 6"/>
          <p:cNvSpPr>
            <a:spLocks noGrp="1"/>
          </p:cNvSpPr>
          <p:nvPr>
            <p:ph sz="half" idx="2"/>
          </p:nvPr>
        </p:nvSpPr>
        <p:spPr>
          <a:xfrm>
            <a:off x="3721095" y="1600200"/>
            <a:ext cx="5153421" cy="4525963"/>
          </a:xfrm>
        </p:spPr>
        <p:txBody>
          <a:bodyPr>
            <a:normAutofit/>
          </a:bodyPr>
          <a:lstStyle/>
          <a:p>
            <a:r>
              <a:rPr lang="en-US" dirty="0" smtClean="0"/>
              <a:t>Follower of Socrates, who taught that “the unexamined life is not worth living.”</a:t>
            </a:r>
          </a:p>
          <a:p>
            <a:r>
              <a:rPr lang="en-US" dirty="0" smtClean="0"/>
              <a:t>Founded Academy in ~385 BC</a:t>
            </a:r>
          </a:p>
          <a:p>
            <a:r>
              <a:rPr lang="en-US" dirty="0" smtClean="0"/>
              <a:t>European philosophy “consists </a:t>
            </a:r>
            <a:r>
              <a:rPr lang="en-US" dirty="0"/>
              <a:t>of a series of footnotes to Plato</a:t>
            </a:r>
            <a:r>
              <a:rPr lang="en-US" dirty="0" smtClean="0"/>
              <a:t>.” </a:t>
            </a:r>
            <a:br>
              <a:rPr lang="en-US" dirty="0" smtClean="0"/>
            </a:br>
            <a:r>
              <a:rPr lang="en-US" dirty="0" smtClean="0"/>
              <a:t>		– Alfred North Whitehead</a:t>
            </a:r>
            <a:endParaRPr lang="en-US" dirty="0"/>
          </a:p>
          <a:p>
            <a:endParaRPr lang="en-US" dirty="0" smtClean="0"/>
          </a:p>
          <a:p>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110</a:t>
            </a:fld>
            <a:endParaRPr lang="en-US"/>
          </a:p>
        </p:txBody>
      </p:sp>
      <p:pic>
        <p:nvPicPr>
          <p:cNvPr id="5" name="Picture 4" descr="316px-Plato_Pio-Clemetino_Inv305.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3807" y="1600200"/>
            <a:ext cx="3371088" cy="4525963"/>
          </a:xfrm>
          <a:prstGeom prst="rect">
            <a:avLst/>
          </a:prstGeom>
          <a:ln>
            <a:solidFill>
              <a:schemeClr val="tx1"/>
            </a:solidFill>
          </a:ln>
        </p:spPr>
      </p:pic>
    </p:spTree>
    <p:extLst>
      <p:ext uri="{BB962C8B-B14F-4D97-AF65-F5344CB8AC3E}">
        <p14:creationId xmlns:p14="http://schemas.microsoft.com/office/powerpoint/2010/main" val="2042613666"/>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559" y="274638"/>
            <a:ext cx="8623489" cy="1143000"/>
          </a:xfrm>
        </p:spPr>
        <p:txBody>
          <a:bodyPr>
            <a:normAutofit fontScale="90000"/>
          </a:bodyPr>
          <a:lstStyle/>
          <a:p>
            <a:r>
              <a:rPr lang="en-US" dirty="0" smtClean="0"/>
              <a:t>Academy </a:t>
            </a:r>
            <a:br>
              <a:rPr lang="en-US" dirty="0" smtClean="0"/>
            </a:br>
            <a:r>
              <a:rPr lang="en-US" i="1" dirty="0" smtClean="0"/>
              <a:t>“</a:t>
            </a:r>
            <a:r>
              <a:rPr lang="en-US" i="1" dirty="0"/>
              <a:t>Let no one ignorant of geometry enter</a:t>
            </a:r>
            <a:r>
              <a:rPr lang="en-US" dirty="0" smtClean="0"/>
              <a:t>”</a:t>
            </a:r>
            <a:endParaRPr lang="en-US" dirty="0"/>
          </a:p>
        </p:txBody>
      </p:sp>
      <p:sp>
        <p:nvSpPr>
          <p:cNvPr id="3" name="Content Placeholder 2"/>
          <p:cNvSpPr>
            <a:spLocks noGrp="1"/>
          </p:cNvSpPr>
          <p:nvPr>
            <p:ph idx="1"/>
          </p:nvPr>
        </p:nvSpPr>
        <p:spPr>
          <a:xfrm>
            <a:off x="457200" y="1600200"/>
            <a:ext cx="8446848" cy="4525963"/>
          </a:xfrm>
        </p:spPr>
        <p:txBody>
          <a:bodyPr/>
          <a:lstStyle/>
          <a:p>
            <a:pPr marL="0" indent="0" algn="ctr" eaLnBrk="0" hangingPunct="0">
              <a:buNone/>
            </a:pPr>
            <a:endParaRPr lang="en-US" dirty="0"/>
          </a:p>
          <a:p>
            <a:pPr eaLnBrk="0" hangingPunct="0"/>
            <a:r>
              <a:rPr lang="en-US" dirty="0" smtClean="0"/>
              <a:t>10 out of 15 years of study were fully dedicated to mathematics</a:t>
            </a:r>
          </a:p>
          <a:p>
            <a:pPr eaLnBrk="0" hangingPunct="0"/>
            <a:r>
              <a:rPr lang="en-US" dirty="0" smtClean="0"/>
              <a:t>Among their discoveries:  Five Platonic </a:t>
            </a:r>
            <a:r>
              <a:rPr lang="en-US" dirty="0" smtClean="0"/>
              <a:t>Solids </a:t>
            </a:r>
            <a:r>
              <a:rPr lang="en-US" sz="2400" dirty="0" smtClean="0"/>
              <a:t>(convex 3D shapes where each face is identical regular polygon)</a:t>
            </a:r>
            <a:endParaRPr lang="en-US" sz="2400" dirty="0"/>
          </a:p>
          <a:p>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111</a:t>
            </a:fld>
            <a:endParaRPr lang="en-US"/>
          </a:p>
        </p:txBody>
      </p:sp>
      <p:pic>
        <p:nvPicPr>
          <p:cNvPr id="5" name="Picture 4"/>
          <p:cNvPicPr>
            <a:picLocks noChangeAspect="1"/>
          </p:cNvPicPr>
          <p:nvPr/>
        </p:nvPicPr>
        <p:blipFill>
          <a:blip r:embed="rId3"/>
          <a:stretch>
            <a:fillRect/>
          </a:stretch>
        </p:blipFill>
        <p:spPr>
          <a:xfrm>
            <a:off x="635000" y="4271963"/>
            <a:ext cx="7874000" cy="1854200"/>
          </a:xfrm>
          <a:prstGeom prst="rect">
            <a:avLst/>
          </a:prstGeom>
        </p:spPr>
      </p:pic>
    </p:spTree>
    <p:extLst>
      <p:ext uri="{BB962C8B-B14F-4D97-AF65-F5344CB8AC3E}">
        <p14:creationId xmlns:p14="http://schemas.microsoft.com/office/powerpoint/2010/main" val="3688467871"/>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Alexandria</a:t>
            </a:r>
            <a:endParaRPr lang="en-US" dirty="0"/>
          </a:p>
        </p:txBody>
      </p:sp>
      <p:sp>
        <p:nvSpPr>
          <p:cNvPr id="3" name="Content Placeholder 2"/>
          <p:cNvSpPr>
            <a:spLocks noGrp="1"/>
          </p:cNvSpPr>
          <p:nvPr>
            <p:ph idx="1"/>
          </p:nvPr>
        </p:nvSpPr>
        <p:spPr/>
        <p:txBody>
          <a:bodyPr/>
          <a:lstStyle/>
          <a:p>
            <a:r>
              <a:rPr lang="en-US" dirty="0" smtClean="0"/>
              <a:t>Founded in 331BC by (and named after) Alexander the Great</a:t>
            </a:r>
          </a:p>
          <a:p>
            <a:r>
              <a:rPr lang="en-US" dirty="0" err="1" smtClean="0"/>
              <a:t>Mouseion</a:t>
            </a:r>
            <a:r>
              <a:rPr lang="en-US" dirty="0" smtClean="0"/>
              <a:t> (“Institution of the Muses”)</a:t>
            </a:r>
          </a:p>
          <a:p>
            <a:pPr lvl="1"/>
            <a:r>
              <a:rPr lang="en-US" dirty="0" smtClean="0"/>
              <a:t>A research institute with over 1000 scholars </a:t>
            </a:r>
          </a:p>
          <a:p>
            <a:r>
              <a:rPr lang="en-US" dirty="0" smtClean="0"/>
              <a:t>Library of Alexandria (part of </a:t>
            </a:r>
            <a:r>
              <a:rPr lang="en-US" dirty="0" err="1" smtClean="0"/>
              <a:t>Mouseion</a:t>
            </a:r>
            <a:r>
              <a:rPr lang="en-US" dirty="0" smtClean="0"/>
              <a:t>)</a:t>
            </a:r>
          </a:p>
          <a:p>
            <a:pPr lvl="1"/>
            <a:r>
              <a:rPr lang="en-US" dirty="0" smtClean="0"/>
              <a:t>Goal of collecting all the world’s knowledge</a:t>
            </a:r>
          </a:p>
          <a:p>
            <a:pPr lvl="1"/>
            <a:r>
              <a:rPr lang="en-US" dirty="0" smtClean="0"/>
              <a:t>500,000 scrolls</a:t>
            </a:r>
          </a:p>
          <a:p>
            <a:endParaRPr lang="en-US" dirty="0" smtClean="0"/>
          </a:p>
        </p:txBody>
      </p:sp>
      <p:sp>
        <p:nvSpPr>
          <p:cNvPr id="4" name="Slide Number Placeholder 3"/>
          <p:cNvSpPr>
            <a:spLocks noGrp="1"/>
          </p:cNvSpPr>
          <p:nvPr>
            <p:ph type="sldNum" sz="quarter" idx="12"/>
          </p:nvPr>
        </p:nvSpPr>
        <p:spPr/>
        <p:txBody>
          <a:bodyPr/>
          <a:lstStyle/>
          <a:p>
            <a:fld id="{4AA04D0C-89BA-0845-9137-904D20B84DDB}" type="slidenum">
              <a:rPr lang="en-US" smtClean="0"/>
              <a:pPr/>
              <a:t>112</a:t>
            </a:fld>
            <a:endParaRPr lang="en-US"/>
          </a:p>
        </p:txBody>
      </p:sp>
    </p:spTree>
    <p:extLst>
      <p:ext uri="{BB962C8B-B14F-4D97-AF65-F5344CB8AC3E}">
        <p14:creationId xmlns:p14="http://schemas.microsoft.com/office/powerpoint/2010/main" val="2881141598"/>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Euclid </a:t>
            </a:r>
            <a:r>
              <a:rPr lang="en-US" dirty="0" smtClean="0"/>
              <a:t>(flourished ca. 300BC)</a:t>
            </a:r>
            <a:endParaRPr lang="en-US" dirty="0"/>
          </a:p>
        </p:txBody>
      </p:sp>
      <p:sp>
        <p:nvSpPr>
          <p:cNvPr id="7" name="Content Placeholder 6"/>
          <p:cNvSpPr>
            <a:spLocks noGrp="1"/>
          </p:cNvSpPr>
          <p:nvPr>
            <p:ph sz="half" idx="2"/>
          </p:nvPr>
        </p:nvSpPr>
        <p:spPr>
          <a:xfrm>
            <a:off x="4648200" y="1600200"/>
            <a:ext cx="4255848" cy="4525963"/>
          </a:xfrm>
        </p:spPr>
        <p:txBody>
          <a:bodyPr/>
          <a:lstStyle/>
          <a:p>
            <a:r>
              <a:rPr lang="en-US" dirty="0" smtClean="0"/>
              <a:t>May have studied at the Academy</a:t>
            </a:r>
          </a:p>
          <a:p>
            <a:r>
              <a:rPr lang="en-US" dirty="0" smtClean="0"/>
              <a:t>Worked at the </a:t>
            </a:r>
            <a:r>
              <a:rPr lang="en-US" dirty="0" err="1" smtClean="0"/>
              <a:t>Mouseion</a:t>
            </a:r>
            <a:endParaRPr lang="en-US" dirty="0" smtClean="0"/>
          </a:p>
          <a:p>
            <a:r>
              <a:rPr lang="en-US" dirty="0" smtClean="0"/>
              <a:t>Wrote </a:t>
            </a:r>
            <a:r>
              <a:rPr lang="en-US" i="1" dirty="0" smtClean="0"/>
              <a:t>Elements</a:t>
            </a:r>
          </a:p>
          <a:p>
            <a:r>
              <a:rPr lang="en-US" dirty="0" smtClean="0"/>
              <a:t>“No royal road to geometry”</a:t>
            </a:r>
            <a:endParaRPr lang="en-US" dirty="0"/>
          </a:p>
        </p:txBody>
      </p:sp>
      <p:sp>
        <p:nvSpPr>
          <p:cNvPr id="2" name="Slide Number Placeholder 1"/>
          <p:cNvSpPr>
            <a:spLocks noGrp="1"/>
          </p:cNvSpPr>
          <p:nvPr>
            <p:ph type="sldNum" sz="quarter" idx="12"/>
          </p:nvPr>
        </p:nvSpPr>
        <p:spPr/>
        <p:txBody>
          <a:bodyPr/>
          <a:lstStyle/>
          <a:p>
            <a:fld id="{0C7DE2F5-9581-C142-8FC5-6D2FCCC05E9B}" type="slidenum">
              <a:rPr lang="en-US" smtClean="0"/>
              <a:pPr/>
              <a:t>113</a:t>
            </a:fld>
            <a:endParaRPr lang="en-US"/>
          </a:p>
        </p:txBody>
      </p:sp>
      <p:pic>
        <p:nvPicPr>
          <p:cNvPr id="5" name="Picture 4" descr="347px-Euklid.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23899" y="1647825"/>
            <a:ext cx="3084830" cy="4708525"/>
          </a:xfrm>
          <a:prstGeom prst="rect">
            <a:avLst/>
          </a:prstGeom>
          <a:ln>
            <a:solidFill>
              <a:schemeClr val="tx1"/>
            </a:solidFill>
          </a:ln>
        </p:spPr>
      </p:pic>
    </p:spTree>
    <p:extLst>
      <p:ext uri="{BB962C8B-B14F-4D97-AF65-F5344CB8AC3E}">
        <p14:creationId xmlns:p14="http://schemas.microsoft.com/office/powerpoint/2010/main" val="3437050972"/>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Euclid’s </a:t>
            </a:r>
            <a:r>
              <a:rPr lang="en-US" i="1" dirty="0" smtClean="0"/>
              <a:t>Elements</a:t>
            </a:r>
            <a:endParaRPr lang="en-US" i="1" dirty="0"/>
          </a:p>
        </p:txBody>
      </p:sp>
      <p:sp>
        <p:nvSpPr>
          <p:cNvPr id="6" name="Content Placeholder 5"/>
          <p:cNvSpPr>
            <a:spLocks noGrp="1"/>
          </p:cNvSpPr>
          <p:nvPr>
            <p:ph idx="1"/>
          </p:nvPr>
        </p:nvSpPr>
        <p:spPr/>
        <p:txBody>
          <a:bodyPr>
            <a:normAutofit fontScale="92500" lnSpcReduction="10000"/>
          </a:bodyPr>
          <a:lstStyle/>
          <a:p>
            <a:pPr>
              <a:spcAft>
                <a:spcPts val="600"/>
              </a:spcAft>
            </a:pPr>
            <a:r>
              <a:rPr lang="en-US" dirty="0" smtClean="0"/>
              <a:t>A set of mathematical results and proofs woven into a coherent story</a:t>
            </a:r>
          </a:p>
          <a:p>
            <a:pPr>
              <a:spcAft>
                <a:spcPts val="600"/>
              </a:spcAft>
            </a:pPr>
            <a:r>
              <a:rPr lang="en-US" dirty="0" smtClean="0"/>
              <a:t>Covers both geometry and number theory</a:t>
            </a:r>
          </a:p>
          <a:p>
            <a:pPr lvl="1">
              <a:spcAft>
                <a:spcPts val="600"/>
              </a:spcAft>
            </a:pPr>
            <a:r>
              <a:rPr lang="en-US" dirty="0" smtClean="0"/>
              <a:t>Book I starts with basic ruler-and-compass constructions and builds to Pythagorean Theorem.</a:t>
            </a:r>
          </a:p>
          <a:p>
            <a:pPr lvl="1">
              <a:spcAft>
                <a:spcPts val="600"/>
              </a:spcAft>
            </a:pPr>
            <a:r>
              <a:rPr lang="en-US" dirty="0" smtClean="0"/>
              <a:t>Book XIII shows how to construct the five Platonic solids, and proves that there are no others.</a:t>
            </a:r>
          </a:p>
          <a:p>
            <a:pPr>
              <a:spcAft>
                <a:spcPts val="600"/>
              </a:spcAft>
            </a:pPr>
            <a:r>
              <a:rPr lang="en-US" dirty="0" smtClean="0"/>
              <a:t>No wasted operations</a:t>
            </a:r>
          </a:p>
          <a:p>
            <a:pPr>
              <a:spcAft>
                <a:spcPts val="600"/>
              </a:spcAft>
            </a:pPr>
            <a:r>
              <a:rPr lang="en-US" dirty="0"/>
              <a:t>B</a:t>
            </a:r>
            <a:r>
              <a:rPr lang="en-US" dirty="0" smtClean="0"/>
              <a:t>asis of mathematical education for centuries</a:t>
            </a:r>
          </a:p>
        </p:txBody>
      </p:sp>
      <p:sp>
        <p:nvSpPr>
          <p:cNvPr id="5" name="Slide Number Placeholder 4"/>
          <p:cNvSpPr>
            <a:spLocks noGrp="1"/>
          </p:cNvSpPr>
          <p:nvPr>
            <p:ph type="sldNum" sz="quarter" idx="12"/>
          </p:nvPr>
        </p:nvSpPr>
        <p:spPr/>
        <p:txBody>
          <a:bodyPr/>
          <a:lstStyle/>
          <a:p>
            <a:fld id="{A1370079-B969-244C-8D20-DC2548AA4964}" type="slidenum">
              <a:rPr lang="en-US" smtClean="0"/>
              <a:t>114</a:t>
            </a:fld>
            <a:endParaRPr lang="en-US"/>
          </a:p>
        </p:txBody>
      </p:sp>
    </p:spTree>
    <p:extLst>
      <p:ext uri="{BB962C8B-B14F-4D97-AF65-F5344CB8AC3E}">
        <p14:creationId xmlns:p14="http://schemas.microsoft.com/office/powerpoint/2010/main" val="2975260375"/>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en-US" i="1" dirty="0"/>
              <a:t>Elements</a:t>
            </a:r>
            <a:r>
              <a:rPr lang="en-US" dirty="0"/>
              <a:t>, Book </a:t>
            </a:r>
            <a:r>
              <a:rPr lang="en-US" dirty="0" smtClean="0"/>
              <a:t>X, Proposition 2</a:t>
            </a:r>
            <a:endParaRPr lang="en-US" dirty="0"/>
          </a:p>
        </p:txBody>
      </p:sp>
      <p:sp>
        <p:nvSpPr>
          <p:cNvPr id="169987" name="Rectangle 3"/>
          <p:cNvSpPr>
            <a:spLocks noGrp="1" noChangeArrowheads="1"/>
          </p:cNvSpPr>
          <p:nvPr>
            <p:ph type="body" idx="1"/>
          </p:nvPr>
        </p:nvSpPr>
        <p:spPr>
          <a:xfrm>
            <a:off x="457200" y="1600200"/>
            <a:ext cx="7874000" cy="4525963"/>
          </a:xfrm>
        </p:spPr>
        <p:txBody>
          <a:bodyPr/>
          <a:lstStyle/>
          <a:p>
            <a:pPr marL="0" indent="0">
              <a:buNone/>
            </a:pPr>
            <a:endParaRPr lang="en-US" dirty="0" smtClean="0"/>
          </a:p>
          <a:p>
            <a:pPr marL="0" indent="0">
              <a:buNone/>
            </a:pPr>
            <a:r>
              <a:rPr lang="en-US" sz="2800" dirty="0" smtClean="0"/>
              <a:t>If</a:t>
            </a:r>
            <a:r>
              <a:rPr lang="en-US" sz="2800" dirty="0"/>
              <a:t>, when the less of two unequal magnitudes </a:t>
            </a:r>
            <a:r>
              <a:rPr lang="en-US" sz="2800" dirty="0" smtClean="0"/>
              <a:t>is continually </a:t>
            </a:r>
            <a:r>
              <a:rPr lang="en-US" sz="2800" dirty="0"/>
              <a:t>subtracted in turn from the </a:t>
            </a:r>
            <a:r>
              <a:rPr lang="en-US" sz="2800" dirty="0" smtClean="0"/>
              <a:t>greater, </a:t>
            </a:r>
            <a:br>
              <a:rPr lang="en-US" sz="2800" dirty="0" smtClean="0"/>
            </a:br>
            <a:r>
              <a:rPr lang="en-US" sz="2800" dirty="0" smtClean="0"/>
              <a:t>that </a:t>
            </a:r>
            <a:r>
              <a:rPr lang="en-US" sz="2800" dirty="0"/>
              <a:t>which is left never measures the one before it, then the two magnitudes are incommensurable. </a:t>
            </a:r>
          </a:p>
        </p:txBody>
      </p:sp>
      <p:sp>
        <p:nvSpPr>
          <p:cNvPr id="3" name="Slide Number Placeholder 2"/>
          <p:cNvSpPr>
            <a:spLocks noGrp="1"/>
          </p:cNvSpPr>
          <p:nvPr>
            <p:ph type="sldNum" sz="quarter" idx="12"/>
          </p:nvPr>
        </p:nvSpPr>
        <p:spPr/>
        <p:txBody>
          <a:bodyPr/>
          <a:lstStyle/>
          <a:p>
            <a:fld id="{4AA04D0C-89BA-0845-9137-904D20B84DDB}" type="slidenum">
              <a:rPr lang="en-US" smtClean="0"/>
              <a:pPr/>
              <a:t>115</a:t>
            </a:fld>
            <a:endParaRPr lang="en-US"/>
          </a:p>
        </p:txBody>
      </p:sp>
    </p:spTree>
    <p:extLst>
      <p:ext uri="{BB962C8B-B14F-4D97-AF65-F5344CB8AC3E}">
        <p14:creationId xmlns:p14="http://schemas.microsoft.com/office/powerpoint/2010/main" val="706281024"/>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Euclid Provides the GCM Algorithm:</a:t>
            </a:r>
            <a:r>
              <a:rPr lang="en-US" i="1" dirty="0" smtClean="0"/>
              <a:t/>
            </a:r>
            <a:br>
              <a:rPr lang="en-US" i="1" dirty="0" smtClean="0"/>
            </a:br>
            <a:r>
              <a:rPr lang="en-US" i="1" dirty="0" smtClean="0"/>
              <a:t>Elements</a:t>
            </a:r>
            <a:r>
              <a:rPr lang="en-US" dirty="0" smtClean="0"/>
              <a:t> X,3</a:t>
            </a:r>
            <a:endParaRPr lang="en-US" dirty="0"/>
          </a:p>
        </p:txBody>
      </p:sp>
      <p:sp>
        <p:nvSpPr>
          <p:cNvPr id="3" name="Content Placeholder 2"/>
          <p:cNvSpPr>
            <a:spLocks noGrp="1"/>
          </p:cNvSpPr>
          <p:nvPr>
            <p:ph idx="1"/>
          </p:nvPr>
        </p:nvSpPr>
        <p:spPr/>
        <p:txBody>
          <a:bodyPr/>
          <a:lstStyle/>
          <a:p>
            <a:pPr marL="0" indent="0">
              <a:buNone/>
            </a:pPr>
            <a:r>
              <a:rPr lang="en-US" i="1" dirty="0" smtClean="0"/>
              <a:t>Given two commensurable magnitudes, to find their greatest common measure.</a:t>
            </a:r>
          </a:p>
          <a:p>
            <a:r>
              <a:rPr lang="en-US" dirty="0" smtClean="0"/>
              <a:t>Let the two given commensurable magnitudes be AB, CD, of which AB is the less; thus it is required to find the greatest common measure of AB, CD.</a:t>
            </a:r>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116</a:t>
            </a:fld>
            <a:endParaRPr lang="en-US"/>
          </a:p>
        </p:txBody>
      </p:sp>
    </p:spTree>
    <p:extLst>
      <p:ext uri="{BB962C8B-B14F-4D97-AF65-F5344CB8AC3E}">
        <p14:creationId xmlns:p14="http://schemas.microsoft.com/office/powerpoint/2010/main" val="3362249351"/>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t>Elements</a:t>
            </a:r>
            <a:r>
              <a:rPr lang="en-US" dirty="0" smtClean="0"/>
              <a:t> X,3 Proof (2)</a:t>
            </a:r>
            <a:endParaRPr lang="en-US" dirty="0"/>
          </a:p>
        </p:txBody>
      </p:sp>
      <p:sp>
        <p:nvSpPr>
          <p:cNvPr id="3" name="Content Placeholder 2"/>
          <p:cNvSpPr>
            <a:spLocks noGrp="1"/>
          </p:cNvSpPr>
          <p:nvPr>
            <p:ph idx="1"/>
          </p:nvPr>
        </p:nvSpPr>
        <p:spPr/>
        <p:txBody>
          <a:bodyPr/>
          <a:lstStyle/>
          <a:p>
            <a:pPr>
              <a:spcAft>
                <a:spcPts val="600"/>
              </a:spcAft>
            </a:pPr>
            <a:r>
              <a:rPr lang="en-US" dirty="0" smtClean="0"/>
              <a:t>Now the magnitude AB either measures CD or it does not.</a:t>
            </a:r>
          </a:p>
          <a:p>
            <a:pPr>
              <a:spcAft>
                <a:spcPts val="600"/>
              </a:spcAft>
            </a:pPr>
            <a:r>
              <a:rPr lang="en-US" dirty="0" smtClean="0"/>
              <a:t>If then it measures it – and it measures itself also – AB is a common measure of AB, CD.</a:t>
            </a:r>
          </a:p>
          <a:p>
            <a:pPr>
              <a:spcAft>
                <a:spcPts val="600"/>
              </a:spcAft>
            </a:pPr>
            <a:r>
              <a:rPr lang="en-US" dirty="0" smtClean="0"/>
              <a:t>And it is manifest that it is also the greatest; for a greater magnitude than the magnitude AB will not measure AB.</a:t>
            </a:r>
          </a:p>
          <a:p>
            <a:endParaRPr lang="en-US" dirty="0"/>
          </a:p>
          <a:p>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117</a:t>
            </a:fld>
            <a:endParaRPr lang="en-US"/>
          </a:p>
        </p:txBody>
      </p:sp>
    </p:spTree>
    <p:extLst>
      <p:ext uri="{BB962C8B-B14F-4D97-AF65-F5344CB8AC3E}">
        <p14:creationId xmlns:p14="http://schemas.microsoft.com/office/powerpoint/2010/main" val="2084145975"/>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Elements</a:t>
            </a:r>
            <a:r>
              <a:rPr lang="en-US" dirty="0"/>
              <a:t> X</a:t>
            </a:r>
            <a:r>
              <a:rPr lang="en-US" dirty="0" smtClean="0"/>
              <a:t>,3 </a:t>
            </a:r>
            <a:r>
              <a:rPr lang="en-US" dirty="0"/>
              <a:t>Proof </a:t>
            </a:r>
            <a:r>
              <a:rPr lang="en-US" dirty="0" smtClean="0"/>
              <a:t>(3)</a:t>
            </a:r>
            <a:endParaRPr lang="en-US" dirty="0"/>
          </a:p>
        </p:txBody>
      </p:sp>
      <p:sp>
        <p:nvSpPr>
          <p:cNvPr id="3" name="Content Placeholder 2"/>
          <p:cNvSpPr>
            <a:spLocks noGrp="1"/>
          </p:cNvSpPr>
          <p:nvPr>
            <p:ph idx="1"/>
          </p:nvPr>
        </p:nvSpPr>
        <p:spPr/>
        <p:txBody>
          <a:bodyPr/>
          <a:lstStyle/>
          <a:p>
            <a:r>
              <a:rPr lang="en-US" dirty="0" smtClean="0"/>
              <a:t>Next, let AB not measure CD.</a:t>
            </a:r>
          </a:p>
          <a:p>
            <a:r>
              <a:rPr lang="en-US" dirty="0" smtClean="0"/>
              <a:t>Then, </a:t>
            </a:r>
            <a:r>
              <a:rPr lang="en-US" b="1" dirty="0" smtClean="0"/>
              <a:t>if the less be continually subtracted in turn from the greater, that which is left over will sometime measure the one before it</a:t>
            </a:r>
            <a:r>
              <a:rPr lang="en-US" dirty="0" smtClean="0"/>
              <a:t>…</a:t>
            </a:r>
          </a:p>
          <a:p>
            <a:endParaRPr lang="en-US" dirty="0"/>
          </a:p>
          <a:p>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118</a:t>
            </a:fld>
            <a:endParaRPr lang="en-US"/>
          </a:p>
        </p:txBody>
      </p:sp>
    </p:spTree>
    <p:extLst>
      <p:ext uri="{BB962C8B-B14F-4D97-AF65-F5344CB8AC3E}">
        <p14:creationId xmlns:p14="http://schemas.microsoft.com/office/powerpoint/2010/main" val="1608863123"/>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Elements</a:t>
            </a:r>
            <a:r>
              <a:rPr lang="en-US" dirty="0"/>
              <a:t> X</a:t>
            </a:r>
            <a:r>
              <a:rPr lang="en-US" dirty="0" smtClean="0"/>
              <a:t>,3 </a:t>
            </a:r>
            <a:r>
              <a:rPr lang="en-US" dirty="0"/>
              <a:t>Proof </a:t>
            </a:r>
            <a:r>
              <a:rPr lang="en-US" dirty="0" smtClean="0"/>
              <a:t>(4)</a:t>
            </a:r>
            <a:endParaRPr lang="en-US" dirty="0"/>
          </a:p>
        </p:txBody>
      </p:sp>
      <p:sp>
        <p:nvSpPr>
          <p:cNvPr id="3" name="Content Placeholder 2"/>
          <p:cNvSpPr>
            <a:spLocks noGrp="1"/>
          </p:cNvSpPr>
          <p:nvPr>
            <p:ph idx="1"/>
          </p:nvPr>
        </p:nvSpPr>
        <p:spPr/>
        <p:txBody>
          <a:bodyPr/>
          <a:lstStyle/>
          <a:p>
            <a:r>
              <a:rPr lang="en-US" dirty="0"/>
              <a:t>l</a:t>
            </a:r>
            <a:r>
              <a:rPr lang="en-US" dirty="0" smtClean="0"/>
              <a:t>et AB, measuring ED, leave EC less than itself</a:t>
            </a:r>
          </a:p>
          <a:p>
            <a:r>
              <a:rPr lang="en-US" dirty="0"/>
              <a:t>l</a:t>
            </a:r>
            <a:r>
              <a:rPr lang="en-US" dirty="0" smtClean="0"/>
              <a:t>et EC, measuring FB, leave AF less than itself</a:t>
            </a:r>
          </a:p>
          <a:p>
            <a:r>
              <a:rPr lang="en-US" dirty="0"/>
              <a:t>a</a:t>
            </a:r>
            <a:r>
              <a:rPr lang="en-US" dirty="0" smtClean="0"/>
              <a:t>nd let AF measure CE.</a:t>
            </a:r>
          </a:p>
        </p:txBody>
      </p:sp>
      <p:sp>
        <p:nvSpPr>
          <p:cNvPr id="4" name="Slide Number Placeholder 3"/>
          <p:cNvSpPr>
            <a:spLocks noGrp="1"/>
          </p:cNvSpPr>
          <p:nvPr>
            <p:ph type="sldNum" sz="quarter" idx="12"/>
          </p:nvPr>
        </p:nvSpPr>
        <p:spPr/>
        <p:txBody>
          <a:bodyPr/>
          <a:lstStyle/>
          <a:p>
            <a:fld id="{A1370079-B969-244C-8D20-DC2548AA4964}" type="slidenum">
              <a:rPr lang="en-US" smtClean="0"/>
              <a:t>119</a:t>
            </a:fld>
            <a:endParaRPr lang="en-US"/>
          </a:p>
        </p:txBody>
      </p:sp>
      <p:grpSp>
        <p:nvGrpSpPr>
          <p:cNvPr id="29" name="Group 28"/>
          <p:cNvGrpSpPr/>
          <p:nvPr/>
        </p:nvGrpSpPr>
        <p:grpSpPr>
          <a:xfrm>
            <a:off x="1417560" y="3845704"/>
            <a:ext cx="6659577" cy="2510646"/>
            <a:chOff x="1417560" y="3845704"/>
            <a:chExt cx="6659577" cy="2510646"/>
          </a:xfrm>
        </p:grpSpPr>
        <p:pic>
          <p:nvPicPr>
            <p:cNvPr id="5" name="Picture 4" descr="GCMProof.pdf"/>
            <p:cNvPicPr>
              <a:picLocks noChangeAspect="1"/>
            </p:cNvPicPr>
            <p:nvPr/>
          </p:nvPicPr>
          <p:blipFill rotWithShape="1">
            <a:blip r:embed="rId3" cstate="print">
              <a:extLst>
                <a:ext uri="{28A0092B-C50C-407E-A947-70E740481C1C}">
                  <a14:useLocalDpi xmlns:a14="http://schemas.microsoft.com/office/drawing/2010/main"/>
                </a:ext>
              </a:extLst>
            </a:blip>
            <a:srcRect l="27518" t="29501" r="19074" b="44443"/>
            <a:stretch/>
          </p:blipFill>
          <p:spPr>
            <a:xfrm>
              <a:off x="1417560" y="3845704"/>
              <a:ext cx="6659577" cy="2510646"/>
            </a:xfrm>
            <a:prstGeom prst="rect">
              <a:avLst/>
            </a:prstGeom>
          </p:spPr>
        </p:pic>
        <p:cxnSp>
          <p:nvCxnSpPr>
            <p:cNvPr id="7" name="Straight Connector 6"/>
            <p:cNvCxnSpPr/>
            <p:nvPr/>
          </p:nvCxnSpPr>
          <p:spPr>
            <a:xfrm>
              <a:off x="1949650" y="4578153"/>
              <a:ext cx="3409750"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226272" y="5616648"/>
              <a:ext cx="3396903"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086701" y="4663586"/>
              <a:ext cx="2272699" cy="0"/>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952825" y="5616648"/>
              <a:ext cx="2259790" cy="0"/>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949650" y="4663586"/>
              <a:ext cx="1127526" cy="0"/>
            </a:xfrm>
            <a:prstGeom prst="line">
              <a:avLst/>
            </a:prstGeom>
            <a:ln w="57150" cmpd="sng">
              <a:solidFill>
                <a:srgbClr val="FFFF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1711887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in a Nutshell</a:t>
            </a:r>
            <a:endParaRPr lang="en-US" dirty="0"/>
          </a:p>
        </p:txBody>
      </p:sp>
      <p:sp>
        <p:nvSpPr>
          <p:cNvPr id="3" name="Content Placeholder 2"/>
          <p:cNvSpPr>
            <a:spLocks noGrp="1"/>
          </p:cNvSpPr>
          <p:nvPr>
            <p:ph idx="1"/>
          </p:nvPr>
        </p:nvSpPr>
        <p:spPr>
          <a:xfrm>
            <a:off x="457200" y="1600200"/>
            <a:ext cx="8331200" cy="4525963"/>
          </a:xfrm>
        </p:spPr>
        <p:txBody>
          <a:bodyPr>
            <a:normAutofit/>
          </a:bodyPr>
          <a:lstStyle/>
          <a:p>
            <a:pPr>
              <a:spcAft>
                <a:spcPts val="600"/>
              </a:spcAft>
            </a:pPr>
            <a:r>
              <a:rPr lang="en-US" sz="2800" i="1" dirty="0" smtClean="0"/>
              <a:t>Understanding the principles of generic programming will make you a better programmer</a:t>
            </a:r>
          </a:p>
          <a:p>
            <a:pPr>
              <a:spcAft>
                <a:spcPts val="600"/>
              </a:spcAft>
            </a:pPr>
            <a:r>
              <a:rPr lang="en-US" sz="2800" i="1" dirty="0" smtClean="0"/>
              <a:t>To understand the principles of generic programming, you need to understand abstraction</a:t>
            </a:r>
          </a:p>
          <a:p>
            <a:pPr>
              <a:spcAft>
                <a:spcPts val="600"/>
              </a:spcAft>
            </a:pPr>
            <a:r>
              <a:rPr lang="en-US" sz="2800" i="1" dirty="0" smtClean="0"/>
              <a:t>To understand abstraction, you need to understand the mathematics on which it’s based</a:t>
            </a:r>
            <a:endParaRPr lang="en-US" sz="2800" i="1" dirty="0"/>
          </a:p>
        </p:txBody>
      </p:sp>
      <p:sp>
        <p:nvSpPr>
          <p:cNvPr id="4" name="Slide Number Placeholder 3"/>
          <p:cNvSpPr>
            <a:spLocks noGrp="1"/>
          </p:cNvSpPr>
          <p:nvPr>
            <p:ph type="sldNum" sz="quarter" idx="12"/>
          </p:nvPr>
        </p:nvSpPr>
        <p:spPr/>
        <p:txBody>
          <a:bodyPr/>
          <a:lstStyle/>
          <a:p>
            <a:fld id="{A1370079-B969-244C-8D20-DC2548AA4964}" type="slidenum">
              <a:rPr lang="en-US" smtClean="0"/>
              <a:t>12</a:t>
            </a:fld>
            <a:endParaRPr lang="en-US"/>
          </a:p>
        </p:txBody>
      </p:sp>
    </p:spTree>
    <p:extLst>
      <p:ext uri="{BB962C8B-B14F-4D97-AF65-F5344CB8AC3E}">
        <p14:creationId xmlns:p14="http://schemas.microsoft.com/office/powerpoint/2010/main" val="3450485471"/>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417560" y="4201304"/>
            <a:ext cx="6659577" cy="2510646"/>
            <a:chOff x="1417560" y="3845704"/>
            <a:chExt cx="6659577" cy="2510646"/>
          </a:xfrm>
        </p:grpSpPr>
        <p:pic>
          <p:nvPicPr>
            <p:cNvPr id="9" name="Picture 8" descr="GCMProof.pdf"/>
            <p:cNvPicPr>
              <a:picLocks noChangeAspect="1"/>
            </p:cNvPicPr>
            <p:nvPr/>
          </p:nvPicPr>
          <p:blipFill rotWithShape="1">
            <a:blip r:embed="rId3" cstate="print">
              <a:extLst>
                <a:ext uri="{28A0092B-C50C-407E-A947-70E740481C1C}">
                  <a14:useLocalDpi xmlns:a14="http://schemas.microsoft.com/office/drawing/2010/main"/>
                </a:ext>
              </a:extLst>
            </a:blip>
            <a:srcRect l="27518" t="29501" r="19074" b="44443"/>
            <a:stretch/>
          </p:blipFill>
          <p:spPr>
            <a:xfrm>
              <a:off x="1417560" y="3845704"/>
              <a:ext cx="6659577" cy="2510646"/>
            </a:xfrm>
            <a:prstGeom prst="rect">
              <a:avLst/>
            </a:prstGeom>
          </p:spPr>
        </p:pic>
        <p:cxnSp>
          <p:nvCxnSpPr>
            <p:cNvPr id="10" name="Straight Connector 9"/>
            <p:cNvCxnSpPr/>
            <p:nvPr/>
          </p:nvCxnSpPr>
          <p:spPr>
            <a:xfrm>
              <a:off x="1949650" y="4578153"/>
              <a:ext cx="3409750"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226272" y="5616648"/>
              <a:ext cx="3396903"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086701" y="4663586"/>
              <a:ext cx="2272699" cy="0"/>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952825" y="5616648"/>
              <a:ext cx="2259790" cy="0"/>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949650" y="4663586"/>
              <a:ext cx="1127526" cy="0"/>
            </a:xfrm>
            <a:prstGeom prst="line">
              <a:avLst/>
            </a:prstGeom>
            <a:ln w="57150" cmpd="sng">
              <a:solidFill>
                <a:srgbClr val="FFFF00"/>
              </a:solidFill>
            </a:ln>
            <a:effectLst/>
          </p:spPr>
          <p:style>
            <a:lnRef idx="2">
              <a:schemeClr val="accent1"/>
            </a:lnRef>
            <a:fillRef idx="0">
              <a:schemeClr val="accent1"/>
            </a:fillRef>
            <a:effectRef idx="1">
              <a:schemeClr val="accent1"/>
            </a:effectRef>
            <a:fontRef idx="minor">
              <a:schemeClr val="tx1"/>
            </a:fontRef>
          </p:style>
        </p:cxnSp>
      </p:grpSp>
      <p:sp>
        <p:nvSpPr>
          <p:cNvPr id="3" name="Content Placeholder 2"/>
          <p:cNvSpPr>
            <a:spLocks noGrp="1"/>
          </p:cNvSpPr>
          <p:nvPr>
            <p:ph idx="1"/>
          </p:nvPr>
        </p:nvSpPr>
        <p:spPr/>
        <p:txBody>
          <a:bodyPr/>
          <a:lstStyle/>
          <a:p>
            <a:r>
              <a:rPr lang="en-US" dirty="0" smtClean="0"/>
              <a:t>Since, then, AF measures CE, while CE measures FB, therefore AF will also measure FB.</a:t>
            </a:r>
          </a:p>
          <a:p>
            <a:r>
              <a:rPr lang="en-US" dirty="0" smtClean="0"/>
              <a:t>But it measures itself also; therefore AF will also measure the whole AB.</a:t>
            </a:r>
          </a:p>
          <a:p>
            <a:endParaRPr lang="en-US" dirty="0"/>
          </a:p>
          <a:p>
            <a:endParaRPr lang="en-US" dirty="0"/>
          </a:p>
        </p:txBody>
      </p:sp>
      <p:sp>
        <p:nvSpPr>
          <p:cNvPr id="2" name="Title 1"/>
          <p:cNvSpPr>
            <a:spLocks noGrp="1"/>
          </p:cNvSpPr>
          <p:nvPr>
            <p:ph type="title"/>
          </p:nvPr>
        </p:nvSpPr>
        <p:spPr/>
        <p:txBody>
          <a:bodyPr>
            <a:normAutofit/>
          </a:bodyPr>
          <a:lstStyle/>
          <a:p>
            <a:r>
              <a:rPr lang="en-US" i="1" dirty="0"/>
              <a:t>Elements</a:t>
            </a:r>
            <a:r>
              <a:rPr lang="en-US" dirty="0"/>
              <a:t> X</a:t>
            </a:r>
            <a:r>
              <a:rPr lang="en-US" dirty="0" smtClean="0"/>
              <a:t>,3 </a:t>
            </a:r>
            <a:r>
              <a:rPr lang="en-US" dirty="0"/>
              <a:t>Proof </a:t>
            </a:r>
            <a:r>
              <a:rPr lang="en-US" dirty="0" smtClean="0"/>
              <a:t>(5)</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120</a:t>
            </a:fld>
            <a:endParaRPr lang="en-US"/>
          </a:p>
        </p:txBody>
      </p:sp>
    </p:spTree>
    <p:extLst>
      <p:ext uri="{BB962C8B-B14F-4D97-AF65-F5344CB8AC3E}">
        <p14:creationId xmlns:p14="http://schemas.microsoft.com/office/powerpoint/2010/main" val="486045209"/>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17560" y="4264804"/>
            <a:ext cx="6659577" cy="2510646"/>
            <a:chOff x="1417560" y="3845704"/>
            <a:chExt cx="6659577" cy="2510646"/>
          </a:xfrm>
        </p:grpSpPr>
        <p:pic>
          <p:nvPicPr>
            <p:cNvPr id="7" name="Picture 6" descr="GCMProof.pdf"/>
            <p:cNvPicPr>
              <a:picLocks noChangeAspect="1"/>
            </p:cNvPicPr>
            <p:nvPr/>
          </p:nvPicPr>
          <p:blipFill rotWithShape="1">
            <a:blip r:embed="rId3" cstate="print">
              <a:extLst>
                <a:ext uri="{28A0092B-C50C-407E-A947-70E740481C1C}">
                  <a14:useLocalDpi xmlns:a14="http://schemas.microsoft.com/office/drawing/2010/main"/>
                </a:ext>
              </a:extLst>
            </a:blip>
            <a:srcRect l="27518" t="29501" r="19074" b="44443"/>
            <a:stretch/>
          </p:blipFill>
          <p:spPr>
            <a:xfrm>
              <a:off x="1417560" y="3845704"/>
              <a:ext cx="6659577" cy="2510646"/>
            </a:xfrm>
            <a:prstGeom prst="rect">
              <a:avLst/>
            </a:prstGeom>
          </p:spPr>
        </p:pic>
        <p:cxnSp>
          <p:nvCxnSpPr>
            <p:cNvPr id="8" name="Straight Connector 7"/>
            <p:cNvCxnSpPr/>
            <p:nvPr/>
          </p:nvCxnSpPr>
          <p:spPr>
            <a:xfrm>
              <a:off x="1949650" y="4578153"/>
              <a:ext cx="3409750"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226272" y="5616648"/>
              <a:ext cx="3396903"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086701" y="4663586"/>
              <a:ext cx="2272699" cy="0"/>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952825" y="5616648"/>
              <a:ext cx="2259790" cy="0"/>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949650" y="4663586"/>
              <a:ext cx="1127526" cy="0"/>
            </a:xfrm>
            <a:prstGeom prst="line">
              <a:avLst/>
            </a:prstGeom>
            <a:ln w="57150" cmpd="sng">
              <a:solidFill>
                <a:srgbClr val="FFFF00"/>
              </a:solidFill>
            </a:ln>
            <a:effectLst/>
          </p:spPr>
          <p:style>
            <a:lnRef idx="2">
              <a:schemeClr val="accent1"/>
            </a:lnRef>
            <a:fillRef idx="0">
              <a:schemeClr val="accent1"/>
            </a:fillRef>
            <a:effectRef idx="1">
              <a:schemeClr val="accent1"/>
            </a:effectRef>
            <a:fontRef idx="minor">
              <a:schemeClr val="tx1"/>
            </a:fontRef>
          </p:style>
        </p:cxnSp>
      </p:grpSp>
      <p:sp>
        <p:nvSpPr>
          <p:cNvPr id="3" name="Content Placeholder 2"/>
          <p:cNvSpPr>
            <a:spLocks noGrp="1"/>
          </p:cNvSpPr>
          <p:nvPr>
            <p:ph idx="1"/>
          </p:nvPr>
        </p:nvSpPr>
        <p:spPr>
          <a:xfrm>
            <a:off x="457200" y="1600200"/>
            <a:ext cx="8564978" cy="4525963"/>
          </a:xfrm>
        </p:spPr>
        <p:txBody>
          <a:bodyPr/>
          <a:lstStyle/>
          <a:p>
            <a:r>
              <a:rPr lang="en-US" dirty="0" smtClean="0"/>
              <a:t>But AB measures DE; therefore AF will also measure ED.</a:t>
            </a:r>
          </a:p>
          <a:p>
            <a:r>
              <a:rPr lang="en-US" dirty="0" smtClean="0"/>
              <a:t>But it measures CE also; therefore it also measures the whole CD.</a:t>
            </a:r>
          </a:p>
          <a:p>
            <a:r>
              <a:rPr lang="en-US" b="1" dirty="0" smtClean="0"/>
              <a:t>Therefore AF is a common measure of AB, CD.</a:t>
            </a:r>
          </a:p>
          <a:p>
            <a:endParaRPr lang="en-US" dirty="0"/>
          </a:p>
          <a:p>
            <a:endParaRPr lang="en-US" dirty="0"/>
          </a:p>
        </p:txBody>
      </p:sp>
      <p:sp>
        <p:nvSpPr>
          <p:cNvPr id="2" name="Title 1"/>
          <p:cNvSpPr>
            <a:spLocks noGrp="1"/>
          </p:cNvSpPr>
          <p:nvPr>
            <p:ph type="title"/>
          </p:nvPr>
        </p:nvSpPr>
        <p:spPr/>
        <p:txBody>
          <a:bodyPr>
            <a:normAutofit/>
          </a:bodyPr>
          <a:lstStyle/>
          <a:p>
            <a:r>
              <a:rPr lang="en-US" i="1" dirty="0"/>
              <a:t>Elements</a:t>
            </a:r>
            <a:r>
              <a:rPr lang="en-US" dirty="0"/>
              <a:t> X</a:t>
            </a:r>
            <a:r>
              <a:rPr lang="en-US" dirty="0" smtClean="0"/>
              <a:t>,3 </a:t>
            </a:r>
            <a:r>
              <a:rPr lang="en-US" dirty="0"/>
              <a:t>Proof </a:t>
            </a:r>
            <a:r>
              <a:rPr lang="en-US" dirty="0" smtClean="0"/>
              <a:t>(6)</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121</a:t>
            </a:fld>
            <a:endParaRPr lang="en-US"/>
          </a:p>
        </p:txBody>
      </p:sp>
    </p:spTree>
    <p:extLst>
      <p:ext uri="{BB962C8B-B14F-4D97-AF65-F5344CB8AC3E}">
        <p14:creationId xmlns:p14="http://schemas.microsoft.com/office/powerpoint/2010/main" val="363337176"/>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  </a:t>
            </a:r>
          </a:p>
        </p:txBody>
      </p:sp>
      <p:sp>
        <p:nvSpPr>
          <p:cNvPr id="20483" name="Text Box 3"/>
          <p:cNvSpPr txBox="1">
            <a:spLocks noChangeArrowheads="1"/>
          </p:cNvSpPr>
          <p:nvPr/>
        </p:nvSpPr>
        <p:spPr bwMode="auto">
          <a:xfrm>
            <a:off x="228600" y="1912937"/>
            <a:ext cx="8686800"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400" dirty="0" err="1">
                <a:latin typeface="Lucida Console"/>
                <a:cs typeface="Lucida Console"/>
              </a:rPr>
              <a:t>line_segment</a:t>
            </a:r>
            <a:r>
              <a:rPr lang="en-US" sz="2400" dirty="0">
                <a:latin typeface="Lucida Console"/>
                <a:cs typeface="Lucida Console"/>
              </a:rPr>
              <a:t> gcm0(</a:t>
            </a:r>
            <a:r>
              <a:rPr lang="en-US" sz="2400" dirty="0" err="1">
                <a:latin typeface="Lucida Console"/>
                <a:cs typeface="Lucida Console"/>
              </a:rPr>
              <a:t>line_segment</a:t>
            </a:r>
            <a:r>
              <a:rPr lang="en-US" sz="2400" dirty="0">
                <a:latin typeface="Lucida Console"/>
                <a:cs typeface="Lucida Console"/>
              </a:rPr>
              <a:t> a</a:t>
            </a:r>
            <a:r>
              <a:rPr lang="en-US" sz="2400" dirty="0" smtClean="0">
                <a:latin typeface="Lucida Console"/>
                <a:cs typeface="Lucida Console"/>
              </a:rPr>
              <a:t>,</a:t>
            </a:r>
          </a:p>
          <a:p>
            <a:r>
              <a:rPr lang="en-US" sz="2400" dirty="0">
                <a:latin typeface="Lucida Console"/>
                <a:cs typeface="Lucida Console"/>
              </a:rPr>
              <a:t> </a:t>
            </a:r>
            <a:r>
              <a:rPr lang="en-US" sz="2400" dirty="0" smtClean="0">
                <a:latin typeface="Lucida Console"/>
                <a:cs typeface="Lucida Console"/>
              </a:rPr>
              <a:t>                 </a:t>
            </a:r>
            <a:r>
              <a:rPr lang="en-US" sz="2400" dirty="0" err="1" smtClean="0">
                <a:latin typeface="Lucida Console"/>
                <a:cs typeface="Lucida Console"/>
              </a:rPr>
              <a:t>line_segment</a:t>
            </a:r>
            <a:r>
              <a:rPr lang="en-US" sz="2400" dirty="0" smtClean="0">
                <a:latin typeface="Lucida Console"/>
                <a:cs typeface="Lucida Console"/>
              </a:rPr>
              <a:t> </a:t>
            </a:r>
            <a:r>
              <a:rPr lang="en-US" sz="2400" dirty="0">
                <a:latin typeface="Lucida Console"/>
                <a:cs typeface="Lucida Console"/>
              </a:rPr>
              <a:t>b) {</a:t>
            </a:r>
          </a:p>
          <a:p>
            <a:r>
              <a:rPr lang="en-US" sz="2400" dirty="0">
                <a:latin typeface="Lucida Console"/>
                <a:cs typeface="Lucida Console"/>
              </a:rPr>
              <a:t>    while (a != b) {</a:t>
            </a:r>
          </a:p>
          <a:p>
            <a:r>
              <a:rPr lang="en-US" sz="2400" dirty="0">
                <a:latin typeface="Lucida Console"/>
                <a:cs typeface="Lucida Console"/>
              </a:rPr>
              <a:t>        if (b &lt; a) a = a - b;</a:t>
            </a:r>
          </a:p>
          <a:p>
            <a:r>
              <a:rPr lang="da-DK" sz="2400" dirty="0">
                <a:latin typeface="Lucida Console"/>
                <a:cs typeface="Lucida Console"/>
              </a:rPr>
              <a:t>        </a:t>
            </a:r>
            <a:r>
              <a:rPr lang="da-DK" sz="2400" dirty="0" err="1">
                <a:latin typeface="Lucida Console"/>
                <a:cs typeface="Lucida Console"/>
              </a:rPr>
              <a:t>else</a:t>
            </a:r>
            <a:r>
              <a:rPr lang="da-DK" sz="2400" dirty="0">
                <a:latin typeface="Lucida Console"/>
                <a:cs typeface="Lucida Console"/>
              </a:rPr>
              <a:t> b = b - a;</a:t>
            </a:r>
          </a:p>
          <a:p>
            <a:r>
              <a:rPr lang="da-DK" sz="2400" dirty="0">
                <a:latin typeface="Lucida Console"/>
                <a:cs typeface="Lucida Console"/>
              </a:rPr>
              <a:t>    }</a:t>
            </a:r>
          </a:p>
          <a:p>
            <a:r>
              <a:rPr lang="is-IS" sz="2400" dirty="0">
                <a:latin typeface="Lucida Console"/>
                <a:cs typeface="Lucida Console"/>
              </a:rPr>
              <a:t>    return a;</a:t>
            </a:r>
          </a:p>
          <a:p>
            <a:r>
              <a:rPr lang="is-IS" sz="2400" dirty="0" smtClean="0">
                <a:latin typeface="Lucida Console"/>
                <a:cs typeface="Lucida Console"/>
              </a:rPr>
              <a:t>}</a:t>
            </a:r>
          </a:p>
          <a:p>
            <a:endParaRPr lang="en-US" sz="2400" i="1" dirty="0" smtClean="0">
              <a:latin typeface="Menlo Regular"/>
              <a:cs typeface="Menlo Regular"/>
            </a:endParaRPr>
          </a:p>
          <a:p>
            <a:pPr eaLnBrk="0" hangingPunct="0">
              <a:lnSpc>
                <a:spcPct val="50000"/>
              </a:lnSpc>
              <a:spcBef>
                <a:spcPct val="50000"/>
              </a:spcBef>
            </a:pPr>
            <a:r>
              <a:rPr lang="en-US" sz="2400" i="1" dirty="0" smtClean="0">
                <a:latin typeface="+mn-lt"/>
                <a:cs typeface="Menlo Regular"/>
              </a:rPr>
              <a:t>a</a:t>
            </a:r>
            <a:r>
              <a:rPr lang="en-US" sz="2400" dirty="0" smtClean="0">
                <a:latin typeface="+mn-lt"/>
                <a:cs typeface="Menlo Regular"/>
              </a:rPr>
              <a:t> and </a:t>
            </a:r>
            <a:r>
              <a:rPr lang="en-US" sz="2400" i="1" dirty="0" smtClean="0">
                <a:latin typeface="+mn-lt"/>
                <a:cs typeface="Menlo Regular"/>
              </a:rPr>
              <a:t>b </a:t>
            </a:r>
            <a:r>
              <a:rPr lang="en-US" sz="2400" dirty="0" smtClean="0">
                <a:latin typeface="+mn-lt"/>
                <a:cs typeface="Menlo Regular"/>
              </a:rPr>
              <a:t>are incommensurable </a:t>
            </a:r>
            <a:r>
              <a:rPr lang="en-US" sz="2400" dirty="0" err="1" smtClean="0">
                <a:latin typeface="+mn-lt"/>
                <a:cs typeface="Menlo Regular"/>
              </a:rPr>
              <a:t>iff</a:t>
            </a:r>
            <a:r>
              <a:rPr lang="en-US" sz="2400" dirty="0" smtClean="0">
                <a:latin typeface="+mn-lt"/>
                <a:cs typeface="Menlo Regular"/>
              </a:rPr>
              <a:t> </a:t>
            </a:r>
            <a:r>
              <a:rPr lang="en-US" sz="2000" dirty="0" smtClean="0">
                <a:latin typeface="Lucida Console"/>
                <a:cs typeface="Lucida Console"/>
              </a:rPr>
              <a:t>gcm0</a:t>
            </a:r>
            <a:r>
              <a:rPr lang="en-US" sz="2400" dirty="0" smtClean="0">
                <a:latin typeface="+mn-lt"/>
                <a:cs typeface="Menlo Regular"/>
              </a:rPr>
              <a:t> does not terminate. </a:t>
            </a:r>
            <a:endParaRPr lang="en-US" sz="2400" dirty="0">
              <a:latin typeface="+mn-lt"/>
              <a:cs typeface="Menlo Regular"/>
            </a:endParaRPr>
          </a:p>
        </p:txBody>
      </p:sp>
      <p:sp>
        <p:nvSpPr>
          <p:cNvPr id="3" name="Slide Number Placeholder 2"/>
          <p:cNvSpPr>
            <a:spLocks noGrp="1"/>
          </p:cNvSpPr>
          <p:nvPr>
            <p:ph type="sldNum" sz="quarter" idx="12"/>
          </p:nvPr>
        </p:nvSpPr>
        <p:spPr/>
        <p:txBody>
          <a:bodyPr/>
          <a:lstStyle/>
          <a:p>
            <a:fld id="{1390060D-1EE0-AD4D-BE99-A9D595E32993}" type="slidenum">
              <a:rPr lang="en-US" smtClean="0"/>
              <a:pPr/>
              <a:t>122</a:t>
            </a:fld>
            <a:endParaRPr lang="en-US"/>
          </a:p>
        </p:txBody>
      </p:sp>
      <p:sp>
        <p:nvSpPr>
          <p:cNvPr id="5" name="Title 1"/>
          <p:cNvSpPr txBox="1">
            <a:spLocks/>
          </p:cNvSpPr>
          <p:nvPr/>
        </p:nvSpPr>
        <p:spPr bwMode="auto">
          <a:xfrm>
            <a:off x="609600" y="4270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r>
              <a:rPr lang="en-US" dirty="0" smtClean="0">
                <a:solidFill>
                  <a:schemeClr val="tx1"/>
                </a:solidFill>
                <a:cs typeface="Menlo Regular"/>
              </a:rPr>
              <a:t>Euclid’s Algorithm in C++</a:t>
            </a:r>
          </a:p>
        </p:txBody>
      </p:sp>
    </p:spTree>
    <p:extLst>
      <p:ext uri="{BB962C8B-B14F-4D97-AF65-F5344CB8AC3E}">
        <p14:creationId xmlns:p14="http://schemas.microsoft.com/office/powerpoint/2010/main" val="3596741537"/>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  </a:t>
            </a:r>
          </a:p>
        </p:txBody>
      </p:sp>
      <p:sp>
        <p:nvSpPr>
          <p:cNvPr id="20483" name="Text Box 3"/>
          <p:cNvSpPr txBox="1">
            <a:spLocks noChangeArrowheads="1"/>
          </p:cNvSpPr>
          <p:nvPr/>
        </p:nvSpPr>
        <p:spPr bwMode="auto">
          <a:xfrm>
            <a:off x="228600" y="1912937"/>
            <a:ext cx="8686800"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400" dirty="0" err="1">
                <a:latin typeface="Lucida Console"/>
                <a:cs typeface="Lucida Console"/>
              </a:rPr>
              <a:t>line_segment</a:t>
            </a:r>
            <a:r>
              <a:rPr lang="en-US" sz="2400" dirty="0">
                <a:latin typeface="Lucida Console"/>
                <a:cs typeface="Lucida Console"/>
              </a:rPr>
              <a:t> gcm1(</a:t>
            </a:r>
            <a:r>
              <a:rPr lang="en-US" sz="2400" dirty="0" err="1">
                <a:latin typeface="Lucida Console"/>
                <a:cs typeface="Lucida Console"/>
              </a:rPr>
              <a:t>line_segment</a:t>
            </a:r>
            <a:r>
              <a:rPr lang="en-US" sz="2400" dirty="0">
                <a:latin typeface="Lucida Console"/>
                <a:cs typeface="Lucida Console"/>
              </a:rPr>
              <a:t> a</a:t>
            </a:r>
            <a:r>
              <a:rPr lang="en-US" sz="2400" dirty="0" smtClean="0">
                <a:latin typeface="Lucida Console"/>
                <a:cs typeface="Lucida Console"/>
              </a:rPr>
              <a:t>,</a:t>
            </a:r>
          </a:p>
          <a:p>
            <a:r>
              <a:rPr lang="en-US" sz="2400" dirty="0">
                <a:latin typeface="Lucida Console"/>
                <a:cs typeface="Lucida Console"/>
              </a:rPr>
              <a:t> </a:t>
            </a:r>
            <a:r>
              <a:rPr lang="en-US" sz="2400" dirty="0" smtClean="0">
                <a:latin typeface="Lucida Console"/>
                <a:cs typeface="Lucida Console"/>
              </a:rPr>
              <a:t>                 </a:t>
            </a:r>
            <a:r>
              <a:rPr lang="en-US" sz="2400" dirty="0" err="1" smtClean="0">
                <a:latin typeface="Lucida Console"/>
                <a:cs typeface="Lucida Console"/>
              </a:rPr>
              <a:t>line_segment</a:t>
            </a:r>
            <a:r>
              <a:rPr lang="en-US" sz="2400" dirty="0" smtClean="0">
                <a:latin typeface="Lucida Console"/>
                <a:cs typeface="Lucida Console"/>
              </a:rPr>
              <a:t> </a:t>
            </a:r>
            <a:r>
              <a:rPr lang="en-US" sz="2400" dirty="0">
                <a:latin typeface="Lucida Console"/>
                <a:cs typeface="Lucida Console"/>
              </a:rPr>
              <a:t>b) {</a:t>
            </a:r>
          </a:p>
          <a:p>
            <a:r>
              <a:rPr lang="en-US" sz="2400" dirty="0">
                <a:latin typeface="Lucida Console"/>
                <a:cs typeface="Lucida Console"/>
              </a:rPr>
              <a:t>    while (a != b) {</a:t>
            </a:r>
          </a:p>
          <a:p>
            <a:r>
              <a:rPr lang="en-US" sz="2400" dirty="0">
                <a:latin typeface="Lucida Console"/>
                <a:cs typeface="Lucida Console"/>
              </a:rPr>
              <a:t>        while (b &lt; a) a = a - b;</a:t>
            </a:r>
          </a:p>
          <a:p>
            <a:r>
              <a:rPr lang="pl-PL" sz="2400" dirty="0">
                <a:latin typeface="Lucida Console"/>
                <a:cs typeface="Lucida Console"/>
              </a:rPr>
              <a:t>    </a:t>
            </a:r>
            <a:r>
              <a:rPr lang="pl-PL" sz="2400" dirty="0" smtClean="0">
                <a:latin typeface="Lucida Console"/>
                <a:cs typeface="Lucida Console"/>
              </a:rPr>
              <a:t>    </a:t>
            </a:r>
            <a:r>
              <a:rPr lang="pl-PL" sz="2400" dirty="0" err="1" smtClean="0">
                <a:latin typeface="Lucida Console"/>
                <a:cs typeface="Lucida Console"/>
              </a:rPr>
              <a:t>std</a:t>
            </a:r>
            <a:r>
              <a:rPr lang="pl-PL" sz="2400" dirty="0">
                <a:latin typeface="Lucida Console"/>
                <a:cs typeface="Lucida Console"/>
              </a:rPr>
              <a:t>::</a:t>
            </a:r>
            <a:r>
              <a:rPr lang="pl-PL" sz="2400" dirty="0" err="1">
                <a:latin typeface="Lucida Console"/>
                <a:cs typeface="Lucida Console"/>
              </a:rPr>
              <a:t>swap</a:t>
            </a:r>
            <a:r>
              <a:rPr lang="pl-PL" sz="2400" dirty="0">
                <a:latin typeface="Lucida Console"/>
                <a:cs typeface="Lucida Console"/>
              </a:rPr>
              <a:t>(a, b);</a:t>
            </a:r>
          </a:p>
          <a:p>
            <a:r>
              <a:rPr lang="pl-PL" sz="2400" dirty="0">
                <a:latin typeface="Lucida Console"/>
                <a:cs typeface="Lucida Console"/>
              </a:rPr>
              <a:t>    }</a:t>
            </a:r>
          </a:p>
          <a:p>
            <a:r>
              <a:rPr lang="is-IS" sz="2400" dirty="0">
                <a:latin typeface="Lucida Console"/>
                <a:cs typeface="Lucida Console"/>
              </a:rPr>
              <a:t>    return a;</a:t>
            </a:r>
          </a:p>
          <a:p>
            <a:r>
              <a:rPr lang="is-IS" sz="2400" dirty="0" smtClean="0">
                <a:latin typeface="Lucida Console"/>
                <a:cs typeface="Lucida Console"/>
              </a:rPr>
              <a:t>}</a:t>
            </a:r>
          </a:p>
          <a:p>
            <a:endParaRPr lang="is-IS" sz="2400" dirty="0">
              <a:latin typeface="Menlo Regular"/>
              <a:cs typeface="Menlo Regular"/>
            </a:endParaRPr>
          </a:p>
          <a:p>
            <a:r>
              <a:rPr lang="is-IS" sz="2800" dirty="0" smtClean="0">
                <a:cs typeface="Menlo Regular"/>
              </a:rPr>
              <a:t>Observation:  Inner </a:t>
            </a:r>
            <a:r>
              <a:rPr lang="is-IS" sz="2400" dirty="0" smtClean="0">
                <a:latin typeface="Lucida Console"/>
                <a:cs typeface="Lucida Console"/>
              </a:rPr>
              <a:t>while</a:t>
            </a:r>
            <a:r>
              <a:rPr lang="is-IS" sz="2800" dirty="0" smtClean="0">
                <a:cs typeface="Menlo Regular"/>
              </a:rPr>
              <a:t> loop is computing remainder of </a:t>
            </a:r>
            <a:r>
              <a:rPr lang="is-IS" sz="2800" i="1" dirty="0" smtClean="0">
                <a:cs typeface="Menlo Regular"/>
              </a:rPr>
              <a:t>a</a:t>
            </a:r>
            <a:r>
              <a:rPr lang="is-IS" sz="2800" dirty="0" smtClean="0">
                <a:cs typeface="Menlo Regular"/>
              </a:rPr>
              <a:t> and </a:t>
            </a:r>
            <a:r>
              <a:rPr lang="is-IS" sz="2800" i="1" dirty="0" smtClean="0">
                <a:cs typeface="Menlo Regular"/>
              </a:rPr>
              <a:t>b</a:t>
            </a:r>
            <a:r>
              <a:rPr lang="is-IS" sz="2800" dirty="0" smtClean="0">
                <a:cs typeface="Menlo Regular"/>
              </a:rPr>
              <a:t>.</a:t>
            </a:r>
            <a:endParaRPr lang="is-IS" sz="2800" dirty="0">
              <a:cs typeface="Menlo Regular"/>
            </a:endParaRPr>
          </a:p>
        </p:txBody>
      </p:sp>
      <p:sp>
        <p:nvSpPr>
          <p:cNvPr id="3" name="Slide Number Placeholder 2"/>
          <p:cNvSpPr>
            <a:spLocks noGrp="1"/>
          </p:cNvSpPr>
          <p:nvPr>
            <p:ph type="sldNum" sz="quarter" idx="12"/>
          </p:nvPr>
        </p:nvSpPr>
        <p:spPr/>
        <p:txBody>
          <a:bodyPr/>
          <a:lstStyle/>
          <a:p>
            <a:fld id="{1390060D-1EE0-AD4D-BE99-A9D595E32993}" type="slidenum">
              <a:rPr lang="en-US" smtClean="0"/>
              <a:pPr/>
              <a:t>123</a:t>
            </a:fld>
            <a:endParaRPr lang="en-US"/>
          </a:p>
        </p:txBody>
      </p:sp>
      <p:sp>
        <p:nvSpPr>
          <p:cNvPr id="5" name="Title 1"/>
          <p:cNvSpPr txBox="1">
            <a:spLocks/>
          </p:cNvSpPr>
          <p:nvPr/>
        </p:nvSpPr>
        <p:spPr bwMode="auto">
          <a:xfrm>
            <a:off x="609600" y="4270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r>
              <a:rPr lang="en-US" dirty="0" smtClean="0">
                <a:solidFill>
                  <a:schemeClr val="tx1"/>
                </a:solidFill>
                <a:cs typeface="Menlo Regular"/>
              </a:rPr>
              <a:t>GCM with Rearranged </a:t>
            </a:r>
            <a:r>
              <a:rPr lang="en-US" dirty="0">
                <a:solidFill>
                  <a:schemeClr val="tx1"/>
                </a:solidFill>
                <a:cs typeface="Menlo Regular"/>
              </a:rPr>
              <a:t>O</a:t>
            </a:r>
            <a:r>
              <a:rPr lang="en-US" dirty="0" smtClean="0">
                <a:solidFill>
                  <a:schemeClr val="tx1"/>
                </a:solidFill>
                <a:cs typeface="Menlo Regular"/>
              </a:rPr>
              <a:t>perations</a:t>
            </a:r>
          </a:p>
        </p:txBody>
      </p:sp>
    </p:spTree>
    <p:extLst>
      <p:ext uri="{BB962C8B-B14F-4D97-AF65-F5344CB8AC3E}">
        <p14:creationId xmlns:p14="http://schemas.microsoft.com/office/powerpoint/2010/main" val="3374066783"/>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  </a:t>
            </a:r>
          </a:p>
        </p:txBody>
      </p:sp>
      <p:sp>
        <p:nvSpPr>
          <p:cNvPr id="20483" name="Text Box 3"/>
          <p:cNvSpPr txBox="1">
            <a:spLocks noChangeArrowheads="1"/>
          </p:cNvSpPr>
          <p:nvPr/>
        </p:nvSpPr>
        <p:spPr bwMode="auto">
          <a:xfrm>
            <a:off x="228600" y="1912937"/>
            <a:ext cx="8686800" cy="3108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400" dirty="0" err="1">
                <a:latin typeface="Lucida Console"/>
                <a:cs typeface="Lucida Console"/>
              </a:rPr>
              <a:t>line_segment</a:t>
            </a:r>
            <a:r>
              <a:rPr lang="en-US" sz="2400" dirty="0">
                <a:latin typeface="Lucida Console"/>
                <a:cs typeface="Lucida Console"/>
              </a:rPr>
              <a:t> </a:t>
            </a:r>
            <a:r>
              <a:rPr lang="en-US" sz="2400" dirty="0" err="1">
                <a:latin typeface="Lucida Console"/>
                <a:cs typeface="Lucida Console"/>
              </a:rPr>
              <a:t>segment_remainder</a:t>
            </a:r>
            <a:r>
              <a:rPr lang="en-US" sz="2400" dirty="0">
                <a:latin typeface="Lucida Console"/>
                <a:cs typeface="Lucida Console"/>
              </a:rPr>
              <a:t>(</a:t>
            </a:r>
            <a:r>
              <a:rPr lang="en-US" sz="2400" dirty="0" err="1">
                <a:latin typeface="Lucida Console"/>
                <a:cs typeface="Lucida Console"/>
              </a:rPr>
              <a:t>line_segment</a:t>
            </a:r>
            <a:r>
              <a:rPr lang="en-US" sz="2400" dirty="0">
                <a:latin typeface="Lucida Console"/>
                <a:cs typeface="Lucida Console"/>
              </a:rPr>
              <a:t> a</a:t>
            </a:r>
            <a:r>
              <a:rPr lang="en-US" sz="2400" dirty="0" smtClean="0">
                <a:latin typeface="Lucida Console"/>
                <a:cs typeface="Lucida Console"/>
              </a:rPr>
              <a:t>,</a:t>
            </a:r>
          </a:p>
          <a:p>
            <a:r>
              <a:rPr lang="en-US" sz="2400" dirty="0">
                <a:latin typeface="Lucida Console"/>
                <a:cs typeface="Lucida Console"/>
              </a:rPr>
              <a:t> </a:t>
            </a:r>
            <a:r>
              <a:rPr lang="en-US" sz="2400" dirty="0" smtClean="0">
                <a:latin typeface="Lucida Console"/>
                <a:cs typeface="Lucida Console"/>
              </a:rPr>
              <a:t>                              </a:t>
            </a:r>
            <a:r>
              <a:rPr lang="en-US" sz="2400" dirty="0" err="1" smtClean="0">
                <a:latin typeface="Lucida Console"/>
                <a:cs typeface="Lucida Console"/>
              </a:rPr>
              <a:t>line_segment</a:t>
            </a:r>
            <a:r>
              <a:rPr lang="en-US" sz="2400" dirty="0" smtClean="0">
                <a:latin typeface="Lucida Console"/>
                <a:cs typeface="Lucida Console"/>
              </a:rPr>
              <a:t> </a:t>
            </a:r>
            <a:r>
              <a:rPr lang="en-US" sz="2400" dirty="0">
                <a:latin typeface="Lucida Console"/>
                <a:cs typeface="Lucida Console"/>
              </a:rPr>
              <a:t>b) {</a:t>
            </a:r>
          </a:p>
          <a:p>
            <a:r>
              <a:rPr lang="en-US" sz="2400" dirty="0">
                <a:latin typeface="Lucida Console"/>
                <a:cs typeface="Lucida Console"/>
              </a:rPr>
              <a:t>    while (b &lt; a) a = a - b;</a:t>
            </a:r>
          </a:p>
          <a:p>
            <a:r>
              <a:rPr lang="is-IS" sz="2400" dirty="0">
                <a:latin typeface="Lucida Console"/>
                <a:cs typeface="Lucida Console"/>
              </a:rPr>
              <a:t>    return a;</a:t>
            </a:r>
          </a:p>
          <a:p>
            <a:r>
              <a:rPr lang="is-IS" sz="2400" dirty="0" smtClean="0">
                <a:latin typeface="Lucida Console"/>
                <a:cs typeface="Lucida Console"/>
              </a:rPr>
              <a:t>}</a:t>
            </a:r>
          </a:p>
          <a:p>
            <a:endParaRPr lang="is-IS" sz="2400" dirty="0">
              <a:latin typeface="Menlo Regular"/>
              <a:cs typeface="Menlo Regular"/>
            </a:endParaRPr>
          </a:p>
          <a:p>
            <a:r>
              <a:rPr lang="is-IS" sz="2800" dirty="0" smtClean="0">
                <a:cs typeface="Menlo Regular"/>
              </a:rPr>
              <a:t>How do we know the loop will terminate?</a:t>
            </a:r>
            <a:endParaRPr lang="is-IS" sz="2800" dirty="0">
              <a:cs typeface="Menlo Regular"/>
            </a:endParaRPr>
          </a:p>
        </p:txBody>
      </p:sp>
      <p:sp>
        <p:nvSpPr>
          <p:cNvPr id="3" name="Slide Number Placeholder 2"/>
          <p:cNvSpPr>
            <a:spLocks noGrp="1"/>
          </p:cNvSpPr>
          <p:nvPr>
            <p:ph type="sldNum" sz="quarter" idx="12"/>
          </p:nvPr>
        </p:nvSpPr>
        <p:spPr/>
        <p:txBody>
          <a:bodyPr/>
          <a:lstStyle/>
          <a:p>
            <a:fld id="{1390060D-1EE0-AD4D-BE99-A9D595E32993}" type="slidenum">
              <a:rPr lang="en-US" smtClean="0"/>
              <a:pPr/>
              <a:t>124</a:t>
            </a:fld>
            <a:endParaRPr lang="en-US"/>
          </a:p>
        </p:txBody>
      </p:sp>
      <p:sp>
        <p:nvSpPr>
          <p:cNvPr id="5" name="Title 1"/>
          <p:cNvSpPr txBox="1">
            <a:spLocks/>
          </p:cNvSpPr>
          <p:nvPr/>
        </p:nvSpPr>
        <p:spPr bwMode="auto">
          <a:xfrm>
            <a:off x="609600" y="4270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r>
              <a:rPr lang="en-US" dirty="0" smtClean="0">
                <a:solidFill>
                  <a:schemeClr val="tx1"/>
                </a:solidFill>
                <a:cs typeface="Menlo Regular"/>
              </a:rPr>
              <a:t>Factoring Out Remainder</a:t>
            </a:r>
          </a:p>
        </p:txBody>
      </p:sp>
    </p:spTree>
    <p:extLst>
      <p:ext uri="{BB962C8B-B14F-4D97-AF65-F5344CB8AC3E}">
        <p14:creationId xmlns:p14="http://schemas.microsoft.com/office/powerpoint/2010/main" val="1622090883"/>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Axiom of Archimedes</a:t>
            </a:r>
            <a:endParaRPr lang="en-US" dirty="0"/>
          </a:p>
        </p:txBody>
      </p:sp>
      <p:sp>
        <p:nvSpPr>
          <p:cNvPr id="4" name="Content Placeholder 3"/>
          <p:cNvSpPr>
            <a:spLocks noGrp="1"/>
          </p:cNvSpPr>
          <p:nvPr>
            <p:ph idx="1"/>
          </p:nvPr>
        </p:nvSpPr>
        <p:spPr/>
        <p:txBody>
          <a:bodyPr/>
          <a:lstStyle/>
          <a:p>
            <a:pPr marL="0" indent="0">
              <a:buNone/>
            </a:pPr>
            <a:r>
              <a:rPr lang="en-US" dirty="0" smtClean="0"/>
              <a:t>For any quantities </a:t>
            </a:r>
            <a:r>
              <a:rPr lang="en-US" i="1" dirty="0" smtClean="0">
                <a:latin typeface="Palatino"/>
                <a:cs typeface="Palatino"/>
              </a:rPr>
              <a:t>a</a:t>
            </a:r>
            <a:r>
              <a:rPr lang="en-US" dirty="0" smtClean="0"/>
              <a:t> and </a:t>
            </a:r>
            <a:r>
              <a:rPr lang="en-US" i="1" dirty="0" smtClean="0">
                <a:latin typeface="Palatino"/>
                <a:cs typeface="Palatino"/>
              </a:rPr>
              <a:t>b</a:t>
            </a:r>
            <a:r>
              <a:rPr lang="en-US" dirty="0" smtClean="0"/>
              <a:t>, there is a natural number </a:t>
            </a:r>
            <a:r>
              <a:rPr lang="en-US" i="1" dirty="0" smtClean="0">
                <a:latin typeface="Palatino"/>
                <a:cs typeface="Palatino"/>
              </a:rPr>
              <a:t>n</a:t>
            </a:r>
            <a:r>
              <a:rPr lang="en-US" dirty="0" smtClean="0"/>
              <a:t> such that </a:t>
            </a:r>
            <a:r>
              <a:rPr lang="en-US" i="1" dirty="0" smtClean="0">
                <a:latin typeface="Palatino"/>
                <a:cs typeface="Palatino"/>
              </a:rPr>
              <a:t>a</a:t>
            </a:r>
            <a:r>
              <a:rPr lang="en-US" dirty="0" smtClean="0">
                <a:latin typeface="Palatino"/>
                <a:cs typeface="Palatino"/>
              </a:rPr>
              <a:t> ≤ </a:t>
            </a:r>
            <a:r>
              <a:rPr lang="en-US" i="1" dirty="0" err="1" smtClean="0">
                <a:latin typeface="Palatino"/>
                <a:cs typeface="Palatino"/>
              </a:rPr>
              <a:t>nb</a:t>
            </a:r>
            <a:r>
              <a:rPr lang="en-US" dirty="0" err="1" smtClean="0"/>
              <a:t>.</a:t>
            </a:r>
            <a:endParaRPr lang="en-US" dirty="0"/>
          </a:p>
        </p:txBody>
      </p:sp>
      <p:sp>
        <p:nvSpPr>
          <p:cNvPr id="3" name="Slide Number Placeholder 2"/>
          <p:cNvSpPr>
            <a:spLocks noGrp="1"/>
          </p:cNvSpPr>
          <p:nvPr>
            <p:ph type="sldNum" sz="quarter" idx="12"/>
          </p:nvPr>
        </p:nvSpPr>
        <p:spPr/>
        <p:txBody>
          <a:bodyPr/>
          <a:lstStyle/>
          <a:p>
            <a:fld id="{A1370079-B969-244C-8D20-DC2548AA4964}" type="slidenum">
              <a:rPr lang="en-US" smtClean="0"/>
              <a:t>125</a:t>
            </a:fld>
            <a:endParaRPr lang="en-US"/>
          </a:p>
        </p:txBody>
      </p:sp>
    </p:spTree>
    <p:extLst>
      <p:ext uri="{BB962C8B-B14F-4D97-AF65-F5344CB8AC3E}">
        <p14:creationId xmlns:p14="http://schemas.microsoft.com/office/powerpoint/2010/main" val="852674099"/>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  </a:t>
            </a:r>
          </a:p>
        </p:txBody>
      </p:sp>
      <p:sp>
        <p:nvSpPr>
          <p:cNvPr id="20483" name="Text Box 3"/>
          <p:cNvSpPr txBox="1">
            <a:spLocks noChangeArrowheads="1"/>
          </p:cNvSpPr>
          <p:nvPr/>
        </p:nvSpPr>
        <p:spPr bwMode="auto">
          <a:xfrm>
            <a:off x="228600" y="1912937"/>
            <a:ext cx="86868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400" dirty="0" err="1">
                <a:latin typeface="Lucida Console"/>
                <a:cs typeface="Lucida Console"/>
              </a:rPr>
              <a:t>line_segment</a:t>
            </a:r>
            <a:r>
              <a:rPr lang="en-US" sz="2400" dirty="0">
                <a:latin typeface="Lucida Console"/>
                <a:cs typeface="Lucida Console"/>
              </a:rPr>
              <a:t> </a:t>
            </a:r>
            <a:r>
              <a:rPr lang="en-US" sz="2400" dirty="0" err="1">
                <a:latin typeface="Lucida Console"/>
                <a:cs typeface="Lucida Console"/>
              </a:rPr>
              <a:t>gcm</a:t>
            </a:r>
            <a:r>
              <a:rPr lang="en-US" sz="2400" dirty="0">
                <a:latin typeface="Lucida Console"/>
                <a:cs typeface="Lucida Console"/>
              </a:rPr>
              <a:t>(</a:t>
            </a:r>
            <a:r>
              <a:rPr lang="en-US" sz="2400" dirty="0" err="1">
                <a:latin typeface="Lucida Console"/>
                <a:cs typeface="Lucida Console"/>
              </a:rPr>
              <a:t>line_segment</a:t>
            </a:r>
            <a:r>
              <a:rPr lang="en-US" sz="2400" dirty="0">
                <a:latin typeface="Lucida Console"/>
                <a:cs typeface="Lucida Console"/>
              </a:rPr>
              <a:t> a</a:t>
            </a:r>
            <a:r>
              <a:rPr lang="en-US" sz="2400" dirty="0" smtClean="0">
                <a:latin typeface="Lucida Console"/>
                <a:cs typeface="Lucida Console"/>
              </a:rPr>
              <a:t>,</a:t>
            </a:r>
          </a:p>
          <a:p>
            <a:r>
              <a:rPr lang="en-US" sz="2400" dirty="0">
                <a:latin typeface="Lucida Console"/>
                <a:cs typeface="Lucida Console"/>
              </a:rPr>
              <a:t> </a:t>
            </a:r>
            <a:r>
              <a:rPr lang="en-US" sz="2400" dirty="0" smtClean="0">
                <a:latin typeface="Lucida Console"/>
                <a:cs typeface="Lucida Console"/>
              </a:rPr>
              <a:t>                </a:t>
            </a:r>
            <a:r>
              <a:rPr lang="en-US" sz="2400" dirty="0" err="1" smtClean="0">
                <a:latin typeface="Lucida Console"/>
                <a:cs typeface="Lucida Console"/>
              </a:rPr>
              <a:t>line_segment</a:t>
            </a:r>
            <a:r>
              <a:rPr lang="en-US" sz="2400" dirty="0" smtClean="0">
                <a:latin typeface="Lucida Console"/>
                <a:cs typeface="Lucida Console"/>
              </a:rPr>
              <a:t> </a:t>
            </a:r>
            <a:r>
              <a:rPr lang="en-US" sz="2400" dirty="0">
                <a:latin typeface="Lucida Console"/>
                <a:cs typeface="Lucida Console"/>
              </a:rPr>
              <a:t>b) {</a:t>
            </a:r>
          </a:p>
          <a:p>
            <a:r>
              <a:rPr lang="en-US" sz="2400" dirty="0">
                <a:latin typeface="Lucida Console"/>
                <a:cs typeface="Lucida Console"/>
              </a:rPr>
              <a:t>    while (a != b) {</a:t>
            </a:r>
          </a:p>
          <a:p>
            <a:r>
              <a:rPr lang="en-US" sz="2400" dirty="0">
                <a:latin typeface="Lucida Console"/>
                <a:cs typeface="Lucida Console"/>
              </a:rPr>
              <a:t>        a = </a:t>
            </a:r>
            <a:r>
              <a:rPr lang="en-US" sz="2400" dirty="0" err="1">
                <a:latin typeface="Lucida Console"/>
                <a:cs typeface="Lucida Console"/>
              </a:rPr>
              <a:t>segment_remainder</a:t>
            </a:r>
            <a:r>
              <a:rPr lang="en-US" sz="2400" dirty="0">
                <a:latin typeface="Lucida Console"/>
                <a:cs typeface="Lucida Console"/>
              </a:rPr>
              <a:t>(a, b);</a:t>
            </a:r>
          </a:p>
          <a:p>
            <a:r>
              <a:rPr lang="pl-PL" sz="2400" dirty="0">
                <a:latin typeface="Lucida Console"/>
                <a:cs typeface="Lucida Console"/>
              </a:rPr>
              <a:t>        </a:t>
            </a:r>
            <a:r>
              <a:rPr lang="pl-PL" sz="2400" dirty="0" err="1">
                <a:latin typeface="Lucida Console"/>
                <a:cs typeface="Lucida Console"/>
              </a:rPr>
              <a:t>std</a:t>
            </a:r>
            <a:r>
              <a:rPr lang="pl-PL" sz="2400" dirty="0">
                <a:latin typeface="Lucida Console"/>
                <a:cs typeface="Lucida Console"/>
              </a:rPr>
              <a:t>::</a:t>
            </a:r>
            <a:r>
              <a:rPr lang="pl-PL" sz="2400" dirty="0" err="1">
                <a:latin typeface="Lucida Console"/>
                <a:cs typeface="Lucida Console"/>
              </a:rPr>
              <a:t>swap</a:t>
            </a:r>
            <a:r>
              <a:rPr lang="pl-PL" sz="2400" dirty="0">
                <a:latin typeface="Lucida Console"/>
                <a:cs typeface="Lucida Console"/>
              </a:rPr>
              <a:t>(a, b);</a:t>
            </a:r>
          </a:p>
          <a:p>
            <a:r>
              <a:rPr lang="pl-PL" sz="2400" dirty="0">
                <a:latin typeface="Lucida Console"/>
                <a:cs typeface="Lucida Console"/>
              </a:rPr>
              <a:t>    }</a:t>
            </a:r>
          </a:p>
          <a:p>
            <a:r>
              <a:rPr lang="is-IS" sz="2400" dirty="0">
                <a:latin typeface="Lucida Console"/>
                <a:cs typeface="Lucida Console"/>
              </a:rPr>
              <a:t>    return a;</a:t>
            </a:r>
          </a:p>
          <a:p>
            <a:r>
              <a:rPr lang="is-IS" sz="2400" dirty="0">
                <a:latin typeface="Lucida Console"/>
                <a:cs typeface="Lucida Console"/>
              </a:rPr>
              <a:t>}</a:t>
            </a:r>
          </a:p>
        </p:txBody>
      </p:sp>
      <p:sp>
        <p:nvSpPr>
          <p:cNvPr id="3" name="Slide Number Placeholder 2"/>
          <p:cNvSpPr>
            <a:spLocks noGrp="1"/>
          </p:cNvSpPr>
          <p:nvPr>
            <p:ph type="sldNum" sz="quarter" idx="12"/>
          </p:nvPr>
        </p:nvSpPr>
        <p:spPr/>
        <p:txBody>
          <a:bodyPr/>
          <a:lstStyle/>
          <a:p>
            <a:fld id="{1390060D-1EE0-AD4D-BE99-A9D595E32993}" type="slidenum">
              <a:rPr lang="en-US" smtClean="0"/>
              <a:pPr/>
              <a:t>126</a:t>
            </a:fld>
            <a:endParaRPr lang="en-US"/>
          </a:p>
        </p:txBody>
      </p:sp>
      <p:sp>
        <p:nvSpPr>
          <p:cNvPr id="5" name="Title 1"/>
          <p:cNvSpPr txBox="1">
            <a:spLocks/>
          </p:cNvSpPr>
          <p:nvPr/>
        </p:nvSpPr>
        <p:spPr bwMode="auto">
          <a:xfrm>
            <a:off x="609600" y="4270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r>
              <a:rPr lang="en-US" dirty="0" smtClean="0">
                <a:solidFill>
                  <a:schemeClr val="tx1"/>
                </a:solidFill>
                <a:cs typeface="Menlo Regular"/>
              </a:rPr>
              <a:t>GCM Using Remainder</a:t>
            </a:r>
          </a:p>
        </p:txBody>
      </p:sp>
    </p:spTree>
    <p:extLst>
      <p:ext uri="{BB962C8B-B14F-4D97-AF65-F5344CB8AC3E}">
        <p14:creationId xmlns:p14="http://schemas.microsoft.com/office/powerpoint/2010/main" val="2465222699"/>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Recursive Remainder Lemma</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127</a:t>
            </a:fld>
            <a:endParaRPr lang="en-US"/>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3100" y="2791710"/>
            <a:ext cx="7581900" cy="1541239"/>
          </a:xfrm>
          <a:prstGeom prst="rect">
            <a:avLst/>
          </a:prstGeom>
        </p:spPr>
      </p:pic>
    </p:spTree>
    <p:extLst>
      <p:ext uri="{BB962C8B-B14F-4D97-AF65-F5344CB8AC3E}">
        <p14:creationId xmlns:p14="http://schemas.microsoft.com/office/powerpoint/2010/main" val="1775347632"/>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Recursive Remainder Example</a:t>
            </a:r>
            <a:endParaRPr lang="en-US" dirty="0"/>
          </a:p>
        </p:txBody>
      </p:sp>
      <p:sp>
        <p:nvSpPr>
          <p:cNvPr id="3" name="Content Placeholder 2"/>
          <p:cNvSpPr>
            <a:spLocks noGrp="1"/>
          </p:cNvSpPr>
          <p:nvPr>
            <p:ph idx="1"/>
          </p:nvPr>
        </p:nvSpPr>
        <p:spPr/>
        <p:txBody>
          <a:bodyPr>
            <a:normAutofit lnSpcReduction="10000"/>
          </a:bodyPr>
          <a:lstStyle/>
          <a:p>
            <a:r>
              <a:rPr lang="en-US" dirty="0"/>
              <a:t>Suppose we want to find remainder(</a:t>
            </a:r>
            <a:r>
              <a:rPr lang="en-US" i="1" dirty="0"/>
              <a:t>n</a:t>
            </a:r>
            <a:r>
              <a:rPr lang="en-US" dirty="0"/>
              <a:t>, 10)</a:t>
            </a:r>
            <a:r>
              <a:rPr lang="en-US" dirty="0" smtClean="0"/>
              <a:t>.</a:t>
            </a:r>
          </a:p>
          <a:p>
            <a:r>
              <a:rPr lang="en-US" dirty="0"/>
              <a:t>L</a:t>
            </a:r>
            <a:r>
              <a:rPr lang="en-US" dirty="0" smtClean="0"/>
              <a:t>emma </a:t>
            </a:r>
            <a:r>
              <a:rPr lang="en-US" dirty="0"/>
              <a:t>tells us </a:t>
            </a:r>
            <a:r>
              <a:rPr lang="en-US" dirty="0" smtClean="0"/>
              <a:t>to try </a:t>
            </a:r>
            <a:r>
              <a:rPr lang="en-US" dirty="0"/>
              <a:t>remainder(</a:t>
            </a:r>
            <a:r>
              <a:rPr lang="en-US" i="1" dirty="0"/>
              <a:t>n</a:t>
            </a:r>
            <a:r>
              <a:rPr lang="en-US" dirty="0"/>
              <a:t>, 20)</a:t>
            </a:r>
            <a:r>
              <a:rPr lang="en-US" dirty="0" smtClean="0"/>
              <a:t>.</a:t>
            </a:r>
          </a:p>
          <a:p>
            <a:pPr lvl="1"/>
            <a:r>
              <a:rPr lang="en-US" dirty="0" smtClean="0"/>
              <a:t>If </a:t>
            </a:r>
            <a:r>
              <a:rPr lang="en-US" dirty="0"/>
              <a:t>the result is </a:t>
            </a:r>
            <a:r>
              <a:rPr lang="en-US" dirty="0" smtClean="0"/>
              <a:t>≤ </a:t>
            </a:r>
            <a:r>
              <a:rPr lang="en-US" dirty="0"/>
              <a:t>10, we’re done.</a:t>
            </a:r>
          </a:p>
          <a:p>
            <a:pPr lvl="1"/>
            <a:r>
              <a:rPr lang="en-US" dirty="0"/>
              <a:t>If it’s between 11 and 20, </a:t>
            </a:r>
            <a:r>
              <a:rPr lang="en-US" dirty="0" smtClean="0"/>
              <a:t>we </a:t>
            </a:r>
            <a:r>
              <a:rPr lang="en-US" dirty="0"/>
              <a:t>subtract 10 from the result and get the remainder that way</a:t>
            </a:r>
            <a:r>
              <a:rPr lang="en-US" dirty="0" smtClean="0"/>
              <a:t>.</a:t>
            </a:r>
          </a:p>
          <a:p>
            <a:pPr lvl="1"/>
            <a:endParaRPr lang="en-US" dirty="0"/>
          </a:p>
          <a:p>
            <a:pPr marL="57150" indent="0">
              <a:buNone/>
            </a:pPr>
            <a:r>
              <a:rPr lang="en-US" dirty="0" smtClean="0"/>
              <a:t>e.g. want remainder(75, 10)</a:t>
            </a:r>
          </a:p>
          <a:p>
            <a:pPr marL="514350" indent="-457200"/>
            <a:r>
              <a:rPr lang="en-US" dirty="0"/>
              <a:t>c</a:t>
            </a:r>
            <a:r>
              <a:rPr lang="en-US" dirty="0" smtClean="0"/>
              <a:t>ompute remainder(75, 20) = 15</a:t>
            </a:r>
          </a:p>
          <a:p>
            <a:pPr marL="514350" indent="-457200"/>
            <a:r>
              <a:rPr lang="en-US" dirty="0"/>
              <a:t>o</a:t>
            </a:r>
            <a:r>
              <a:rPr lang="en-US" dirty="0" smtClean="0"/>
              <a:t>riginal result is 15 – 10 = 5</a:t>
            </a:r>
            <a:endParaRPr lang="en-US" dirty="0"/>
          </a:p>
          <a:p>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128</a:t>
            </a:fld>
            <a:endParaRPr lang="en-US"/>
          </a:p>
        </p:txBody>
      </p:sp>
    </p:spTree>
    <p:extLst>
      <p:ext uri="{BB962C8B-B14F-4D97-AF65-F5344CB8AC3E}">
        <p14:creationId xmlns:p14="http://schemas.microsoft.com/office/powerpoint/2010/main" val="1873454538"/>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  </a:t>
            </a:r>
          </a:p>
        </p:txBody>
      </p:sp>
      <p:sp>
        <p:nvSpPr>
          <p:cNvPr id="20483" name="Text Box 3"/>
          <p:cNvSpPr txBox="1">
            <a:spLocks noChangeArrowheads="1"/>
          </p:cNvSpPr>
          <p:nvPr/>
        </p:nvSpPr>
        <p:spPr bwMode="auto">
          <a:xfrm>
            <a:off x="228600" y="1912937"/>
            <a:ext cx="86868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400" dirty="0" err="1">
                <a:latin typeface="Lucida Console"/>
                <a:cs typeface="Lucida Console"/>
              </a:rPr>
              <a:t>line_segment</a:t>
            </a:r>
            <a:r>
              <a:rPr lang="en-US" sz="2400" dirty="0">
                <a:latin typeface="Lucida Console"/>
                <a:cs typeface="Lucida Console"/>
              </a:rPr>
              <a:t> </a:t>
            </a:r>
            <a:r>
              <a:rPr lang="en-US" sz="2400" dirty="0" err="1">
                <a:latin typeface="Lucida Console"/>
                <a:cs typeface="Lucida Console"/>
              </a:rPr>
              <a:t>fast_segment_remainder</a:t>
            </a:r>
            <a:r>
              <a:rPr lang="en-US" sz="2400" dirty="0">
                <a:latin typeface="Lucida Console"/>
                <a:cs typeface="Lucida Console"/>
              </a:rPr>
              <a:t>(</a:t>
            </a:r>
            <a:r>
              <a:rPr lang="en-US" sz="2400" dirty="0" err="1">
                <a:latin typeface="Lucida Console"/>
                <a:cs typeface="Lucida Console"/>
              </a:rPr>
              <a:t>line_segment</a:t>
            </a:r>
            <a:r>
              <a:rPr lang="en-US" sz="2400" dirty="0">
                <a:latin typeface="Lucida Console"/>
                <a:cs typeface="Lucida Console"/>
              </a:rPr>
              <a:t> a</a:t>
            </a:r>
            <a:r>
              <a:rPr lang="en-US" sz="2400" dirty="0" smtClean="0">
                <a:latin typeface="Lucida Console"/>
                <a:cs typeface="Lucida Console"/>
              </a:rPr>
              <a:t>,</a:t>
            </a:r>
            <a:br>
              <a:rPr lang="en-US" sz="2400" dirty="0" smtClean="0">
                <a:latin typeface="Lucida Console"/>
                <a:cs typeface="Lucida Console"/>
              </a:rPr>
            </a:br>
            <a:r>
              <a:rPr lang="en-US" sz="2400" dirty="0" smtClean="0">
                <a:latin typeface="Lucida Console"/>
                <a:cs typeface="Lucida Console"/>
              </a:rPr>
              <a:t>                       </a:t>
            </a:r>
            <a:r>
              <a:rPr lang="en-US" sz="2400" dirty="0" err="1" smtClean="0">
                <a:latin typeface="Lucida Console"/>
                <a:cs typeface="Lucida Console"/>
              </a:rPr>
              <a:t>line_segment</a:t>
            </a:r>
            <a:r>
              <a:rPr lang="en-US" sz="2400" dirty="0" smtClean="0">
                <a:latin typeface="Lucida Console"/>
                <a:cs typeface="Lucida Console"/>
              </a:rPr>
              <a:t> </a:t>
            </a:r>
            <a:r>
              <a:rPr lang="en-US" sz="2400" dirty="0">
                <a:latin typeface="Lucida Console"/>
                <a:cs typeface="Lucida Console"/>
              </a:rPr>
              <a:t>b) {</a:t>
            </a:r>
          </a:p>
          <a:p>
            <a:r>
              <a:rPr lang="en-US" sz="2400" dirty="0">
                <a:latin typeface="Lucida Console"/>
                <a:cs typeface="Lucida Console"/>
              </a:rPr>
              <a:t>    if (a &lt;= b) return a;</a:t>
            </a:r>
          </a:p>
          <a:p>
            <a:r>
              <a:rPr lang="en-US" sz="2400" dirty="0">
                <a:latin typeface="Lucida Console"/>
                <a:cs typeface="Lucida Console"/>
              </a:rPr>
              <a:t>    if (a - b &lt;= b) return a - b;</a:t>
            </a:r>
          </a:p>
          <a:p>
            <a:r>
              <a:rPr lang="en-US" sz="2400" dirty="0">
                <a:latin typeface="Lucida Console"/>
                <a:cs typeface="Lucida Console"/>
              </a:rPr>
              <a:t>    a = </a:t>
            </a:r>
            <a:r>
              <a:rPr lang="en-US" sz="2400" dirty="0" err="1">
                <a:latin typeface="Lucida Console"/>
                <a:cs typeface="Lucida Console"/>
              </a:rPr>
              <a:t>fast_segment_remainder</a:t>
            </a:r>
            <a:r>
              <a:rPr lang="en-US" sz="2400" dirty="0">
                <a:latin typeface="Lucida Console"/>
                <a:cs typeface="Lucida Console"/>
              </a:rPr>
              <a:t>(a, b + b);</a:t>
            </a:r>
          </a:p>
          <a:p>
            <a:r>
              <a:rPr lang="en-US" sz="2400" dirty="0">
                <a:latin typeface="Lucida Console"/>
                <a:cs typeface="Lucida Console"/>
              </a:rPr>
              <a:t>    if (a &lt;= b) return a;</a:t>
            </a:r>
          </a:p>
          <a:p>
            <a:r>
              <a:rPr lang="en-US" sz="2400" dirty="0">
                <a:latin typeface="Lucida Console"/>
                <a:cs typeface="Lucida Console"/>
              </a:rPr>
              <a:t>    return a - b;</a:t>
            </a:r>
          </a:p>
          <a:p>
            <a:r>
              <a:rPr lang="en-US" sz="2400" dirty="0">
                <a:latin typeface="Lucida Console"/>
                <a:cs typeface="Lucida Console"/>
              </a:rPr>
              <a:t>}</a:t>
            </a:r>
            <a:endParaRPr lang="is-IS" sz="2400" dirty="0">
              <a:latin typeface="Lucida Console"/>
              <a:cs typeface="Lucida Console"/>
            </a:endParaRPr>
          </a:p>
        </p:txBody>
      </p:sp>
      <p:sp>
        <p:nvSpPr>
          <p:cNvPr id="3" name="Slide Number Placeholder 2"/>
          <p:cNvSpPr>
            <a:spLocks noGrp="1"/>
          </p:cNvSpPr>
          <p:nvPr>
            <p:ph type="sldNum" sz="quarter" idx="12"/>
          </p:nvPr>
        </p:nvSpPr>
        <p:spPr/>
        <p:txBody>
          <a:bodyPr/>
          <a:lstStyle/>
          <a:p>
            <a:fld id="{1390060D-1EE0-AD4D-BE99-A9D595E32993}" type="slidenum">
              <a:rPr lang="en-US" smtClean="0"/>
              <a:pPr/>
              <a:t>129</a:t>
            </a:fld>
            <a:endParaRPr lang="en-US"/>
          </a:p>
        </p:txBody>
      </p:sp>
      <p:sp>
        <p:nvSpPr>
          <p:cNvPr id="5" name="Title 1"/>
          <p:cNvSpPr txBox="1">
            <a:spLocks/>
          </p:cNvSpPr>
          <p:nvPr/>
        </p:nvSpPr>
        <p:spPr bwMode="auto">
          <a:xfrm>
            <a:off x="609600" y="4270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r>
              <a:rPr lang="en-US" dirty="0" err="1">
                <a:solidFill>
                  <a:schemeClr val="tx1"/>
                </a:solidFill>
                <a:latin typeface="Lucida Console"/>
                <a:cs typeface="Lucida Console"/>
              </a:rPr>
              <a:t>f</a:t>
            </a:r>
            <a:r>
              <a:rPr lang="en-US" dirty="0" err="1" smtClean="0">
                <a:solidFill>
                  <a:schemeClr val="tx1"/>
                </a:solidFill>
                <a:latin typeface="Lucida Console"/>
                <a:cs typeface="Lucida Console"/>
              </a:rPr>
              <a:t>ast_segment_remainder</a:t>
            </a:r>
            <a:endParaRPr lang="en-US" dirty="0" smtClean="0">
              <a:solidFill>
                <a:schemeClr val="tx1"/>
              </a:solidFill>
              <a:latin typeface="Lucida Console"/>
              <a:cs typeface="Lucida Console"/>
            </a:endParaRPr>
          </a:p>
        </p:txBody>
      </p:sp>
    </p:spTree>
    <p:extLst>
      <p:ext uri="{BB962C8B-B14F-4D97-AF65-F5344CB8AC3E}">
        <p14:creationId xmlns:p14="http://schemas.microsoft.com/office/powerpoint/2010/main" val="348242554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Textbook</a:t>
            </a:r>
            <a:endParaRPr lang="en-US" dirty="0"/>
          </a:p>
        </p:txBody>
      </p:sp>
      <p:sp>
        <p:nvSpPr>
          <p:cNvPr id="3" name="Content Placeholder 2"/>
          <p:cNvSpPr>
            <a:spLocks noGrp="1"/>
          </p:cNvSpPr>
          <p:nvPr>
            <p:ph idx="1"/>
          </p:nvPr>
        </p:nvSpPr>
        <p:spPr/>
        <p:txBody>
          <a:bodyPr/>
          <a:lstStyle/>
          <a:p>
            <a:r>
              <a:rPr lang="en-US" dirty="0" smtClean="0"/>
              <a:t>This course closely follows the book </a:t>
            </a:r>
            <a:r>
              <a:rPr lang="en-US" i="1" dirty="0" smtClean="0"/>
              <a:t>From Mathematics to Generic Programming </a:t>
            </a:r>
            <a:r>
              <a:rPr lang="en-US" dirty="0" smtClean="0"/>
              <a:t>by Alexander A. </a:t>
            </a:r>
            <a:r>
              <a:rPr lang="en-US" dirty="0" err="1" smtClean="0"/>
              <a:t>Stepanov</a:t>
            </a:r>
            <a:r>
              <a:rPr lang="en-US" dirty="0" smtClean="0"/>
              <a:t> and Daniel E. Rose (Addison-Wesley, 2015).</a:t>
            </a:r>
          </a:p>
          <a:p>
            <a:r>
              <a:rPr lang="en-US" dirty="0" smtClean="0"/>
              <a:t>For more about the book, including code for examples, see www.fm2gp.com.</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13</a:t>
            </a:fld>
            <a:endParaRPr lang="en-US"/>
          </a:p>
        </p:txBody>
      </p:sp>
    </p:spTree>
    <p:extLst>
      <p:ext uri="{BB962C8B-B14F-4D97-AF65-F5344CB8AC3E}">
        <p14:creationId xmlns:p14="http://schemas.microsoft.com/office/powerpoint/2010/main" val="2460009668"/>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dirty="0" smtClean="0"/>
              <a:t>Tracing </a:t>
            </a:r>
            <a:r>
              <a:rPr lang="en-US" sz="3600" dirty="0" err="1" smtClean="0">
                <a:latin typeface="Lucida Console"/>
                <a:cs typeface="Lucida Console"/>
              </a:rPr>
              <a:t>fast_segment_remainder</a:t>
            </a:r>
            <a:endParaRPr lang="en-US" sz="3600" dirty="0">
              <a:latin typeface="Lucida Console"/>
              <a:cs typeface="Lucida Console"/>
            </a:endParaRPr>
          </a:p>
        </p:txBody>
      </p:sp>
      <p:pic>
        <p:nvPicPr>
          <p:cNvPr id="6" name="Content Placeholder 5" descr="latex-image-1.pdf"/>
          <p:cNvPicPr>
            <a:picLocks noGrp="1" noChangeAspect="1"/>
          </p:cNvPicPr>
          <p:nvPr>
            <p:ph idx="1"/>
          </p:nvPr>
        </p:nvPicPr>
        <p:blipFill>
          <a:blip r:embed="rId3" cstate="print">
            <a:extLst>
              <a:ext uri="{28A0092B-C50C-407E-A947-70E740481C1C}">
                <a14:useLocalDpi xmlns:a14="http://schemas.microsoft.com/office/drawing/2010/main"/>
              </a:ext>
            </a:extLst>
          </a:blip>
          <a:srcRect l="-50790" r="-50790"/>
          <a:stretch>
            <a:fillRect/>
          </a:stretch>
        </p:blipFill>
        <p:spPr>
          <a:xfrm>
            <a:off x="-2247901" y="1016000"/>
            <a:ext cx="10253065" cy="5638800"/>
          </a:xfrm>
        </p:spPr>
      </p:pic>
      <p:sp>
        <p:nvSpPr>
          <p:cNvPr id="3" name="Slide Number Placeholder 2"/>
          <p:cNvSpPr>
            <a:spLocks noGrp="1"/>
          </p:cNvSpPr>
          <p:nvPr>
            <p:ph type="sldNum" sz="quarter" idx="12"/>
          </p:nvPr>
        </p:nvSpPr>
        <p:spPr/>
        <p:txBody>
          <a:bodyPr/>
          <a:lstStyle/>
          <a:p>
            <a:fld id="{A1370079-B969-244C-8D20-DC2548AA4964}" type="slidenum">
              <a:rPr lang="en-US" smtClean="0"/>
              <a:t>130</a:t>
            </a:fld>
            <a:endParaRPr lang="en-US"/>
          </a:p>
        </p:txBody>
      </p:sp>
      <p:sp>
        <p:nvSpPr>
          <p:cNvPr id="4" name="Rectangle 3"/>
          <p:cNvSpPr/>
          <p:nvPr/>
        </p:nvSpPr>
        <p:spPr>
          <a:xfrm>
            <a:off x="3600450" y="1138872"/>
            <a:ext cx="5295900" cy="1477328"/>
          </a:xfrm>
          <a:prstGeom prst="rect">
            <a:avLst/>
          </a:prstGeom>
          <a:ln w="28575" cmpd="sng">
            <a:solidFill>
              <a:srgbClr val="FF0000"/>
            </a:solidFill>
          </a:ln>
        </p:spPr>
        <p:txBody>
          <a:bodyPr wrap="square">
            <a:spAutoFit/>
          </a:bodyPr>
          <a:lstStyle/>
          <a:p>
            <a:r>
              <a:rPr lang="en-US" dirty="0" smtClean="0">
                <a:latin typeface="Lucida Console"/>
                <a:cs typeface="Lucida Console"/>
              </a:rPr>
              <a:t>if </a:t>
            </a:r>
            <a:r>
              <a:rPr lang="en-US" dirty="0">
                <a:latin typeface="Lucida Console"/>
                <a:cs typeface="Lucida Console"/>
              </a:rPr>
              <a:t>(a &lt;= b) return a;</a:t>
            </a:r>
          </a:p>
          <a:p>
            <a:r>
              <a:rPr lang="en-US" dirty="0" smtClean="0">
                <a:latin typeface="Lucida Console"/>
                <a:cs typeface="Lucida Console"/>
              </a:rPr>
              <a:t>if </a:t>
            </a:r>
            <a:r>
              <a:rPr lang="en-US" dirty="0">
                <a:latin typeface="Lucida Console"/>
                <a:cs typeface="Lucida Console"/>
              </a:rPr>
              <a:t>(a - b &lt;= b) return a - b;</a:t>
            </a:r>
          </a:p>
          <a:p>
            <a:r>
              <a:rPr lang="en-US" dirty="0" smtClean="0">
                <a:latin typeface="Lucida Console"/>
                <a:cs typeface="Lucida Console"/>
              </a:rPr>
              <a:t>a </a:t>
            </a:r>
            <a:r>
              <a:rPr lang="en-US" dirty="0">
                <a:latin typeface="Lucida Console"/>
                <a:cs typeface="Lucida Console"/>
              </a:rPr>
              <a:t>= </a:t>
            </a:r>
            <a:r>
              <a:rPr lang="en-US" dirty="0" err="1">
                <a:latin typeface="Lucida Console"/>
                <a:cs typeface="Lucida Console"/>
              </a:rPr>
              <a:t>fast_segment_remainder</a:t>
            </a:r>
            <a:r>
              <a:rPr lang="en-US" dirty="0">
                <a:latin typeface="Lucida Console"/>
                <a:cs typeface="Lucida Console"/>
              </a:rPr>
              <a:t>(a, b + b);</a:t>
            </a:r>
          </a:p>
          <a:p>
            <a:r>
              <a:rPr lang="en-US" dirty="0" smtClean="0">
                <a:latin typeface="Lucida Console"/>
                <a:cs typeface="Lucida Console"/>
              </a:rPr>
              <a:t>if </a:t>
            </a:r>
            <a:r>
              <a:rPr lang="en-US" dirty="0">
                <a:latin typeface="Lucida Console"/>
                <a:cs typeface="Lucida Console"/>
              </a:rPr>
              <a:t>(a &lt;= b) return a;</a:t>
            </a:r>
          </a:p>
          <a:p>
            <a:r>
              <a:rPr lang="en-US" dirty="0" smtClean="0">
                <a:latin typeface="Lucida Console"/>
                <a:cs typeface="Lucida Console"/>
              </a:rPr>
              <a:t>return </a:t>
            </a:r>
            <a:r>
              <a:rPr lang="en-US" dirty="0">
                <a:latin typeface="Lucida Console"/>
                <a:cs typeface="Lucida Console"/>
              </a:rPr>
              <a:t>a </a:t>
            </a:r>
            <a:r>
              <a:rPr lang="en-US" dirty="0" smtClean="0">
                <a:latin typeface="Lucida Console"/>
                <a:cs typeface="Lucida Console"/>
              </a:rPr>
              <a:t>– </a:t>
            </a:r>
            <a:r>
              <a:rPr lang="en-US" dirty="0">
                <a:latin typeface="Lucida Console"/>
                <a:cs typeface="Lucida Console"/>
              </a:rPr>
              <a:t>b</a:t>
            </a:r>
            <a:r>
              <a:rPr lang="en-US" dirty="0" smtClean="0">
                <a:latin typeface="Lucida Console"/>
                <a:cs typeface="Lucida Console"/>
              </a:rPr>
              <a:t>;</a:t>
            </a:r>
            <a:endParaRPr lang="en-US" dirty="0">
              <a:latin typeface="Lucida Console"/>
              <a:cs typeface="Lucida Console"/>
            </a:endParaRPr>
          </a:p>
        </p:txBody>
      </p:sp>
    </p:spTree>
    <p:extLst>
      <p:ext uri="{BB962C8B-B14F-4D97-AF65-F5344CB8AC3E}">
        <p14:creationId xmlns:p14="http://schemas.microsoft.com/office/powerpoint/2010/main" val="738520996"/>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  </a:t>
            </a:r>
          </a:p>
        </p:txBody>
      </p:sp>
      <p:sp>
        <p:nvSpPr>
          <p:cNvPr id="20483" name="Text Box 3"/>
          <p:cNvSpPr txBox="1">
            <a:spLocks noChangeArrowheads="1"/>
          </p:cNvSpPr>
          <p:nvPr/>
        </p:nvSpPr>
        <p:spPr bwMode="auto">
          <a:xfrm>
            <a:off x="228600" y="1912937"/>
            <a:ext cx="89154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dirty="0" err="1">
                <a:latin typeface="Lucida Console"/>
                <a:cs typeface="Lucida Console"/>
              </a:rPr>
              <a:t>line_segment</a:t>
            </a:r>
            <a:r>
              <a:rPr lang="en-US" sz="2400" dirty="0">
                <a:latin typeface="Lucida Console"/>
                <a:cs typeface="Lucida Console"/>
              </a:rPr>
              <a:t> </a:t>
            </a:r>
            <a:r>
              <a:rPr lang="en-US" sz="2400" dirty="0" err="1">
                <a:latin typeface="Lucida Console"/>
                <a:cs typeface="Lucida Console"/>
              </a:rPr>
              <a:t>fast_segment_gcm</a:t>
            </a:r>
            <a:r>
              <a:rPr lang="en-US" sz="2400" dirty="0">
                <a:latin typeface="Lucida Console"/>
                <a:cs typeface="Lucida Console"/>
              </a:rPr>
              <a:t>(</a:t>
            </a:r>
            <a:r>
              <a:rPr lang="en-US" sz="2400" dirty="0" err="1">
                <a:latin typeface="Lucida Console"/>
                <a:cs typeface="Lucida Console"/>
              </a:rPr>
              <a:t>line_segment</a:t>
            </a:r>
            <a:r>
              <a:rPr lang="en-US" sz="2400" dirty="0">
                <a:latin typeface="Lucida Console"/>
                <a:cs typeface="Lucida Console"/>
              </a:rPr>
              <a:t> a</a:t>
            </a:r>
            <a:r>
              <a:rPr lang="en-US" sz="2400" dirty="0" smtClean="0">
                <a:latin typeface="Lucida Console"/>
                <a:cs typeface="Lucida Console"/>
              </a:rPr>
              <a:t>,</a:t>
            </a:r>
          </a:p>
          <a:p>
            <a:r>
              <a:rPr lang="en-US" sz="2400" dirty="0">
                <a:latin typeface="Lucida Console"/>
                <a:cs typeface="Lucida Console"/>
              </a:rPr>
              <a:t> </a:t>
            </a:r>
            <a:r>
              <a:rPr lang="en-US" sz="2400" dirty="0" smtClean="0">
                <a:latin typeface="Lucida Console"/>
                <a:cs typeface="Lucida Console"/>
              </a:rPr>
              <a:t>                             </a:t>
            </a:r>
            <a:r>
              <a:rPr lang="en-US" sz="2400" dirty="0" err="1" smtClean="0">
                <a:latin typeface="Lucida Console"/>
                <a:cs typeface="Lucida Console"/>
              </a:rPr>
              <a:t>line_segment</a:t>
            </a:r>
            <a:r>
              <a:rPr lang="en-US" sz="2400" dirty="0" smtClean="0">
                <a:latin typeface="Lucida Console"/>
                <a:cs typeface="Lucida Console"/>
              </a:rPr>
              <a:t> </a:t>
            </a:r>
            <a:r>
              <a:rPr lang="en-US" sz="2400" dirty="0">
                <a:latin typeface="Lucida Console"/>
                <a:cs typeface="Lucida Console"/>
              </a:rPr>
              <a:t>b) {</a:t>
            </a:r>
          </a:p>
          <a:p>
            <a:r>
              <a:rPr lang="en-US" sz="2400" dirty="0">
                <a:latin typeface="Lucida Console"/>
                <a:cs typeface="Lucida Console"/>
              </a:rPr>
              <a:t>    while (a != b) {</a:t>
            </a:r>
          </a:p>
          <a:p>
            <a:r>
              <a:rPr lang="en-US" sz="2400" dirty="0">
                <a:latin typeface="Lucida Console"/>
                <a:cs typeface="Lucida Console"/>
              </a:rPr>
              <a:t>        a = </a:t>
            </a:r>
            <a:r>
              <a:rPr lang="en-US" sz="2400" dirty="0" err="1">
                <a:latin typeface="Lucida Console"/>
                <a:cs typeface="Lucida Console"/>
              </a:rPr>
              <a:t>fast_segment_remainder</a:t>
            </a:r>
            <a:r>
              <a:rPr lang="en-US" sz="2400" dirty="0">
                <a:latin typeface="Lucida Console"/>
                <a:cs typeface="Lucida Console"/>
              </a:rPr>
              <a:t>(a, b);</a:t>
            </a:r>
          </a:p>
          <a:p>
            <a:r>
              <a:rPr lang="pl-PL" sz="2400" dirty="0">
                <a:latin typeface="Lucida Console"/>
                <a:cs typeface="Lucida Console"/>
              </a:rPr>
              <a:t>        </a:t>
            </a:r>
            <a:r>
              <a:rPr lang="pl-PL" sz="2400" dirty="0" err="1">
                <a:latin typeface="Lucida Console"/>
                <a:cs typeface="Lucida Console"/>
              </a:rPr>
              <a:t>std</a:t>
            </a:r>
            <a:r>
              <a:rPr lang="pl-PL" sz="2400" dirty="0">
                <a:latin typeface="Lucida Console"/>
                <a:cs typeface="Lucida Console"/>
              </a:rPr>
              <a:t>::</a:t>
            </a:r>
            <a:r>
              <a:rPr lang="pl-PL" sz="2400" dirty="0" err="1">
                <a:latin typeface="Lucida Console"/>
                <a:cs typeface="Lucida Console"/>
              </a:rPr>
              <a:t>swap</a:t>
            </a:r>
            <a:r>
              <a:rPr lang="pl-PL" sz="2400" dirty="0">
                <a:latin typeface="Lucida Console"/>
                <a:cs typeface="Lucida Console"/>
              </a:rPr>
              <a:t>(a, b);</a:t>
            </a:r>
          </a:p>
          <a:p>
            <a:r>
              <a:rPr lang="pl-PL" sz="2400" dirty="0">
                <a:latin typeface="Lucida Console"/>
                <a:cs typeface="Lucida Console"/>
              </a:rPr>
              <a:t>    }</a:t>
            </a:r>
          </a:p>
          <a:p>
            <a:r>
              <a:rPr lang="is-IS" sz="2400" dirty="0">
                <a:latin typeface="Lucida Console"/>
                <a:cs typeface="Lucida Console"/>
              </a:rPr>
              <a:t>    return a;</a:t>
            </a:r>
          </a:p>
          <a:p>
            <a:r>
              <a:rPr lang="is-IS" sz="2400" dirty="0">
                <a:latin typeface="Lucida Console"/>
                <a:cs typeface="Lucida Console"/>
              </a:rPr>
              <a:t>}</a:t>
            </a:r>
          </a:p>
        </p:txBody>
      </p:sp>
      <p:sp>
        <p:nvSpPr>
          <p:cNvPr id="3" name="Slide Number Placeholder 2"/>
          <p:cNvSpPr>
            <a:spLocks noGrp="1"/>
          </p:cNvSpPr>
          <p:nvPr>
            <p:ph type="sldNum" sz="quarter" idx="12"/>
          </p:nvPr>
        </p:nvSpPr>
        <p:spPr/>
        <p:txBody>
          <a:bodyPr/>
          <a:lstStyle/>
          <a:p>
            <a:fld id="{1390060D-1EE0-AD4D-BE99-A9D595E32993}" type="slidenum">
              <a:rPr lang="en-US" smtClean="0"/>
              <a:pPr/>
              <a:t>131</a:t>
            </a:fld>
            <a:endParaRPr lang="en-US"/>
          </a:p>
        </p:txBody>
      </p:sp>
      <p:sp>
        <p:nvSpPr>
          <p:cNvPr id="5" name="Title 1"/>
          <p:cNvSpPr txBox="1">
            <a:spLocks/>
          </p:cNvSpPr>
          <p:nvPr/>
        </p:nvSpPr>
        <p:spPr bwMode="auto">
          <a:xfrm>
            <a:off x="609600" y="4270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r>
              <a:rPr lang="en-US" dirty="0" smtClean="0">
                <a:solidFill>
                  <a:schemeClr val="tx1"/>
                </a:solidFill>
                <a:cs typeface="Menlo Regular"/>
              </a:rPr>
              <a:t>GCM Using Fast Remainder</a:t>
            </a:r>
          </a:p>
        </p:txBody>
      </p:sp>
    </p:spTree>
    <p:extLst>
      <p:ext uri="{BB962C8B-B14F-4D97-AF65-F5344CB8AC3E}">
        <p14:creationId xmlns:p14="http://schemas.microsoft.com/office/powerpoint/2010/main" val="3118708105"/>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lgn="ctr"/>
            <a:r>
              <a:rPr lang="en-US" sz="4400" i="1" dirty="0" smtClean="0">
                <a:latin typeface="+mj-lt"/>
              </a:rPr>
              <a:t>Don’t disturb my circles!</a:t>
            </a:r>
            <a:endParaRPr lang="en-US" sz="4400" dirty="0">
              <a:latin typeface="+mj-lt"/>
            </a:endParaRPr>
          </a:p>
        </p:txBody>
      </p:sp>
      <p:sp>
        <p:nvSpPr>
          <p:cNvPr id="16" name="Slide Number Placeholder 15"/>
          <p:cNvSpPr>
            <a:spLocks noGrp="1"/>
          </p:cNvSpPr>
          <p:nvPr>
            <p:ph type="sldNum" sz="quarter" idx="12"/>
          </p:nvPr>
        </p:nvSpPr>
        <p:spPr/>
        <p:txBody>
          <a:bodyPr/>
          <a:lstStyle/>
          <a:p>
            <a:fld id="{4AA04D0C-89BA-0845-9137-904D20B84DDB}" type="slidenum">
              <a:rPr lang="en-US" smtClean="0"/>
              <a:pPr/>
              <a:t>132</a:t>
            </a:fld>
            <a:endParaRPr lang="en-US"/>
          </a:p>
        </p:txBody>
      </p:sp>
      <p:pic>
        <p:nvPicPr>
          <p:cNvPr id="4" name="Content Placeholder 3" descr="Death_of_Archimedes.png"/>
          <p:cNvPicPr>
            <a:picLocks noGrp="1" noChangeAspect="1"/>
          </p:cNvPicPr>
          <p:nvPr>
            <p:ph idx="1"/>
          </p:nvPr>
        </p:nvPicPr>
        <p:blipFill>
          <a:blip r:embed="rId3" cstate="print">
            <a:extLst>
              <a:ext uri="{28A0092B-C50C-407E-A947-70E740481C1C}">
                <a14:useLocalDpi xmlns:a14="http://schemas.microsoft.com/office/drawing/2010/main"/>
              </a:ext>
            </a:extLst>
          </a:blip>
          <a:srcRect l="-32183" r="-32183"/>
          <a:stretch>
            <a:fillRect/>
          </a:stretch>
        </p:blipFill>
        <p:spPr/>
      </p:pic>
    </p:spTree>
    <p:extLst>
      <p:ext uri="{BB962C8B-B14F-4D97-AF65-F5344CB8AC3E}">
        <p14:creationId xmlns:p14="http://schemas.microsoft.com/office/powerpoint/2010/main" val="685731279"/>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Mathematics Goes Dormant</a:t>
            </a:r>
            <a:br>
              <a:rPr lang="en-US" dirty="0" smtClean="0"/>
            </a:br>
            <a:r>
              <a:rPr lang="en-US" dirty="0" smtClean="0"/>
              <a:t>(in the West)</a:t>
            </a:r>
            <a:endParaRPr lang="en-US" dirty="0"/>
          </a:p>
        </p:txBody>
      </p:sp>
      <p:sp>
        <p:nvSpPr>
          <p:cNvPr id="4" name="Content Placeholder 3"/>
          <p:cNvSpPr>
            <a:spLocks noGrp="1"/>
          </p:cNvSpPr>
          <p:nvPr>
            <p:ph idx="1"/>
          </p:nvPr>
        </p:nvSpPr>
        <p:spPr/>
        <p:txBody>
          <a:bodyPr/>
          <a:lstStyle/>
          <a:p>
            <a:r>
              <a:rPr lang="en-US" dirty="0" smtClean="0"/>
              <a:t>Ancient mathematics peaks around 3</a:t>
            </a:r>
            <a:r>
              <a:rPr lang="en-US" baseline="30000" dirty="0" smtClean="0"/>
              <a:t>rd</a:t>
            </a:r>
            <a:r>
              <a:rPr lang="en-US" dirty="0" smtClean="0"/>
              <a:t> century BC</a:t>
            </a:r>
          </a:p>
          <a:p>
            <a:r>
              <a:rPr lang="en-US" dirty="0"/>
              <a:t>D</a:t>
            </a:r>
            <a:r>
              <a:rPr lang="en-US" dirty="0" smtClean="0"/>
              <a:t>ecline begins around the time of Archimedes’ death</a:t>
            </a:r>
          </a:p>
          <a:p>
            <a:r>
              <a:rPr lang="en-US" dirty="0" smtClean="0"/>
              <a:t>Romans interested in engineering, not math</a:t>
            </a:r>
          </a:p>
          <a:p>
            <a:r>
              <a:rPr lang="en-US" dirty="0" smtClean="0"/>
              <a:t>1500 years of stagnation follows…</a:t>
            </a:r>
          </a:p>
        </p:txBody>
      </p:sp>
      <p:sp>
        <p:nvSpPr>
          <p:cNvPr id="3" name="Slide Number Placeholder 2"/>
          <p:cNvSpPr>
            <a:spLocks noGrp="1"/>
          </p:cNvSpPr>
          <p:nvPr>
            <p:ph type="sldNum" sz="quarter" idx="12"/>
          </p:nvPr>
        </p:nvSpPr>
        <p:spPr/>
        <p:txBody>
          <a:bodyPr/>
          <a:lstStyle/>
          <a:p>
            <a:fld id="{A1370079-B969-244C-8D20-DC2548AA4964}" type="slidenum">
              <a:rPr lang="en-US" smtClean="0"/>
              <a:t>133</a:t>
            </a:fld>
            <a:endParaRPr lang="en-US"/>
          </a:p>
        </p:txBody>
      </p:sp>
    </p:spTree>
    <p:extLst>
      <p:ext uri="{BB962C8B-B14F-4D97-AF65-F5344CB8AC3E}">
        <p14:creationId xmlns:p14="http://schemas.microsoft.com/office/powerpoint/2010/main" val="847857593"/>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Meanwhile, in other places…</a:t>
            </a:r>
            <a:endParaRPr lang="en-US" dirty="0"/>
          </a:p>
        </p:txBody>
      </p:sp>
      <p:sp>
        <p:nvSpPr>
          <p:cNvPr id="3" name="Content Placeholder 2"/>
          <p:cNvSpPr>
            <a:spLocks noGrp="1"/>
          </p:cNvSpPr>
          <p:nvPr>
            <p:ph idx="1"/>
          </p:nvPr>
        </p:nvSpPr>
        <p:spPr/>
        <p:txBody>
          <a:bodyPr/>
          <a:lstStyle/>
          <a:p>
            <a:pPr>
              <a:spcAft>
                <a:spcPts val="600"/>
              </a:spcAft>
            </a:pPr>
            <a:r>
              <a:rPr lang="en-US" dirty="0" smtClean="0"/>
              <a:t>Other great civilizations had developed their own mathematical traditions:</a:t>
            </a:r>
          </a:p>
          <a:p>
            <a:pPr>
              <a:spcAft>
                <a:spcPts val="600"/>
              </a:spcAft>
            </a:pPr>
            <a:r>
              <a:rPr lang="en-US" dirty="0" smtClean="0"/>
              <a:t>In China, 3</a:t>
            </a:r>
            <a:r>
              <a:rPr lang="en-US" baseline="30000" dirty="0" smtClean="0"/>
              <a:t>rd</a:t>
            </a:r>
            <a:r>
              <a:rPr lang="en-US" dirty="0" smtClean="0"/>
              <a:t> c. mathematician Liu </a:t>
            </a:r>
            <a:r>
              <a:rPr lang="en-US" dirty="0" err="1" smtClean="0"/>
              <a:t>Hui</a:t>
            </a:r>
            <a:r>
              <a:rPr lang="en-US" dirty="0" smtClean="0"/>
              <a:t> wrote commentaries on </a:t>
            </a:r>
            <a:r>
              <a:rPr lang="en-US" i="1" dirty="0" smtClean="0"/>
              <a:t>Nine Chapters on the Mathematical Art</a:t>
            </a:r>
          </a:p>
          <a:p>
            <a:pPr>
              <a:spcAft>
                <a:spcPts val="600"/>
              </a:spcAft>
            </a:pPr>
            <a:r>
              <a:rPr lang="en-US" dirty="0" smtClean="0"/>
              <a:t>In India, 5</a:t>
            </a:r>
            <a:r>
              <a:rPr lang="en-US" baseline="30000" dirty="0" smtClean="0"/>
              <a:t>th</a:t>
            </a:r>
            <a:r>
              <a:rPr lang="en-US" dirty="0"/>
              <a:t> </a:t>
            </a:r>
            <a:r>
              <a:rPr lang="en-US" dirty="0" smtClean="0"/>
              <a:t>c. mathematician </a:t>
            </a:r>
            <a:r>
              <a:rPr lang="en-US" dirty="0" err="1" smtClean="0"/>
              <a:t>Aryabhata</a:t>
            </a:r>
            <a:r>
              <a:rPr lang="en-US" dirty="0" smtClean="0"/>
              <a:t> wrote the </a:t>
            </a:r>
            <a:r>
              <a:rPr lang="en-US" i="1" dirty="0" err="1" smtClean="0"/>
              <a:t>Aryabhatiya</a:t>
            </a:r>
            <a:r>
              <a:rPr lang="en-US" dirty="0" smtClean="0"/>
              <a:t>, a foundational text containing many important algorithms</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134</a:t>
            </a:fld>
            <a:endParaRPr lang="en-US"/>
          </a:p>
        </p:txBody>
      </p:sp>
    </p:spTree>
    <p:extLst>
      <p:ext uri="{BB962C8B-B14F-4D97-AF65-F5344CB8AC3E}">
        <p14:creationId xmlns:p14="http://schemas.microsoft.com/office/powerpoint/2010/main" val="2057551703"/>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Relationship to Modern Mathematics</a:t>
            </a:r>
            <a:endParaRPr lang="en-US" dirty="0"/>
          </a:p>
        </p:txBody>
      </p:sp>
      <p:sp>
        <p:nvSpPr>
          <p:cNvPr id="3" name="Content Placeholder 2"/>
          <p:cNvSpPr>
            <a:spLocks noGrp="1"/>
          </p:cNvSpPr>
          <p:nvPr>
            <p:ph idx="1"/>
          </p:nvPr>
        </p:nvSpPr>
        <p:spPr/>
        <p:txBody>
          <a:bodyPr/>
          <a:lstStyle/>
          <a:p>
            <a:pPr>
              <a:spcAft>
                <a:spcPts val="600"/>
              </a:spcAft>
            </a:pPr>
            <a:r>
              <a:rPr lang="en-US" dirty="0" smtClean="0"/>
              <a:t>Modern mathematics (and computer science) descends from European mathematical tradition.</a:t>
            </a:r>
          </a:p>
          <a:p>
            <a:pPr>
              <a:spcAft>
                <a:spcPts val="600"/>
              </a:spcAft>
            </a:pPr>
            <a:r>
              <a:rPr lang="en-US" dirty="0" smtClean="0"/>
              <a:t>But European mathematics was influenced by Arab, Jewish, and Persian mathematicians, writing in Arabic.</a:t>
            </a:r>
          </a:p>
          <a:p>
            <a:pPr>
              <a:spcAft>
                <a:spcPts val="600"/>
              </a:spcAft>
            </a:pPr>
            <a:r>
              <a:rPr lang="en-US" dirty="0" smtClean="0"/>
              <a:t>These Arabic-speaking mathematicians were themselves influenced by ideas from India.</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135</a:t>
            </a:fld>
            <a:endParaRPr lang="en-US"/>
          </a:p>
        </p:txBody>
      </p:sp>
    </p:spTree>
    <p:extLst>
      <p:ext uri="{BB962C8B-B14F-4D97-AF65-F5344CB8AC3E}">
        <p14:creationId xmlns:p14="http://schemas.microsoft.com/office/powerpoint/2010/main" val="2400439766"/>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Brief History of Zero</a:t>
            </a:r>
            <a:endParaRPr lang="en-US" dirty="0"/>
          </a:p>
        </p:txBody>
      </p:sp>
      <p:sp>
        <p:nvSpPr>
          <p:cNvPr id="3" name="Content Placeholder 2"/>
          <p:cNvSpPr>
            <a:spLocks noGrp="1"/>
          </p:cNvSpPr>
          <p:nvPr>
            <p:ph idx="1"/>
          </p:nvPr>
        </p:nvSpPr>
        <p:spPr/>
        <p:txBody>
          <a:bodyPr/>
          <a:lstStyle/>
          <a:p>
            <a:pPr>
              <a:spcAft>
                <a:spcPts val="600"/>
              </a:spcAft>
            </a:pPr>
            <a:r>
              <a:rPr lang="en-US" dirty="0" smtClean="0"/>
              <a:t>Concept of zero and positional notation dates back at least to 1500 BC, used by Babylonian astronomers</a:t>
            </a:r>
          </a:p>
          <a:p>
            <a:pPr lvl="1">
              <a:spcAft>
                <a:spcPts val="600"/>
              </a:spcAft>
            </a:pPr>
            <a:r>
              <a:rPr lang="en-US" dirty="0" smtClean="0"/>
              <a:t>But they used it with base 60</a:t>
            </a:r>
          </a:p>
          <a:p>
            <a:pPr>
              <a:spcAft>
                <a:spcPts val="600"/>
              </a:spcAft>
            </a:pPr>
            <a:r>
              <a:rPr lang="en-US" dirty="0" smtClean="0"/>
              <a:t>Greek astronomers borrowed this base 60 positional notation for trigonometry</a:t>
            </a:r>
          </a:p>
          <a:p>
            <a:pPr>
              <a:spcAft>
                <a:spcPts val="600"/>
              </a:spcAft>
            </a:pPr>
            <a:r>
              <a:rPr lang="en-US" dirty="0" smtClean="0"/>
              <a:t>Still, no decimal 0 for 1000 years – despite widespread use of abacus.</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136</a:t>
            </a:fld>
            <a:endParaRPr lang="en-US"/>
          </a:p>
        </p:txBody>
      </p:sp>
    </p:spTree>
    <p:extLst>
      <p:ext uri="{BB962C8B-B14F-4D97-AF65-F5344CB8AC3E}">
        <p14:creationId xmlns:p14="http://schemas.microsoft.com/office/powerpoint/2010/main" val="1884501724"/>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Abacus</a:t>
            </a:r>
            <a:endParaRPr lang="en-US" dirty="0"/>
          </a:p>
        </p:txBody>
      </p:sp>
      <p:sp>
        <p:nvSpPr>
          <p:cNvPr id="8" name="Content Placeholder 7"/>
          <p:cNvSpPr>
            <a:spLocks noGrp="1"/>
          </p:cNvSpPr>
          <p:nvPr>
            <p:ph sz="half" idx="2"/>
          </p:nvPr>
        </p:nvSpPr>
        <p:spPr/>
        <p:txBody>
          <a:bodyPr/>
          <a:lstStyle/>
          <a:p>
            <a:r>
              <a:rPr lang="en-US" dirty="0"/>
              <a:t>K</a:t>
            </a:r>
            <a:r>
              <a:rPr lang="en-US" dirty="0" smtClean="0"/>
              <a:t>nown throughout from ancient China to Rome</a:t>
            </a:r>
          </a:p>
          <a:p>
            <a:r>
              <a:rPr lang="en-US" dirty="0" smtClean="0"/>
              <a:t>Positional decimal representation</a:t>
            </a:r>
          </a:p>
          <a:p>
            <a:r>
              <a:rPr lang="en-US" dirty="0" smtClean="0"/>
              <a:t>Still widely used in 20</a:t>
            </a:r>
            <a:r>
              <a:rPr lang="en-US" baseline="30000" dirty="0" smtClean="0"/>
              <a:t>th</a:t>
            </a:r>
            <a:r>
              <a:rPr lang="en-US" dirty="0" smtClean="0"/>
              <a:t> century</a:t>
            </a:r>
          </a:p>
          <a:p>
            <a:pPr marL="0" indent="0">
              <a:buNone/>
            </a:pP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137</a:t>
            </a:fld>
            <a:endParaRPr lang="en-US"/>
          </a:p>
        </p:txBody>
      </p:sp>
      <p:pic>
        <p:nvPicPr>
          <p:cNvPr id="10" name="Content Placeholder 9"/>
          <p:cNvPicPr>
            <a:picLocks noGrp="1" noChangeAspect="1"/>
          </p:cNvPicPr>
          <p:nvPr>
            <p:ph sz="half" idx="1"/>
          </p:nvPr>
        </p:nvPicPr>
        <p:blipFill>
          <a:blip r:embed="rId3" cstate="print">
            <a:extLst>
              <a:ext uri="{28A0092B-C50C-407E-A947-70E740481C1C}">
                <a14:useLocalDpi xmlns:a14="http://schemas.microsoft.com/office/drawing/2010/main"/>
              </a:ext>
            </a:extLst>
          </a:blip>
          <a:srcRect t="1657" b="1657"/>
          <a:stretch>
            <a:fillRect/>
          </a:stretch>
        </p:blipFill>
        <p:spPr>
          <a:ln>
            <a:solidFill>
              <a:schemeClr val="tx1"/>
            </a:solidFill>
          </a:ln>
        </p:spPr>
      </p:pic>
    </p:spTree>
    <p:extLst>
      <p:ext uri="{BB962C8B-B14F-4D97-AF65-F5344CB8AC3E}">
        <p14:creationId xmlns:p14="http://schemas.microsoft.com/office/powerpoint/2010/main" val="3471568889"/>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Decimal Zero Finally Arrives</a:t>
            </a:r>
            <a:endParaRPr lang="en-US" dirty="0"/>
          </a:p>
        </p:txBody>
      </p:sp>
      <p:sp>
        <p:nvSpPr>
          <p:cNvPr id="7" name="Content Placeholder 6"/>
          <p:cNvSpPr>
            <a:spLocks noGrp="1"/>
          </p:cNvSpPr>
          <p:nvPr>
            <p:ph idx="1"/>
          </p:nvPr>
        </p:nvSpPr>
        <p:spPr/>
        <p:txBody>
          <a:bodyPr/>
          <a:lstStyle/>
          <a:p>
            <a:pPr>
              <a:spcAft>
                <a:spcPts val="600"/>
              </a:spcAft>
            </a:pPr>
            <a:r>
              <a:rPr lang="en-US" dirty="0"/>
              <a:t>Indian mathematicians combined “natural” decimal integers with positional notation and </a:t>
            </a:r>
            <a:r>
              <a:rPr lang="en-US" dirty="0" smtClean="0"/>
              <a:t>zero around 6</a:t>
            </a:r>
            <a:r>
              <a:rPr lang="en-US" baseline="30000" dirty="0" smtClean="0"/>
              <a:t>th</a:t>
            </a:r>
            <a:r>
              <a:rPr lang="en-US" dirty="0" smtClean="0"/>
              <a:t> century AD.</a:t>
            </a:r>
            <a:endParaRPr lang="en-US" dirty="0"/>
          </a:p>
          <a:p>
            <a:pPr>
              <a:spcAft>
                <a:spcPts val="600"/>
              </a:spcAft>
            </a:pPr>
            <a:r>
              <a:rPr lang="en-US" dirty="0"/>
              <a:t>N</a:t>
            </a:r>
            <a:r>
              <a:rPr lang="en-US" dirty="0" smtClean="0"/>
              <a:t>otation </a:t>
            </a:r>
            <a:r>
              <a:rPr lang="en-US" dirty="0"/>
              <a:t>spread through India to Persia from  6</a:t>
            </a:r>
            <a:r>
              <a:rPr lang="en-US" baseline="30000" dirty="0"/>
              <a:t>th</a:t>
            </a:r>
            <a:r>
              <a:rPr lang="en-US" dirty="0"/>
              <a:t>  to 9</a:t>
            </a:r>
            <a:r>
              <a:rPr lang="en-US" baseline="30000" dirty="0"/>
              <a:t>th</a:t>
            </a:r>
            <a:r>
              <a:rPr lang="en-US" dirty="0"/>
              <a:t> century AD.</a:t>
            </a:r>
          </a:p>
          <a:p>
            <a:pPr>
              <a:spcAft>
                <a:spcPts val="600"/>
              </a:spcAft>
            </a:pPr>
            <a:r>
              <a:rPr lang="en-US" dirty="0"/>
              <a:t>Arab scholars adopted it and it was taught from Bagdad to Cairo to Cordoba</a:t>
            </a:r>
            <a:r>
              <a:rPr lang="en-US" dirty="0" smtClean="0"/>
              <a:t>.</a:t>
            </a:r>
            <a:endParaRPr lang="en-US" dirty="0"/>
          </a:p>
        </p:txBody>
      </p:sp>
      <p:sp>
        <p:nvSpPr>
          <p:cNvPr id="5" name="Slide Number Placeholder 4"/>
          <p:cNvSpPr>
            <a:spLocks noGrp="1"/>
          </p:cNvSpPr>
          <p:nvPr>
            <p:ph type="sldNum" sz="quarter" idx="12"/>
          </p:nvPr>
        </p:nvSpPr>
        <p:spPr/>
        <p:txBody>
          <a:bodyPr/>
          <a:lstStyle/>
          <a:p>
            <a:fld id="{A1370079-B969-244C-8D20-DC2548AA4964}" type="slidenum">
              <a:rPr lang="en-US" smtClean="0"/>
              <a:t>138</a:t>
            </a:fld>
            <a:endParaRPr lang="en-US"/>
          </a:p>
        </p:txBody>
      </p:sp>
    </p:spTree>
    <p:extLst>
      <p:ext uri="{BB962C8B-B14F-4D97-AF65-F5344CB8AC3E}">
        <p14:creationId xmlns:p14="http://schemas.microsoft.com/office/powerpoint/2010/main" val="3754203286"/>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Rebirth of European Mathematics</a:t>
            </a:r>
            <a:endParaRPr lang="en-US" dirty="0"/>
          </a:p>
        </p:txBody>
      </p:sp>
      <p:sp>
        <p:nvSpPr>
          <p:cNvPr id="3" name="Content Placeholder 2"/>
          <p:cNvSpPr>
            <a:spLocks noGrp="1"/>
          </p:cNvSpPr>
          <p:nvPr>
            <p:ph idx="1"/>
          </p:nvPr>
        </p:nvSpPr>
        <p:spPr>
          <a:xfrm>
            <a:off x="457200" y="1600200"/>
            <a:ext cx="8445500" cy="4525963"/>
          </a:xfrm>
        </p:spPr>
        <p:txBody>
          <a:bodyPr/>
          <a:lstStyle/>
          <a:p>
            <a:pPr>
              <a:spcAft>
                <a:spcPts val="600"/>
              </a:spcAft>
            </a:pPr>
            <a:r>
              <a:rPr lang="en-US" dirty="0" smtClean="0"/>
              <a:t>Publication in 1203 of </a:t>
            </a:r>
            <a:r>
              <a:rPr lang="en-US" i="1" dirty="0" smtClean="0"/>
              <a:t>Liber Abaci </a:t>
            </a:r>
            <a:r>
              <a:rPr lang="en-US" dirty="0" smtClean="0"/>
              <a:t>(“The Book</a:t>
            </a:r>
            <a:br>
              <a:rPr lang="en-US" dirty="0" smtClean="0"/>
            </a:br>
            <a:r>
              <a:rPr lang="en-US" dirty="0" smtClean="0"/>
              <a:t>of Calculation”) by Leonardo Pisano.</a:t>
            </a:r>
          </a:p>
          <a:p>
            <a:pPr>
              <a:spcAft>
                <a:spcPts val="600"/>
              </a:spcAft>
            </a:pPr>
            <a:r>
              <a:rPr lang="en-US" dirty="0" smtClean="0"/>
              <a:t>Introduces 0 and decimal positional notation</a:t>
            </a:r>
            <a:br>
              <a:rPr lang="en-US" dirty="0" smtClean="0"/>
            </a:br>
            <a:r>
              <a:rPr lang="en-US" dirty="0" smtClean="0"/>
              <a:t>to Europeans</a:t>
            </a:r>
          </a:p>
          <a:p>
            <a:pPr>
              <a:spcAft>
                <a:spcPts val="600"/>
              </a:spcAft>
            </a:pPr>
            <a:r>
              <a:rPr lang="en-US" dirty="0" smtClean="0"/>
              <a:t>Also now-standard algorithms for arithmetic</a:t>
            </a:r>
          </a:p>
          <a:p>
            <a:pPr lvl="1">
              <a:spcAft>
                <a:spcPts val="600"/>
              </a:spcAft>
            </a:pPr>
            <a:r>
              <a:rPr lang="en-US" dirty="0" smtClean="0"/>
              <a:t>“long” addition, subtraction, division, multiplication</a:t>
            </a:r>
          </a:p>
        </p:txBody>
      </p:sp>
      <p:sp>
        <p:nvSpPr>
          <p:cNvPr id="4" name="Slide Number Placeholder 3"/>
          <p:cNvSpPr>
            <a:spLocks noGrp="1"/>
          </p:cNvSpPr>
          <p:nvPr>
            <p:ph type="sldNum" sz="quarter" idx="12"/>
          </p:nvPr>
        </p:nvSpPr>
        <p:spPr/>
        <p:txBody>
          <a:bodyPr/>
          <a:lstStyle/>
          <a:p>
            <a:fld id="{A1370079-B969-244C-8D20-DC2548AA4964}" type="slidenum">
              <a:rPr lang="en-US" smtClean="0"/>
              <a:t>139</a:t>
            </a:fld>
            <a:endParaRPr lang="en-US"/>
          </a:p>
        </p:txBody>
      </p:sp>
    </p:spTree>
    <p:extLst>
      <p:ext uri="{BB962C8B-B14F-4D97-AF65-F5344CB8AC3E}">
        <p14:creationId xmlns:p14="http://schemas.microsoft.com/office/powerpoint/2010/main" val="128983297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Lecture 2</a:t>
            </a:r>
            <a:endParaRPr lang="en-US" dirty="0"/>
          </a:p>
        </p:txBody>
      </p:sp>
      <p:sp>
        <p:nvSpPr>
          <p:cNvPr id="3" name="Subtitle 2"/>
          <p:cNvSpPr>
            <a:spLocks noGrp="1"/>
          </p:cNvSpPr>
          <p:nvPr>
            <p:ph type="subTitle" idx="1"/>
          </p:nvPr>
        </p:nvSpPr>
        <p:spPr/>
        <p:txBody>
          <a:bodyPr/>
          <a:lstStyle/>
          <a:p>
            <a:r>
              <a:rPr lang="en-US" dirty="0" smtClean="0"/>
              <a:t>Egyptian Multiplication</a:t>
            </a:r>
          </a:p>
          <a:p>
            <a:r>
              <a:rPr lang="en-US" dirty="0" smtClean="0"/>
              <a:t>(Covers material from Chapter 2)</a:t>
            </a:r>
            <a:endParaRPr lang="en-US" dirty="0"/>
          </a:p>
        </p:txBody>
      </p:sp>
    </p:spTree>
    <p:extLst>
      <p:ext uri="{BB962C8B-B14F-4D97-AF65-F5344CB8AC3E}">
        <p14:creationId xmlns:p14="http://schemas.microsoft.com/office/powerpoint/2010/main" val="855624837"/>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Leonardo </a:t>
            </a:r>
            <a:r>
              <a:rPr lang="en-US" dirty="0" smtClean="0"/>
              <a:t>Pisano, aka Fibonacci</a:t>
            </a:r>
            <a:br>
              <a:rPr lang="en-US" dirty="0" smtClean="0"/>
            </a:br>
            <a:r>
              <a:rPr lang="en-US" dirty="0" smtClean="0"/>
              <a:t>(</a:t>
            </a:r>
            <a:r>
              <a:rPr lang="en-US" dirty="0" smtClean="0"/>
              <a:t>1170-ca. 1240)</a:t>
            </a:r>
            <a:endParaRPr lang="en-US" dirty="0"/>
          </a:p>
        </p:txBody>
      </p:sp>
      <p:pic>
        <p:nvPicPr>
          <p:cNvPr id="11" name="Content Placeholder 10" descr="LeonardoPisanoCropped.jpg"/>
          <p:cNvPicPr>
            <a:picLocks noGrp="1" noChangeAspect="1"/>
          </p:cNvPicPr>
          <p:nvPr>
            <p:ph sz="half" idx="1"/>
          </p:nvPr>
        </p:nvPicPr>
        <p:blipFill>
          <a:blip r:embed="rId3" cstate="print">
            <a:extLst>
              <a:ext uri="{28A0092B-C50C-407E-A947-70E740481C1C}">
                <a14:useLocalDpi xmlns:a14="http://schemas.microsoft.com/office/drawing/2010/main"/>
              </a:ext>
            </a:extLst>
          </a:blip>
          <a:srcRect l="-193" r="-193"/>
          <a:stretch>
            <a:fillRect/>
          </a:stretch>
        </p:blipFill>
        <p:spPr>
          <a:xfrm>
            <a:off x="457200" y="1714500"/>
            <a:ext cx="4038600" cy="4525963"/>
          </a:xfrm>
          <a:ln>
            <a:solidFill>
              <a:schemeClr val="tx1"/>
            </a:solidFill>
          </a:ln>
        </p:spPr>
      </p:pic>
      <p:sp>
        <p:nvSpPr>
          <p:cNvPr id="10" name="Content Placeholder 9"/>
          <p:cNvSpPr>
            <a:spLocks noGrp="1"/>
          </p:cNvSpPr>
          <p:nvPr>
            <p:ph sz="half" idx="2"/>
          </p:nvPr>
        </p:nvSpPr>
        <p:spPr>
          <a:xfrm>
            <a:off x="4648200" y="1714500"/>
            <a:ext cx="4038600" cy="4525963"/>
          </a:xfrm>
        </p:spPr>
        <p:txBody>
          <a:bodyPr>
            <a:normAutofit lnSpcReduction="10000"/>
          </a:bodyPr>
          <a:lstStyle/>
          <a:p>
            <a:pPr>
              <a:spcAft>
                <a:spcPts val="600"/>
              </a:spcAft>
            </a:pPr>
            <a:r>
              <a:rPr lang="en-US" dirty="0" smtClean="0"/>
              <a:t>Son of </a:t>
            </a:r>
            <a:r>
              <a:rPr lang="en-US" dirty="0" err="1" smtClean="0"/>
              <a:t>Bonacci</a:t>
            </a:r>
            <a:r>
              <a:rPr lang="en-US" dirty="0" smtClean="0"/>
              <a:t>, a </a:t>
            </a:r>
            <a:r>
              <a:rPr lang="en-US" dirty="0" err="1" smtClean="0"/>
              <a:t>Pisan</a:t>
            </a:r>
            <a:r>
              <a:rPr lang="en-US" dirty="0" smtClean="0"/>
              <a:t> trader, who brought Leonardo along when working in Algeria.</a:t>
            </a:r>
          </a:p>
          <a:p>
            <a:pPr>
              <a:spcAft>
                <a:spcPts val="600"/>
              </a:spcAft>
            </a:pPr>
            <a:r>
              <a:rPr lang="en-US" dirty="0"/>
              <a:t>L</a:t>
            </a:r>
            <a:r>
              <a:rPr lang="en-US" dirty="0" smtClean="0"/>
              <a:t>earned “Hindu digits” and other math from the Arabs</a:t>
            </a:r>
          </a:p>
          <a:p>
            <a:pPr>
              <a:spcAft>
                <a:spcPts val="600"/>
              </a:spcAft>
            </a:pPr>
            <a:r>
              <a:rPr lang="en-US" dirty="0" smtClean="0"/>
              <a:t>Wrote most important math books in 1500 years</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140</a:t>
            </a:fld>
            <a:endParaRPr lang="en-US"/>
          </a:p>
        </p:txBody>
      </p:sp>
    </p:spTree>
    <p:extLst>
      <p:ext uri="{BB962C8B-B14F-4D97-AF65-F5344CB8AC3E}">
        <p14:creationId xmlns:p14="http://schemas.microsoft.com/office/powerpoint/2010/main" val="2597765006"/>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Things to Consider</a:t>
            </a:r>
            <a:endParaRPr lang="en-US" dirty="0"/>
          </a:p>
        </p:txBody>
      </p:sp>
      <p:sp>
        <p:nvSpPr>
          <p:cNvPr id="7" name="Content Placeholder 6"/>
          <p:cNvSpPr>
            <a:spLocks noGrp="1"/>
          </p:cNvSpPr>
          <p:nvPr>
            <p:ph idx="1"/>
          </p:nvPr>
        </p:nvSpPr>
        <p:spPr/>
        <p:txBody>
          <a:bodyPr/>
          <a:lstStyle/>
          <a:p>
            <a:r>
              <a:rPr lang="en-US" dirty="0" smtClean="0"/>
              <a:t>Many solutions in mathematics depend on having the right representation</a:t>
            </a:r>
          </a:p>
          <a:p>
            <a:r>
              <a:rPr lang="en-US" dirty="0" smtClean="0"/>
              <a:t>The same is true of programming</a:t>
            </a:r>
            <a:endParaRPr lang="en-US" dirty="0"/>
          </a:p>
        </p:txBody>
      </p:sp>
      <p:sp>
        <p:nvSpPr>
          <p:cNvPr id="5" name="Slide Number Placeholder 4"/>
          <p:cNvSpPr>
            <a:spLocks noGrp="1"/>
          </p:cNvSpPr>
          <p:nvPr>
            <p:ph type="sldNum" sz="quarter" idx="12"/>
          </p:nvPr>
        </p:nvSpPr>
        <p:spPr/>
        <p:txBody>
          <a:bodyPr/>
          <a:lstStyle/>
          <a:p>
            <a:fld id="{A1370079-B969-244C-8D20-DC2548AA4964}" type="slidenum">
              <a:rPr lang="en-US" smtClean="0"/>
              <a:t>141</a:t>
            </a:fld>
            <a:endParaRPr lang="en-US"/>
          </a:p>
        </p:txBody>
      </p:sp>
    </p:spTree>
    <p:extLst>
      <p:ext uri="{BB962C8B-B14F-4D97-AF65-F5344CB8AC3E}">
        <p14:creationId xmlns:p14="http://schemas.microsoft.com/office/powerpoint/2010/main" val="115898070"/>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Lecture </a:t>
            </a:r>
            <a:r>
              <a:rPr lang="en-US" dirty="0"/>
              <a:t>6</a:t>
            </a:r>
          </a:p>
        </p:txBody>
      </p:sp>
      <p:sp>
        <p:nvSpPr>
          <p:cNvPr id="3" name="Subtitle 2"/>
          <p:cNvSpPr>
            <a:spLocks noGrp="1"/>
          </p:cNvSpPr>
          <p:nvPr>
            <p:ph type="subTitle" idx="1"/>
          </p:nvPr>
        </p:nvSpPr>
        <p:spPr>
          <a:xfrm>
            <a:off x="575884" y="3886200"/>
            <a:ext cx="8047606" cy="1752600"/>
          </a:xfrm>
        </p:spPr>
        <p:txBody>
          <a:bodyPr/>
          <a:lstStyle/>
          <a:p>
            <a:r>
              <a:rPr lang="en-US" dirty="0" smtClean="0"/>
              <a:t>Remainder and Quotient Algorithms</a:t>
            </a:r>
          </a:p>
          <a:p>
            <a:r>
              <a:rPr lang="en-US" dirty="0" smtClean="0"/>
              <a:t>(Covers material from Sec. 4.5-4.8)</a:t>
            </a:r>
            <a:endParaRPr lang="en-US" dirty="0"/>
          </a:p>
        </p:txBody>
      </p:sp>
    </p:spTree>
    <p:extLst>
      <p:ext uri="{BB962C8B-B14F-4D97-AF65-F5344CB8AC3E}">
        <p14:creationId xmlns:p14="http://schemas.microsoft.com/office/powerpoint/2010/main" val="3156569686"/>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Zero and Segment Length</a:t>
            </a:r>
            <a:endParaRPr lang="en-US" dirty="0"/>
          </a:p>
        </p:txBody>
      </p:sp>
      <p:sp>
        <p:nvSpPr>
          <p:cNvPr id="3" name="Content Placeholder 2"/>
          <p:cNvSpPr>
            <a:spLocks noGrp="1"/>
          </p:cNvSpPr>
          <p:nvPr>
            <p:ph idx="1"/>
          </p:nvPr>
        </p:nvSpPr>
        <p:spPr/>
        <p:txBody>
          <a:bodyPr/>
          <a:lstStyle/>
          <a:p>
            <a:r>
              <a:rPr lang="en-US" dirty="0" smtClean="0"/>
              <a:t>Once we have the idea of zero, we can imagine a zero-length segment AA.</a:t>
            </a:r>
          </a:p>
          <a:p>
            <a:r>
              <a:rPr lang="en-US" dirty="0" smtClean="0"/>
              <a:t>Then we need to tweak our functions to handle zero-length segments.</a:t>
            </a:r>
          </a:p>
          <a:p>
            <a:pPr lvl="1"/>
            <a:r>
              <a:rPr lang="en-US" dirty="0" smtClean="0"/>
              <a:t>Can’t allow 2</a:t>
            </a:r>
            <a:r>
              <a:rPr lang="en-US" baseline="30000" dirty="0" smtClean="0"/>
              <a:t>nd</a:t>
            </a:r>
            <a:r>
              <a:rPr lang="en-US" dirty="0" smtClean="0"/>
              <a:t> argument of remainder function to be 0.</a:t>
            </a:r>
          </a:p>
          <a:p>
            <a:pPr lvl="1"/>
            <a:r>
              <a:rPr lang="en-US" dirty="0" smtClean="0"/>
              <a:t>Remainders shift to range [0, n–1].</a:t>
            </a:r>
            <a:endParaRPr lang="en-US" dirty="0"/>
          </a:p>
        </p:txBody>
      </p:sp>
      <p:sp>
        <p:nvSpPr>
          <p:cNvPr id="4" name="Slide Number Placeholder 3"/>
          <p:cNvSpPr>
            <a:spLocks noGrp="1"/>
          </p:cNvSpPr>
          <p:nvPr>
            <p:ph type="sldNum" sz="quarter" idx="12"/>
          </p:nvPr>
        </p:nvSpPr>
        <p:spPr/>
        <p:txBody>
          <a:bodyPr/>
          <a:lstStyle/>
          <a:p>
            <a:fld id="{4AA04D0C-89BA-0845-9137-904D20B84DDB}" type="slidenum">
              <a:rPr lang="en-US" smtClean="0"/>
              <a:pPr/>
              <a:t>143</a:t>
            </a:fld>
            <a:endParaRPr lang="en-US"/>
          </a:p>
        </p:txBody>
      </p:sp>
    </p:spTree>
    <p:extLst>
      <p:ext uri="{BB962C8B-B14F-4D97-AF65-F5344CB8AC3E}">
        <p14:creationId xmlns:p14="http://schemas.microsoft.com/office/powerpoint/2010/main" val="859598006"/>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  </a:t>
            </a:r>
          </a:p>
        </p:txBody>
      </p:sp>
      <p:sp>
        <p:nvSpPr>
          <p:cNvPr id="20483" name="Text Box 3"/>
          <p:cNvSpPr txBox="1">
            <a:spLocks noChangeArrowheads="1"/>
          </p:cNvSpPr>
          <p:nvPr/>
        </p:nvSpPr>
        <p:spPr bwMode="auto">
          <a:xfrm>
            <a:off x="228600" y="1912937"/>
            <a:ext cx="89154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dirty="0" err="1">
                <a:latin typeface="Lucida Console"/>
                <a:cs typeface="Lucida Console"/>
              </a:rPr>
              <a:t>line_segment</a:t>
            </a:r>
            <a:r>
              <a:rPr lang="en-US" sz="2400" dirty="0">
                <a:latin typeface="Lucida Console"/>
                <a:cs typeface="Lucida Console"/>
              </a:rPr>
              <a:t> fast_segment_remainder1(</a:t>
            </a:r>
            <a:r>
              <a:rPr lang="en-US" sz="2400" dirty="0" err="1">
                <a:latin typeface="Lucida Console"/>
                <a:cs typeface="Lucida Console"/>
              </a:rPr>
              <a:t>line_segment</a:t>
            </a:r>
            <a:r>
              <a:rPr lang="en-US" sz="2400" dirty="0">
                <a:latin typeface="Lucida Console"/>
                <a:cs typeface="Lucida Console"/>
              </a:rPr>
              <a:t> a</a:t>
            </a:r>
            <a:r>
              <a:rPr lang="en-US" sz="2400" dirty="0" smtClean="0">
                <a:latin typeface="Lucida Console"/>
                <a:cs typeface="Lucida Console"/>
              </a:rPr>
              <a:t>,</a:t>
            </a:r>
          </a:p>
          <a:p>
            <a:r>
              <a:rPr lang="en-US" sz="2400" dirty="0">
                <a:latin typeface="Lucida Console"/>
                <a:cs typeface="Lucida Console"/>
              </a:rPr>
              <a:t> </a:t>
            </a:r>
            <a:r>
              <a:rPr lang="en-US" sz="2400" dirty="0" smtClean="0">
                <a:latin typeface="Lucida Console"/>
                <a:cs typeface="Lucida Console"/>
              </a:rPr>
              <a:t>                       </a:t>
            </a:r>
            <a:r>
              <a:rPr lang="en-US" sz="2400" dirty="0" err="1" smtClean="0">
                <a:latin typeface="Lucida Console"/>
                <a:cs typeface="Lucida Console"/>
              </a:rPr>
              <a:t>line_segment</a:t>
            </a:r>
            <a:r>
              <a:rPr lang="en-US" sz="2400" dirty="0" smtClean="0">
                <a:latin typeface="Lucida Console"/>
                <a:cs typeface="Lucida Console"/>
              </a:rPr>
              <a:t> </a:t>
            </a:r>
            <a:r>
              <a:rPr lang="en-US" sz="2400" dirty="0">
                <a:latin typeface="Lucida Console"/>
                <a:cs typeface="Lucida Console"/>
              </a:rPr>
              <a:t>b) {</a:t>
            </a:r>
          </a:p>
          <a:p>
            <a:r>
              <a:rPr lang="it-IT" sz="2400" dirty="0">
                <a:latin typeface="Lucida Console"/>
                <a:cs typeface="Lucida Console"/>
              </a:rPr>
              <a:t>    // </a:t>
            </a:r>
            <a:r>
              <a:rPr lang="it-IT" sz="2400" dirty="0" err="1">
                <a:latin typeface="Lucida Console"/>
                <a:cs typeface="Lucida Console"/>
              </a:rPr>
              <a:t>precondition</a:t>
            </a:r>
            <a:r>
              <a:rPr lang="it-IT" sz="2400" dirty="0">
                <a:latin typeface="Lucida Console"/>
                <a:cs typeface="Lucida Console"/>
              </a:rPr>
              <a:t>: b != 0</a:t>
            </a:r>
          </a:p>
          <a:p>
            <a:r>
              <a:rPr lang="en-US" sz="2400" dirty="0">
                <a:latin typeface="Lucida Console"/>
                <a:cs typeface="Lucida Console"/>
              </a:rPr>
              <a:t>    if (a &lt; b) return a;</a:t>
            </a:r>
          </a:p>
          <a:p>
            <a:r>
              <a:rPr lang="en-US" sz="2400" dirty="0">
                <a:latin typeface="Lucida Console"/>
                <a:cs typeface="Lucida Console"/>
              </a:rPr>
              <a:t>    if (a - b &lt; b) return a - b;</a:t>
            </a:r>
          </a:p>
          <a:p>
            <a:r>
              <a:rPr lang="en-US" sz="2400" dirty="0">
                <a:latin typeface="Lucida Console"/>
                <a:cs typeface="Lucida Console"/>
              </a:rPr>
              <a:t>    a = fast_segment_remainder1(a, b + b);</a:t>
            </a:r>
          </a:p>
          <a:p>
            <a:r>
              <a:rPr lang="en-US" sz="2400" dirty="0">
                <a:latin typeface="Lucida Console"/>
                <a:cs typeface="Lucida Console"/>
              </a:rPr>
              <a:t>    if (a &lt; b) return a;</a:t>
            </a:r>
          </a:p>
          <a:p>
            <a:r>
              <a:rPr lang="en-US" sz="2400" dirty="0">
                <a:latin typeface="Lucida Console"/>
                <a:cs typeface="Lucida Console"/>
              </a:rPr>
              <a:t>    return a - b;</a:t>
            </a:r>
          </a:p>
          <a:p>
            <a:r>
              <a:rPr lang="en-US" sz="2400" dirty="0">
                <a:latin typeface="Lucida Console"/>
                <a:cs typeface="Lucida Console"/>
              </a:rPr>
              <a:t>}</a:t>
            </a:r>
            <a:endParaRPr lang="is-IS" sz="2400" dirty="0">
              <a:latin typeface="Lucida Console"/>
              <a:cs typeface="Lucida Console"/>
            </a:endParaRPr>
          </a:p>
        </p:txBody>
      </p:sp>
      <p:sp>
        <p:nvSpPr>
          <p:cNvPr id="3" name="Slide Number Placeholder 2"/>
          <p:cNvSpPr>
            <a:spLocks noGrp="1"/>
          </p:cNvSpPr>
          <p:nvPr>
            <p:ph type="sldNum" sz="quarter" idx="12"/>
          </p:nvPr>
        </p:nvSpPr>
        <p:spPr/>
        <p:txBody>
          <a:bodyPr/>
          <a:lstStyle/>
          <a:p>
            <a:fld id="{1390060D-1EE0-AD4D-BE99-A9D595E32993}" type="slidenum">
              <a:rPr lang="en-US" smtClean="0"/>
              <a:pPr/>
              <a:t>144</a:t>
            </a:fld>
            <a:endParaRPr lang="en-US"/>
          </a:p>
        </p:txBody>
      </p:sp>
      <p:sp>
        <p:nvSpPr>
          <p:cNvPr id="5" name="Title 1"/>
          <p:cNvSpPr txBox="1">
            <a:spLocks/>
          </p:cNvSpPr>
          <p:nvPr/>
        </p:nvSpPr>
        <p:spPr bwMode="auto">
          <a:xfrm>
            <a:off x="609600" y="4270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r>
              <a:rPr lang="en-US" dirty="0">
                <a:solidFill>
                  <a:srgbClr val="000000"/>
                </a:solidFill>
                <a:cs typeface="Menlo Regular"/>
              </a:rPr>
              <a:t>Fast Segment Remainder with Zero</a:t>
            </a:r>
            <a:endParaRPr lang="en-US" dirty="0" smtClean="0">
              <a:solidFill>
                <a:srgbClr val="000000"/>
              </a:solidFill>
              <a:cs typeface="Menlo Regular"/>
            </a:endParaRPr>
          </a:p>
        </p:txBody>
      </p:sp>
    </p:spTree>
    <p:extLst>
      <p:ext uri="{BB962C8B-B14F-4D97-AF65-F5344CB8AC3E}">
        <p14:creationId xmlns:p14="http://schemas.microsoft.com/office/powerpoint/2010/main" val="3275025834"/>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Eliminating the Recursion</a:t>
            </a:r>
            <a:endParaRPr lang="en-US" dirty="0"/>
          </a:p>
        </p:txBody>
      </p:sp>
      <p:sp>
        <p:nvSpPr>
          <p:cNvPr id="4" name="Content Placeholder 3"/>
          <p:cNvSpPr>
            <a:spLocks noGrp="1"/>
          </p:cNvSpPr>
          <p:nvPr>
            <p:ph idx="1"/>
          </p:nvPr>
        </p:nvSpPr>
        <p:spPr/>
        <p:txBody>
          <a:bodyPr/>
          <a:lstStyle/>
          <a:p>
            <a:r>
              <a:rPr lang="en-US" dirty="0" smtClean="0"/>
              <a:t>Every time we </a:t>
            </a:r>
            <a:r>
              <a:rPr lang="en-US" dirty="0" err="1" smtClean="0"/>
              <a:t>recurse</a:t>
            </a:r>
            <a:r>
              <a:rPr lang="en-US" dirty="0" smtClean="0"/>
              <a:t>, we double argument </a:t>
            </a:r>
            <a:r>
              <a:rPr lang="en-US" i="1" dirty="0" smtClean="0"/>
              <a:t>b</a:t>
            </a:r>
            <a:r>
              <a:rPr lang="en-US" dirty="0" smtClean="0"/>
              <a:t>.</a:t>
            </a:r>
          </a:p>
          <a:p>
            <a:r>
              <a:rPr lang="en-US" dirty="0" smtClean="0"/>
              <a:t>Instead, let’s </a:t>
            </a:r>
            <a:r>
              <a:rPr lang="en-US" dirty="0" err="1" smtClean="0"/>
              <a:t>precompute</a:t>
            </a:r>
            <a:r>
              <a:rPr lang="en-US" dirty="0" smtClean="0"/>
              <a:t> how many times we’ll need to double.</a:t>
            </a:r>
            <a:endParaRPr lang="en-US" dirty="0"/>
          </a:p>
        </p:txBody>
      </p:sp>
      <p:sp>
        <p:nvSpPr>
          <p:cNvPr id="3" name="Slide Number Placeholder 2"/>
          <p:cNvSpPr>
            <a:spLocks noGrp="1"/>
          </p:cNvSpPr>
          <p:nvPr>
            <p:ph type="sldNum" sz="quarter" idx="12"/>
          </p:nvPr>
        </p:nvSpPr>
        <p:spPr/>
        <p:txBody>
          <a:bodyPr/>
          <a:lstStyle/>
          <a:p>
            <a:fld id="{A1370079-B969-244C-8D20-DC2548AA4964}" type="slidenum">
              <a:rPr lang="en-US" smtClean="0"/>
              <a:t>145</a:t>
            </a:fld>
            <a:endParaRPr lang="en-US"/>
          </a:p>
        </p:txBody>
      </p:sp>
    </p:spTree>
    <p:extLst>
      <p:ext uri="{BB962C8B-B14F-4D97-AF65-F5344CB8AC3E}">
        <p14:creationId xmlns:p14="http://schemas.microsoft.com/office/powerpoint/2010/main" val="2499759514"/>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  </a:t>
            </a:r>
          </a:p>
        </p:txBody>
      </p:sp>
      <p:sp>
        <p:nvSpPr>
          <p:cNvPr id="20483" name="Text Box 3"/>
          <p:cNvSpPr txBox="1">
            <a:spLocks noChangeArrowheads="1"/>
          </p:cNvSpPr>
          <p:nvPr/>
        </p:nvSpPr>
        <p:spPr bwMode="auto">
          <a:xfrm>
            <a:off x="228600" y="1912937"/>
            <a:ext cx="89154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dirty="0" err="1">
                <a:latin typeface="Lucida Console"/>
                <a:cs typeface="Lucida Console"/>
              </a:rPr>
              <a:t>line_segment</a:t>
            </a:r>
            <a:r>
              <a:rPr lang="en-US" sz="2400" dirty="0">
                <a:latin typeface="Lucida Console"/>
                <a:cs typeface="Lucida Console"/>
              </a:rPr>
              <a:t> </a:t>
            </a:r>
            <a:r>
              <a:rPr lang="en-US" sz="2400" dirty="0" err="1">
                <a:latin typeface="Lucida Console"/>
                <a:cs typeface="Lucida Console"/>
              </a:rPr>
              <a:t>largest_doubling</a:t>
            </a:r>
            <a:r>
              <a:rPr lang="en-US" sz="2400" dirty="0">
                <a:latin typeface="Lucida Console"/>
                <a:cs typeface="Lucida Console"/>
              </a:rPr>
              <a:t>(</a:t>
            </a:r>
            <a:r>
              <a:rPr lang="en-US" sz="2400" dirty="0" err="1">
                <a:latin typeface="Lucida Console"/>
                <a:cs typeface="Lucida Console"/>
              </a:rPr>
              <a:t>line_segment</a:t>
            </a:r>
            <a:r>
              <a:rPr lang="en-US" sz="2400" dirty="0">
                <a:latin typeface="Lucida Console"/>
                <a:cs typeface="Lucida Console"/>
              </a:rPr>
              <a:t> a</a:t>
            </a:r>
            <a:r>
              <a:rPr lang="en-US" sz="2400" dirty="0" smtClean="0">
                <a:latin typeface="Lucida Console"/>
                <a:cs typeface="Lucida Console"/>
              </a:rPr>
              <a:t>,</a:t>
            </a:r>
          </a:p>
          <a:p>
            <a:r>
              <a:rPr lang="en-US" sz="2400" dirty="0">
                <a:latin typeface="Lucida Console"/>
                <a:cs typeface="Lucida Console"/>
              </a:rPr>
              <a:t> </a:t>
            </a:r>
            <a:r>
              <a:rPr lang="en-US" sz="2400" dirty="0" smtClean="0">
                <a:latin typeface="Lucida Console"/>
                <a:cs typeface="Lucida Console"/>
              </a:rPr>
              <a:t>                             </a:t>
            </a:r>
            <a:r>
              <a:rPr lang="en-US" sz="2400" dirty="0" err="1" smtClean="0">
                <a:latin typeface="Lucida Console"/>
                <a:cs typeface="Lucida Console"/>
              </a:rPr>
              <a:t>line_segment</a:t>
            </a:r>
            <a:r>
              <a:rPr lang="en-US" sz="2400" dirty="0" smtClean="0">
                <a:latin typeface="Lucida Console"/>
                <a:cs typeface="Lucida Console"/>
              </a:rPr>
              <a:t> </a:t>
            </a:r>
            <a:r>
              <a:rPr lang="en-US" sz="2400" dirty="0">
                <a:latin typeface="Lucida Console"/>
                <a:cs typeface="Lucida Console"/>
              </a:rPr>
              <a:t>b) {</a:t>
            </a:r>
          </a:p>
          <a:p>
            <a:r>
              <a:rPr lang="it-IT" sz="2400" dirty="0">
                <a:latin typeface="Lucida Console"/>
                <a:cs typeface="Lucida Console"/>
              </a:rPr>
              <a:t>    // </a:t>
            </a:r>
            <a:r>
              <a:rPr lang="it-IT" sz="2400" dirty="0" err="1">
                <a:latin typeface="Lucida Console"/>
                <a:cs typeface="Lucida Console"/>
              </a:rPr>
              <a:t>precondition</a:t>
            </a:r>
            <a:r>
              <a:rPr lang="it-IT" sz="2400" dirty="0">
                <a:latin typeface="Lucida Console"/>
                <a:cs typeface="Lucida Console"/>
              </a:rPr>
              <a:t>: b != 0</a:t>
            </a:r>
          </a:p>
          <a:p>
            <a:r>
              <a:rPr lang="en-US" sz="2400" dirty="0">
                <a:latin typeface="Lucida Console"/>
                <a:cs typeface="Lucida Console"/>
              </a:rPr>
              <a:t>    while (a - b &gt;= b) b = b + b;</a:t>
            </a:r>
          </a:p>
          <a:p>
            <a:r>
              <a:rPr lang="is-IS" sz="2400" dirty="0">
                <a:latin typeface="Lucida Console"/>
                <a:cs typeface="Lucida Console"/>
              </a:rPr>
              <a:t>    return b;</a:t>
            </a:r>
          </a:p>
          <a:p>
            <a:r>
              <a:rPr lang="is-IS" sz="2400" dirty="0">
                <a:latin typeface="Lucida Console"/>
                <a:cs typeface="Lucida Console"/>
              </a:rPr>
              <a:t>}</a:t>
            </a:r>
          </a:p>
        </p:txBody>
      </p:sp>
      <p:sp>
        <p:nvSpPr>
          <p:cNvPr id="3" name="Slide Number Placeholder 2"/>
          <p:cNvSpPr>
            <a:spLocks noGrp="1"/>
          </p:cNvSpPr>
          <p:nvPr>
            <p:ph type="sldNum" sz="quarter" idx="12"/>
          </p:nvPr>
        </p:nvSpPr>
        <p:spPr/>
        <p:txBody>
          <a:bodyPr/>
          <a:lstStyle/>
          <a:p>
            <a:fld id="{1390060D-1EE0-AD4D-BE99-A9D595E32993}" type="slidenum">
              <a:rPr lang="en-US" smtClean="0"/>
              <a:pPr/>
              <a:t>146</a:t>
            </a:fld>
            <a:endParaRPr lang="en-US"/>
          </a:p>
        </p:txBody>
      </p:sp>
      <p:sp>
        <p:nvSpPr>
          <p:cNvPr id="5" name="Title 1"/>
          <p:cNvSpPr txBox="1">
            <a:spLocks/>
          </p:cNvSpPr>
          <p:nvPr/>
        </p:nvSpPr>
        <p:spPr bwMode="auto">
          <a:xfrm>
            <a:off x="609600" y="4270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r>
              <a:rPr lang="en-US" dirty="0" smtClean="0">
                <a:solidFill>
                  <a:srgbClr val="000000"/>
                </a:solidFill>
                <a:cs typeface="Menlo Regular"/>
              </a:rPr>
              <a:t>First repeated doubling of </a:t>
            </a:r>
            <a:r>
              <a:rPr lang="en-US" i="1" dirty="0" smtClean="0">
                <a:solidFill>
                  <a:srgbClr val="000000"/>
                </a:solidFill>
                <a:cs typeface="Menlo Regular"/>
              </a:rPr>
              <a:t>b</a:t>
            </a:r>
            <a:r>
              <a:rPr lang="en-US" dirty="0" smtClean="0">
                <a:solidFill>
                  <a:srgbClr val="000000"/>
                </a:solidFill>
                <a:cs typeface="Menlo Regular"/>
              </a:rPr>
              <a:t> </a:t>
            </a:r>
            <a:br>
              <a:rPr lang="en-US" dirty="0" smtClean="0">
                <a:solidFill>
                  <a:srgbClr val="000000"/>
                </a:solidFill>
                <a:cs typeface="Menlo Regular"/>
              </a:rPr>
            </a:br>
            <a:r>
              <a:rPr lang="en-US" dirty="0" smtClean="0">
                <a:solidFill>
                  <a:srgbClr val="000000"/>
                </a:solidFill>
                <a:cs typeface="Menlo Regular"/>
              </a:rPr>
              <a:t>that exceeds </a:t>
            </a:r>
            <a:r>
              <a:rPr lang="en-US" i="1" dirty="0" smtClean="0">
                <a:solidFill>
                  <a:srgbClr val="000000"/>
                </a:solidFill>
                <a:cs typeface="Menlo Regular"/>
              </a:rPr>
              <a:t>a</a:t>
            </a:r>
            <a:r>
              <a:rPr lang="en-US" dirty="0" smtClean="0">
                <a:solidFill>
                  <a:srgbClr val="000000"/>
                </a:solidFill>
                <a:cs typeface="Menlo Regular"/>
              </a:rPr>
              <a:t> – </a:t>
            </a:r>
            <a:r>
              <a:rPr lang="en-US" i="1" dirty="0" smtClean="0">
                <a:solidFill>
                  <a:srgbClr val="000000"/>
                </a:solidFill>
                <a:cs typeface="Menlo Regular"/>
              </a:rPr>
              <a:t>b</a:t>
            </a:r>
          </a:p>
        </p:txBody>
      </p:sp>
    </p:spTree>
    <p:extLst>
      <p:ext uri="{BB962C8B-B14F-4D97-AF65-F5344CB8AC3E}">
        <p14:creationId xmlns:p14="http://schemas.microsoft.com/office/powerpoint/2010/main" val="2552843429"/>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Undoubling</a:t>
            </a:r>
            <a:endParaRPr lang="en-US" dirty="0"/>
          </a:p>
        </p:txBody>
      </p:sp>
      <p:sp>
        <p:nvSpPr>
          <p:cNvPr id="6" name="Content Placeholder 5"/>
          <p:cNvSpPr>
            <a:spLocks noGrp="1"/>
          </p:cNvSpPr>
          <p:nvPr>
            <p:ph idx="1"/>
          </p:nvPr>
        </p:nvSpPr>
        <p:spPr/>
        <p:txBody>
          <a:bodyPr/>
          <a:lstStyle/>
          <a:p>
            <a:r>
              <a:rPr lang="en-US" dirty="0" smtClean="0"/>
              <a:t>Even though we double </a:t>
            </a:r>
            <a:r>
              <a:rPr lang="en-US" i="1" dirty="0" smtClean="0"/>
              <a:t>b </a:t>
            </a:r>
            <a:r>
              <a:rPr lang="en-US" dirty="0" smtClean="0"/>
              <a:t>for each recursive call, we still need the “</a:t>
            </a:r>
            <a:r>
              <a:rPr lang="en-US" dirty="0" err="1" smtClean="0"/>
              <a:t>undoubled</a:t>
            </a:r>
            <a:r>
              <a:rPr lang="en-US" dirty="0" smtClean="0"/>
              <a:t>” </a:t>
            </a:r>
            <a:r>
              <a:rPr lang="en-US" i="1" dirty="0" smtClean="0"/>
              <a:t>b</a:t>
            </a:r>
            <a:r>
              <a:rPr lang="en-US" dirty="0" smtClean="0"/>
              <a:t> in the rest of the function call.</a:t>
            </a:r>
          </a:p>
          <a:p>
            <a:r>
              <a:rPr lang="en-US" dirty="0" smtClean="0"/>
              <a:t>Fortunately, we know how to “</a:t>
            </a:r>
            <a:r>
              <a:rPr lang="en-US" dirty="0" err="1" smtClean="0"/>
              <a:t>undouble</a:t>
            </a:r>
            <a:r>
              <a:rPr lang="en-US" dirty="0" smtClean="0"/>
              <a:t>” – i.e. halve – a segment in our ruler-and-compass computer.</a:t>
            </a:r>
          </a:p>
        </p:txBody>
      </p:sp>
      <p:sp>
        <p:nvSpPr>
          <p:cNvPr id="4" name="Slide Number Placeholder 3"/>
          <p:cNvSpPr>
            <a:spLocks noGrp="1"/>
          </p:cNvSpPr>
          <p:nvPr>
            <p:ph type="sldNum" sz="quarter" idx="12"/>
          </p:nvPr>
        </p:nvSpPr>
        <p:spPr/>
        <p:txBody>
          <a:bodyPr/>
          <a:lstStyle/>
          <a:p>
            <a:fld id="{A1370079-B969-244C-8D20-DC2548AA4964}" type="slidenum">
              <a:rPr lang="en-US" smtClean="0"/>
              <a:t>147</a:t>
            </a:fld>
            <a:endParaRPr lang="en-US"/>
          </a:p>
        </p:txBody>
      </p:sp>
    </p:spTree>
    <p:extLst>
      <p:ext uri="{BB962C8B-B14F-4D97-AF65-F5344CB8AC3E}">
        <p14:creationId xmlns:p14="http://schemas.microsoft.com/office/powerpoint/2010/main" val="1041819724"/>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  </a:t>
            </a:r>
          </a:p>
        </p:txBody>
      </p:sp>
      <p:sp>
        <p:nvSpPr>
          <p:cNvPr id="20483" name="Text Box 3"/>
          <p:cNvSpPr txBox="1">
            <a:spLocks noChangeArrowheads="1"/>
          </p:cNvSpPr>
          <p:nvPr/>
        </p:nvSpPr>
        <p:spPr bwMode="auto">
          <a:xfrm>
            <a:off x="228600" y="1912937"/>
            <a:ext cx="89154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dirty="0" err="1">
                <a:latin typeface="Lucida Console"/>
                <a:cs typeface="Lucida Console"/>
              </a:rPr>
              <a:t>line_segment</a:t>
            </a:r>
            <a:r>
              <a:rPr lang="en-US" sz="2400" dirty="0">
                <a:latin typeface="Lucida Console"/>
                <a:cs typeface="Lucida Console"/>
              </a:rPr>
              <a:t> remainder(</a:t>
            </a:r>
            <a:r>
              <a:rPr lang="en-US" sz="2400" dirty="0" err="1">
                <a:latin typeface="Lucida Console"/>
                <a:cs typeface="Lucida Console"/>
              </a:rPr>
              <a:t>line_segment</a:t>
            </a:r>
            <a:r>
              <a:rPr lang="en-US" sz="2400" dirty="0">
                <a:latin typeface="Lucida Console"/>
                <a:cs typeface="Lucida Console"/>
              </a:rPr>
              <a:t> a</a:t>
            </a:r>
            <a:r>
              <a:rPr lang="en-US" sz="2400" dirty="0" smtClean="0">
                <a:latin typeface="Lucida Console"/>
                <a:cs typeface="Lucida Console"/>
              </a:rPr>
              <a:t>,</a:t>
            </a:r>
          </a:p>
          <a:p>
            <a:r>
              <a:rPr lang="en-US" sz="2400" dirty="0">
                <a:latin typeface="Lucida Console"/>
                <a:cs typeface="Lucida Console"/>
              </a:rPr>
              <a:t> </a:t>
            </a:r>
            <a:r>
              <a:rPr lang="en-US" sz="2400" dirty="0" smtClean="0">
                <a:latin typeface="Lucida Console"/>
                <a:cs typeface="Lucida Console"/>
              </a:rPr>
              <a:t>                      </a:t>
            </a:r>
            <a:r>
              <a:rPr lang="en-US" sz="2400" dirty="0" err="1" smtClean="0">
                <a:latin typeface="Lucida Console"/>
                <a:cs typeface="Lucida Console"/>
              </a:rPr>
              <a:t>line_segment</a:t>
            </a:r>
            <a:r>
              <a:rPr lang="en-US" sz="2400" dirty="0" smtClean="0">
                <a:latin typeface="Lucida Console"/>
                <a:cs typeface="Lucida Console"/>
              </a:rPr>
              <a:t> </a:t>
            </a:r>
            <a:r>
              <a:rPr lang="en-US" sz="2400" dirty="0">
                <a:latin typeface="Lucida Console"/>
                <a:cs typeface="Lucida Console"/>
              </a:rPr>
              <a:t>b) {</a:t>
            </a:r>
          </a:p>
          <a:p>
            <a:r>
              <a:rPr lang="it-IT" sz="2400" dirty="0">
                <a:latin typeface="Lucida Console"/>
                <a:cs typeface="Lucida Console"/>
              </a:rPr>
              <a:t>    // </a:t>
            </a:r>
            <a:r>
              <a:rPr lang="it-IT" sz="2400" dirty="0" err="1">
                <a:latin typeface="Lucida Console"/>
                <a:cs typeface="Lucida Console"/>
              </a:rPr>
              <a:t>precondition</a:t>
            </a:r>
            <a:r>
              <a:rPr lang="it-IT" sz="2400" dirty="0">
                <a:latin typeface="Lucida Console"/>
                <a:cs typeface="Lucida Console"/>
              </a:rPr>
              <a:t>: b != 0</a:t>
            </a:r>
          </a:p>
          <a:p>
            <a:r>
              <a:rPr lang="en-US" sz="2400" dirty="0">
                <a:latin typeface="Lucida Console"/>
                <a:cs typeface="Lucida Console"/>
              </a:rPr>
              <a:t>    if (a &lt; b) return a;</a:t>
            </a:r>
          </a:p>
          <a:p>
            <a:r>
              <a:rPr lang="en-US" sz="2400" dirty="0">
                <a:latin typeface="Lucida Console"/>
                <a:cs typeface="Lucida Console"/>
              </a:rPr>
              <a:t>    </a:t>
            </a:r>
            <a:r>
              <a:rPr lang="en-US" sz="2400" dirty="0" err="1">
                <a:latin typeface="Lucida Console"/>
                <a:cs typeface="Lucida Console"/>
              </a:rPr>
              <a:t>line_segment</a:t>
            </a:r>
            <a:r>
              <a:rPr lang="en-US" sz="2400" dirty="0">
                <a:latin typeface="Lucida Console"/>
                <a:cs typeface="Lucida Console"/>
              </a:rPr>
              <a:t> c = </a:t>
            </a:r>
            <a:r>
              <a:rPr lang="en-US" sz="2400" dirty="0" err="1">
                <a:latin typeface="Lucida Console"/>
                <a:cs typeface="Lucida Console"/>
              </a:rPr>
              <a:t>largest_doubling</a:t>
            </a:r>
            <a:r>
              <a:rPr lang="en-US" sz="2400" dirty="0">
                <a:latin typeface="Lucida Console"/>
                <a:cs typeface="Lucida Console"/>
              </a:rPr>
              <a:t>(a, b);</a:t>
            </a:r>
          </a:p>
          <a:p>
            <a:r>
              <a:rPr lang="en-US" sz="2400" dirty="0">
                <a:latin typeface="Lucida Console"/>
                <a:cs typeface="Lucida Console"/>
              </a:rPr>
              <a:t>    a = a - c;</a:t>
            </a:r>
          </a:p>
          <a:p>
            <a:r>
              <a:rPr lang="en-US" sz="2400" dirty="0">
                <a:latin typeface="Lucida Console"/>
                <a:cs typeface="Lucida Console"/>
              </a:rPr>
              <a:t>    while (c != b) {</a:t>
            </a:r>
          </a:p>
          <a:p>
            <a:r>
              <a:rPr lang="en-US" sz="2400" dirty="0">
                <a:latin typeface="Lucida Console"/>
                <a:cs typeface="Lucida Console"/>
              </a:rPr>
              <a:t>        c = half(c);</a:t>
            </a:r>
          </a:p>
          <a:p>
            <a:r>
              <a:rPr lang="en-US" sz="2400" dirty="0">
                <a:latin typeface="Lucida Console"/>
                <a:cs typeface="Lucida Console"/>
              </a:rPr>
              <a:t>        if (c &lt;= a) a = a - c;</a:t>
            </a:r>
          </a:p>
          <a:p>
            <a:r>
              <a:rPr lang="en-US" sz="2400" dirty="0">
                <a:latin typeface="Lucida Console"/>
                <a:cs typeface="Lucida Console"/>
              </a:rPr>
              <a:t>    }</a:t>
            </a:r>
          </a:p>
          <a:p>
            <a:r>
              <a:rPr lang="is-IS" sz="2400" dirty="0">
                <a:latin typeface="Lucida Console"/>
                <a:cs typeface="Lucida Console"/>
              </a:rPr>
              <a:t>    return a;</a:t>
            </a:r>
          </a:p>
          <a:p>
            <a:r>
              <a:rPr lang="is-IS" sz="2400" dirty="0">
                <a:latin typeface="Lucida Console"/>
                <a:cs typeface="Lucida Console"/>
              </a:rPr>
              <a:t>}</a:t>
            </a:r>
          </a:p>
        </p:txBody>
      </p:sp>
      <p:sp>
        <p:nvSpPr>
          <p:cNvPr id="3" name="Slide Number Placeholder 2"/>
          <p:cNvSpPr>
            <a:spLocks noGrp="1"/>
          </p:cNvSpPr>
          <p:nvPr>
            <p:ph type="sldNum" sz="quarter" idx="12"/>
          </p:nvPr>
        </p:nvSpPr>
        <p:spPr/>
        <p:txBody>
          <a:bodyPr/>
          <a:lstStyle/>
          <a:p>
            <a:fld id="{1390060D-1EE0-AD4D-BE99-A9D595E32993}" type="slidenum">
              <a:rPr lang="en-US" smtClean="0"/>
              <a:pPr/>
              <a:t>148</a:t>
            </a:fld>
            <a:endParaRPr lang="en-US"/>
          </a:p>
        </p:txBody>
      </p:sp>
      <p:sp>
        <p:nvSpPr>
          <p:cNvPr id="5" name="Title 1"/>
          <p:cNvSpPr txBox="1">
            <a:spLocks/>
          </p:cNvSpPr>
          <p:nvPr/>
        </p:nvSpPr>
        <p:spPr bwMode="auto">
          <a:xfrm>
            <a:off x="609600" y="4270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r>
              <a:rPr lang="en-US" dirty="0" smtClean="0">
                <a:solidFill>
                  <a:srgbClr val="000000"/>
                </a:solidFill>
                <a:cs typeface="Menlo Regular"/>
              </a:rPr>
              <a:t>Iterative Remainder</a:t>
            </a:r>
          </a:p>
        </p:txBody>
      </p:sp>
    </p:spTree>
    <p:extLst>
      <p:ext uri="{BB962C8B-B14F-4D97-AF65-F5344CB8AC3E}">
        <p14:creationId xmlns:p14="http://schemas.microsoft.com/office/powerpoint/2010/main" val="2733724820"/>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04862"/>
          </a:xfrm>
        </p:spPr>
        <p:txBody>
          <a:bodyPr>
            <a:normAutofit/>
          </a:bodyPr>
          <a:lstStyle/>
          <a:p>
            <a:r>
              <a:rPr lang="en-US" sz="3600" dirty="0" smtClean="0"/>
              <a:t>Tracing Iterative Remainder</a:t>
            </a:r>
            <a:endParaRPr lang="en-US" sz="3600" dirty="0"/>
          </a:p>
        </p:txBody>
      </p:sp>
      <p:pic>
        <p:nvPicPr>
          <p:cNvPr id="5" name="Content Placeholder 4" descr="latex-image-1.pdf"/>
          <p:cNvPicPr>
            <a:picLocks noGrp="1" noChangeAspect="1"/>
          </p:cNvPicPr>
          <p:nvPr>
            <p:ph idx="1"/>
          </p:nvPr>
        </p:nvPicPr>
        <p:blipFill>
          <a:blip r:embed="rId3" cstate="print">
            <a:extLst>
              <a:ext uri="{28A0092B-C50C-407E-A947-70E740481C1C}">
                <a14:useLocalDpi xmlns:a14="http://schemas.microsoft.com/office/drawing/2010/main"/>
              </a:ext>
            </a:extLst>
          </a:blip>
          <a:srcRect l="-20794" r="-20794"/>
          <a:stretch>
            <a:fillRect/>
          </a:stretch>
        </p:blipFill>
        <p:spPr>
          <a:xfrm>
            <a:off x="-914400" y="1830387"/>
            <a:ext cx="8229600" cy="4525963"/>
          </a:xfrm>
        </p:spPr>
      </p:pic>
      <p:sp>
        <p:nvSpPr>
          <p:cNvPr id="4" name="Slide Number Placeholder 3"/>
          <p:cNvSpPr>
            <a:spLocks noGrp="1"/>
          </p:cNvSpPr>
          <p:nvPr>
            <p:ph type="sldNum" sz="quarter" idx="12"/>
          </p:nvPr>
        </p:nvSpPr>
        <p:spPr/>
        <p:txBody>
          <a:bodyPr/>
          <a:lstStyle/>
          <a:p>
            <a:fld id="{A1370079-B969-244C-8D20-DC2548AA4964}" type="slidenum">
              <a:rPr lang="en-US" smtClean="0"/>
              <a:t>149</a:t>
            </a:fld>
            <a:endParaRPr lang="en-US"/>
          </a:p>
        </p:txBody>
      </p:sp>
      <p:sp>
        <p:nvSpPr>
          <p:cNvPr id="3" name="Rectangle 2"/>
          <p:cNvSpPr/>
          <p:nvPr/>
        </p:nvSpPr>
        <p:spPr>
          <a:xfrm>
            <a:off x="4902200" y="1333500"/>
            <a:ext cx="3937000" cy="2585323"/>
          </a:xfrm>
          <a:prstGeom prst="rect">
            <a:avLst/>
          </a:prstGeom>
          <a:ln w="28575" cmpd="sng">
            <a:solidFill>
              <a:srgbClr val="FF0000"/>
            </a:solidFill>
          </a:ln>
        </p:spPr>
        <p:txBody>
          <a:bodyPr wrap="square">
            <a:spAutoFit/>
          </a:bodyPr>
          <a:lstStyle/>
          <a:p>
            <a:r>
              <a:rPr lang="en-US" dirty="0">
                <a:latin typeface="Lucida Console"/>
                <a:cs typeface="Lucida Console"/>
              </a:rPr>
              <a:t>if (a &lt; b) return a;</a:t>
            </a:r>
          </a:p>
          <a:p>
            <a:r>
              <a:rPr lang="en-US" dirty="0" err="1" smtClean="0">
                <a:latin typeface="Lucida Console"/>
                <a:cs typeface="Lucida Console"/>
              </a:rPr>
              <a:t>line_segment</a:t>
            </a:r>
            <a:r>
              <a:rPr lang="en-US" dirty="0" smtClean="0">
                <a:latin typeface="Lucida Console"/>
                <a:cs typeface="Lucida Console"/>
              </a:rPr>
              <a:t> </a:t>
            </a:r>
            <a:r>
              <a:rPr lang="en-US" dirty="0">
                <a:latin typeface="Lucida Console"/>
                <a:cs typeface="Lucida Console"/>
              </a:rPr>
              <a:t>c </a:t>
            </a:r>
            <a:r>
              <a:rPr lang="en-US" dirty="0" smtClean="0">
                <a:latin typeface="Lucida Console"/>
                <a:cs typeface="Lucida Console"/>
              </a:rPr>
              <a:t>=</a:t>
            </a:r>
          </a:p>
          <a:p>
            <a:r>
              <a:rPr lang="en-US" dirty="0">
                <a:latin typeface="Lucida Console"/>
                <a:cs typeface="Lucida Console"/>
              </a:rPr>
              <a:t> </a:t>
            </a:r>
            <a:r>
              <a:rPr lang="en-US" dirty="0" smtClean="0">
                <a:latin typeface="Lucida Console"/>
                <a:cs typeface="Lucida Console"/>
              </a:rPr>
              <a:t>   </a:t>
            </a:r>
            <a:r>
              <a:rPr lang="en-US" dirty="0" err="1" smtClean="0">
                <a:latin typeface="Lucida Console"/>
                <a:cs typeface="Lucida Console"/>
              </a:rPr>
              <a:t>largest_doubling</a:t>
            </a:r>
            <a:r>
              <a:rPr lang="en-US" dirty="0">
                <a:latin typeface="Lucida Console"/>
                <a:cs typeface="Lucida Console"/>
              </a:rPr>
              <a:t>(a, b);</a:t>
            </a:r>
          </a:p>
          <a:p>
            <a:r>
              <a:rPr lang="en-US" dirty="0" smtClean="0">
                <a:latin typeface="Lucida Console"/>
                <a:cs typeface="Lucida Console"/>
              </a:rPr>
              <a:t>a </a:t>
            </a:r>
            <a:r>
              <a:rPr lang="en-US" dirty="0">
                <a:latin typeface="Lucida Console"/>
                <a:cs typeface="Lucida Console"/>
              </a:rPr>
              <a:t>= a - c;</a:t>
            </a:r>
          </a:p>
          <a:p>
            <a:r>
              <a:rPr lang="en-US" dirty="0" smtClean="0">
                <a:latin typeface="Lucida Console"/>
                <a:cs typeface="Lucida Console"/>
              </a:rPr>
              <a:t>while </a:t>
            </a:r>
            <a:r>
              <a:rPr lang="en-US" dirty="0">
                <a:latin typeface="Lucida Console"/>
                <a:cs typeface="Lucida Console"/>
              </a:rPr>
              <a:t>(c != b) {</a:t>
            </a:r>
          </a:p>
          <a:p>
            <a:r>
              <a:rPr lang="en-US" dirty="0">
                <a:latin typeface="Lucida Console"/>
                <a:cs typeface="Lucida Console"/>
              </a:rPr>
              <a:t>    </a:t>
            </a:r>
            <a:r>
              <a:rPr lang="en-US" dirty="0" smtClean="0">
                <a:latin typeface="Lucida Console"/>
                <a:cs typeface="Lucida Console"/>
              </a:rPr>
              <a:t>c </a:t>
            </a:r>
            <a:r>
              <a:rPr lang="en-US" dirty="0">
                <a:latin typeface="Lucida Console"/>
                <a:cs typeface="Lucida Console"/>
              </a:rPr>
              <a:t>= half(c);</a:t>
            </a:r>
          </a:p>
          <a:p>
            <a:r>
              <a:rPr lang="en-US" dirty="0">
                <a:latin typeface="Lucida Console"/>
                <a:cs typeface="Lucida Console"/>
              </a:rPr>
              <a:t>    </a:t>
            </a:r>
            <a:r>
              <a:rPr lang="en-US" dirty="0" smtClean="0">
                <a:latin typeface="Lucida Console"/>
                <a:cs typeface="Lucida Console"/>
              </a:rPr>
              <a:t>if </a:t>
            </a:r>
            <a:r>
              <a:rPr lang="en-US" dirty="0">
                <a:latin typeface="Lucida Console"/>
                <a:cs typeface="Lucida Console"/>
              </a:rPr>
              <a:t>(c &lt;= a) a = a - c;</a:t>
            </a:r>
          </a:p>
          <a:p>
            <a:r>
              <a:rPr lang="en-US" dirty="0" smtClean="0">
                <a:latin typeface="Lucida Console"/>
                <a:cs typeface="Lucida Console"/>
              </a:rPr>
              <a:t>}</a:t>
            </a:r>
            <a:endParaRPr lang="en-US" dirty="0">
              <a:latin typeface="Lucida Console"/>
              <a:cs typeface="Lucida Console"/>
            </a:endParaRPr>
          </a:p>
          <a:p>
            <a:r>
              <a:rPr lang="is-IS" dirty="0" smtClean="0">
                <a:latin typeface="Lucida Console"/>
                <a:cs typeface="Lucida Console"/>
              </a:rPr>
              <a:t>return </a:t>
            </a:r>
            <a:r>
              <a:rPr lang="is-IS" dirty="0">
                <a:latin typeface="Lucida Console"/>
                <a:cs typeface="Lucida Console"/>
              </a:rPr>
              <a:t>a;</a:t>
            </a:r>
          </a:p>
        </p:txBody>
      </p:sp>
    </p:spTree>
    <p:extLst>
      <p:ext uri="{BB962C8B-B14F-4D97-AF65-F5344CB8AC3E}">
        <p14:creationId xmlns:p14="http://schemas.microsoft.com/office/powerpoint/2010/main" val="61734153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Algorithms</a:t>
            </a:r>
            <a:endParaRPr lang="en-US" dirty="0"/>
          </a:p>
        </p:txBody>
      </p:sp>
      <p:sp>
        <p:nvSpPr>
          <p:cNvPr id="3" name="Content Placeholder 2"/>
          <p:cNvSpPr>
            <a:spLocks noGrp="1"/>
          </p:cNvSpPr>
          <p:nvPr>
            <p:ph idx="1"/>
          </p:nvPr>
        </p:nvSpPr>
        <p:spPr/>
        <p:txBody>
          <a:bodyPr/>
          <a:lstStyle/>
          <a:p>
            <a:r>
              <a:rPr lang="en-US" dirty="0" smtClean="0"/>
              <a:t>What is an algorithm?</a:t>
            </a:r>
          </a:p>
          <a:p>
            <a:r>
              <a:rPr lang="en-US" dirty="0" smtClean="0"/>
              <a:t>What’s the first algorithm you learned?</a:t>
            </a:r>
          </a:p>
          <a:p>
            <a:r>
              <a:rPr lang="en-US" dirty="0" smtClean="0"/>
              <a:t>What’s the first algorithm </a:t>
            </a:r>
            <a:r>
              <a:rPr lang="en-US" i="1" dirty="0" smtClean="0"/>
              <a:t>anyone</a:t>
            </a:r>
            <a:r>
              <a:rPr lang="en-US" dirty="0" smtClean="0"/>
              <a:t> learned?</a:t>
            </a:r>
          </a:p>
          <a:p>
            <a:r>
              <a:rPr lang="en-US" dirty="0" smtClean="0"/>
              <a:t>Where did it come from?</a:t>
            </a:r>
          </a:p>
          <a:p>
            <a:pPr lvl="1"/>
            <a:r>
              <a:rPr lang="en-US" dirty="0" smtClean="0"/>
              <a:t>Possibly ancient Egypt…</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15</a:t>
            </a:fld>
            <a:endParaRPr lang="en-US"/>
          </a:p>
        </p:txBody>
      </p:sp>
    </p:spTree>
    <p:extLst>
      <p:ext uri="{BB962C8B-B14F-4D97-AF65-F5344CB8AC3E}">
        <p14:creationId xmlns:p14="http://schemas.microsoft.com/office/powerpoint/2010/main" val="10513540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  </a:t>
            </a:r>
          </a:p>
        </p:txBody>
      </p:sp>
      <p:sp>
        <p:nvSpPr>
          <p:cNvPr id="20483" name="Text Box 3"/>
          <p:cNvSpPr txBox="1">
            <a:spLocks noChangeArrowheads="1"/>
          </p:cNvSpPr>
          <p:nvPr/>
        </p:nvSpPr>
        <p:spPr bwMode="auto">
          <a:xfrm>
            <a:off x="228600" y="1912937"/>
            <a:ext cx="89154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b="1" dirty="0">
                <a:solidFill>
                  <a:srgbClr val="FF0000"/>
                </a:solidFill>
                <a:latin typeface="Lucida Console"/>
                <a:cs typeface="Lucida Console"/>
              </a:rPr>
              <a:t>integer</a:t>
            </a:r>
            <a:r>
              <a:rPr lang="en-US" sz="2400" dirty="0">
                <a:latin typeface="Lucida Console"/>
                <a:cs typeface="Lucida Console"/>
              </a:rPr>
              <a:t> </a:t>
            </a:r>
            <a:r>
              <a:rPr lang="en-US" sz="2400" b="1" dirty="0">
                <a:solidFill>
                  <a:srgbClr val="FF0000"/>
                </a:solidFill>
                <a:latin typeface="Lucida Console"/>
                <a:cs typeface="Lucida Console"/>
              </a:rPr>
              <a:t>quotient</a:t>
            </a:r>
            <a:r>
              <a:rPr lang="en-US" sz="2400" dirty="0">
                <a:latin typeface="Lucida Console"/>
                <a:cs typeface="Lucida Console"/>
              </a:rPr>
              <a:t>(</a:t>
            </a:r>
            <a:r>
              <a:rPr lang="en-US" sz="2400" dirty="0" err="1">
                <a:latin typeface="Lucida Console"/>
                <a:cs typeface="Lucida Console"/>
              </a:rPr>
              <a:t>line_segment</a:t>
            </a:r>
            <a:r>
              <a:rPr lang="en-US" sz="2400" dirty="0">
                <a:latin typeface="Lucida Console"/>
                <a:cs typeface="Lucida Console"/>
              </a:rPr>
              <a:t> a</a:t>
            </a:r>
            <a:r>
              <a:rPr lang="en-US" sz="2400" dirty="0" smtClean="0">
                <a:latin typeface="Lucida Console"/>
                <a:cs typeface="Lucida Console"/>
              </a:rPr>
              <a:t>,</a:t>
            </a:r>
            <a:br>
              <a:rPr lang="en-US" sz="2400" dirty="0" smtClean="0">
                <a:latin typeface="Lucida Console"/>
                <a:cs typeface="Lucida Console"/>
              </a:rPr>
            </a:br>
            <a:r>
              <a:rPr lang="en-US" sz="2400" dirty="0" smtClean="0">
                <a:latin typeface="Lucida Console"/>
                <a:cs typeface="Lucida Console"/>
              </a:rPr>
              <a:t>                 </a:t>
            </a:r>
            <a:r>
              <a:rPr lang="en-US" sz="2400" dirty="0" err="1" smtClean="0">
                <a:latin typeface="Lucida Console"/>
                <a:cs typeface="Lucida Console"/>
              </a:rPr>
              <a:t>line_segment</a:t>
            </a:r>
            <a:r>
              <a:rPr lang="en-US" sz="2400" dirty="0" smtClean="0">
                <a:latin typeface="Lucida Console"/>
                <a:cs typeface="Lucida Console"/>
              </a:rPr>
              <a:t> </a:t>
            </a:r>
            <a:r>
              <a:rPr lang="en-US" sz="2400" dirty="0">
                <a:latin typeface="Lucida Console"/>
                <a:cs typeface="Lucida Console"/>
              </a:rPr>
              <a:t>b) {</a:t>
            </a:r>
          </a:p>
          <a:p>
            <a:r>
              <a:rPr lang="en-US" sz="2400" dirty="0">
                <a:latin typeface="Lucida Console"/>
                <a:cs typeface="Lucida Console"/>
              </a:rPr>
              <a:t>    // Precondition: b &gt; 0</a:t>
            </a:r>
          </a:p>
          <a:p>
            <a:r>
              <a:rPr lang="en-US" sz="2400" dirty="0">
                <a:latin typeface="Lucida Console"/>
                <a:cs typeface="Lucida Console"/>
              </a:rPr>
              <a:t>    if (a &lt; b) return integer(0);</a:t>
            </a:r>
          </a:p>
          <a:p>
            <a:r>
              <a:rPr lang="en-US" sz="2400" dirty="0">
                <a:latin typeface="Lucida Console"/>
                <a:cs typeface="Lucida Console"/>
              </a:rPr>
              <a:t>    </a:t>
            </a:r>
            <a:r>
              <a:rPr lang="en-US" sz="2400" dirty="0" err="1">
                <a:latin typeface="Lucida Console"/>
                <a:cs typeface="Lucida Console"/>
              </a:rPr>
              <a:t>line_segment</a:t>
            </a:r>
            <a:r>
              <a:rPr lang="en-US" sz="2400" dirty="0">
                <a:latin typeface="Lucida Console"/>
                <a:cs typeface="Lucida Console"/>
              </a:rPr>
              <a:t> c = </a:t>
            </a:r>
            <a:r>
              <a:rPr lang="en-US" sz="2400" dirty="0" err="1">
                <a:latin typeface="Lucida Console"/>
                <a:cs typeface="Lucida Console"/>
              </a:rPr>
              <a:t>largest_doubling</a:t>
            </a:r>
            <a:r>
              <a:rPr lang="en-US" sz="2400" dirty="0">
                <a:latin typeface="Lucida Console"/>
                <a:cs typeface="Lucida Console"/>
              </a:rPr>
              <a:t>(a, b);</a:t>
            </a:r>
          </a:p>
          <a:p>
            <a:r>
              <a:rPr lang="en-US" sz="2400" dirty="0">
                <a:latin typeface="Lucida Console"/>
                <a:cs typeface="Lucida Console"/>
              </a:rPr>
              <a:t>    </a:t>
            </a:r>
            <a:r>
              <a:rPr lang="en-US" sz="2400" b="1" dirty="0">
                <a:solidFill>
                  <a:srgbClr val="FF0000"/>
                </a:solidFill>
                <a:latin typeface="Lucida Console"/>
                <a:cs typeface="Lucida Console"/>
              </a:rPr>
              <a:t>integer n(1);</a:t>
            </a:r>
          </a:p>
          <a:p>
            <a:r>
              <a:rPr lang="en-US" sz="2400" dirty="0">
                <a:latin typeface="Lucida Console"/>
                <a:cs typeface="Lucida Console"/>
              </a:rPr>
              <a:t>    a = a - c;</a:t>
            </a:r>
          </a:p>
          <a:p>
            <a:r>
              <a:rPr lang="en-US" sz="2400" dirty="0">
                <a:latin typeface="Lucida Console"/>
                <a:cs typeface="Lucida Console"/>
              </a:rPr>
              <a:t>    while (c != b) {</a:t>
            </a:r>
          </a:p>
          <a:p>
            <a:r>
              <a:rPr lang="en-US" sz="2400" dirty="0">
                <a:latin typeface="Lucida Console"/>
                <a:cs typeface="Lucida Console"/>
              </a:rPr>
              <a:t>        c = half(c); </a:t>
            </a:r>
            <a:r>
              <a:rPr lang="en-US" sz="2400" b="1" dirty="0">
                <a:solidFill>
                  <a:srgbClr val="FF0000"/>
                </a:solidFill>
                <a:latin typeface="Lucida Console"/>
                <a:cs typeface="Lucida Console"/>
              </a:rPr>
              <a:t>n = n + n;</a:t>
            </a:r>
          </a:p>
          <a:p>
            <a:r>
              <a:rPr lang="en-US" sz="2400" dirty="0">
                <a:latin typeface="Lucida Console"/>
                <a:cs typeface="Lucida Console"/>
              </a:rPr>
              <a:t>        if (c &lt;= a) { a = a - c; </a:t>
            </a:r>
            <a:r>
              <a:rPr lang="en-US" sz="2400" b="1" dirty="0">
                <a:solidFill>
                  <a:srgbClr val="FF0000"/>
                </a:solidFill>
                <a:latin typeface="Lucida Console"/>
                <a:cs typeface="Lucida Console"/>
              </a:rPr>
              <a:t>n = n + 1; </a:t>
            </a:r>
            <a:r>
              <a:rPr lang="en-US" sz="2400" dirty="0">
                <a:latin typeface="Lucida Console"/>
                <a:cs typeface="Lucida Console"/>
              </a:rPr>
              <a:t>} </a:t>
            </a:r>
          </a:p>
          <a:p>
            <a:r>
              <a:rPr lang="en-US" sz="2400" dirty="0">
                <a:latin typeface="Lucida Console"/>
                <a:cs typeface="Lucida Console"/>
              </a:rPr>
              <a:t>    }</a:t>
            </a:r>
          </a:p>
          <a:p>
            <a:r>
              <a:rPr lang="en-US" sz="2400" dirty="0">
                <a:latin typeface="Lucida Console"/>
                <a:cs typeface="Lucida Console"/>
              </a:rPr>
              <a:t>    return </a:t>
            </a:r>
            <a:r>
              <a:rPr lang="en-US" sz="2400" b="1" dirty="0">
                <a:solidFill>
                  <a:srgbClr val="FF0000"/>
                </a:solidFill>
                <a:latin typeface="Lucida Console"/>
                <a:cs typeface="Lucida Console"/>
              </a:rPr>
              <a:t>n</a:t>
            </a:r>
            <a:r>
              <a:rPr lang="en-US" sz="2400" dirty="0">
                <a:latin typeface="Lucida Console"/>
                <a:cs typeface="Lucida Console"/>
              </a:rPr>
              <a:t>;</a:t>
            </a:r>
          </a:p>
          <a:p>
            <a:r>
              <a:rPr lang="en-US" sz="2400" dirty="0">
                <a:latin typeface="Lucida Console"/>
                <a:cs typeface="Lucida Console"/>
              </a:rPr>
              <a:t>}</a:t>
            </a:r>
            <a:endParaRPr lang="is-IS" sz="2400" dirty="0">
              <a:latin typeface="Lucida Console"/>
              <a:cs typeface="Lucida Console"/>
            </a:endParaRPr>
          </a:p>
        </p:txBody>
      </p:sp>
      <p:sp>
        <p:nvSpPr>
          <p:cNvPr id="3" name="Slide Number Placeholder 2"/>
          <p:cNvSpPr>
            <a:spLocks noGrp="1"/>
          </p:cNvSpPr>
          <p:nvPr>
            <p:ph type="sldNum" sz="quarter" idx="12"/>
          </p:nvPr>
        </p:nvSpPr>
        <p:spPr/>
        <p:txBody>
          <a:bodyPr/>
          <a:lstStyle/>
          <a:p>
            <a:fld id="{1390060D-1EE0-AD4D-BE99-A9D595E32993}" type="slidenum">
              <a:rPr lang="en-US" smtClean="0"/>
              <a:pPr/>
              <a:t>150</a:t>
            </a:fld>
            <a:endParaRPr lang="en-US"/>
          </a:p>
        </p:txBody>
      </p:sp>
      <p:sp>
        <p:nvSpPr>
          <p:cNvPr id="5" name="Title 1"/>
          <p:cNvSpPr txBox="1">
            <a:spLocks/>
          </p:cNvSpPr>
          <p:nvPr/>
        </p:nvSpPr>
        <p:spPr bwMode="auto">
          <a:xfrm>
            <a:off x="609600" y="4270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r>
              <a:rPr lang="en-US" dirty="0">
                <a:solidFill>
                  <a:srgbClr val="000000"/>
                </a:solidFill>
              </a:rPr>
              <a:t>What if we want quotient </a:t>
            </a:r>
            <a:br>
              <a:rPr lang="en-US" dirty="0">
                <a:solidFill>
                  <a:srgbClr val="000000"/>
                </a:solidFill>
              </a:rPr>
            </a:br>
            <a:r>
              <a:rPr lang="en-US" dirty="0">
                <a:solidFill>
                  <a:srgbClr val="000000"/>
                </a:solidFill>
              </a:rPr>
              <a:t>instead of remainder?</a:t>
            </a:r>
            <a:endParaRPr lang="en-US" dirty="0" smtClean="0">
              <a:solidFill>
                <a:srgbClr val="000000"/>
              </a:solidFill>
              <a:cs typeface="Menlo Regular"/>
            </a:endParaRPr>
          </a:p>
        </p:txBody>
      </p:sp>
    </p:spTree>
    <p:extLst>
      <p:ext uri="{BB962C8B-B14F-4D97-AF65-F5344CB8AC3E}">
        <p14:creationId xmlns:p14="http://schemas.microsoft.com/office/powerpoint/2010/main" val="219083259"/>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274638"/>
            <a:ext cx="8483600" cy="804862"/>
          </a:xfrm>
        </p:spPr>
        <p:txBody>
          <a:bodyPr>
            <a:normAutofit/>
          </a:bodyPr>
          <a:lstStyle/>
          <a:p>
            <a:pPr algn="l"/>
            <a:r>
              <a:rPr lang="en-US" sz="3600" dirty="0" smtClean="0"/>
              <a:t>Tracing quotient(45, 6)</a:t>
            </a:r>
            <a:endParaRPr lang="en-US" sz="3600" dirty="0"/>
          </a:p>
        </p:txBody>
      </p:sp>
      <p:pic>
        <p:nvPicPr>
          <p:cNvPr id="6" name="Content Placeholder 5" descr="latex-image-1.pdf"/>
          <p:cNvPicPr>
            <a:picLocks noGrp="1" noChangeAspect="1"/>
          </p:cNvPicPr>
          <p:nvPr>
            <p:ph idx="1"/>
          </p:nvPr>
        </p:nvPicPr>
        <p:blipFill>
          <a:blip r:embed="rId3" cstate="print">
            <a:extLst>
              <a:ext uri="{28A0092B-C50C-407E-A947-70E740481C1C}">
                <a14:useLocalDpi xmlns:a14="http://schemas.microsoft.com/office/drawing/2010/main"/>
              </a:ext>
            </a:extLst>
          </a:blip>
          <a:srcRect l="-28655" r="-28655"/>
          <a:stretch>
            <a:fillRect/>
          </a:stretch>
        </p:blipFill>
        <p:spPr>
          <a:xfrm>
            <a:off x="-1447800" y="1244600"/>
            <a:ext cx="9588500" cy="5273306"/>
          </a:xfrm>
        </p:spPr>
      </p:pic>
      <p:sp>
        <p:nvSpPr>
          <p:cNvPr id="3" name="Slide Number Placeholder 2"/>
          <p:cNvSpPr>
            <a:spLocks noGrp="1"/>
          </p:cNvSpPr>
          <p:nvPr>
            <p:ph type="sldNum" sz="quarter" idx="12"/>
          </p:nvPr>
        </p:nvSpPr>
        <p:spPr/>
        <p:txBody>
          <a:bodyPr/>
          <a:lstStyle/>
          <a:p>
            <a:fld id="{A1370079-B969-244C-8D20-DC2548AA4964}" type="slidenum">
              <a:rPr lang="en-US" smtClean="0"/>
              <a:t>151</a:t>
            </a:fld>
            <a:endParaRPr lang="en-US"/>
          </a:p>
        </p:txBody>
      </p:sp>
      <p:sp>
        <p:nvSpPr>
          <p:cNvPr id="5" name="Rectangle 4"/>
          <p:cNvSpPr/>
          <p:nvPr/>
        </p:nvSpPr>
        <p:spPr>
          <a:xfrm>
            <a:off x="4813300" y="142876"/>
            <a:ext cx="4203700" cy="3416320"/>
          </a:xfrm>
          <a:prstGeom prst="rect">
            <a:avLst/>
          </a:prstGeom>
          <a:ln w="28575" cmpd="sng">
            <a:solidFill>
              <a:srgbClr val="FF0000"/>
            </a:solidFill>
          </a:ln>
        </p:spPr>
        <p:txBody>
          <a:bodyPr wrap="square">
            <a:spAutoFit/>
          </a:bodyPr>
          <a:lstStyle/>
          <a:p>
            <a:r>
              <a:rPr lang="en-US" dirty="0">
                <a:latin typeface="Lucida Console"/>
                <a:cs typeface="Lucida Console"/>
              </a:rPr>
              <a:t>if (a &lt; b) return integer(0);</a:t>
            </a:r>
          </a:p>
          <a:p>
            <a:r>
              <a:rPr lang="en-US" dirty="0" err="1" smtClean="0">
                <a:latin typeface="Lucida Console"/>
                <a:cs typeface="Lucida Console"/>
              </a:rPr>
              <a:t>line_segment</a:t>
            </a:r>
            <a:r>
              <a:rPr lang="en-US" dirty="0" smtClean="0">
                <a:latin typeface="Lucida Console"/>
                <a:cs typeface="Lucida Console"/>
              </a:rPr>
              <a:t> </a:t>
            </a:r>
            <a:r>
              <a:rPr lang="en-US" dirty="0">
                <a:latin typeface="Lucida Console"/>
                <a:cs typeface="Lucida Console"/>
              </a:rPr>
              <a:t>c = </a:t>
            </a:r>
            <a:endParaRPr lang="en-US" dirty="0" smtClean="0">
              <a:latin typeface="Lucida Console"/>
              <a:cs typeface="Lucida Console"/>
            </a:endParaRPr>
          </a:p>
          <a:p>
            <a:r>
              <a:rPr lang="en-US" dirty="0">
                <a:latin typeface="Lucida Console"/>
                <a:cs typeface="Lucida Console"/>
              </a:rPr>
              <a:t> </a:t>
            </a:r>
            <a:r>
              <a:rPr lang="en-US" dirty="0" smtClean="0">
                <a:latin typeface="Lucida Console"/>
                <a:cs typeface="Lucida Console"/>
              </a:rPr>
              <a:t>   </a:t>
            </a:r>
            <a:r>
              <a:rPr lang="en-US" dirty="0" err="1" smtClean="0">
                <a:latin typeface="Lucida Console"/>
                <a:cs typeface="Lucida Console"/>
              </a:rPr>
              <a:t>largest_doubling</a:t>
            </a:r>
            <a:r>
              <a:rPr lang="en-US" dirty="0">
                <a:latin typeface="Lucida Console"/>
                <a:cs typeface="Lucida Console"/>
              </a:rPr>
              <a:t>(a, b);</a:t>
            </a:r>
          </a:p>
          <a:p>
            <a:r>
              <a:rPr lang="en-US" dirty="0" smtClean="0">
                <a:latin typeface="Lucida Console"/>
                <a:cs typeface="Lucida Console"/>
              </a:rPr>
              <a:t>integer </a:t>
            </a:r>
            <a:r>
              <a:rPr lang="en-US" dirty="0">
                <a:latin typeface="Lucida Console"/>
                <a:cs typeface="Lucida Console"/>
              </a:rPr>
              <a:t>n(1);</a:t>
            </a:r>
          </a:p>
          <a:p>
            <a:r>
              <a:rPr lang="en-US" dirty="0" smtClean="0">
                <a:latin typeface="Lucida Console"/>
                <a:cs typeface="Lucida Console"/>
              </a:rPr>
              <a:t>a </a:t>
            </a:r>
            <a:r>
              <a:rPr lang="en-US" dirty="0">
                <a:latin typeface="Lucida Console"/>
                <a:cs typeface="Lucida Console"/>
              </a:rPr>
              <a:t>= a - c;</a:t>
            </a:r>
          </a:p>
          <a:p>
            <a:r>
              <a:rPr lang="en-US" dirty="0" smtClean="0">
                <a:latin typeface="Lucida Console"/>
                <a:cs typeface="Lucida Console"/>
              </a:rPr>
              <a:t>while </a:t>
            </a:r>
            <a:r>
              <a:rPr lang="en-US" dirty="0">
                <a:latin typeface="Lucida Console"/>
                <a:cs typeface="Lucida Console"/>
              </a:rPr>
              <a:t>(c != b) {</a:t>
            </a:r>
          </a:p>
          <a:p>
            <a:r>
              <a:rPr lang="en-US" dirty="0">
                <a:latin typeface="Lucida Console"/>
                <a:cs typeface="Lucida Console"/>
              </a:rPr>
              <a:t>  </a:t>
            </a:r>
            <a:r>
              <a:rPr lang="en-US" dirty="0" smtClean="0">
                <a:latin typeface="Lucida Console"/>
                <a:cs typeface="Lucida Console"/>
              </a:rPr>
              <a:t>  c </a:t>
            </a:r>
            <a:r>
              <a:rPr lang="en-US" dirty="0">
                <a:latin typeface="Lucida Console"/>
                <a:cs typeface="Lucida Console"/>
              </a:rPr>
              <a:t>= half(c); </a:t>
            </a:r>
            <a:r>
              <a:rPr lang="en-US" dirty="0">
                <a:solidFill>
                  <a:srgbClr val="000000"/>
                </a:solidFill>
                <a:latin typeface="Lucida Console"/>
                <a:cs typeface="Lucida Console"/>
              </a:rPr>
              <a:t>n = n + n;</a:t>
            </a:r>
          </a:p>
          <a:p>
            <a:r>
              <a:rPr lang="en-US" dirty="0">
                <a:latin typeface="Lucida Console"/>
                <a:cs typeface="Lucida Console"/>
              </a:rPr>
              <a:t>  </a:t>
            </a:r>
            <a:r>
              <a:rPr lang="en-US" dirty="0" smtClean="0">
                <a:latin typeface="Lucida Console"/>
                <a:cs typeface="Lucida Console"/>
              </a:rPr>
              <a:t>  if </a:t>
            </a:r>
            <a:r>
              <a:rPr lang="en-US" dirty="0">
                <a:latin typeface="Lucida Console"/>
                <a:cs typeface="Lucida Console"/>
              </a:rPr>
              <a:t>(c &lt;= a) </a:t>
            </a:r>
            <a:r>
              <a:rPr lang="en-US" dirty="0" smtClean="0">
                <a:latin typeface="Lucida Console"/>
                <a:cs typeface="Lucida Console"/>
              </a:rPr>
              <a:t>{</a:t>
            </a:r>
          </a:p>
          <a:p>
            <a:r>
              <a:rPr lang="en-US" dirty="0">
                <a:latin typeface="Lucida Console"/>
                <a:cs typeface="Lucida Console"/>
              </a:rPr>
              <a:t> </a:t>
            </a:r>
            <a:r>
              <a:rPr lang="en-US" dirty="0" smtClean="0">
                <a:latin typeface="Lucida Console"/>
                <a:cs typeface="Lucida Console"/>
              </a:rPr>
              <a:t>       a </a:t>
            </a:r>
            <a:r>
              <a:rPr lang="en-US" dirty="0">
                <a:latin typeface="Lucida Console"/>
                <a:cs typeface="Lucida Console"/>
              </a:rPr>
              <a:t>= a - c; </a:t>
            </a:r>
            <a:r>
              <a:rPr lang="en-US" dirty="0">
                <a:solidFill>
                  <a:srgbClr val="000000"/>
                </a:solidFill>
                <a:latin typeface="Lucida Console"/>
                <a:cs typeface="Lucida Console"/>
              </a:rPr>
              <a:t>n = n + 1</a:t>
            </a:r>
            <a:r>
              <a:rPr lang="en-US" dirty="0" smtClean="0">
                <a:solidFill>
                  <a:srgbClr val="000000"/>
                </a:solidFill>
                <a:latin typeface="Lucida Console"/>
                <a:cs typeface="Lucida Console"/>
              </a:rPr>
              <a:t>;</a:t>
            </a:r>
          </a:p>
          <a:p>
            <a:r>
              <a:rPr lang="en-US" b="1" dirty="0">
                <a:solidFill>
                  <a:srgbClr val="FF0000"/>
                </a:solidFill>
                <a:latin typeface="Lucida Console"/>
                <a:cs typeface="Lucida Console"/>
              </a:rPr>
              <a:t> </a:t>
            </a:r>
            <a:r>
              <a:rPr lang="en-US" b="1" dirty="0" smtClean="0">
                <a:solidFill>
                  <a:srgbClr val="FF0000"/>
                </a:solidFill>
                <a:latin typeface="Lucida Console"/>
                <a:cs typeface="Lucida Console"/>
              </a:rPr>
              <a:t>   </a:t>
            </a:r>
            <a:r>
              <a:rPr lang="en-US" dirty="0" smtClean="0">
                <a:latin typeface="Lucida Console"/>
                <a:cs typeface="Lucida Console"/>
              </a:rPr>
              <a:t>} </a:t>
            </a:r>
            <a:endParaRPr lang="en-US" dirty="0">
              <a:latin typeface="Lucida Console"/>
              <a:cs typeface="Lucida Console"/>
            </a:endParaRPr>
          </a:p>
          <a:p>
            <a:r>
              <a:rPr lang="en-US" dirty="0" smtClean="0">
                <a:latin typeface="Lucida Console"/>
                <a:cs typeface="Lucida Console"/>
              </a:rPr>
              <a:t>}</a:t>
            </a:r>
            <a:endParaRPr lang="en-US" dirty="0">
              <a:latin typeface="Lucida Console"/>
              <a:cs typeface="Lucida Console"/>
            </a:endParaRPr>
          </a:p>
          <a:p>
            <a:r>
              <a:rPr lang="en-US" dirty="0" smtClean="0">
                <a:latin typeface="Lucida Console"/>
                <a:cs typeface="Lucida Console"/>
              </a:rPr>
              <a:t>return </a:t>
            </a:r>
            <a:r>
              <a:rPr lang="en-US" dirty="0">
                <a:solidFill>
                  <a:srgbClr val="000000"/>
                </a:solidFill>
                <a:latin typeface="Lucida Console"/>
                <a:cs typeface="Lucida Console"/>
              </a:rPr>
              <a:t>n</a:t>
            </a:r>
            <a:r>
              <a:rPr lang="en-US" dirty="0">
                <a:latin typeface="Lucida Console"/>
                <a:cs typeface="Lucida Console"/>
              </a:rPr>
              <a:t>;</a:t>
            </a:r>
          </a:p>
        </p:txBody>
      </p:sp>
    </p:spTree>
    <p:extLst>
      <p:ext uri="{BB962C8B-B14F-4D97-AF65-F5344CB8AC3E}">
        <p14:creationId xmlns:p14="http://schemas.microsoft.com/office/powerpoint/2010/main" val="199181341"/>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Relationship of </a:t>
            </a:r>
            <a:br>
              <a:rPr lang="en-US" dirty="0" smtClean="0"/>
            </a:br>
            <a:r>
              <a:rPr lang="en-US" dirty="0" smtClean="0"/>
              <a:t>Multiplication and Division</a:t>
            </a:r>
            <a:endParaRPr lang="en-US" dirty="0"/>
          </a:p>
        </p:txBody>
      </p:sp>
      <p:sp>
        <p:nvSpPr>
          <p:cNvPr id="3" name="Content Placeholder 2"/>
          <p:cNvSpPr>
            <a:spLocks noGrp="1"/>
          </p:cNvSpPr>
          <p:nvPr>
            <p:ph idx="1"/>
          </p:nvPr>
        </p:nvSpPr>
        <p:spPr/>
        <p:txBody>
          <a:bodyPr/>
          <a:lstStyle/>
          <a:p>
            <a:endParaRPr lang="en-US" dirty="0" smtClean="0"/>
          </a:p>
          <a:p>
            <a:r>
              <a:rPr lang="en-US" dirty="0" smtClean="0"/>
              <a:t>This quotient algorithm is the “algorithmic inverse” of Egyptian Multiplication</a:t>
            </a:r>
          </a:p>
          <a:p>
            <a:r>
              <a:rPr lang="en-US" dirty="0" smtClean="0"/>
              <a:t>A version appears in the </a:t>
            </a:r>
            <a:r>
              <a:rPr lang="en-US" dirty="0" err="1" smtClean="0"/>
              <a:t>Rhind</a:t>
            </a:r>
            <a:r>
              <a:rPr lang="en-US" dirty="0" smtClean="0"/>
              <a:t> Papyrus</a:t>
            </a:r>
          </a:p>
          <a:p>
            <a:r>
              <a:rPr lang="en-US" dirty="0" smtClean="0"/>
              <a:t>Greeks called it </a:t>
            </a:r>
            <a:r>
              <a:rPr lang="en-US" i="1" dirty="0" smtClean="0"/>
              <a:t>Egyptian Division</a:t>
            </a:r>
          </a:p>
          <a:p>
            <a:endParaRPr lang="en-US" dirty="0"/>
          </a:p>
          <a:p>
            <a:pPr marL="0" indent="0">
              <a:buNone/>
            </a:pPr>
            <a:r>
              <a:rPr lang="en-US" dirty="0" smtClean="0"/>
              <a:t>Since so much overlap between quotient and remainder, why bother with two functions?</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152</a:t>
            </a:fld>
            <a:endParaRPr lang="en-US"/>
          </a:p>
        </p:txBody>
      </p:sp>
    </p:spTree>
    <p:extLst>
      <p:ext uri="{BB962C8B-B14F-4D97-AF65-F5344CB8AC3E}">
        <p14:creationId xmlns:p14="http://schemas.microsoft.com/office/powerpoint/2010/main" val="3540743334"/>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  </a:t>
            </a:r>
          </a:p>
        </p:txBody>
      </p:sp>
      <p:sp>
        <p:nvSpPr>
          <p:cNvPr id="20483" name="Text Box 3"/>
          <p:cNvSpPr txBox="1">
            <a:spLocks noChangeArrowheads="1"/>
          </p:cNvSpPr>
          <p:nvPr/>
        </p:nvSpPr>
        <p:spPr bwMode="auto">
          <a:xfrm>
            <a:off x="203200" y="1602958"/>
            <a:ext cx="90297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b="1" dirty="0" err="1">
                <a:solidFill>
                  <a:srgbClr val="FF0000"/>
                </a:solidFill>
                <a:latin typeface="Lucida Console"/>
                <a:cs typeface="Lucida Console"/>
              </a:rPr>
              <a:t>std</a:t>
            </a:r>
            <a:r>
              <a:rPr lang="en-US" sz="2400" b="1" dirty="0">
                <a:solidFill>
                  <a:srgbClr val="FF0000"/>
                </a:solidFill>
                <a:latin typeface="Lucida Console"/>
                <a:cs typeface="Lucida Console"/>
              </a:rPr>
              <a:t>::pair&lt;integer, </a:t>
            </a:r>
            <a:r>
              <a:rPr lang="en-US" sz="2400" b="1" dirty="0" err="1">
                <a:solidFill>
                  <a:srgbClr val="FF0000"/>
                </a:solidFill>
                <a:latin typeface="Lucida Console"/>
                <a:cs typeface="Lucida Console"/>
              </a:rPr>
              <a:t>line_segment</a:t>
            </a:r>
            <a:r>
              <a:rPr lang="en-US" sz="2400" b="1" dirty="0">
                <a:solidFill>
                  <a:srgbClr val="FF0000"/>
                </a:solidFill>
                <a:latin typeface="Lucida Console"/>
                <a:cs typeface="Lucida Console"/>
              </a:rPr>
              <a:t>&gt;</a:t>
            </a:r>
          </a:p>
          <a:p>
            <a:r>
              <a:rPr lang="en-US" sz="2400" dirty="0" err="1" smtClean="0">
                <a:latin typeface="Lucida Console"/>
                <a:cs typeface="Lucida Console"/>
              </a:rPr>
              <a:t>quotient_remainder</a:t>
            </a:r>
            <a:r>
              <a:rPr lang="en-US" sz="2400" dirty="0" smtClean="0">
                <a:latin typeface="Lucida Console"/>
                <a:cs typeface="Lucida Console"/>
              </a:rPr>
              <a:t>(</a:t>
            </a:r>
            <a:r>
              <a:rPr lang="en-US" sz="2400" dirty="0" err="1" smtClean="0">
                <a:latin typeface="Lucida Console"/>
                <a:cs typeface="Lucida Console"/>
              </a:rPr>
              <a:t>line_segment</a:t>
            </a:r>
            <a:r>
              <a:rPr lang="en-US" sz="2400" dirty="0" smtClean="0">
                <a:latin typeface="Lucida Console"/>
                <a:cs typeface="Lucida Console"/>
              </a:rPr>
              <a:t> a,</a:t>
            </a:r>
            <a:br>
              <a:rPr lang="en-US" sz="2400" dirty="0" smtClean="0">
                <a:latin typeface="Lucida Console"/>
                <a:cs typeface="Lucida Console"/>
              </a:rPr>
            </a:br>
            <a:r>
              <a:rPr lang="en-US" sz="2400" dirty="0" smtClean="0">
                <a:latin typeface="Lucida Console"/>
                <a:cs typeface="Lucida Console"/>
              </a:rPr>
              <a:t>                   </a:t>
            </a:r>
            <a:r>
              <a:rPr lang="en-US" sz="2400" dirty="0" err="1" smtClean="0">
                <a:latin typeface="Lucida Console"/>
                <a:cs typeface="Lucida Console"/>
              </a:rPr>
              <a:t>line_segment</a:t>
            </a:r>
            <a:r>
              <a:rPr lang="en-US" sz="2400" dirty="0" smtClean="0">
                <a:latin typeface="Lucida Console"/>
                <a:cs typeface="Lucida Console"/>
              </a:rPr>
              <a:t> b) {</a:t>
            </a:r>
          </a:p>
          <a:p>
            <a:r>
              <a:rPr lang="it-IT" sz="2400" dirty="0" smtClean="0">
                <a:latin typeface="Lucida Console"/>
                <a:cs typeface="Lucida Console"/>
              </a:rPr>
              <a:t>    // </a:t>
            </a:r>
            <a:r>
              <a:rPr lang="it-IT" sz="2400" dirty="0" err="1" smtClean="0">
                <a:latin typeface="Lucida Console"/>
                <a:cs typeface="Lucida Console"/>
              </a:rPr>
              <a:t>Precondition</a:t>
            </a:r>
            <a:r>
              <a:rPr lang="it-IT" sz="2400" dirty="0" smtClean="0">
                <a:latin typeface="Lucida Console"/>
                <a:cs typeface="Lucida Console"/>
              </a:rPr>
              <a:t>: b &gt; 0</a:t>
            </a:r>
          </a:p>
          <a:p>
            <a:r>
              <a:rPr lang="en-US" sz="2400" dirty="0" smtClean="0">
                <a:latin typeface="Lucida Console"/>
                <a:cs typeface="Lucida Console"/>
              </a:rPr>
              <a:t>    if (a &lt; b) return </a:t>
            </a:r>
            <a:r>
              <a:rPr lang="en-US" sz="2400" b="1" dirty="0" smtClean="0">
                <a:solidFill>
                  <a:srgbClr val="FF0000"/>
                </a:solidFill>
                <a:latin typeface="Lucida Console"/>
                <a:cs typeface="Lucida Console"/>
              </a:rPr>
              <a:t>{integer(0), a}</a:t>
            </a:r>
            <a:r>
              <a:rPr lang="en-US" sz="2400" dirty="0" smtClean="0">
                <a:latin typeface="Lucida Console"/>
                <a:cs typeface="Lucida Console"/>
              </a:rPr>
              <a:t>;</a:t>
            </a:r>
          </a:p>
          <a:p>
            <a:r>
              <a:rPr lang="en-US" sz="2400" dirty="0" smtClean="0">
                <a:latin typeface="Lucida Console"/>
                <a:cs typeface="Lucida Console"/>
              </a:rPr>
              <a:t>    </a:t>
            </a:r>
            <a:r>
              <a:rPr lang="en-US" sz="2400" dirty="0" err="1" smtClean="0">
                <a:latin typeface="Lucida Console"/>
                <a:cs typeface="Lucida Console"/>
              </a:rPr>
              <a:t>line_segment</a:t>
            </a:r>
            <a:r>
              <a:rPr lang="en-US" sz="2400" dirty="0" smtClean="0">
                <a:latin typeface="Lucida Console"/>
                <a:cs typeface="Lucida Console"/>
              </a:rPr>
              <a:t> c = </a:t>
            </a:r>
            <a:r>
              <a:rPr lang="en-US" sz="2400" dirty="0" err="1" smtClean="0">
                <a:latin typeface="Lucida Console"/>
                <a:cs typeface="Lucida Console"/>
              </a:rPr>
              <a:t>largest_doubling</a:t>
            </a:r>
            <a:r>
              <a:rPr lang="en-US" sz="2400" dirty="0" smtClean="0">
                <a:latin typeface="Lucida Console"/>
                <a:cs typeface="Lucida Console"/>
              </a:rPr>
              <a:t>(a, b);</a:t>
            </a:r>
          </a:p>
          <a:p>
            <a:r>
              <a:rPr lang="nl-NL" sz="2400" dirty="0" smtClean="0">
                <a:latin typeface="Lucida Console"/>
                <a:cs typeface="Lucida Console"/>
              </a:rPr>
              <a:t>    integer n(1);</a:t>
            </a:r>
          </a:p>
          <a:p>
            <a:r>
              <a:rPr lang="nl-NL" sz="2400" dirty="0" smtClean="0">
                <a:latin typeface="Lucida Console"/>
                <a:cs typeface="Lucida Console"/>
              </a:rPr>
              <a:t>    a = a - c;</a:t>
            </a:r>
          </a:p>
          <a:p>
            <a:r>
              <a:rPr lang="en-US" sz="2400" dirty="0" smtClean="0">
                <a:latin typeface="Lucida Console"/>
                <a:cs typeface="Lucida Console"/>
              </a:rPr>
              <a:t>    while (c != b) {</a:t>
            </a:r>
          </a:p>
          <a:p>
            <a:r>
              <a:rPr lang="fi-FI" sz="2400" dirty="0" smtClean="0">
                <a:latin typeface="Lucida Console"/>
                <a:cs typeface="Lucida Console"/>
              </a:rPr>
              <a:t>        c = </a:t>
            </a:r>
            <a:r>
              <a:rPr lang="fi-FI" sz="2400" dirty="0" err="1" smtClean="0">
                <a:latin typeface="Lucida Console"/>
                <a:cs typeface="Lucida Console"/>
              </a:rPr>
              <a:t>half(c</a:t>
            </a:r>
            <a:r>
              <a:rPr lang="fi-FI" sz="2400" dirty="0" smtClean="0">
                <a:latin typeface="Lucida Console"/>
                <a:cs typeface="Lucida Console"/>
              </a:rPr>
              <a:t>); n = n + n;</a:t>
            </a:r>
          </a:p>
          <a:p>
            <a:r>
              <a:rPr lang="en-US" sz="2400" dirty="0" smtClean="0">
                <a:latin typeface="Lucida Console"/>
                <a:cs typeface="Lucida Console"/>
              </a:rPr>
              <a:t>        if (c &lt;= a) { a = a - c; n = n + 1; }</a:t>
            </a:r>
          </a:p>
          <a:p>
            <a:r>
              <a:rPr lang="en-US" sz="2400" dirty="0" smtClean="0">
                <a:latin typeface="Lucida Console"/>
                <a:cs typeface="Lucida Console"/>
              </a:rPr>
              <a:t>    }</a:t>
            </a:r>
          </a:p>
          <a:p>
            <a:r>
              <a:rPr lang="is-IS" sz="2400" dirty="0" smtClean="0">
                <a:latin typeface="Lucida Console"/>
                <a:cs typeface="Lucida Console"/>
              </a:rPr>
              <a:t>    return </a:t>
            </a:r>
            <a:r>
              <a:rPr lang="is-IS" sz="2400" b="1" dirty="0" smtClean="0">
                <a:solidFill>
                  <a:srgbClr val="FF0000"/>
                </a:solidFill>
                <a:latin typeface="Lucida Console"/>
                <a:cs typeface="Lucida Console"/>
              </a:rPr>
              <a:t>{n, a}</a:t>
            </a:r>
            <a:r>
              <a:rPr lang="is-IS" sz="2400" dirty="0" smtClean="0">
                <a:latin typeface="Lucida Console"/>
                <a:cs typeface="Lucida Console"/>
              </a:rPr>
              <a:t>;</a:t>
            </a:r>
          </a:p>
          <a:p>
            <a:r>
              <a:rPr lang="is-IS" sz="2400" dirty="0" smtClean="0">
                <a:latin typeface="Lucida Console"/>
                <a:cs typeface="Lucida Console"/>
              </a:rPr>
              <a:t>}</a:t>
            </a:r>
            <a:endParaRPr lang="is-IS" sz="2400" dirty="0">
              <a:latin typeface="Lucida Console"/>
              <a:cs typeface="Lucida Console"/>
            </a:endParaRPr>
          </a:p>
        </p:txBody>
      </p:sp>
      <p:sp>
        <p:nvSpPr>
          <p:cNvPr id="3" name="Slide Number Placeholder 2"/>
          <p:cNvSpPr>
            <a:spLocks noGrp="1"/>
          </p:cNvSpPr>
          <p:nvPr>
            <p:ph type="sldNum" sz="quarter" idx="12"/>
          </p:nvPr>
        </p:nvSpPr>
        <p:spPr/>
        <p:txBody>
          <a:bodyPr/>
          <a:lstStyle/>
          <a:p>
            <a:fld id="{1390060D-1EE0-AD4D-BE99-A9D595E32993}" type="slidenum">
              <a:rPr lang="en-US" smtClean="0"/>
              <a:pPr/>
              <a:t>153</a:t>
            </a:fld>
            <a:endParaRPr lang="en-US"/>
          </a:p>
        </p:txBody>
      </p:sp>
      <p:sp>
        <p:nvSpPr>
          <p:cNvPr id="5" name="Title 1"/>
          <p:cNvSpPr txBox="1">
            <a:spLocks/>
          </p:cNvSpPr>
          <p:nvPr/>
        </p:nvSpPr>
        <p:spPr bwMode="auto">
          <a:xfrm>
            <a:off x="609600" y="4270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r>
              <a:rPr lang="en-US" sz="4000" dirty="0" smtClean="0">
                <a:solidFill>
                  <a:srgbClr val="000000"/>
                </a:solidFill>
              </a:rPr>
              <a:t>Combining Quotient and Remainder</a:t>
            </a:r>
            <a:endParaRPr lang="en-US" sz="4000" dirty="0" smtClean="0">
              <a:solidFill>
                <a:srgbClr val="000000"/>
              </a:solidFill>
              <a:cs typeface="Menlo Regular"/>
            </a:endParaRPr>
          </a:p>
        </p:txBody>
      </p:sp>
    </p:spTree>
    <p:extLst>
      <p:ext uri="{BB962C8B-B14F-4D97-AF65-F5344CB8AC3E}">
        <p14:creationId xmlns:p14="http://schemas.microsoft.com/office/powerpoint/2010/main" val="1801032526"/>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Law of Useful Return</a:t>
            </a:r>
            <a:endParaRPr lang="en-US" dirty="0"/>
          </a:p>
        </p:txBody>
      </p:sp>
      <p:sp>
        <p:nvSpPr>
          <p:cNvPr id="4" name="Content Placeholder 3"/>
          <p:cNvSpPr>
            <a:spLocks noGrp="1"/>
          </p:cNvSpPr>
          <p:nvPr>
            <p:ph idx="1"/>
          </p:nvPr>
        </p:nvSpPr>
        <p:spPr/>
        <p:txBody>
          <a:bodyPr/>
          <a:lstStyle/>
          <a:p>
            <a:pPr marL="0" indent="0" algn="ctr">
              <a:buNone/>
            </a:pPr>
            <a:endParaRPr lang="en-US" i="1" dirty="0" smtClean="0"/>
          </a:p>
          <a:p>
            <a:pPr marL="0" indent="0" algn="ctr">
              <a:buNone/>
            </a:pPr>
            <a:r>
              <a:rPr lang="en-US" i="1" dirty="0" smtClean="0"/>
              <a:t>If you’ve already done the work to get some useful result, don’t throw it away.  </a:t>
            </a:r>
            <a:br>
              <a:rPr lang="en-US" i="1" dirty="0" smtClean="0"/>
            </a:br>
            <a:r>
              <a:rPr lang="en-US" i="1" dirty="0" smtClean="0"/>
              <a:t>Return it to the caller.</a:t>
            </a:r>
            <a:endParaRPr lang="en-US" i="1" dirty="0"/>
          </a:p>
        </p:txBody>
      </p:sp>
      <p:sp>
        <p:nvSpPr>
          <p:cNvPr id="3" name="Slide Number Placeholder 2"/>
          <p:cNvSpPr>
            <a:spLocks noGrp="1"/>
          </p:cNvSpPr>
          <p:nvPr>
            <p:ph type="sldNum" sz="quarter" idx="12"/>
          </p:nvPr>
        </p:nvSpPr>
        <p:spPr/>
        <p:txBody>
          <a:bodyPr/>
          <a:lstStyle/>
          <a:p>
            <a:fld id="{A1370079-B969-244C-8D20-DC2548AA4964}" type="slidenum">
              <a:rPr lang="en-US" smtClean="0"/>
              <a:t>154</a:t>
            </a:fld>
            <a:endParaRPr lang="en-US"/>
          </a:p>
        </p:txBody>
      </p:sp>
    </p:spTree>
    <p:extLst>
      <p:ext uri="{BB962C8B-B14F-4D97-AF65-F5344CB8AC3E}">
        <p14:creationId xmlns:p14="http://schemas.microsoft.com/office/powerpoint/2010/main" val="1695801172"/>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Could we do without half()?</a:t>
            </a:r>
            <a:endParaRPr lang="en-US" dirty="0"/>
          </a:p>
        </p:txBody>
      </p:sp>
      <p:sp>
        <p:nvSpPr>
          <p:cNvPr id="3" name="Content Placeholder 2"/>
          <p:cNvSpPr>
            <a:spLocks noGrp="1"/>
          </p:cNvSpPr>
          <p:nvPr>
            <p:ph idx="1"/>
          </p:nvPr>
        </p:nvSpPr>
        <p:spPr/>
        <p:txBody>
          <a:bodyPr/>
          <a:lstStyle/>
          <a:p>
            <a:r>
              <a:rPr lang="en-US" dirty="0" smtClean="0"/>
              <a:t>The half() operation is cheap on normal CPUs – it’s just a right shift.</a:t>
            </a:r>
          </a:p>
          <a:p>
            <a:r>
              <a:rPr lang="en-US" dirty="0" smtClean="0"/>
              <a:t>But what if halving was difficult, expensive, or unavailable?</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155</a:t>
            </a:fld>
            <a:endParaRPr lang="en-US"/>
          </a:p>
        </p:txBody>
      </p:sp>
    </p:spTree>
    <p:extLst>
      <p:ext uri="{BB962C8B-B14F-4D97-AF65-F5344CB8AC3E}">
        <p14:creationId xmlns:p14="http://schemas.microsoft.com/office/powerpoint/2010/main" val="1598547598"/>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  </a:t>
            </a:r>
          </a:p>
        </p:txBody>
      </p:sp>
      <p:sp>
        <p:nvSpPr>
          <p:cNvPr id="20483" name="Text Box 3"/>
          <p:cNvSpPr txBox="1">
            <a:spLocks noChangeArrowheads="1"/>
          </p:cNvSpPr>
          <p:nvPr/>
        </p:nvSpPr>
        <p:spPr bwMode="auto">
          <a:xfrm>
            <a:off x="457200" y="1560514"/>
            <a:ext cx="94488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dirty="0" err="1">
                <a:latin typeface="Lucida Console"/>
                <a:cs typeface="Lucida Console"/>
              </a:rPr>
              <a:t>line_segment</a:t>
            </a:r>
            <a:r>
              <a:rPr lang="en-US" sz="2400" dirty="0">
                <a:latin typeface="Lucida Console"/>
                <a:cs typeface="Lucida Console"/>
              </a:rPr>
              <a:t> </a:t>
            </a:r>
            <a:r>
              <a:rPr lang="en-US" sz="2400" dirty="0" err="1" smtClean="0">
                <a:latin typeface="Lucida Console"/>
                <a:cs typeface="Lucida Console"/>
              </a:rPr>
              <a:t>remainder_fibo</a:t>
            </a:r>
            <a:r>
              <a:rPr lang="en-US" sz="2400" dirty="0" smtClean="0">
                <a:latin typeface="Lucida Console"/>
                <a:cs typeface="Lucida Console"/>
              </a:rPr>
              <a:t>(</a:t>
            </a:r>
            <a:r>
              <a:rPr lang="en-US" sz="2400" dirty="0" err="1">
                <a:latin typeface="Lucida Console"/>
                <a:cs typeface="Lucida Console"/>
              </a:rPr>
              <a:t>line_segment</a:t>
            </a:r>
            <a:r>
              <a:rPr lang="en-US" sz="2400" dirty="0">
                <a:latin typeface="Lucida Console"/>
                <a:cs typeface="Lucida Console"/>
              </a:rPr>
              <a:t> a</a:t>
            </a:r>
            <a:r>
              <a:rPr lang="en-US" sz="2400" dirty="0" smtClean="0">
                <a:latin typeface="Lucida Console"/>
                <a:cs typeface="Lucida Console"/>
              </a:rPr>
              <a:t>,</a:t>
            </a:r>
          </a:p>
          <a:p>
            <a:r>
              <a:rPr lang="en-US" sz="2400" dirty="0">
                <a:latin typeface="Lucida Console"/>
                <a:cs typeface="Lucida Console"/>
              </a:rPr>
              <a:t> </a:t>
            </a:r>
            <a:r>
              <a:rPr lang="en-US" sz="2400" dirty="0" smtClean="0">
                <a:latin typeface="Lucida Console"/>
                <a:cs typeface="Lucida Console"/>
              </a:rPr>
              <a:t>                           </a:t>
            </a:r>
            <a:r>
              <a:rPr lang="en-US" sz="2400" dirty="0" err="1" smtClean="0">
                <a:latin typeface="Lucida Console"/>
                <a:cs typeface="Lucida Console"/>
              </a:rPr>
              <a:t>line_segment</a:t>
            </a:r>
            <a:r>
              <a:rPr lang="en-US" sz="2400" dirty="0" smtClean="0">
                <a:latin typeface="Lucida Console"/>
                <a:cs typeface="Lucida Console"/>
              </a:rPr>
              <a:t> </a:t>
            </a:r>
            <a:r>
              <a:rPr lang="en-US" sz="2400" dirty="0">
                <a:latin typeface="Lucida Console"/>
                <a:cs typeface="Lucida Console"/>
              </a:rPr>
              <a:t>b</a:t>
            </a:r>
            <a:r>
              <a:rPr lang="en-US" sz="2400" dirty="0" smtClean="0">
                <a:latin typeface="Lucida Console"/>
                <a:cs typeface="Lucida Console"/>
              </a:rPr>
              <a:t>) {</a:t>
            </a:r>
            <a:endParaRPr lang="en-US" sz="2400" dirty="0">
              <a:latin typeface="Lucida Console"/>
              <a:cs typeface="Lucida Console"/>
            </a:endParaRPr>
          </a:p>
          <a:p>
            <a:r>
              <a:rPr lang="it-IT" sz="2400" dirty="0">
                <a:latin typeface="Lucida Console"/>
                <a:cs typeface="Lucida Console"/>
              </a:rPr>
              <a:t>  </a:t>
            </a:r>
            <a:r>
              <a:rPr lang="it-IT" sz="2400" dirty="0" smtClean="0">
                <a:latin typeface="Lucida Console"/>
                <a:cs typeface="Lucida Console"/>
              </a:rPr>
              <a:t>/</a:t>
            </a:r>
            <a:r>
              <a:rPr lang="it-IT" sz="2400" dirty="0">
                <a:latin typeface="Lucida Console"/>
                <a:cs typeface="Lucida Console"/>
              </a:rPr>
              <a:t>/ </a:t>
            </a:r>
            <a:r>
              <a:rPr lang="it-IT" sz="2400" dirty="0" err="1">
                <a:latin typeface="Lucida Console"/>
                <a:cs typeface="Lucida Console"/>
              </a:rPr>
              <a:t>Precondition</a:t>
            </a:r>
            <a:r>
              <a:rPr lang="it-IT" sz="2400" dirty="0">
                <a:latin typeface="Lucida Console"/>
                <a:cs typeface="Lucida Console"/>
              </a:rPr>
              <a:t>: b &gt; 0</a:t>
            </a:r>
          </a:p>
          <a:p>
            <a:r>
              <a:rPr lang="en-US" sz="2400" dirty="0" smtClean="0">
                <a:latin typeface="Lucida Console"/>
                <a:cs typeface="Lucida Console"/>
              </a:rPr>
              <a:t>  </a:t>
            </a:r>
            <a:r>
              <a:rPr lang="en-US" sz="2400" dirty="0">
                <a:latin typeface="Lucida Console"/>
                <a:cs typeface="Lucida Console"/>
              </a:rPr>
              <a:t>if (a &lt; b) return a;</a:t>
            </a:r>
          </a:p>
          <a:p>
            <a:r>
              <a:rPr lang="en-US" sz="2400" dirty="0" smtClean="0">
                <a:latin typeface="Lucida Console"/>
                <a:cs typeface="Lucida Console"/>
              </a:rPr>
              <a:t>  </a:t>
            </a:r>
            <a:r>
              <a:rPr lang="en-US" sz="2400" dirty="0" err="1">
                <a:latin typeface="Lucida Console"/>
                <a:cs typeface="Lucida Console"/>
              </a:rPr>
              <a:t>line_segment</a:t>
            </a:r>
            <a:r>
              <a:rPr lang="en-US" sz="2400" dirty="0">
                <a:latin typeface="Lucida Console"/>
                <a:cs typeface="Lucida Console"/>
              </a:rPr>
              <a:t> c = b</a:t>
            </a:r>
            <a:r>
              <a:rPr lang="en-US" sz="2400" dirty="0" smtClean="0">
                <a:latin typeface="Lucida Console"/>
                <a:cs typeface="Lucida Console"/>
              </a:rPr>
              <a:t>;</a:t>
            </a:r>
          </a:p>
          <a:p>
            <a:r>
              <a:rPr lang="pt-BR" sz="2400" dirty="0" smtClean="0">
                <a:latin typeface="Lucida Console"/>
                <a:cs typeface="Lucida Console"/>
              </a:rPr>
              <a:t>  </a:t>
            </a:r>
            <a:r>
              <a:rPr lang="pt-BR" sz="2400" dirty="0">
                <a:latin typeface="Lucida Console"/>
                <a:cs typeface="Lucida Console"/>
              </a:rPr>
              <a:t>do {</a:t>
            </a:r>
          </a:p>
          <a:p>
            <a:r>
              <a:rPr lang="en-US" sz="2400" dirty="0">
                <a:latin typeface="Lucida Console"/>
                <a:cs typeface="Lucida Console"/>
              </a:rPr>
              <a:t>    </a:t>
            </a:r>
            <a:r>
              <a:rPr lang="en-US" sz="2400" dirty="0" err="1" smtClean="0">
                <a:latin typeface="Lucida Console"/>
                <a:cs typeface="Lucida Console"/>
              </a:rPr>
              <a:t>line_segment</a:t>
            </a:r>
            <a:r>
              <a:rPr lang="en-US" sz="2400" dirty="0" smtClean="0">
                <a:latin typeface="Lucida Console"/>
                <a:cs typeface="Lucida Console"/>
              </a:rPr>
              <a:t> </a:t>
            </a:r>
            <a:r>
              <a:rPr lang="en-US" sz="2400" dirty="0" err="1">
                <a:latin typeface="Lucida Console"/>
                <a:cs typeface="Lucida Console"/>
              </a:rPr>
              <a:t>tmp</a:t>
            </a:r>
            <a:r>
              <a:rPr lang="en-US" sz="2400" dirty="0">
                <a:latin typeface="Lucida Console"/>
                <a:cs typeface="Lucida Console"/>
              </a:rPr>
              <a:t> = c; c = b + c; b = </a:t>
            </a:r>
            <a:r>
              <a:rPr lang="en-US" sz="2400" dirty="0" err="1">
                <a:latin typeface="Lucida Console"/>
                <a:cs typeface="Lucida Console"/>
              </a:rPr>
              <a:t>tmp</a:t>
            </a:r>
            <a:r>
              <a:rPr lang="en-US" sz="2400" dirty="0">
                <a:latin typeface="Lucida Console"/>
                <a:cs typeface="Lucida Console"/>
              </a:rPr>
              <a:t>;</a:t>
            </a:r>
          </a:p>
          <a:p>
            <a:r>
              <a:rPr lang="en-US" sz="2400" dirty="0">
                <a:latin typeface="Lucida Console"/>
                <a:cs typeface="Lucida Console"/>
              </a:rPr>
              <a:t>  </a:t>
            </a:r>
            <a:r>
              <a:rPr lang="en-US" sz="2400" dirty="0" smtClean="0">
                <a:latin typeface="Lucida Console"/>
                <a:cs typeface="Lucida Console"/>
              </a:rPr>
              <a:t>} </a:t>
            </a:r>
            <a:r>
              <a:rPr lang="en-US" sz="2400" dirty="0">
                <a:latin typeface="Lucida Console"/>
                <a:cs typeface="Lucida Console"/>
              </a:rPr>
              <a:t>while (a &gt;= c);</a:t>
            </a:r>
          </a:p>
          <a:p>
            <a:r>
              <a:rPr lang="pt-BR" sz="2400" dirty="0">
                <a:latin typeface="Lucida Console"/>
                <a:cs typeface="Lucida Console"/>
              </a:rPr>
              <a:t>  </a:t>
            </a:r>
            <a:r>
              <a:rPr lang="pt-BR" sz="2400" dirty="0" smtClean="0">
                <a:latin typeface="Lucida Console"/>
                <a:cs typeface="Lucida Console"/>
              </a:rPr>
              <a:t>do </a:t>
            </a:r>
            <a:r>
              <a:rPr lang="pt-BR" sz="2400" dirty="0">
                <a:latin typeface="Lucida Console"/>
                <a:cs typeface="Lucida Console"/>
              </a:rPr>
              <a:t>{</a:t>
            </a:r>
          </a:p>
          <a:p>
            <a:r>
              <a:rPr lang="en-US" sz="2400" dirty="0">
                <a:latin typeface="Lucida Console"/>
                <a:cs typeface="Lucida Console"/>
              </a:rPr>
              <a:t>    </a:t>
            </a:r>
            <a:r>
              <a:rPr lang="en-US" sz="2400" dirty="0" smtClean="0">
                <a:latin typeface="Lucida Console"/>
                <a:cs typeface="Lucida Console"/>
              </a:rPr>
              <a:t>if </a:t>
            </a:r>
            <a:r>
              <a:rPr lang="en-US" sz="2400" dirty="0">
                <a:latin typeface="Lucida Console"/>
                <a:cs typeface="Lucida Console"/>
              </a:rPr>
              <a:t>(a &gt;= b) a = a - b;</a:t>
            </a:r>
          </a:p>
          <a:p>
            <a:r>
              <a:rPr lang="en-US" sz="2400" dirty="0">
                <a:latin typeface="Lucida Console"/>
                <a:cs typeface="Lucida Console"/>
              </a:rPr>
              <a:t>    </a:t>
            </a:r>
            <a:r>
              <a:rPr lang="en-US" sz="2400" dirty="0" err="1" smtClean="0">
                <a:latin typeface="Lucida Console"/>
                <a:cs typeface="Lucida Console"/>
              </a:rPr>
              <a:t>line_segment</a:t>
            </a:r>
            <a:r>
              <a:rPr lang="en-US" sz="2400" dirty="0" smtClean="0">
                <a:latin typeface="Lucida Console"/>
                <a:cs typeface="Lucida Console"/>
              </a:rPr>
              <a:t> </a:t>
            </a:r>
            <a:r>
              <a:rPr lang="en-US" sz="2400" dirty="0" err="1">
                <a:latin typeface="Lucida Console"/>
                <a:cs typeface="Lucida Console"/>
              </a:rPr>
              <a:t>tmp</a:t>
            </a:r>
            <a:r>
              <a:rPr lang="en-US" sz="2400" dirty="0">
                <a:latin typeface="Lucida Console"/>
                <a:cs typeface="Lucida Console"/>
              </a:rPr>
              <a:t> = c - b; c = b; b = </a:t>
            </a:r>
            <a:r>
              <a:rPr lang="en-US" sz="2400" dirty="0" err="1">
                <a:latin typeface="Lucida Console"/>
                <a:cs typeface="Lucida Console"/>
              </a:rPr>
              <a:t>tmp</a:t>
            </a:r>
            <a:r>
              <a:rPr lang="en-US" sz="2400" dirty="0">
                <a:latin typeface="Lucida Console"/>
                <a:cs typeface="Lucida Console"/>
              </a:rPr>
              <a:t>;</a:t>
            </a:r>
          </a:p>
          <a:p>
            <a:r>
              <a:rPr lang="en-US" sz="2400" dirty="0">
                <a:latin typeface="Lucida Console"/>
                <a:cs typeface="Lucida Console"/>
              </a:rPr>
              <a:t>  </a:t>
            </a:r>
            <a:r>
              <a:rPr lang="en-US" sz="2400" dirty="0" smtClean="0">
                <a:latin typeface="Lucida Console"/>
                <a:cs typeface="Lucida Console"/>
              </a:rPr>
              <a:t>} </a:t>
            </a:r>
            <a:r>
              <a:rPr lang="en-US" sz="2400" dirty="0">
                <a:latin typeface="Lucida Console"/>
                <a:cs typeface="Lucida Console"/>
              </a:rPr>
              <a:t>while (b &lt; c);</a:t>
            </a:r>
          </a:p>
          <a:p>
            <a:r>
              <a:rPr lang="is-IS" sz="2400" dirty="0">
                <a:latin typeface="Lucida Console"/>
                <a:cs typeface="Lucida Console"/>
              </a:rPr>
              <a:t>  </a:t>
            </a:r>
            <a:r>
              <a:rPr lang="is-IS" sz="2400" dirty="0" smtClean="0">
                <a:latin typeface="Lucida Console"/>
                <a:cs typeface="Lucida Console"/>
              </a:rPr>
              <a:t>return </a:t>
            </a:r>
            <a:r>
              <a:rPr lang="is-IS" sz="2400" dirty="0">
                <a:latin typeface="Lucida Console"/>
                <a:cs typeface="Lucida Console"/>
              </a:rPr>
              <a:t>a;</a:t>
            </a:r>
          </a:p>
          <a:p>
            <a:r>
              <a:rPr lang="is-IS" sz="2400" dirty="0">
                <a:latin typeface="Lucida Console"/>
                <a:cs typeface="Lucida Console"/>
              </a:rPr>
              <a:t>}</a:t>
            </a:r>
          </a:p>
        </p:txBody>
      </p:sp>
      <p:sp>
        <p:nvSpPr>
          <p:cNvPr id="3" name="Slide Number Placeholder 2"/>
          <p:cNvSpPr>
            <a:spLocks noGrp="1"/>
          </p:cNvSpPr>
          <p:nvPr>
            <p:ph type="sldNum" sz="quarter" idx="12"/>
          </p:nvPr>
        </p:nvSpPr>
        <p:spPr/>
        <p:txBody>
          <a:bodyPr/>
          <a:lstStyle/>
          <a:p>
            <a:fld id="{1390060D-1EE0-AD4D-BE99-A9D595E32993}" type="slidenum">
              <a:rPr lang="en-US" smtClean="0"/>
              <a:pPr/>
              <a:t>156</a:t>
            </a:fld>
            <a:endParaRPr lang="en-US"/>
          </a:p>
        </p:txBody>
      </p:sp>
      <p:sp>
        <p:nvSpPr>
          <p:cNvPr id="5" name="Title 1"/>
          <p:cNvSpPr txBox="1">
            <a:spLocks/>
          </p:cNvSpPr>
          <p:nvPr/>
        </p:nvSpPr>
        <p:spPr bwMode="auto">
          <a:xfrm>
            <a:off x="609600" y="4270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r>
              <a:rPr lang="en-US" sz="4000" dirty="0" smtClean="0">
                <a:solidFill>
                  <a:srgbClr val="000000"/>
                </a:solidFill>
              </a:rPr>
              <a:t>Floyd-Knuth: No Halving</a:t>
            </a:r>
            <a:endParaRPr lang="en-US" sz="4000" dirty="0" smtClean="0">
              <a:solidFill>
                <a:srgbClr val="000000"/>
              </a:solidFill>
              <a:cs typeface="Menlo Regular"/>
            </a:endParaRPr>
          </a:p>
        </p:txBody>
      </p:sp>
    </p:spTree>
    <p:extLst>
      <p:ext uri="{BB962C8B-B14F-4D97-AF65-F5344CB8AC3E}">
        <p14:creationId xmlns:p14="http://schemas.microsoft.com/office/powerpoint/2010/main" val="3823593502"/>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  </a:t>
            </a:r>
          </a:p>
        </p:txBody>
      </p:sp>
      <p:sp>
        <p:nvSpPr>
          <p:cNvPr id="20483" name="Text Box 3"/>
          <p:cNvSpPr txBox="1">
            <a:spLocks noChangeArrowheads="1"/>
          </p:cNvSpPr>
          <p:nvPr/>
        </p:nvSpPr>
        <p:spPr bwMode="auto">
          <a:xfrm>
            <a:off x="203200" y="1844258"/>
            <a:ext cx="90297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dirty="0" err="1">
                <a:latin typeface="Lucida Console"/>
                <a:cs typeface="Lucida Console"/>
              </a:rPr>
              <a:t>line_segment</a:t>
            </a:r>
            <a:r>
              <a:rPr lang="en-US" sz="2400" dirty="0">
                <a:latin typeface="Lucida Console"/>
                <a:cs typeface="Lucida Console"/>
              </a:rPr>
              <a:t> </a:t>
            </a:r>
            <a:r>
              <a:rPr lang="en-US" sz="2400" dirty="0" err="1">
                <a:latin typeface="Lucida Console"/>
                <a:cs typeface="Lucida Console"/>
              </a:rPr>
              <a:t>gcm_remainder</a:t>
            </a:r>
            <a:r>
              <a:rPr lang="en-US" sz="2400" dirty="0">
                <a:latin typeface="Lucida Console"/>
                <a:cs typeface="Lucida Console"/>
              </a:rPr>
              <a:t>(</a:t>
            </a:r>
            <a:r>
              <a:rPr lang="en-US" sz="2400" dirty="0" err="1">
                <a:latin typeface="Lucida Console"/>
                <a:cs typeface="Lucida Console"/>
              </a:rPr>
              <a:t>line_segment</a:t>
            </a:r>
            <a:r>
              <a:rPr lang="en-US" sz="2400" dirty="0">
                <a:latin typeface="Lucida Console"/>
                <a:cs typeface="Lucida Console"/>
              </a:rPr>
              <a:t> a</a:t>
            </a:r>
            <a:r>
              <a:rPr lang="en-US" sz="2400" dirty="0" smtClean="0">
                <a:latin typeface="Lucida Console"/>
                <a:cs typeface="Lucida Console"/>
              </a:rPr>
              <a:t>,</a:t>
            </a:r>
          </a:p>
          <a:p>
            <a:r>
              <a:rPr lang="en-US" sz="2400" dirty="0">
                <a:latin typeface="Lucida Console"/>
                <a:cs typeface="Lucida Console"/>
              </a:rPr>
              <a:t> </a:t>
            </a:r>
            <a:r>
              <a:rPr lang="en-US" sz="2400" dirty="0" smtClean="0">
                <a:latin typeface="Lucida Console"/>
                <a:cs typeface="Lucida Console"/>
              </a:rPr>
              <a:t>                          </a:t>
            </a:r>
            <a:r>
              <a:rPr lang="en-US" sz="2400" dirty="0" err="1" smtClean="0">
                <a:latin typeface="Lucida Console"/>
                <a:cs typeface="Lucida Console"/>
              </a:rPr>
              <a:t>line_segment</a:t>
            </a:r>
            <a:r>
              <a:rPr lang="en-US" sz="2400" dirty="0" smtClean="0">
                <a:latin typeface="Lucida Console"/>
                <a:cs typeface="Lucida Console"/>
              </a:rPr>
              <a:t> </a:t>
            </a:r>
            <a:r>
              <a:rPr lang="en-US" sz="2400" dirty="0">
                <a:latin typeface="Lucida Console"/>
                <a:cs typeface="Lucida Console"/>
              </a:rPr>
              <a:t>b) {</a:t>
            </a:r>
          </a:p>
          <a:p>
            <a:r>
              <a:rPr lang="en-US" sz="2400" dirty="0">
                <a:latin typeface="Lucida Console"/>
                <a:cs typeface="Lucida Console"/>
              </a:rPr>
              <a:t>    while (b != </a:t>
            </a:r>
            <a:r>
              <a:rPr lang="en-US" sz="2400" dirty="0" err="1">
                <a:latin typeface="Lucida Console"/>
                <a:cs typeface="Lucida Console"/>
              </a:rPr>
              <a:t>line_segment</a:t>
            </a:r>
            <a:r>
              <a:rPr lang="en-US" sz="2400" dirty="0">
                <a:latin typeface="Lucida Console"/>
                <a:cs typeface="Lucida Console"/>
              </a:rPr>
              <a:t>(0)) {</a:t>
            </a:r>
          </a:p>
          <a:p>
            <a:r>
              <a:rPr lang="en-US" sz="2400" dirty="0">
                <a:latin typeface="Lucida Console"/>
                <a:cs typeface="Lucida Console"/>
              </a:rPr>
              <a:t>        a = remainder(a, b);</a:t>
            </a:r>
          </a:p>
          <a:p>
            <a:r>
              <a:rPr lang="pl-PL" sz="2400" dirty="0">
                <a:latin typeface="Lucida Console"/>
                <a:cs typeface="Lucida Console"/>
              </a:rPr>
              <a:t>        </a:t>
            </a:r>
            <a:r>
              <a:rPr lang="pl-PL" sz="2400" dirty="0" err="1">
                <a:latin typeface="Lucida Console"/>
                <a:cs typeface="Lucida Console"/>
              </a:rPr>
              <a:t>std</a:t>
            </a:r>
            <a:r>
              <a:rPr lang="pl-PL" sz="2400" dirty="0">
                <a:latin typeface="Lucida Console"/>
                <a:cs typeface="Lucida Console"/>
              </a:rPr>
              <a:t>::</a:t>
            </a:r>
            <a:r>
              <a:rPr lang="pl-PL" sz="2400" dirty="0" err="1">
                <a:latin typeface="Lucida Console"/>
                <a:cs typeface="Lucida Console"/>
              </a:rPr>
              <a:t>swap</a:t>
            </a:r>
            <a:r>
              <a:rPr lang="pl-PL" sz="2400" dirty="0">
                <a:latin typeface="Lucida Console"/>
                <a:cs typeface="Lucida Console"/>
              </a:rPr>
              <a:t>(a, b);</a:t>
            </a:r>
          </a:p>
          <a:p>
            <a:r>
              <a:rPr lang="pl-PL" sz="2400" dirty="0">
                <a:latin typeface="Lucida Console"/>
                <a:cs typeface="Lucida Console"/>
              </a:rPr>
              <a:t>    }</a:t>
            </a:r>
          </a:p>
          <a:p>
            <a:r>
              <a:rPr lang="is-IS" sz="2400" dirty="0">
                <a:latin typeface="Lucida Console"/>
                <a:cs typeface="Lucida Console"/>
              </a:rPr>
              <a:t>    return a;</a:t>
            </a:r>
          </a:p>
          <a:p>
            <a:r>
              <a:rPr lang="is-IS" sz="2400" dirty="0">
                <a:latin typeface="Lucida Console"/>
                <a:cs typeface="Lucida Console"/>
              </a:rPr>
              <a:t>}</a:t>
            </a:r>
          </a:p>
        </p:txBody>
      </p:sp>
      <p:sp>
        <p:nvSpPr>
          <p:cNvPr id="3" name="Slide Number Placeholder 2"/>
          <p:cNvSpPr>
            <a:spLocks noGrp="1"/>
          </p:cNvSpPr>
          <p:nvPr>
            <p:ph type="sldNum" sz="quarter" idx="12"/>
          </p:nvPr>
        </p:nvSpPr>
        <p:spPr/>
        <p:txBody>
          <a:bodyPr/>
          <a:lstStyle/>
          <a:p>
            <a:fld id="{1390060D-1EE0-AD4D-BE99-A9D595E32993}" type="slidenum">
              <a:rPr lang="en-US" smtClean="0"/>
              <a:pPr/>
              <a:t>157</a:t>
            </a:fld>
            <a:endParaRPr lang="en-US"/>
          </a:p>
        </p:txBody>
      </p:sp>
      <p:sp>
        <p:nvSpPr>
          <p:cNvPr id="5" name="Title 1"/>
          <p:cNvSpPr txBox="1">
            <a:spLocks/>
          </p:cNvSpPr>
          <p:nvPr/>
        </p:nvSpPr>
        <p:spPr bwMode="auto">
          <a:xfrm>
            <a:off x="609600" y="4270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r>
              <a:rPr lang="en-US" sz="4000" dirty="0" smtClean="0">
                <a:solidFill>
                  <a:srgbClr val="000000"/>
                </a:solidFill>
              </a:rPr>
              <a:t>GCM Using Iterative Remainder</a:t>
            </a:r>
            <a:endParaRPr lang="en-US" sz="4000" dirty="0" smtClean="0">
              <a:solidFill>
                <a:srgbClr val="000000"/>
              </a:solidFill>
              <a:cs typeface="Menlo Regular"/>
            </a:endParaRPr>
          </a:p>
        </p:txBody>
      </p:sp>
    </p:spTree>
    <p:extLst>
      <p:ext uri="{BB962C8B-B14F-4D97-AF65-F5344CB8AC3E}">
        <p14:creationId xmlns:p14="http://schemas.microsoft.com/office/powerpoint/2010/main" val="454260452"/>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  </a:t>
            </a:r>
          </a:p>
        </p:txBody>
      </p:sp>
      <p:sp>
        <p:nvSpPr>
          <p:cNvPr id="20483" name="Text Box 3"/>
          <p:cNvSpPr txBox="1">
            <a:spLocks noChangeArrowheads="1"/>
          </p:cNvSpPr>
          <p:nvPr/>
        </p:nvSpPr>
        <p:spPr bwMode="auto">
          <a:xfrm>
            <a:off x="457200" y="1844258"/>
            <a:ext cx="90297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dirty="0">
                <a:latin typeface="Lucida Console"/>
                <a:cs typeface="Lucida Console"/>
              </a:rPr>
              <a:t>integer </a:t>
            </a:r>
            <a:r>
              <a:rPr lang="en-US" sz="2400" b="1" dirty="0" err="1">
                <a:solidFill>
                  <a:srgbClr val="FF0000"/>
                </a:solidFill>
                <a:latin typeface="Lucida Console"/>
                <a:cs typeface="Lucida Console"/>
              </a:rPr>
              <a:t>gcd</a:t>
            </a:r>
            <a:r>
              <a:rPr lang="en-US" sz="2400" dirty="0">
                <a:latin typeface="Lucida Console"/>
                <a:cs typeface="Lucida Console"/>
              </a:rPr>
              <a:t>(integer a, integer b) {</a:t>
            </a:r>
          </a:p>
          <a:p>
            <a:r>
              <a:rPr lang="en-US" sz="2400" dirty="0">
                <a:latin typeface="Lucida Console"/>
                <a:cs typeface="Lucida Console"/>
              </a:rPr>
              <a:t>    while (b != integer(0)) {</a:t>
            </a:r>
          </a:p>
          <a:p>
            <a:r>
              <a:rPr lang="en-US" sz="2400" dirty="0">
                <a:latin typeface="Lucida Console"/>
                <a:cs typeface="Lucida Console"/>
              </a:rPr>
              <a:t>        a = a % b;</a:t>
            </a:r>
          </a:p>
          <a:p>
            <a:r>
              <a:rPr lang="pl-PL" sz="2400" dirty="0">
                <a:latin typeface="Lucida Console"/>
                <a:cs typeface="Lucida Console"/>
              </a:rPr>
              <a:t>        </a:t>
            </a:r>
            <a:r>
              <a:rPr lang="pl-PL" sz="2400" dirty="0" err="1">
                <a:latin typeface="Lucida Console"/>
                <a:cs typeface="Lucida Console"/>
              </a:rPr>
              <a:t>std</a:t>
            </a:r>
            <a:r>
              <a:rPr lang="pl-PL" sz="2400" dirty="0">
                <a:latin typeface="Lucida Console"/>
                <a:cs typeface="Lucida Console"/>
              </a:rPr>
              <a:t>::</a:t>
            </a:r>
            <a:r>
              <a:rPr lang="pl-PL" sz="2400" dirty="0" err="1">
                <a:latin typeface="Lucida Console"/>
                <a:cs typeface="Lucida Console"/>
              </a:rPr>
              <a:t>swap</a:t>
            </a:r>
            <a:r>
              <a:rPr lang="pl-PL" sz="2400" dirty="0">
                <a:latin typeface="Lucida Console"/>
                <a:cs typeface="Lucida Console"/>
              </a:rPr>
              <a:t>(a, b);</a:t>
            </a:r>
          </a:p>
          <a:p>
            <a:r>
              <a:rPr lang="pl-PL" sz="2400" dirty="0">
                <a:latin typeface="Lucida Console"/>
                <a:cs typeface="Lucida Console"/>
              </a:rPr>
              <a:t>    }</a:t>
            </a:r>
          </a:p>
          <a:p>
            <a:r>
              <a:rPr lang="is-IS" sz="2400" dirty="0">
                <a:latin typeface="Lucida Console"/>
                <a:cs typeface="Lucida Console"/>
              </a:rPr>
              <a:t>    return a;</a:t>
            </a:r>
          </a:p>
          <a:p>
            <a:r>
              <a:rPr lang="is-IS" sz="2400" dirty="0">
                <a:latin typeface="Lucida Console"/>
                <a:cs typeface="Lucida Console"/>
              </a:rPr>
              <a:t>}</a:t>
            </a:r>
          </a:p>
        </p:txBody>
      </p:sp>
      <p:sp>
        <p:nvSpPr>
          <p:cNvPr id="3" name="Slide Number Placeholder 2"/>
          <p:cNvSpPr>
            <a:spLocks noGrp="1"/>
          </p:cNvSpPr>
          <p:nvPr>
            <p:ph type="sldNum" sz="quarter" idx="12"/>
          </p:nvPr>
        </p:nvSpPr>
        <p:spPr/>
        <p:txBody>
          <a:bodyPr/>
          <a:lstStyle/>
          <a:p>
            <a:fld id="{1390060D-1EE0-AD4D-BE99-A9D595E32993}" type="slidenum">
              <a:rPr lang="en-US" smtClean="0"/>
              <a:pPr/>
              <a:t>158</a:t>
            </a:fld>
            <a:endParaRPr lang="en-US"/>
          </a:p>
        </p:txBody>
      </p:sp>
      <p:sp>
        <p:nvSpPr>
          <p:cNvPr id="5" name="Title 1"/>
          <p:cNvSpPr txBox="1">
            <a:spLocks/>
          </p:cNvSpPr>
          <p:nvPr/>
        </p:nvSpPr>
        <p:spPr bwMode="auto">
          <a:xfrm>
            <a:off x="609600" y="4270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r>
              <a:rPr lang="en-US" sz="4000" dirty="0" smtClean="0">
                <a:solidFill>
                  <a:srgbClr val="000000"/>
                </a:solidFill>
              </a:rPr>
              <a:t>Euclidean Algorithm for Integers</a:t>
            </a:r>
            <a:endParaRPr lang="en-US" sz="4000" dirty="0" smtClean="0">
              <a:solidFill>
                <a:srgbClr val="000000"/>
              </a:solidFill>
              <a:cs typeface="Menlo Regular"/>
            </a:endParaRPr>
          </a:p>
        </p:txBody>
      </p:sp>
      <p:sp>
        <p:nvSpPr>
          <p:cNvPr id="2" name="TextBox 1"/>
          <p:cNvSpPr txBox="1"/>
          <p:nvPr/>
        </p:nvSpPr>
        <p:spPr>
          <a:xfrm>
            <a:off x="457200" y="5207000"/>
            <a:ext cx="7102074" cy="523220"/>
          </a:xfrm>
          <a:prstGeom prst="rect">
            <a:avLst/>
          </a:prstGeom>
          <a:noFill/>
        </p:spPr>
        <p:txBody>
          <a:bodyPr wrap="none" rtlCol="0">
            <a:spAutoFit/>
          </a:bodyPr>
          <a:lstStyle/>
          <a:p>
            <a:r>
              <a:rPr lang="en-US" sz="2800" dirty="0" smtClean="0"/>
              <a:t>Now we call it Greatest Common Divisor (GCD).</a:t>
            </a:r>
            <a:endParaRPr lang="en-US" sz="2800" dirty="0"/>
          </a:p>
        </p:txBody>
      </p:sp>
    </p:spTree>
    <p:extLst>
      <p:ext uri="{BB962C8B-B14F-4D97-AF65-F5344CB8AC3E}">
        <p14:creationId xmlns:p14="http://schemas.microsoft.com/office/powerpoint/2010/main" val="576655903"/>
      </p:ext>
    </p:extLst>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18500" cy="1143000"/>
          </a:xfrm>
        </p:spPr>
        <p:txBody>
          <a:bodyPr>
            <a:normAutofit fontScale="90000"/>
          </a:bodyPr>
          <a:lstStyle/>
          <a:p>
            <a:r>
              <a:rPr lang="en-US" dirty="0" smtClean="0"/>
              <a:t>How do we know the algorithm works?</a:t>
            </a:r>
            <a:endParaRPr lang="en-US" dirty="0"/>
          </a:p>
        </p:txBody>
      </p:sp>
      <p:sp>
        <p:nvSpPr>
          <p:cNvPr id="4" name="Content Placeholder 3"/>
          <p:cNvSpPr>
            <a:spLocks noGrp="1"/>
          </p:cNvSpPr>
          <p:nvPr>
            <p:ph idx="1"/>
          </p:nvPr>
        </p:nvSpPr>
        <p:spPr/>
        <p:txBody>
          <a:bodyPr/>
          <a:lstStyle/>
          <a:p>
            <a:pPr marL="0" indent="0">
              <a:buNone/>
            </a:pPr>
            <a:r>
              <a:rPr lang="en-US" dirty="0" smtClean="0"/>
              <a:t>What does it mean for an algorithm to “work”?</a:t>
            </a:r>
          </a:p>
          <a:p>
            <a:r>
              <a:rPr lang="en-US" dirty="0" smtClean="0"/>
              <a:t>It must terminate.</a:t>
            </a:r>
          </a:p>
          <a:p>
            <a:r>
              <a:rPr lang="en-US" dirty="0" smtClean="0"/>
              <a:t>It must compute what it’s supposed to</a:t>
            </a:r>
            <a:br>
              <a:rPr lang="en-US" dirty="0" smtClean="0"/>
            </a:br>
            <a:r>
              <a:rPr lang="en-US" dirty="0" smtClean="0"/>
              <a:t>(in this case, GCD).</a:t>
            </a:r>
            <a:endParaRPr lang="en-US" dirty="0"/>
          </a:p>
        </p:txBody>
      </p:sp>
      <p:sp>
        <p:nvSpPr>
          <p:cNvPr id="3" name="Slide Number Placeholder 2"/>
          <p:cNvSpPr>
            <a:spLocks noGrp="1"/>
          </p:cNvSpPr>
          <p:nvPr>
            <p:ph type="sldNum" sz="quarter" idx="12"/>
          </p:nvPr>
        </p:nvSpPr>
        <p:spPr/>
        <p:txBody>
          <a:bodyPr/>
          <a:lstStyle/>
          <a:p>
            <a:fld id="{A1370079-B969-244C-8D20-DC2548AA4964}" type="slidenum">
              <a:rPr lang="en-US" smtClean="0"/>
              <a:t>159</a:t>
            </a:fld>
            <a:endParaRPr lang="en-US"/>
          </a:p>
        </p:txBody>
      </p:sp>
    </p:spTree>
    <p:extLst>
      <p:ext uri="{BB962C8B-B14F-4D97-AF65-F5344CB8AC3E}">
        <p14:creationId xmlns:p14="http://schemas.microsoft.com/office/powerpoint/2010/main" val="343867608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Ancient Egyptian Mathematics:</a:t>
            </a:r>
            <a:br>
              <a:rPr lang="en-US" dirty="0" smtClean="0"/>
            </a:br>
            <a:r>
              <a:rPr lang="en-US" dirty="0" err="1" smtClean="0"/>
              <a:t>Rhind</a:t>
            </a:r>
            <a:r>
              <a:rPr lang="en-US" dirty="0" smtClean="0"/>
              <a:t> Mathematical Papyrus</a:t>
            </a:r>
            <a:endParaRPr lang="en-US" dirty="0"/>
          </a:p>
        </p:txBody>
      </p:sp>
      <p:sp>
        <p:nvSpPr>
          <p:cNvPr id="5" name="Content Placeholder 4"/>
          <p:cNvSpPr>
            <a:spLocks noGrp="1"/>
          </p:cNvSpPr>
          <p:nvPr>
            <p:ph idx="1"/>
          </p:nvPr>
        </p:nvSpPr>
        <p:spPr/>
        <p:txBody>
          <a:bodyPr/>
          <a:lstStyle/>
          <a:p>
            <a:r>
              <a:rPr lang="en-US" dirty="0" smtClean="0"/>
              <a:t>Written by the scribe </a:t>
            </a:r>
            <a:r>
              <a:rPr lang="en-US" dirty="0" err="1" smtClean="0"/>
              <a:t>Ahmes</a:t>
            </a:r>
            <a:endParaRPr lang="en-US" dirty="0" smtClean="0"/>
          </a:p>
          <a:p>
            <a:r>
              <a:rPr lang="en-US" dirty="0" smtClean="0"/>
              <a:t>1650BC (copy of a much older text ≈1850BC)</a:t>
            </a:r>
          </a:p>
          <a:p>
            <a:r>
              <a:rPr lang="en-US" dirty="0" smtClean="0"/>
              <a:t>Algorithms for fast multiplication and division</a:t>
            </a:r>
          </a:p>
          <a:p>
            <a:endParaRPr lang="en-US" dirty="0"/>
          </a:p>
        </p:txBody>
      </p:sp>
      <p:sp>
        <p:nvSpPr>
          <p:cNvPr id="3" name="Slide Number Placeholder 2"/>
          <p:cNvSpPr>
            <a:spLocks noGrp="1"/>
          </p:cNvSpPr>
          <p:nvPr>
            <p:ph type="sldNum" sz="quarter" idx="12"/>
          </p:nvPr>
        </p:nvSpPr>
        <p:spPr/>
        <p:txBody>
          <a:bodyPr/>
          <a:lstStyle/>
          <a:p>
            <a:fld id="{A1370079-B969-244C-8D20-DC2548AA4964}" type="slidenum">
              <a:rPr lang="en-US" smtClean="0"/>
              <a:t>16</a:t>
            </a:fld>
            <a:endParaRPr lang="en-US"/>
          </a:p>
        </p:txBody>
      </p:sp>
      <p:pic>
        <p:nvPicPr>
          <p:cNvPr id="7" name="Picture 6" descr="Rhind_Mathematical_Papyrus.jpg"/>
          <p:cNvPicPr>
            <a:picLocks noChangeAspect="1"/>
          </p:cNvPicPr>
          <p:nvPr/>
        </p:nvPicPr>
        <p:blipFill>
          <a:blip r:embed="rId3">
            <a:extLst>
              <a:ext uri="{BEBA8EAE-BF5A-486C-A8C5-ECC9F3942E4B}">
                <a14:imgProps xmlns:a14="http://schemas.microsoft.com/office/drawing/2010/main">
                  <a14:imgLayer r:embed="rId4">
                    <a14:imgEffect>
                      <a14:brightnessContrast bright="22000" contrast="33000"/>
                    </a14:imgEffect>
                  </a14:imgLayer>
                </a14:imgProps>
              </a:ext>
              <a:ext uri="{28A0092B-C50C-407E-A947-70E740481C1C}">
                <a14:useLocalDpi xmlns:a14="http://schemas.microsoft.com/office/drawing/2010/main"/>
              </a:ext>
            </a:extLst>
          </a:blip>
          <a:stretch>
            <a:fillRect/>
          </a:stretch>
        </p:blipFill>
        <p:spPr>
          <a:xfrm>
            <a:off x="241301" y="3302000"/>
            <a:ext cx="8258175" cy="5186363"/>
          </a:xfrm>
          <a:prstGeom prst="rect">
            <a:avLst/>
          </a:prstGeom>
        </p:spPr>
      </p:pic>
    </p:spTree>
    <p:extLst>
      <p:ext uri="{BB962C8B-B14F-4D97-AF65-F5344CB8AC3E}">
        <p14:creationId xmlns:p14="http://schemas.microsoft.com/office/powerpoint/2010/main" val="610743406"/>
      </p:ext>
    </p:extLst>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Termination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We rely on the fact that</a:t>
            </a:r>
          </a:p>
          <a:p>
            <a:pPr marL="0" indent="0">
              <a:buNone/>
            </a:pPr>
            <a:endParaRPr lang="en-US" dirty="0"/>
          </a:p>
          <a:p>
            <a:pPr marL="0" indent="0" algn="ctr">
              <a:buNone/>
            </a:pPr>
            <a:r>
              <a:rPr lang="en-US" dirty="0" smtClean="0"/>
              <a:t>0 ≤ remainder(</a:t>
            </a:r>
            <a:r>
              <a:rPr lang="en-US" i="1" dirty="0" smtClean="0">
                <a:latin typeface="Palatino"/>
                <a:cs typeface="Palatino"/>
              </a:rPr>
              <a:t>a</a:t>
            </a:r>
            <a:r>
              <a:rPr lang="en-US" dirty="0" smtClean="0"/>
              <a:t>, </a:t>
            </a:r>
            <a:r>
              <a:rPr lang="en-US" i="1" dirty="0" smtClean="0">
                <a:latin typeface="Palatino"/>
                <a:cs typeface="Palatino"/>
              </a:rPr>
              <a:t>b</a:t>
            </a:r>
            <a:r>
              <a:rPr lang="en-US" dirty="0" smtClean="0"/>
              <a:t>) &lt; </a:t>
            </a:r>
            <a:r>
              <a:rPr lang="en-US" i="1" dirty="0" smtClean="0">
                <a:latin typeface="Palatino"/>
                <a:cs typeface="Palatino"/>
              </a:rPr>
              <a:t>b</a:t>
            </a:r>
          </a:p>
          <a:p>
            <a:pPr marL="0" indent="0" algn="ctr">
              <a:buNone/>
            </a:pPr>
            <a:endParaRPr lang="en-US" i="1" dirty="0">
              <a:latin typeface="Palatino"/>
              <a:cs typeface="Palatino"/>
            </a:endParaRPr>
          </a:p>
          <a:p>
            <a:pPr marL="0" indent="0">
              <a:buNone/>
            </a:pPr>
            <a:r>
              <a:rPr lang="en-US" dirty="0" smtClean="0">
                <a:cs typeface="Palatino"/>
              </a:rPr>
              <a:t>So in each iteration, </a:t>
            </a:r>
            <a:r>
              <a:rPr lang="en-US" i="1" dirty="0" smtClean="0">
                <a:latin typeface="Palatino"/>
                <a:cs typeface="Palatino"/>
              </a:rPr>
              <a:t>b</a:t>
            </a:r>
            <a:r>
              <a:rPr lang="en-US" dirty="0" smtClean="0">
                <a:cs typeface="Palatino"/>
              </a:rPr>
              <a:t> gets smaller.</a:t>
            </a:r>
          </a:p>
          <a:p>
            <a:pPr marL="0" indent="0">
              <a:buNone/>
            </a:pPr>
            <a:endParaRPr lang="en-US" dirty="0">
              <a:cs typeface="Palatino"/>
            </a:endParaRPr>
          </a:p>
          <a:p>
            <a:pPr marL="0" indent="0">
              <a:buNone/>
            </a:pPr>
            <a:r>
              <a:rPr lang="en-US" dirty="0" smtClean="0">
                <a:cs typeface="Palatino"/>
              </a:rPr>
              <a:t>Since any decreasing sequence of positive integers is finite, the algorithm must terminate.</a:t>
            </a:r>
            <a:endParaRPr lang="en-US" dirty="0">
              <a:cs typeface="Palatino"/>
            </a:endParaRPr>
          </a:p>
        </p:txBody>
      </p:sp>
      <p:sp>
        <p:nvSpPr>
          <p:cNvPr id="4" name="Slide Number Placeholder 3"/>
          <p:cNvSpPr>
            <a:spLocks noGrp="1"/>
          </p:cNvSpPr>
          <p:nvPr>
            <p:ph type="sldNum" sz="quarter" idx="12"/>
          </p:nvPr>
        </p:nvSpPr>
        <p:spPr/>
        <p:txBody>
          <a:bodyPr/>
          <a:lstStyle/>
          <a:p>
            <a:fld id="{A1370079-B969-244C-8D20-DC2548AA4964}" type="slidenum">
              <a:rPr lang="en-US" smtClean="0"/>
              <a:t>160</a:t>
            </a:fld>
            <a:endParaRPr lang="en-US"/>
          </a:p>
        </p:txBody>
      </p:sp>
    </p:spTree>
    <p:extLst>
      <p:ext uri="{BB962C8B-B14F-4D97-AF65-F5344CB8AC3E}">
        <p14:creationId xmlns:p14="http://schemas.microsoft.com/office/powerpoint/2010/main" val="3541687019"/>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Computing GCD (1)</a:t>
            </a:r>
            <a:endParaRPr lang="en-US" dirty="0"/>
          </a:p>
        </p:txBody>
      </p:sp>
      <p:sp>
        <p:nvSpPr>
          <p:cNvPr id="3" name="Content Placeholder 2"/>
          <p:cNvSpPr>
            <a:spLocks noGrp="1"/>
          </p:cNvSpPr>
          <p:nvPr>
            <p:ph idx="1"/>
          </p:nvPr>
        </p:nvSpPr>
        <p:spPr/>
        <p:txBody>
          <a:bodyPr/>
          <a:lstStyle/>
          <a:p>
            <a:r>
              <a:rPr lang="en-US" dirty="0" smtClean="0"/>
              <a:t>In each iteration, algorithm computes remainder(</a:t>
            </a:r>
            <a:r>
              <a:rPr lang="en-US" i="1" dirty="0" smtClean="0">
                <a:latin typeface="Palatino"/>
                <a:cs typeface="Palatino"/>
              </a:rPr>
              <a:t>a, b</a:t>
            </a:r>
            <a:r>
              <a:rPr lang="en-US" dirty="0" smtClean="0"/>
              <a:t>), which by definition is:</a:t>
            </a:r>
          </a:p>
          <a:p>
            <a:pPr marL="0" indent="0" algn="ctr">
              <a:buNone/>
            </a:pPr>
            <a:r>
              <a:rPr lang="en-US" i="1" dirty="0" smtClean="0">
                <a:latin typeface="Palatino"/>
                <a:cs typeface="Palatino"/>
              </a:rPr>
              <a:t>r = a – </a:t>
            </a:r>
            <a:r>
              <a:rPr lang="en-US" i="1" dirty="0" err="1" smtClean="0">
                <a:latin typeface="Palatino"/>
                <a:cs typeface="Palatino"/>
              </a:rPr>
              <a:t>bq</a:t>
            </a:r>
            <a:r>
              <a:rPr lang="en-US" i="1" dirty="0" smtClean="0">
                <a:latin typeface="Palatino"/>
                <a:cs typeface="Palatino"/>
              </a:rPr>
              <a:t/>
            </a:r>
            <a:br>
              <a:rPr lang="en-US" i="1" dirty="0" smtClean="0">
                <a:latin typeface="Palatino"/>
                <a:cs typeface="Palatino"/>
              </a:rPr>
            </a:br>
            <a:r>
              <a:rPr lang="en-US" dirty="0" smtClean="0">
                <a:cs typeface="Palatino"/>
              </a:rPr>
              <a:t>where </a:t>
            </a:r>
            <a:r>
              <a:rPr lang="en-US" i="1" dirty="0" smtClean="0">
                <a:latin typeface="Palatino"/>
                <a:cs typeface="Palatino"/>
              </a:rPr>
              <a:t>q</a:t>
            </a:r>
            <a:r>
              <a:rPr lang="en-US" dirty="0" smtClean="0">
                <a:cs typeface="Palatino"/>
              </a:rPr>
              <a:t> is the quotient </a:t>
            </a:r>
            <a:r>
              <a:rPr lang="en-US" i="1" dirty="0" smtClean="0">
                <a:latin typeface="Palatino"/>
                <a:cs typeface="Palatino"/>
              </a:rPr>
              <a:t>a </a:t>
            </a:r>
            <a:r>
              <a:rPr lang="en-US" dirty="0" smtClean="0">
                <a:cs typeface="Palatino"/>
              </a:rPr>
              <a:t>divided by </a:t>
            </a:r>
            <a:r>
              <a:rPr lang="en-US" i="1" dirty="0" smtClean="0">
                <a:latin typeface="Palatino"/>
                <a:cs typeface="Palatino"/>
              </a:rPr>
              <a:t>b</a:t>
            </a:r>
            <a:r>
              <a:rPr lang="en-US" dirty="0" smtClean="0">
                <a:cs typeface="Palatino"/>
              </a:rPr>
              <a:t>.</a:t>
            </a:r>
          </a:p>
          <a:p>
            <a:r>
              <a:rPr lang="en-US" dirty="0" smtClean="0">
                <a:cs typeface="Palatino"/>
              </a:rPr>
              <a:t>Since </a:t>
            </a:r>
            <a:r>
              <a:rPr lang="en-US" dirty="0" err="1" smtClean="0">
                <a:cs typeface="Palatino"/>
              </a:rPr>
              <a:t>gcd</a:t>
            </a:r>
            <a:r>
              <a:rPr lang="en-US" dirty="0" smtClean="0">
                <a:cs typeface="Palatino"/>
              </a:rPr>
              <a:t>(</a:t>
            </a:r>
            <a:r>
              <a:rPr lang="en-US" i="1" dirty="0" smtClean="0">
                <a:latin typeface="Palatino"/>
                <a:cs typeface="Palatino"/>
              </a:rPr>
              <a:t>a, b</a:t>
            </a:r>
            <a:r>
              <a:rPr lang="en-US" dirty="0" smtClean="0">
                <a:cs typeface="Palatino"/>
              </a:rPr>
              <a:t>) by definition divides </a:t>
            </a:r>
            <a:r>
              <a:rPr lang="en-US" i="1" dirty="0" smtClean="0">
                <a:latin typeface="Palatino"/>
                <a:cs typeface="Palatino"/>
              </a:rPr>
              <a:t>a</a:t>
            </a:r>
            <a:r>
              <a:rPr lang="en-US" dirty="0" smtClean="0">
                <a:cs typeface="Palatino"/>
              </a:rPr>
              <a:t> and also divides </a:t>
            </a:r>
            <a:r>
              <a:rPr lang="en-US" i="1" dirty="0" smtClean="0">
                <a:latin typeface="Palatino"/>
                <a:cs typeface="Palatino"/>
              </a:rPr>
              <a:t>b</a:t>
            </a:r>
            <a:r>
              <a:rPr lang="en-US" dirty="0" smtClean="0">
                <a:cs typeface="Palatino"/>
              </a:rPr>
              <a:t> (and therefore </a:t>
            </a:r>
            <a:r>
              <a:rPr lang="en-US" i="1" dirty="0" err="1" smtClean="0">
                <a:latin typeface="Palatino"/>
                <a:cs typeface="Palatino"/>
              </a:rPr>
              <a:t>bq</a:t>
            </a:r>
            <a:r>
              <a:rPr lang="en-US" dirty="0" smtClean="0">
                <a:cs typeface="Palatino"/>
              </a:rPr>
              <a:t>), it must divide </a:t>
            </a:r>
            <a:r>
              <a:rPr lang="en-US" i="1" dirty="0" smtClean="0">
                <a:latin typeface="Palatino"/>
                <a:cs typeface="Palatino"/>
              </a:rPr>
              <a:t>r</a:t>
            </a:r>
            <a:r>
              <a:rPr lang="en-US" dirty="0" smtClean="0">
                <a:cs typeface="Palatino"/>
              </a:rPr>
              <a:t>.</a:t>
            </a:r>
          </a:p>
        </p:txBody>
      </p:sp>
      <p:sp>
        <p:nvSpPr>
          <p:cNvPr id="4" name="Slide Number Placeholder 3"/>
          <p:cNvSpPr>
            <a:spLocks noGrp="1"/>
          </p:cNvSpPr>
          <p:nvPr>
            <p:ph type="sldNum" sz="quarter" idx="12"/>
          </p:nvPr>
        </p:nvSpPr>
        <p:spPr/>
        <p:txBody>
          <a:bodyPr/>
          <a:lstStyle/>
          <a:p>
            <a:fld id="{A1370079-B969-244C-8D20-DC2548AA4964}" type="slidenum">
              <a:rPr lang="en-US" smtClean="0"/>
              <a:t>161</a:t>
            </a:fld>
            <a:endParaRPr lang="en-US"/>
          </a:p>
        </p:txBody>
      </p:sp>
    </p:spTree>
    <p:extLst>
      <p:ext uri="{BB962C8B-B14F-4D97-AF65-F5344CB8AC3E}">
        <p14:creationId xmlns:p14="http://schemas.microsoft.com/office/powerpoint/2010/main" val="2826774901"/>
      </p:ext>
    </p:extLst>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Computing GCD (2)</a:t>
            </a:r>
            <a:endParaRPr lang="en-US" dirty="0"/>
          </a:p>
        </p:txBody>
      </p:sp>
      <p:sp>
        <p:nvSpPr>
          <p:cNvPr id="3" name="Content Placeholder 2"/>
          <p:cNvSpPr>
            <a:spLocks noGrp="1"/>
          </p:cNvSpPr>
          <p:nvPr>
            <p:ph idx="1"/>
          </p:nvPr>
        </p:nvSpPr>
        <p:spPr/>
        <p:txBody>
          <a:bodyPr/>
          <a:lstStyle/>
          <a:p>
            <a:r>
              <a:rPr lang="en-US" dirty="0" smtClean="0"/>
              <a:t>We can rewrite the remainder equation as:</a:t>
            </a:r>
          </a:p>
          <a:p>
            <a:pPr marL="0" indent="0" algn="ctr">
              <a:buNone/>
            </a:pPr>
            <a:r>
              <a:rPr lang="en-US" i="1" dirty="0">
                <a:latin typeface="Palatino"/>
                <a:cs typeface="Palatino"/>
              </a:rPr>
              <a:t>a</a:t>
            </a:r>
            <a:r>
              <a:rPr lang="en-US" i="1" dirty="0" smtClean="0">
                <a:latin typeface="Palatino"/>
                <a:cs typeface="Palatino"/>
              </a:rPr>
              <a:t> = </a:t>
            </a:r>
            <a:r>
              <a:rPr lang="en-US" i="1" dirty="0" err="1" smtClean="0">
                <a:latin typeface="Palatino"/>
                <a:cs typeface="Palatino"/>
              </a:rPr>
              <a:t>bq</a:t>
            </a:r>
            <a:r>
              <a:rPr lang="en-US" i="1" dirty="0" smtClean="0">
                <a:latin typeface="Palatino"/>
                <a:cs typeface="Palatino"/>
              </a:rPr>
              <a:t> + r</a:t>
            </a:r>
            <a:br>
              <a:rPr lang="en-US" i="1" dirty="0" smtClean="0">
                <a:latin typeface="Palatino"/>
                <a:cs typeface="Palatino"/>
              </a:rPr>
            </a:br>
            <a:endParaRPr lang="en-US" dirty="0" smtClean="0">
              <a:cs typeface="Palatino"/>
            </a:endParaRPr>
          </a:p>
          <a:p>
            <a:r>
              <a:rPr lang="en-US" dirty="0">
                <a:cs typeface="Palatino"/>
              </a:rPr>
              <a:t>S</a:t>
            </a:r>
            <a:r>
              <a:rPr lang="en-US" dirty="0" smtClean="0">
                <a:cs typeface="Palatino"/>
              </a:rPr>
              <a:t>ince </a:t>
            </a:r>
            <a:r>
              <a:rPr lang="en-US" dirty="0" err="1" smtClean="0">
                <a:cs typeface="Palatino"/>
              </a:rPr>
              <a:t>gcd</a:t>
            </a:r>
            <a:r>
              <a:rPr lang="en-US" dirty="0" smtClean="0">
                <a:cs typeface="Palatino"/>
              </a:rPr>
              <a:t>(</a:t>
            </a:r>
            <a:r>
              <a:rPr lang="en-US" i="1" dirty="0" smtClean="0">
                <a:latin typeface="Palatino"/>
                <a:cs typeface="Palatino"/>
              </a:rPr>
              <a:t>b, r</a:t>
            </a:r>
            <a:r>
              <a:rPr lang="en-US" dirty="0" smtClean="0">
                <a:cs typeface="Palatino"/>
              </a:rPr>
              <a:t>) by definition divides </a:t>
            </a:r>
            <a:r>
              <a:rPr lang="en-US" i="1" dirty="0" smtClean="0">
                <a:latin typeface="Palatino"/>
                <a:cs typeface="Palatino"/>
              </a:rPr>
              <a:t>b</a:t>
            </a:r>
            <a:r>
              <a:rPr lang="en-US" dirty="0" smtClean="0">
                <a:cs typeface="Palatino"/>
              </a:rPr>
              <a:t> (and therefore </a:t>
            </a:r>
            <a:r>
              <a:rPr lang="en-US" i="1" dirty="0" err="1" smtClean="0">
                <a:latin typeface="Palatino"/>
                <a:cs typeface="Palatino"/>
              </a:rPr>
              <a:t>bq</a:t>
            </a:r>
            <a:r>
              <a:rPr lang="en-US" dirty="0" smtClean="0">
                <a:cs typeface="Palatino"/>
              </a:rPr>
              <a:t>) and also </a:t>
            </a:r>
            <a:r>
              <a:rPr lang="en-US" i="1" dirty="0" smtClean="0">
                <a:latin typeface="Palatino"/>
                <a:cs typeface="Palatino"/>
              </a:rPr>
              <a:t>r</a:t>
            </a:r>
            <a:r>
              <a:rPr lang="en-US" dirty="0" smtClean="0">
                <a:cs typeface="Palatino"/>
              </a:rPr>
              <a:t>, it must divide </a:t>
            </a:r>
            <a:r>
              <a:rPr lang="en-US" i="1" dirty="0" smtClean="0">
                <a:latin typeface="Palatino"/>
                <a:cs typeface="Palatino"/>
              </a:rPr>
              <a:t>a</a:t>
            </a:r>
            <a:r>
              <a:rPr lang="en-US" dirty="0" smtClean="0">
                <a:cs typeface="Palatino"/>
              </a:rPr>
              <a:t>.</a:t>
            </a:r>
          </a:p>
          <a:p>
            <a:endParaRPr lang="en-US" dirty="0" smtClean="0">
              <a:cs typeface="Palatino"/>
            </a:endParaRPr>
          </a:p>
          <a:p>
            <a:r>
              <a:rPr lang="en-US" dirty="0" smtClean="0">
                <a:cs typeface="Palatino"/>
              </a:rPr>
              <a:t>Since pairs (</a:t>
            </a:r>
            <a:r>
              <a:rPr lang="en-US" i="1" dirty="0" smtClean="0">
                <a:latin typeface="Palatino"/>
                <a:cs typeface="Palatino"/>
              </a:rPr>
              <a:t>a, b</a:t>
            </a:r>
            <a:r>
              <a:rPr lang="en-US" dirty="0" smtClean="0">
                <a:cs typeface="Palatino"/>
              </a:rPr>
              <a:t>) and (</a:t>
            </a:r>
            <a:r>
              <a:rPr lang="en-US" i="1" dirty="0" smtClean="0">
                <a:latin typeface="Palatino"/>
                <a:cs typeface="Palatino"/>
              </a:rPr>
              <a:t>b, r</a:t>
            </a:r>
            <a:r>
              <a:rPr lang="en-US" dirty="0" smtClean="0">
                <a:cs typeface="Palatino"/>
              </a:rPr>
              <a:t>) have the same common divisors, they have the same GCD.</a:t>
            </a:r>
          </a:p>
        </p:txBody>
      </p:sp>
      <p:sp>
        <p:nvSpPr>
          <p:cNvPr id="4" name="Slide Number Placeholder 3"/>
          <p:cNvSpPr>
            <a:spLocks noGrp="1"/>
          </p:cNvSpPr>
          <p:nvPr>
            <p:ph type="sldNum" sz="quarter" idx="12"/>
          </p:nvPr>
        </p:nvSpPr>
        <p:spPr/>
        <p:txBody>
          <a:bodyPr/>
          <a:lstStyle/>
          <a:p>
            <a:fld id="{A1370079-B969-244C-8D20-DC2548AA4964}" type="slidenum">
              <a:rPr lang="en-US" smtClean="0"/>
              <a:t>162</a:t>
            </a:fld>
            <a:endParaRPr lang="en-US"/>
          </a:p>
        </p:txBody>
      </p:sp>
    </p:spTree>
    <p:extLst>
      <p:ext uri="{BB962C8B-B14F-4D97-AF65-F5344CB8AC3E}">
        <p14:creationId xmlns:p14="http://schemas.microsoft.com/office/powerpoint/2010/main" val="688416392"/>
      </p:ext>
    </p:extLst>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Computing GCD (3)</a:t>
            </a:r>
            <a:endParaRPr lang="en-US" dirty="0"/>
          </a:p>
        </p:txBody>
      </p:sp>
      <p:sp>
        <p:nvSpPr>
          <p:cNvPr id="3" name="Content Placeholder 2"/>
          <p:cNvSpPr>
            <a:spLocks noGrp="1"/>
          </p:cNvSpPr>
          <p:nvPr>
            <p:ph idx="1"/>
          </p:nvPr>
        </p:nvSpPr>
        <p:spPr/>
        <p:txBody>
          <a:bodyPr/>
          <a:lstStyle/>
          <a:p>
            <a:r>
              <a:rPr lang="en-US" dirty="0" smtClean="0"/>
              <a:t>So we have shown that</a:t>
            </a:r>
          </a:p>
          <a:p>
            <a:pPr marL="0" indent="0" algn="ctr">
              <a:buNone/>
            </a:pPr>
            <a:r>
              <a:rPr lang="en-US" i="1" dirty="0">
                <a:latin typeface="Palatino"/>
                <a:cs typeface="Palatino"/>
              </a:rPr>
              <a:t>a</a:t>
            </a:r>
            <a:r>
              <a:rPr lang="en-US" i="1" dirty="0" smtClean="0">
                <a:latin typeface="Palatino"/>
                <a:cs typeface="Palatino"/>
              </a:rPr>
              <a:t> = </a:t>
            </a:r>
            <a:r>
              <a:rPr lang="en-US" i="1" dirty="0" err="1" smtClean="0">
                <a:latin typeface="Palatino"/>
                <a:cs typeface="Palatino"/>
              </a:rPr>
              <a:t>bq</a:t>
            </a:r>
            <a:r>
              <a:rPr lang="en-US" i="1" dirty="0" smtClean="0">
                <a:latin typeface="Palatino"/>
                <a:cs typeface="Palatino"/>
              </a:rPr>
              <a:t> + r   </a:t>
            </a:r>
            <a:r>
              <a:rPr lang="en-US" dirty="0" smtClean="0">
                <a:latin typeface="Palatino"/>
                <a:cs typeface="Palatino"/>
              </a:rPr>
              <a:t>⟹   </a:t>
            </a:r>
            <a:r>
              <a:rPr lang="en-US" dirty="0" err="1" smtClean="0"/>
              <a:t>gcd</a:t>
            </a:r>
            <a:r>
              <a:rPr lang="en-US" dirty="0" smtClean="0"/>
              <a:t>(</a:t>
            </a:r>
            <a:r>
              <a:rPr lang="en-US" i="1" dirty="0" smtClean="0">
                <a:latin typeface="Palatino"/>
                <a:cs typeface="Palatino"/>
              </a:rPr>
              <a:t>a, b</a:t>
            </a:r>
            <a:r>
              <a:rPr lang="en-US" dirty="0" smtClean="0"/>
              <a:t>) </a:t>
            </a:r>
            <a:r>
              <a:rPr lang="en-US" dirty="0" smtClean="0">
                <a:latin typeface="Palatino"/>
                <a:cs typeface="Palatino"/>
              </a:rPr>
              <a:t>=</a:t>
            </a:r>
            <a:r>
              <a:rPr lang="en-US" dirty="0" smtClean="0"/>
              <a:t> </a:t>
            </a:r>
            <a:r>
              <a:rPr lang="en-US" dirty="0" err="1" smtClean="0"/>
              <a:t>gcd</a:t>
            </a:r>
            <a:r>
              <a:rPr lang="en-US" dirty="0" smtClean="0"/>
              <a:t>(</a:t>
            </a:r>
            <a:r>
              <a:rPr lang="en-US" i="1" dirty="0" smtClean="0">
                <a:latin typeface="Palatino"/>
                <a:cs typeface="Palatino"/>
              </a:rPr>
              <a:t>b, r</a:t>
            </a:r>
            <a:r>
              <a:rPr lang="en-US" dirty="0" smtClean="0"/>
              <a:t>)</a:t>
            </a:r>
          </a:p>
          <a:p>
            <a:pPr marL="0" indent="0" algn="ctr">
              <a:buNone/>
            </a:pPr>
            <a:endParaRPr lang="en-US" dirty="0" smtClean="0"/>
          </a:p>
          <a:p>
            <a:r>
              <a:rPr lang="en-US" dirty="0" smtClean="0"/>
              <a:t>At each iteration, the algorithm replaces </a:t>
            </a:r>
            <a:r>
              <a:rPr lang="en-US" dirty="0" err="1" smtClean="0"/>
              <a:t>gcd</a:t>
            </a:r>
            <a:r>
              <a:rPr lang="en-US" dirty="0" smtClean="0"/>
              <a:t>(</a:t>
            </a:r>
            <a:r>
              <a:rPr lang="en-US" i="1" dirty="0" smtClean="0">
                <a:latin typeface="Palatino"/>
                <a:cs typeface="Palatino"/>
              </a:rPr>
              <a:t>a, b</a:t>
            </a:r>
            <a:r>
              <a:rPr lang="en-US" dirty="0" smtClean="0"/>
              <a:t>) with </a:t>
            </a:r>
            <a:r>
              <a:rPr lang="en-US" dirty="0" err="1" smtClean="0"/>
              <a:t>gcd</a:t>
            </a:r>
            <a:r>
              <a:rPr lang="en-US" dirty="0" smtClean="0"/>
              <a:t>(</a:t>
            </a:r>
            <a:r>
              <a:rPr lang="en-US" i="1" dirty="0" smtClean="0">
                <a:latin typeface="Palatino"/>
                <a:cs typeface="Palatino"/>
              </a:rPr>
              <a:t>b, r</a:t>
            </a:r>
            <a:r>
              <a:rPr lang="en-US" dirty="0" smtClean="0"/>
              <a:t>) by taking the remainder and swapping the arguments.</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163</a:t>
            </a:fld>
            <a:endParaRPr lang="en-US"/>
          </a:p>
        </p:txBody>
      </p:sp>
    </p:spTree>
    <p:extLst>
      <p:ext uri="{BB962C8B-B14F-4D97-AF65-F5344CB8AC3E}">
        <p14:creationId xmlns:p14="http://schemas.microsoft.com/office/powerpoint/2010/main" val="3772796251"/>
      </p:ext>
    </p:extLst>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Computing GCD (4)</a:t>
            </a:r>
            <a:endParaRPr lang="en-US" dirty="0"/>
          </a:p>
        </p:txBody>
      </p:sp>
      <p:sp>
        <p:nvSpPr>
          <p:cNvPr id="3" name="Content Placeholder 2"/>
          <p:cNvSpPr>
            <a:spLocks noGrp="1"/>
          </p:cNvSpPr>
          <p:nvPr>
            <p:ph sz="half" idx="1"/>
          </p:nvPr>
        </p:nvSpPr>
        <p:spPr/>
        <p:txBody>
          <a:bodyPr/>
          <a:lstStyle/>
          <a:p>
            <a:pPr marL="0" indent="0">
              <a:buNone/>
            </a:pPr>
            <a:r>
              <a:rPr lang="en-US" dirty="0" smtClean="0"/>
              <a:t>Remainders computed</a:t>
            </a:r>
            <a:br>
              <a:rPr lang="en-US" dirty="0" smtClean="0"/>
            </a:br>
            <a:r>
              <a:rPr lang="en-US" dirty="0" smtClean="0"/>
              <a:t>at each iteration:</a:t>
            </a:r>
          </a:p>
          <a:p>
            <a:pPr marL="0" indent="0">
              <a:buNone/>
            </a:pPr>
            <a:endParaRPr lang="en-US" dirty="0"/>
          </a:p>
        </p:txBody>
      </p:sp>
      <p:sp>
        <p:nvSpPr>
          <p:cNvPr id="6" name="Content Placeholder 5"/>
          <p:cNvSpPr>
            <a:spLocks noGrp="1"/>
          </p:cNvSpPr>
          <p:nvPr>
            <p:ph sz="half" idx="2"/>
          </p:nvPr>
        </p:nvSpPr>
        <p:spPr/>
        <p:txBody>
          <a:bodyPr/>
          <a:lstStyle/>
          <a:p>
            <a:pPr marL="0" indent="0">
              <a:buNone/>
            </a:pPr>
            <a:r>
              <a:rPr lang="en-US" dirty="0"/>
              <a:t>Using </a:t>
            </a:r>
            <a:r>
              <a:rPr lang="en-US" dirty="0" smtClean="0"/>
              <a:t>definition </a:t>
            </a:r>
            <a:r>
              <a:rPr lang="en-US" dirty="0"/>
              <a:t>of remainder, </a:t>
            </a:r>
            <a:r>
              <a:rPr lang="en-US" dirty="0" smtClean="0"/>
              <a:t>rewrite as:</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164</a:t>
            </a:fld>
            <a:endParaRPr lang="en-US"/>
          </a:p>
        </p:txBody>
      </p:sp>
      <p:pic>
        <p:nvPicPr>
          <p:cNvPr id="8" name="Picture 7"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3751" y="2857501"/>
            <a:ext cx="3409315" cy="2080260"/>
          </a:xfrm>
          <a:prstGeom prst="rect">
            <a:avLst/>
          </a:prstGeom>
        </p:spPr>
      </p:pic>
      <p:pic>
        <p:nvPicPr>
          <p:cNvPr id="9" name="Picture 8"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35550" y="2857500"/>
            <a:ext cx="2319655" cy="2080260"/>
          </a:xfrm>
          <a:prstGeom prst="rect">
            <a:avLst/>
          </a:prstGeom>
        </p:spPr>
      </p:pic>
    </p:spTree>
    <p:extLst>
      <p:ext uri="{BB962C8B-B14F-4D97-AF65-F5344CB8AC3E}">
        <p14:creationId xmlns:p14="http://schemas.microsoft.com/office/powerpoint/2010/main" val="1173964166"/>
      </p:ext>
    </p:extLst>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Computing GCD (5)</a:t>
            </a:r>
            <a:endParaRPr lang="en-US" dirty="0"/>
          </a:p>
        </p:txBody>
      </p:sp>
      <p:sp>
        <p:nvSpPr>
          <p:cNvPr id="3" name="Content Placeholder 2"/>
          <p:cNvSpPr>
            <a:spLocks noGrp="1"/>
          </p:cNvSpPr>
          <p:nvPr>
            <p:ph idx="1"/>
          </p:nvPr>
        </p:nvSpPr>
        <p:spPr>
          <a:xfrm>
            <a:off x="457200" y="1600200"/>
            <a:ext cx="8229600" cy="4864100"/>
          </a:xfrm>
        </p:spPr>
        <p:txBody>
          <a:bodyPr>
            <a:noAutofit/>
          </a:bodyPr>
          <a:lstStyle/>
          <a:p>
            <a:r>
              <a:rPr lang="en-US" dirty="0" smtClean="0"/>
              <a:t>We already showed that GCD </a:t>
            </a:r>
            <a:r>
              <a:rPr lang="en-US" dirty="0"/>
              <a:t>stays the same each </a:t>
            </a:r>
            <a:r>
              <a:rPr lang="en-US" dirty="0" smtClean="0"/>
              <a:t>time, i.e.</a:t>
            </a:r>
          </a:p>
          <a:p>
            <a:endParaRPr lang="en-US" dirty="0"/>
          </a:p>
          <a:p>
            <a:r>
              <a:rPr lang="en-US" dirty="0" smtClean="0"/>
              <a:t>But we know that remainder(</a:t>
            </a:r>
            <a:r>
              <a:rPr lang="en-US" i="1" dirty="0" smtClean="0">
                <a:latin typeface="Palatino"/>
                <a:cs typeface="Palatino"/>
              </a:rPr>
              <a:t>r</a:t>
            </a:r>
            <a:r>
              <a:rPr lang="en-US" i="1" baseline="-25000" dirty="0" smtClean="0">
                <a:latin typeface="Palatino"/>
                <a:cs typeface="Palatino"/>
              </a:rPr>
              <a:t>n-</a:t>
            </a:r>
            <a:r>
              <a:rPr lang="en-US" baseline="-25000" dirty="0" smtClean="0">
                <a:latin typeface="Palatino"/>
                <a:cs typeface="Palatino"/>
              </a:rPr>
              <a:t>1</a:t>
            </a:r>
            <a:r>
              <a:rPr lang="en-US" i="1" dirty="0" smtClean="0">
                <a:latin typeface="Palatino"/>
                <a:cs typeface="Palatino"/>
              </a:rPr>
              <a:t>, </a:t>
            </a:r>
            <a:r>
              <a:rPr lang="en-US" i="1" dirty="0" err="1" smtClean="0">
                <a:latin typeface="Palatino"/>
                <a:cs typeface="Palatino"/>
              </a:rPr>
              <a:t>r</a:t>
            </a:r>
            <a:r>
              <a:rPr lang="en-US" i="1" baseline="-25000" dirty="0" err="1" smtClean="0">
                <a:latin typeface="Palatino"/>
                <a:cs typeface="Palatino"/>
              </a:rPr>
              <a:t>n</a:t>
            </a:r>
            <a:r>
              <a:rPr lang="en-US" dirty="0" smtClean="0"/>
              <a:t>) = </a:t>
            </a:r>
            <a:r>
              <a:rPr lang="en-US" dirty="0" smtClean="0">
                <a:latin typeface="Palatino"/>
                <a:cs typeface="Palatino"/>
              </a:rPr>
              <a:t>0</a:t>
            </a:r>
            <a:r>
              <a:rPr lang="en-US" dirty="0" smtClean="0"/>
              <a:t>, because that’s what terminates the algorithm.</a:t>
            </a:r>
          </a:p>
          <a:p>
            <a:r>
              <a:rPr lang="en-US" dirty="0" smtClean="0"/>
              <a:t>And </a:t>
            </a:r>
            <a:r>
              <a:rPr lang="en-US" dirty="0" err="1" smtClean="0"/>
              <a:t>gcd</a:t>
            </a:r>
            <a:r>
              <a:rPr lang="en-US" dirty="0" smtClean="0"/>
              <a:t>(</a:t>
            </a:r>
            <a:r>
              <a:rPr lang="en-US" i="1" dirty="0" smtClean="0">
                <a:latin typeface="Palatino"/>
                <a:cs typeface="Palatino"/>
              </a:rPr>
              <a:t>x, </a:t>
            </a:r>
            <a:r>
              <a:rPr lang="en-US" dirty="0" smtClean="0">
                <a:latin typeface="Palatino"/>
                <a:cs typeface="Palatino"/>
              </a:rPr>
              <a:t>0</a:t>
            </a:r>
            <a:r>
              <a:rPr lang="en-US" dirty="0" smtClean="0"/>
              <a:t>) = </a:t>
            </a:r>
            <a:r>
              <a:rPr lang="en-US" i="1" dirty="0">
                <a:latin typeface="Palatino"/>
                <a:cs typeface="Palatino"/>
              </a:rPr>
              <a:t>x</a:t>
            </a:r>
            <a:r>
              <a:rPr lang="en-US" dirty="0" smtClean="0"/>
              <a:t>.  So</a:t>
            </a:r>
          </a:p>
          <a:p>
            <a:endParaRPr lang="en-US" dirty="0"/>
          </a:p>
          <a:p>
            <a:pPr marL="0" indent="0">
              <a:buNone/>
            </a:pPr>
            <a:r>
              <a:rPr lang="en-US" dirty="0"/>
              <a:t>w</a:t>
            </a:r>
            <a:r>
              <a:rPr lang="en-US" dirty="0" smtClean="0"/>
              <a:t>hich is the value returned by the algorithm.</a:t>
            </a:r>
            <a:br>
              <a:rPr lang="en-US" dirty="0" smtClean="0"/>
            </a:br>
            <a:r>
              <a:rPr lang="en-US" dirty="0" smtClean="0"/>
              <a:t>So the algorithm computes GCD.</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165</a:t>
            </a:fld>
            <a:endParaRPr lang="en-US"/>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2780148"/>
            <a:ext cx="8382000" cy="361950"/>
          </a:xfrm>
          <a:prstGeom prst="rect">
            <a:avLst/>
          </a:prstGeom>
        </p:spPr>
      </p:pic>
      <p:pic>
        <p:nvPicPr>
          <p:cNvPr id="8" name="Picture 7"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65200" y="5038234"/>
            <a:ext cx="7124700" cy="361950"/>
          </a:xfrm>
          <a:prstGeom prst="rect">
            <a:avLst/>
          </a:prstGeom>
        </p:spPr>
      </p:pic>
    </p:spTree>
    <p:extLst>
      <p:ext uri="{BB962C8B-B14F-4D97-AF65-F5344CB8AC3E}">
        <p14:creationId xmlns:p14="http://schemas.microsoft.com/office/powerpoint/2010/main" val="3693257783"/>
      </p:ext>
    </p:extLst>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to Consider</a:t>
            </a:r>
            <a:endParaRPr lang="en-US" dirty="0"/>
          </a:p>
        </p:txBody>
      </p:sp>
      <p:sp>
        <p:nvSpPr>
          <p:cNvPr id="3" name="Content Placeholder 2"/>
          <p:cNvSpPr>
            <a:spLocks noGrp="1"/>
          </p:cNvSpPr>
          <p:nvPr>
            <p:ph idx="1"/>
          </p:nvPr>
        </p:nvSpPr>
        <p:spPr/>
        <p:txBody>
          <a:bodyPr/>
          <a:lstStyle/>
          <a:p>
            <a:r>
              <a:rPr lang="en-US" dirty="0" smtClean="0"/>
              <a:t>When programming, look for ways to avoid duplicating work – and once you’ve computed something, don’t throw it away!</a:t>
            </a:r>
          </a:p>
          <a:p>
            <a:pPr lvl="1"/>
            <a:r>
              <a:rPr lang="en-US" dirty="0"/>
              <a:t>i</a:t>
            </a:r>
            <a:r>
              <a:rPr lang="en-US" dirty="0" smtClean="0"/>
              <a:t>.e. Follow the Law of Useful Return</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166</a:t>
            </a:fld>
            <a:endParaRPr lang="en-US"/>
          </a:p>
        </p:txBody>
      </p:sp>
    </p:spTree>
    <p:extLst>
      <p:ext uri="{BB962C8B-B14F-4D97-AF65-F5344CB8AC3E}">
        <p14:creationId xmlns:p14="http://schemas.microsoft.com/office/powerpoint/2010/main" val="2633414310"/>
      </p:ext>
    </p:extLst>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Lecture 7</a:t>
            </a:r>
            <a:endParaRPr lang="en-US" dirty="0"/>
          </a:p>
        </p:txBody>
      </p:sp>
      <p:sp>
        <p:nvSpPr>
          <p:cNvPr id="3" name="Subtitle 2"/>
          <p:cNvSpPr>
            <a:spLocks noGrp="1"/>
          </p:cNvSpPr>
          <p:nvPr>
            <p:ph type="subTitle" idx="1"/>
          </p:nvPr>
        </p:nvSpPr>
        <p:spPr>
          <a:xfrm>
            <a:off x="575884" y="3886200"/>
            <a:ext cx="8047606" cy="1752600"/>
          </a:xfrm>
        </p:spPr>
        <p:txBody>
          <a:bodyPr/>
          <a:lstStyle/>
          <a:p>
            <a:r>
              <a:rPr lang="en-US" dirty="0" smtClean="0"/>
              <a:t>First Ideas in Modern Number Theory</a:t>
            </a:r>
          </a:p>
          <a:p>
            <a:r>
              <a:rPr lang="en-US" dirty="0" smtClean="0"/>
              <a:t>(Covers material from Sec. 5.1-5.3)</a:t>
            </a:r>
            <a:endParaRPr lang="en-US" dirty="0"/>
          </a:p>
        </p:txBody>
      </p:sp>
    </p:spTree>
    <p:extLst>
      <p:ext uri="{BB962C8B-B14F-4D97-AF65-F5344CB8AC3E}">
        <p14:creationId xmlns:p14="http://schemas.microsoft.com/office/powerpoint/2010/main" val="2783762671"/>
      </p:ext>
    </p:extLst>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Dive Into Mathematics</a:t>
            </a:r>
            <a:endParaRPr lang="en-US" dirty="0"/>
          </a:p>
        </p:txBody>
      </p:sp>
      <p:sp>
        <p:nvSpPr>
          <p:cNvPr id="3" name="Content Placeholder 2"/>
          <p:cNvSpPr>
            <a:spLocks noGrp="1"/>
          </p:cNvSpPr>
          <p:nvPr>
            <p:ph idx="1"/>
          </p:nvPr>
        </p:nvSpPr>
        <p:spPr/>
        <p:txBody>
          <a:bodyPr/>
          <a:lstStyle/>
          <a:p>
            <a:pPr marL="0" indent="0">
              <a:buNone/>
            </a:pPr>
            <a:r>
              <a:rPr lang="en-US" sz="2800" dirty="0" smtClean="0"/>
              <a:t>The next few lectures focus exclusively on math:</a:t>
            </a:r>
          </a:p>
          <a:p>
            <a:r>
              <a:rPr lang="en-US" sz="2800" dirty="0" smtClean="0"/>
              <a:t>Some important results in number theory</a:t>
            </a:r>
          </a:p>
          <a:p>
            <a:r>
              <a:rPr lang="en-US" sz="2800" dirty="0" smtClean="0"/>
              <a:t>Foundations of abstract algebra</a:t>
            </a:r>
          </a:p>
          <a:p>
            <a:endParaRPr lang="en-US" dirty="0"/>
          </a:p>
          <a:p>
            <a:pPr marL="0" indent="0">
              <a:buNone/>
            </a:pPr>
            <a:r>
              <a:rPr lang="en-US" sz="2800" dirty="0" smtClean="0"/>
              <a:t>Later we’ll see how these ideas apply to programming.</a:t>
            </a:r>
            <a:endParaRPr lang="en-US" sz="2800" dirty="0"/>
          </a:p>
        </p:txBody>
      </p:sp>
      <p:sp>
        <p:nvSpPr>
          <p:cNvPr id="4" name="Slide Number Placeholder 3"/>
          <p:cNvSpPr>
            <a:spLocks noGrp="1"/>
          </p:cNvSpPr>
          <p:nvPr>
            <p:ph type="sldNum" sz="quarter" idx="12"/>
          </p:nvPr>
        </p:nvSpPr>
        <p:spPr/>
        <p:txBody>
          <a:bodyPr/>
          <a:lstStyle/>
          <a:p>
            <a:fld id="{A1370079-B969-244C-8D20-DC2548AA4964}" type="slidenum">
              <a:rPr lang="en-US" smtClean="0"/>
              <a:t>168</a:t>
            </a:fld>
            <a:endParaRPr lang="en-US"/>
          </a:p>
        </p:txBody>
      </p:sp>
    </p:spTree>
    <p:extLst>
      <p:ext uri="{BB962C8B-B14F-4D97-AF65-F5344CB8AC3E}">
        <p14:creationId xmlns:p14="http://schemas.microsoft.com/office/powerpoint/2010/main" val="508643086"/>
      </p:ext>
    </p:extLst>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Renaissance of Number Theory</a:t>
            </a:r>
            <a:endParaRPr lang="en-US" dirty="0"/>
          </a:p>
        </p:txBody>
      </p:sp>
      <p:sp>
        <p:nvSpPr>
          <p:cNvPr id="3" name="Content Placeholder 2"/>
          <p:cNvSpPr>
            <a:spLocks noGrp="1"/>
          </p:cNvSpPr>
          <p:nvPr>
            <p:ph idx="1"/>
          </p:nvPr>
        </p:nvSpPr>
        <p:spPr/>
        <p:txBody>
          <a:bodyPr/>
          <a:lstStyle/>
          <a:p>
            <a:r>
              <a:rPr lang="en-US" dirty="0" smtClean="0"/>
              <a:t>Mathematicians of the 15</a:t>
            </a:r>
            <a:r>
              <a:rPr lang="en-US" baseline="30000" dirty="0" smtClean="0"/>
              <a:t>th</a:t>
            </a:r>
            <a:r>
              <a:rPr lang="en-US" dirty="0" smtClean="0"/>
              <a:t>-18</a:t>
            </a:r>
            <a:r>
              <a:rPr lang="en-US" baseline="30000" dirty="0" smtClean="0"/>
              <a:t>th</a:t>
            </a:r>
            <a:r>
              <a:rPr lang="en-US" dirty="0" smtClean="0"/>
              <a:t> centuries revived the Ancient Greek interest in primes and perfect numbers.</a:t>
            </a:r>
          </a:p>
          <a:p>
            <a:r>
              <a:rPr lang="en-US" dirty="0" smtClean="0"/>
              <a:t>Special interest in primes of the </a:t>
            </a:r>
            <a:r>
              <a:rPr lang="en-US" smtClean="0"/>
              <a:t>form 2</a:t>
            </a:r>
            <a:r>
              <a:rPr lang="en-US" i="1" baseline="30000" smtClean="0"/>
              <a:t>n </a:t>
            </a:r>
            <a:r>
              <a:rPr lang="en-US" smtClean="0"/>
              <a:t>– 1</a:t>
            </a:r>
            <a:r>
              <a:rPr lang="en-US" dirty="0" smtClean="0"/>
              <a:t>, since they could generate perfect numbers.</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169</a:t>
            </a:fld>
            <a:endParaRPr lang="en-US"/>
          </a:p>
        </p:txBody>
      </p:sp>
    </p:spTree>
    <p:extLst>
      <p:ext uri="{BB962C8B-B14F-4D97-AF65-F5344CB8AC3E}">
        <p14:creationId xmlns:p14="http://schemas.microsoft.com/office/powerpoint/2010/main" val="397447454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multiplication?</a:t>
            </a:r>
            <a:endParaRPr lang="en-US" dirty="0"/>
          </a:p>
        </p:txBody>
      </p:sp>
      <p:sp>
        <p:nvSpPr>
          <p:cNvPr id="3" name="Content Placeholder 2"/>
          <p:cNvSpPr>
            <a:spLocks noGrp="1"/>
          </p:cNvSpPr>
          <p:nvPr>
            <p:ph idx="1"/>
          </p:nvPr>
        </p:nvSpPr>
        <p:spPr>
          <a:xfrm>
            <a:off x="457199" y="1600200"/>
            <a:ext cx="8564439" cy="4525963"/>
          </a:xfrm>
        </p:spPr>
        <p:txBody>
          <a:bodyPr>
            <a:noAutofit/>
          </a:bodyPr>
          <a:lstStyle/>
          <a:p>
            <a:r>
              <a:rPr lang="en-US" sz="2800" dirty="0" smtClean="0"/>
              <a:t>Informally:  </a:t>
            </a:r>
            <a:br>
              <a:rPr lang="en-US" sz="2800" dirty="0" smtClean="0"/>
            </a:br>
            <a:r>
              <a:rPr lang="en-US" sz="2800" dirty="0" smtClean="0"/>
              <a:t>“Adding something to itself a certain number of times.”</a:t>
            </a:r>
          </a:p>
          <a:p>
            <a:r>
              <a:rPr lang="en-US" sz="2800" dirty="0" smtClean="0"/>
              <a:t>Formally:</a:t>
            </a:r>
          </a:p>
          <a:p>
            <a:pPr marL="0" indent="0" algn="ctr">
              <a:buNone/>
            </a:pPr>
            <a:r>
              <a:rPr lang="en-US" dirty="0" smtClean="0">
                <a:latin typeface="Palatino"/>
                <a:cs typeface="Palatino"/>
              </a:rPr>
              <a:t>1</a:t>
            </a:r>
            <a:r>
              <a:rPr lang="en-US" i="1" dirty="0" smtClean="0">
                <a:latin typeface="Palatino"/>
                <a:cs typeface="Palatino"/>
              </a:rPr>
              <a:t>a</a:t>
            </a:r>
            <a:r>
              <a:rPr lang="en-US" dirty="0" smtClean="0">
                <a:latin typeface="Palatino"/>
                <a:cs typeface="Palatino"/>
              </a:rPr>
              <a:t> = </a:t>
            </a:r>
            <a:r>
              <a:rPr lang="en-US" i="1" dirty="0" smtClean="0">
                <a:latin typeface="Palatino"/>
                <a:cs typeface="Palatino"/>
              </a:rPr>
              <a:t>a</a:t>
            </a:r>
            <a:r>
              <a:rPr lang="en-US" dirty="0" smtClean="0">
                <a:latin typeface="Palatino"/>
                <a:cs typeface="Palatino"/>
              </a:rPr>
              <a:t/>
            </a:r>
            <a:br>
              <a:rPr lang="en-US" dirty="0" smtClean="0">
                <a:latin typeface="Palatino"/>
                <a:cs typeface="Palatino"/>
              </a:rPr>
            </a:br>
            <a:r>
              <a:rPr lang="en-US" dirty="0" smtClean="0">
                <a:latin typeface="Palatino"/>
                <a:cs typeface="Palatino"/>
              </a:rPr>
              <a:t>(</a:t>
            </a:r>
            <a:r>
              <a:rPr lang="en-US" i="1" dirty="0" smtClean="0">
                <a:latin typeface="Palatino"/>
                <a:cs typeface="Palatino"/>
              </a:rPr>
              <a:t>n</a:t>
            </a:r>
            <a:r>
              <a:rPr lang="en-US" dirty="0" smtClean="0">
                <a:latin typeface="Palatino"/>
                <a:cs typeface="Palatino"/>
              </a:rPr>
              <a:t> + 1)</a:t>
            </a:r>
            <a:r>
              <a:rPr lang="en-US" i="1" dirty="0" smtClean="0">
                <a:latin typeface="Palatino"/>
                <a:cs typeface="Palatino"/>
              </a:rPr>
              <a:t>a</a:t>
            </a:r>
            <a:r>
              <a:rPr lang="en-US" dirty="0" smtClean="0">
                <a:latin typeface="Palatino"/>
                <a:cs typeface="Palatino"/>
              </a:rPr>
              <a:t> = </a:t>
            </a:r>
            <a:r>
              <a:rPr lang="en-US" i="1" dirty="0" err="1" smtClean="0">
                <a:latin typeface="Palatino"/>
                <a:cs typeface="Palatino"/>
              </a:rPr>
              <a:t>na</a:t>
            </a:r>
            <a:r>
              <a:rPr lang="en-US" dirty="0" smtClean="0">
                <a:latin typeface="Palatino"/>
                <a:cs typeface="Palatino"/>
              </a:rPr>
              <a:t> + </a:t>
            </a:r>
            <a:r>
              <a:rPr lang="en-US" i="1" dirty="0" smtClean="0">
                <a:latin typeface="Palatino"/>
                <a:cs typeface="Palatino"/>
              </a:rPr>
              <a:t>a</a:t>
            </a:r>
            <a:endParaRPr lang="en-US" i="1" dirty="0" smtClean="0">
              <a:latin typeface="Palatino"/>
              <a:cs typeface="Palatino"/>
            </a:endParaRPr>
          </a:p>
          <a:p>
            <a:r>
              <a:rPr lang="en-US" sz="2800" dirty="0" smtClean="0"/>
              <a:t>In code:</a:t>
            </a:r>
          </a:p>
          <a:p>
            <a:pPr marL="0" indent="0">
              <a:buNone/>
            </a:pPr>
            <a:r>
              <a:rPr lang="en-US" sz="2800" dirty="0" smtClean="0">
                <a:latin typeface="Menlo Regular"/>
                <a:cs typeface="Menlo Regular"/>
              </a:rPr>
              <a:t>		</a:t>
            </a:r>
            <a:r>
              <a:rPr lang="en-US" sz="2400" dirty="0" err="1" smtClean="0">
                <a:latin typeface="Lucida Console"/>
                <a:cs typeface="Lucida Console"/>
              </a:rPr>
              <a:t>int</a:t>
            </a:r>
            <a:r>
              <a:rPr lang="en-US" sz="2400" dirty="0" smtClean="0">
                <a:latin typeface="Lucida Console"/>
                <a:cs typeface="Lucida Console"/>
              </a:rPr>
              <a:t> multiply0(</a:t>
            </a:r>
            <a:r>
              <a:rPr lang="en-US" sz="2400" dirty="0" err="1" smtClean="0">
                <a:latin typeface="Lucida Console"/>
                <a:cs typeface="Lucida Console"/>
              </a:rPr>
              <a:t>int</a:t>
            </a:r>
            <a:r>
              <a:rPr lang="en-US" sz="2400" dirty="0" smtClean="0">
                <a:latin typeface="Lucida Console"/>
                <a:cs typeface="Lucida Console"/>
              </a:rPr>
              <a:t> n, </a:t>
            </a:r>
            <a:r>
              <a:rPr lang="en-US" sz="2400" dirty="0" err="1" smtClean="0">
                <a:latin typeface="Lucida Console"/>
                <a:cs typeface="Lucida Console"/>
              </a:rPr>
              <a:t>int</a:t>
            </a:r>
            <a:r>
              <a:rPr lang="en-US" sz="2400" dirty="0" smtClean="0">
                <a:latin typeface="Lucida Console"/>
                <a:cs typeface="Lucida Console"/>
              </a:rPr>
              <a:t> a) {</a:t>
            </a:r>
          </a:p>
          <a:p>
            <a:pPr marL="0" indent="0">
              <a:buNone/>
            </a:pPr>
            <a:r>
              <a:rPr lang="en-US" sz="2400" dirty="0" smtClean="0">
                <a:latin typeface="Lucida Console"/>
                <a:cs typeface="Lucida Console"/>
              </a:rPr>
              <a:t>    		if (n == 1) return a;</a:t>
            </a:r>
          </a:p>
          <a:p>
            <a:pPr marL="0" indent="0">
              <a:buNone/>
            </a:pPr>
            <a:r>
              <a:rPr lang="en-US" sz="2400" dirty="0" smtClean="0">
                <a:latin typeface="Lucida Console"/>
                <a:cs typeface="Lucida Console"/>
              </a:rPr>
              <a:t>    		return multiply0(n - 1, a) + a;</a:t>
            </a:r>
          </a:p>
          <a:p>
            <a:pPr marL="0" indent="0">
              <a:buNone/>
            </a:pPr>
            <a:r>
              <a:rPr lang="en-US" sz="2400" dirty="0" smtClean="0">
                <a:latin typeface="Lucida Console"/>
                <a:cs typeface="Lucida Console"/>
              </a:rPr>
              <a:t>		}</a:t>
            </a:r>
          </a:p>
          <a:p>
            <a:pPr marL="0" indent="0">
              <a:buNone/>
            </a:pPr>
            <a:r>
              <a:rPr lang="en-US" sz="2600" dirty="0">
                <a:latin typeface="Menlo Regular"/>
                <a:cs typeface="Menlo Regular"/>
              </a:rPr>
              <a:t>	</a:t>
            </a:r>
            <a:r>
              <a:rPr lang="en-US" sz="2600" dirty="0" smtClean="0">
                <a:latin typeface="Menlo Regular"/>
                <a:cs typeface="Menlo Regular"/>
              </a:rPr>
              <a:t>	</a:t>
            </a:r>
            <a:endParaRPr lang="en-US" sz="2400" dirty="0" smtClean="0">
              <a:latin typeface="Menlo Regular"/>
              <a:cs typeface="Menlo Regular"/>
            </a:endParaRPr>
          </a:p>
        </p:txBody>
      </p:sp>
      <p:sp>
        <p:nvSpPr>
          <p:cNvPr id="5" name="Slide Number Placeholder 4"/>
          <p:cNvSpPr>
            <a:spLocks noGrp="1"/>
          </p:cNvSpPr>
          <p:nvPr>
            <p:ph type="sldNum" sz="quarter" idx="12"/>
          </p:nvPr>
        </p:nvSpPr>
        <p:spPr/>
        <p:txBody>
          <a:bodyPr/>
          <a:lstStyle/>
          <a:p>
            <a:fld id="{A1370079-B969-244C-8D20-DC2548AA4964}" type="slidenum">
              <a:rPr lang="en-US" smtClean="0"/>
              <a:t>17</a:t>
            </a:fld>
            <a:endParaRPr lang="en-US"/>
          </a:p>
        </p:txBody>
      </p:sp>
    </p:spTree>
    <p:extLst>
      <p:ext uri="{BB962C8B-B14F-4D97-AF65-F5344CB8AC3E}">
        <p14:creationId xmlns:p14="http://schemas.microsoft.com/office/powerpoint/2010/main" val="15984181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is 2</a:t>
            </a:r>
            <a:r>
              <a:rPr lang="en-US" i="1" baseline="30000" dirty="0" smtClean="0"/>
              <a:t>n </a:t>
            </a:r>
            <a:r>
              <a:rPr lang="en-US" i="1" dirty="0"/>
              <a:t>−</a:t>
            </a:r>
            <a:r>
              <a:rPr lang="en-US" i="1" dirty="0" smtClean="0"/>
              <a:t> </a:t>
            </a:r>
            <a:r>
              <a:rPr lang="en-US" dirty="0" smtClean="0"/>
              <a:t>1 prime?</a:t>
            </a:r>
            <a:endParaRPr lang="en-US" dirty="0"/>
          </a:p>
        </p:txBody>
      </p:sp>
      <p:sp>
        <p:nvSpPr>
          <p:cNvPr id="3" name="Content Placeholder 2"/>
          <p:cNvSpPr>
            <a:spLocks noGrp="1"/>
          </p:cNvSpPr>
          <p:nvPr>
            <p:ph idx="1"/>
          </p:nvPr>
        </p:nvSpPr>
        <p:spPr>
          <a:xfrm>
            <a:off x="457200" y="1600200"/>
            <a:ext cx="8509000" cy="4525963"/>
          </a:xfrm>
        </p:spPr>
        <p:txBody>
          <a:bodyPr/>
          <a:lstStyle/>
          <a:p>
            <a:pPr>
              <a:spcAft>
                <a:spcPts val="600"/>
              </a:spcAft>
            </a:pPr>
            <a:r>
              <a:rPr lang="en-US" sz="2800" dirty="0" smtClean="0"/>
              <a:t>Greeks: true for </a:t>
            </a:r>
            <a:r>
              <a:rPr lang="en-US" sz="2800" i="1" dirty="0" smtClean="0"/>
              <a:t>n </a:t>
            </a:r>
            <a:r>
              <a:rPr lang="en-US" sz="2800" dirty="0" smtClean="0"/>
              <a:t>= 2, 3, 5, 7, possibly 13</a:t>
            </a:r>
            <a:endParaRPr lang="en-US" sz="2800" dirty="0" smtClean="0">
              <a:solidFill>
                <a:srgbClr val="0000FF"/>
              </a:solidFill>
            </a:endParaRPr>
          </a:p>
          <a:p>
            <a:pPr>
              <a:spcAft>
                <a:spcPts val="600"/>
              </a:spcAft>
            </a:pPr>
            <a:r>
              <a:rPr lang="en-US" sz="2800" dirty="0" smtClean="0"/>
              <a:t>Hudalricus Regius (1536): false for </a:t>
            </a:r>
            <a:r>
              <a:rPr lang="en-US" sz="2800" i="1" dirty="0" smtClean="0"/>
              <a:t>n </a:t>
            </a:r>
            <a:r>
              <a:rPr lang="en-US" sz="2800" dirty="0" smtClean="0"/>
              <a:t>= 11</a:t>
            </a:r>
          </a:p>
          <a:p>
            <a:pPr marL="457200" lvl="1" indent="0" algn="ctr">
              <a:spcAft>
                <a:spcPts val="600"/>
              </a:spcAft>
              <a:buNone/>
            </a:pPr>
            <a:r>
              <a:rPr lang="en-US" sz="2400" dirty="0" smtClean="0"/>
              <a:t>2</a:t>
            </a:r>
            <a:r>
              <a:rPr lang="en-US" sz="2400" baseline="30000" dirty="0" smtClean="0"/>
              <a:t>11</a:t>
            </a:r>
            <a:r>
              <a:rPr lang="en-US" sz="2400" dirty="0" smtClean="0"/>
              <a:t> − 1 = 2047 = 23 × 89</a:t>
            </a:r>
          </a:p>
          <a:p>
            <a:pPr>
              <a:spcAft>
                <a:spcPts val="600"/>
              </a:spcAft>
            </a:pPr>
            <a:r>
              <a:rPr lang="en-US" sz="2800" dirty="0" err="1" smtClean="0"/>
              <a:t>Pietro</a:t>
            </a:r>
            <a:r>
              <a:rPr lang="en-US" sz="2800" dirty="0" smtClean="0"/>
              <a:t> Cataldi (1603): true for </a:t>
            </a:r>
            <a:r>
              <a:rPr lang="en-US" sz="2800" i="1" dirty="0" smtClean="0"/>
              <a:t>n </a:t>
            </a:r>
            <a:r>
              <a:rPr lang="en-US" sz="2800" dirty="0" smtClean="0"/>
              <a:t>= 17, 19,</a:t>
            </a:r>
            <a:r>
              <a:rPr lang="en-US" sz="2800" i="1" dirty="0" smtClean="0"/>
              <a:t> </a:t>
            </a:r>
            <a:r>
              <a:rPr lang="en-US" sz="2800" dirty="0">
                <a:solidFill>
                  <a:srgbClr val="FF0000"/>
                </a:solidFill>
              </a:rPr>
              <a:t>23</a:t>
            </a:r>
            <a:r>
              <a:rPr lang="en-US" sz="2800" dirty="0"/>
              <a:t>, </a:t>
            </a:r>
            <a:r>
              <a:rPr lang="en-US" sz="2800" dirty="0">
                <a:solidFill>
                  <a:srgbClr val="FF0000"/>
                </a:solidFill>
              </a:rPr>
              <a:t>29</a:t>
            </a:r>
            <a:r>
              <a:rPr lang="en-US" sz="2800" dirty="0"/>
              <a:t>, </a:t>
            </a:r>
            <a:r>
              <a:rPr lang="en-US" sz="2800" dirty="0" smtClean="0"/>
              <a:t>31, </a:t>
            </a:r>
            <a:r>
              <a:rPr lang="en-US" sz="2800" dirty="0" smtClean="0">
                <a:solidFill>
                  <a:srgbClr val="FF0000"/>
                </a:solidFill>
              </a:rPr>
              <a:t>37</a:t>
            </a:r>
          </a:p>
          <a:p>
            <a:pPr>
              <a:spcAft>
                <a:spcPts val="600"/>
              </a:spcAft>
            </a:pPr>
            <a:r>
              <a:rPr lang="en-US" sz="2800" dirty="0" smtClean="0">
                <a:solidFill>
                  <a:srgbClr val="000000"/>
                </a:solidFill>
              </a:rPr>
              <a:t>But half of those (in red) were wrong; </a:t>
            </a:r>
            <a:br>
              <a:rPr lang="en-US" sz="2800" dirty="0" smtClean="0">
                <a:solidFill>
                  <a:srgbClr val="000000"/>
                </a:solidFill>
              </a:rPr>
            </a:br>
            <a:r>
              <a:rPr lang="en-US" sz="2800" dirty="0" smtClean="0">
                <a:solidFill>
                  <a:srgbClr val="000000"/>
                </a:solidFill>
              </a:rPr>
              <a:t>Pierre de Fermat showed that:</a:t>
            </a:r>
          </a:p>
          <a:p>
            <a:pPr marL="457200" lvl="1" indent="0" algn="ctr">
              <a:spcAft>
                <a:spcPts val="600"/>
              </a:spcAft>
              <a:buNone/>
            </a:pPr>
            <a:r>
              <a:rPr lang="en-US" sz="2400" dirty="0" smtClean="0">
                <a:solidFill>
                  <a:srgbClr val="000000"/>
                </a:solidFill>
              </a:rPr>
              <a:t>2</a:t>
            </a:r>
            <a:r>
              <a:rPr lang="en-US" sz="2400" baseline="30000" dirty="0" smtClean="0">
                <a:solidFill>
                  <a:srgbClr val="000000"/>
                </a:solidFill>
              </a:rPr>
              <a:t>23</a:t>
            </a:r>
            <a:r>
              <a:rPr lang="en-US" sz="2400" dirty="0" smtClean="0">
                <a:solidFill>
                  <a:srgbClr val="000000"/>
                </a:solidFill>
              </a:rPr>
              <a:t> – 1 = 8388607 = 47 </a:t>
            </a:r>
            <a:r>
              <a:rPr lang="en-US" sz="2400" dirty="0" smtClean="0"/>
              <a:t>× 178481</a:t>
            </a:r>
          </a:p>
          <a:p>
            <a:pPr marL="457200" lvl="1" indent="0" algn="ctr">
              <a:spcAft>
                <a:spcPts val="600"/>
              </a:spcAft>
              <a:buNone/>
            </a:pPr>
            <a:r>
              <a:rPr lang="en-US" sz="2400" dirty="0" smtClean="0">
                <a:solidFill>
                  <a:srgbClr val="000000"/>
                </a:solidFill>
              </a:rPr>
              <a:t>2</a:t>
            </a:r>
            <a:r>
              <a:rPr lang="en-US" sz="2400" baseline="30000" dirty="0" smtClean="0">
                <a:solidFill>
                  <a:srgbClr val="000000"/>
                </a:solidFill>
              </a:rPr>
              <a:t>37</a:t>
            </a:r>
            <a:r>
              <a:rPr lang="en-US" sz="2400" dirty="0" smtClean="0">
                <a:solidFill>
                  <a:srgbClr val="000000"/>
                </a:solidFill>
              </a:rPr>
              <a:t> – 1 = 137438953471 = 223 </a:t>
            </a:r>
            <a:r>
              <a:rPr lang="en-US" sz="2400" dirty="0" smtClean="0"/>
              <a:t>× 61631877</a:t>
            </a:r>
            <a:endParaRPr lang="en-US" sz="2400" dirty="0" smtClean="0">
              <a:solidFill>
                <a:srgbClr val="000000"/>
              </a:solidFill>
            </a:endParaRPr>
          </a:p>
        </p:txBody>
      </p:sp>
      <p:sp>
        <p:nvSpPr>
          <p:cNvPr id="8" name="Slide Number Placeholder 7"/>
          <p:cNvSpPr>
            <a:spLocks noGrp="1"/>
          </p:cNvSpPr>
          <p:nvPr>
            <p:ph type="sldNum" sz="quarter" idx="12"/>
          </p:nvPr>
        </p:nvSpPr>
        <p:spPr/>
        <p:txBody>
          <a:bodyPr/>
          <a:lstStyle/>
          <a:p>
            <a:fld id="{4AA04D0C-89BA-0845-9137-904D20B84DDB}" type="slidenum">
              <a:rPr lang="en-US" smtClean="0"/>
              <a:pPr/>
              <a:t>170</a:t>
            </a:fld>
            <a:endParaRPr lang="en-US"/>
          </a:p>
        </p:txBody>
      </p:sp>
    </p:spTree>
    <p:extLst>
      <p:ext uri="{BB962C8B-B14F-4D97-AF65-F5344CB8AC3E}">
        <p14:creationId xmlns:p14="http://schemas.microsoft.com/office/powerpoint/2010/main" val="2486885783"/>
      </p:ext>
    </p:extLst>
  </p:cSld>
  <p:clrMapOvr>
    <a:masterClrMapping/>
  </p:clrMapOvr>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Mersenne’s</a:t>
            </a:r>
            <a:r>
              <a:rPr lang="en-US" dirty="0" smtClean="0"/>
              <a:t> Conjecture</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In 1644, </a:t>
            </a:r>
            <a:r>
              <a:rPr lang="en-US" dirty="0" err="1" smtClean="0"/>
              <a:t>Mersenne</a:t>
            </a:r>
            <a:r>
              <a:rPr lang="en-US" dirty="0" smtClean="0"/>
              <a:t> wrote that</a:t>
            </a:r>
            <a:br>
              <a:rPr lang="en-US" dirty="0" smtClean="0"/>
            </a:br>
            <a:r>
              <a:rPr lang="en-US" dirty="0" smtClean="0"/>
              <a:t>for </a:t>
            </a:r>
            <a:r>
              <a:rPr lang="en-US" i="1" dirty="0" smtClean="0"/>
              <a:t>n </a:t>
            </a:r>
            <a:r>
              <a:rPr lang="en-US" dirty="0" smtClean="0"/>
              <a:t>≤ 257, 2</a:t>
            </a:r>
            <a:r>
              <a:rPr lang="en-US" i="1" baseline="30000" dirty="0" smtClean="0"/>
              <a:t>n </a:t>
            </a:r>
            <a:r>
              <a:rPr lang="en-US" dirty="0" smtClean="0"/>
              <a:t>– 1 is prime if and only if </a:t>
            </a:r>
            <a:br>
              <a:rPr lang="en-US" dirty="0" smtClean="0"/>
            </a:br>
            <a:endParaRPr lang="en-US" dirty="0" smtClean="0"/>
          </a:p>
          <a:p>
            <a:pPr marL="0" indent="0" algn="ctr">
              <a:buNone/>
            </a:pPr>
            <a:r>
              <a:rPr lang="en-US" i="1" dirty="0" smtClean="0"/>
              <a:t>n</a:t>
            </a:r>
            <a:r>
              <a:rPr lang="en-US" dirty="0" smtClean="0"/>
              <a:t> = </a:t>
            </a:r>
            <a:r>
              <a:rPr lang="en-US" dirty="0" smtClean="0">
                <a:solidFill>
                  <a:srgbClr val="000000"/>
                </a:solidFill>
              </a:rPr>
              <a:t>2, 3, 5, 7, 13, 17, 19, 31, </a:t>
            </a:r>
            <a:r>
              <a:rPr lang="en-US" dirty="0" smtClean="0">
                <a:solidFill>
                  <a:srgbClr val="FF0000"/>
                </a:solidFill>
              </a:rPr>
              <a:t>67</a:t>
            </a:r>
            <a:r>
              <a:rPr lang="en-US" dirty="0" smtClean="0">
                <a:solidFill>
                  <a:srgbClr val="000000"/>
                </a:solidFill>
              </a:rPr>
              <a:t>, 127, </a:t>
            </a:r>
            <a:r>
              <a:rPr lang="en-US" dirty="0" smtClean="0">
                <a:solidFill>
                  <a:srgbClr val="FF0000"/>
                </a:solidFill>
              </a:rPr>
              <a:t>257</a:t>
            </a:r>
          </a:p>
          <a:p>
            <a:pPr marL="0" indent="0">
              <a:buNone/>
            </a:pPr>
            <a:endParaRPr lang="en-US" i="1" dirty="0" smtClean="0">
              <a:solidFill>
                <a:srgbClr val="FF0000"/>
              </a:solidFill>
            </a:endParaRPr>
          </a:p>
          <a:p>
            <a:pPr marL="0" indent="0">
              <a:buNone/>
            </a:pPr>
            <a:r>
              <a:rPr lang="en-US" dirty="0" smtClean="0">
                <a:solidFill>
                  <a:srgbClr val="000000"/>
                </a:solidFill>
              </a:rPr>
              <a:t>Two of these (shown in red) are wrong, and he missed 89 and 107, but we still call primes of this form </a:t>
            </a:r>
            <a:r>
              <a:rPr lang="en-US" i="1" dirty="0" err="1" smtClean="0">
                <a:solidFill>
                  <a:srgbClr val="000000"/>
                </a:solidFill>
              </a:rPr>
              <a:t>Mersenne</a:t>
            </a:r>
            <a:r>
              <a:rPr lang="en-US" i="1" dirty="0" smtClean="0">
                <a:solidFill>
                  <a:srgbClr val="000000"/>
                </a:solidFill>
              </a:rPr>
              <a:t> Primes</a:t>
            </a:r>
            <a:r>
              <a:rPr lang="en-US" dirty="0" smtClean="0">
                <a:solidFill>
                  <a:srgbClr val="000000"/>
                </a:solidFill>
              </a:rPr>
              <a:t>.</a:t>
            </a:r>
          </a:p>
          <a:p>
            <a:pPr marL="0" indent="0">
              <a:buNone/>
            </a:pPr>
            <a:endParaRPr lang="en-US" dirty="0">
              <a:solidFill>
                <a:srgbClr val="000000"/>
              </a:solidFill>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171</a:t>
            </a:fld>
            <a:endParaRPr lang="en-US"/>
          </a:p>
        </p:txBody>
      </p:sp>
    </p:spTree>
    <p:extLst>
      <p:ext uri="{BB962C8B-B14F-4D97-AF65-F5344CB8AC3E}">
        <p14:creationId xmlns:p14="http://schemas.microsoft.com/office/powerpoint/2010/main" val="2755005054"/>
      </p:ext>
    </p:extLst>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Marin Mersenne (1588 – 1648)</a:t>
            </a:r>
            <a:endParaRPr lang="en-US" dirty="0"/>
          </a:p>
        </p:txBody>
      </p:sp>
      <p:sp>
        <p:nvSpPr>
          <p:cNvPr id="5" name="Content Placeholder 4"/>
          <p:cNvSpPr>
            <a:spLocks noGrp="1"/>
          </p:cNvSpPr>
          <p:nvPr>
            <p:ph sz="half" idx="2"/>
          </p:nvPr>
        </p:nvSpPr>
        <p:spPr>
          <a:xfrm>
            <a:off x="4495800" y="1600200"/>
            <a:ext cx="4483100" cy="4525963"/>
          </a:xfrm>
        </p:spPr>
        <p:txBody>
          <a:bodyPr/>
          <a:lstStyle/>
          <a:p>
            <a:r>
              <a:rPr lang="en-US" dirty="0" smtClean="0"/>
              <a:t>His letters shared scientific results across countries</a:t>
            </a:r>
          </a:p>
          <a:p>
            <a:r>
              <a:rPr lang="en-US" dirty="0" smtClean="0"/>
              <a:t>Corresponded with friends</a:t>
            </a:r>
          </a:p>
          <a:p>
            <a:pPr lvl="1"/>
            <a:r>
              <a:rPr lang="en-US" dirty="0"/>
              <a:t>l</a:t>
            </a:r>
            <a:r>
              <a:rPr lang="en-US" dirty="0" smtClean="0"/>
              <a:t>ike Galileo, Descartes, Torricelli, Huygens, Pascal</a:t>
            </a:r>
          </a:p>
          <a:p>
            <a:r>
              <a:rPr lang="en-US" dirty="0" smtClean="0"/>
              <a:t>Helped Galileo get his work published</a:t>
            </a:r>
          </a:p>
          <a:p>
            <a:endParaRPr lang="en-US" dirty="0"/>
          </a:p>
        </p:txBody>
      </p:sp>
      <p:sp>
        <p:nvSpPr>
          <p:cNvPr id="12" name="Slide Number Placeholder 11"/>
          <p:cNvSpPr>
            <a:spLocks noGrp="1"/>
          </p:cNvSpPr>
          <p:nvPr>
            <p:ph type="sldNum" sz="quarter" idx="12"/>
          </p:nvPr>
        </p:nvSpPr>
        <p:spPr/>
        <p:txBody>
          <a:bodyPr/>
          <a:lstStyle/>
          <a:p>
            <a:fld id="{4AA04D0C-89BA-0845-9137-904D20B84DDB}" type="slidenum">
              <a:rPr lang="en-US" smtClean="0"/>
              <a:pPr/>
              <a:t>172</a:t>
            </a:fld>
            <a:endParaRPr lang="en-US"/>
          </a:p>
        </p:txBody>
      </p:sp>
      <p:pic>
        <p:nvPicPr>
          <p:cNvPr id="4" name="Picture 3" descr="Marin_mersenn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2300" y="1600200"/>
            <a:ext cx="3429000" cy="4351020"/>
          </a:xfrm>
          <a:prstGeom prst="rect">
            <a:avLst/>
          </a:prstGeom>
          <a:ln>
            <a:solidFill>
              <a:schemeClr val="tx1"/>
            </a:solidFill>
          </a:ln>
        </p:spPr>
      </p:pic>
    </p:spTree>
    <p:extLst>
      <p:ext uri="{BB962C8B-B14F-4D97-AF65-F5344CB8AC3E}">
        <p14:creationId xmlns:p14="http://schemas.microsoft.com/office/powerpoint/2010/main" val="76070693"/>
      </p:ext>
    </p:extLst>
  </p:cSld>
  <p:clrMapOvr>
    <a:masterClrMapping/>
  </p:clrMapOvr>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did Fermat factor 2</a:t>
            </a:r>
            <a:r>
              <a:rPr lang="en-US" baseline="30000" dirty="0"/>
              <a:t>37 </a:t>
            </a:r>
            <a:r>
              <a:rPr lang="en-US" dirty="0"/>
              <a:t>– 1?</a:t>
            </a:r>
          </a:p>
        </p:txBody>
      </p:sp>
      <p:sp>
        <p:nvSpPr>
          <p:cNvPr id="3" name="Content Placeholder 2"/>
          <p:cNvSpPr>
            <a:spLocks noGrp="1"/>
          </p:cNvSpPr>
          <p:nvPr>
            <p:ph idx="1"/>
          </p:nvPr>
        </p:nvSpPr>
        <p:spPr/>
        <p:txBody>
          <a:bodyPr/>
          <a:lstStyle/>
          <a:p>
            <a:pPr marL="0" indent="0">
              <a:spcAft>
                <a:spcPts val="600"/>
              </a:spcAft>
              <a:buNone/>
            </a:pPr>
            <a:r>
              <a:rPr lang="en-US" dirty="0" smtClean="0"/>
              <a:t>In June 1640 Fermat wrote to </a:t>
            </a:r>
            <a:r>
              <a:rPr lang="en-US" dirty="0" err="1" smtClean="0"/>
              <a:t>Mersenne</a:t>
            </a:r>
            <a:r>
              <a:rPr lang="en-US" dirty="0" smtClean="0"/>
              <a:t> that his factorization of 2</a:t>
            </a:r>
            <a:r>
              <a:rPr lang="en-US" baseline="30000" dirty="0" smtClean="0"/>
              <a:t>37 </a:t>
            </a:r>
            <a:r>
              <a:rPr lang="en-US" dirty="0"/>
              <a:t>−</a:t>
            </a:r>
            <a:r>
              <a:rPr lang="en-US" dirty="0" smtClean="0"/>
              <a:t> 1 depends on the following three observations:</a:t>
            </a:r>
          </a:p>
          <a:p>
            <a:pPr marL="514350" indent="-514350">
              <a:spcAft>
                <a:spcPts val="600"/>
              </a:spcAft>
              <a:buFont typeface="+mj-lt"/>
              <a:buAutoNum type="arabicPeriod"/>
            </a:pPr>
            <a:r>
              <a:rPr lang="en-US" dirty="0" smtClean="0"/>
              <a:t>If </a:t>
            </a:r>
            <a:r>
              <a:rPr lang="en-US" i="1" dirty="0" smtClean="0"/>
              <a:t>n</a:t>
            </a:r>
            <a:r>
              <a:rPr lang="en-US" dirty="0" smtClean="0"/>
              <a:t> is not a prime, 2</a:t>
            </a:r>
            <a:r>
              <a:rPr lang="en-US" baseline="30000" dirty="0" smtClean="0"/>
              <a:t>n </a:t>
            </a:r>
            <a:r>
              <a:rPr lang="en-US" dirty="0"/>
              <a:t>−</a:t>
            </a:r>
            <a:r>
              <a:rPr lang="en-US" dirty="0" smtClean="0"/>
              <a:t> 1 is not a prime.</a:t>
            </a:r>
          </a:p>
          <a:p>
            <a:pPr marL="514350" indent="-514350">
              <a:spcAft>
                <a:spcPts val="600"/>
              </a:spcAft>
              <a:buFont typeface="+mj-lt"/>
              <a:buAutoNum type="arabicPeriod"/>
            </a:pPr>
            <a:r>
              <a:rPr lang="en-US" dirty="0" smtClean="0"/>
              <a:t>If </a:t>
            </a:r>
            <a:r>
              <a:rPr lang="en-US" i="1" dirty="0" smtClean="0"/>
              <a:t>n</a:t>
            </a:r>
            <a:r>
              <a:rPr lang="en-US" dirty="0" smtClean="0"/>
              <a:t> is a prime, </a:t>
            </a:r>
            <a:r>
              <a:rPr lang="en-US" dirty="0"/>
              <a:t>2</a:t>
            </a:r>
            <a:r>
              <a:rPr lang="en-US" baseline="30000" dirty="0"/>
              <a:t>n </a:t>
            </a:r>
            <a:r>
              <a:rPr lang="en-US" dirty="0"/>
              <a:t>− </a:t>
            </a:r>
            <a:r>
              <a:rPr lang="en-US" dirty="0" smtClean="0"/>
              <a:t>2 </a:t>
            </a:r>
            <a:r>
              <a:rPr lang="en-US" dirty="0"/>
              <a:t>is </a:t>
            </a:r>
            <a:r>
              <a:rPr lang="en-US" dirty="0" smtClean="0"/>
              <a:t>a multiple of 2</a:t>
            </a:r>
            <a:r>
              <a:rPr lang="en-US" i="1" dirty="0" smtClean="0"/>
              <a:t>n</a:t>
            </a:r>
            <a:r>
              <a:rPr lang="en-US" dirty="0" smtClean="0"/>
              <a:t>.</a:t>
            </a:r>
          </a:p>
          <a:p>
            <a:pPr marL="514350" indent="-514350">
              <a:spcAft>
                <a:spcPts val="600"/>
              </a:spcAft>
              <a:buFont typeface="+mj-lt"/>
              <a:buAutoNum type="arabicPeriod"/>
            </a:pPr>
            <a:r>
              <a:rPr lang="en-US" dirty="0" smtClean="0"/>
              <a:t>If </a:t>
            </a:r>
            <a:r>
              <a:rPr lang="en-US" i="1" dirty="0" smtClean="0"/>
              <a:t>n</a:t>
            </a:r>
            <a:r>
              <a:rPr lang="en-US" dirty="0" smtClean="0"/>
              <a:t> is a prime, and </a:t>
            </a:r>
            <a:r>
              <a:rPr lang="en-US" i="1" dirty="0" smtClean="0"/>
              <a:t>p</a:t>
            </a:r>
            <a:r>
              <a:rPr lang="en-US" dirty="0" smtClean="0"/>
              <a:t> is a prime divisor of</a:t>
            </a:r>
            <a:br>
              <a:rPr lang="en-US" dirty="0" smtClean="0"/>
            </a:br>
            <a:r>
              <a:rPr lang="en-US" dirty="0" smtClean="0"/>
              <a:t>2</a:t>
            </a:r>
            <a:r>
              <a:rPr lang="en-US" i="1" baseline="30000" dirty="0" smtClean="0"/>
              <a:t>n</a:t>
            </a:r>
            <a:r>
              <a:rPr lang="en-US" baseline="30000" dirty="0" smtClean="0"/>
              <a:t> </a:t>
            </a:r>
            <a:r>
              <a:rPr lang="en-US" dirty="0"/>
              <a:t>− </a:t>
            </a:r>
            <a:r>
              <a:rPr lang="en-US" dirty="0" smtClean="0"/>
              <a:t>1, then </a:t>
            </a:r>
            <a:r>
              <a:rPr lang="en-US" i="1" dirty="0" smtClean="0"/>
              <a:t>p</a:t>
            </a:r>
            <a:r>
              <a:rPr lang="en-US" dirty="0" smtClean="0"/>
              <a:t> </a:t>
            </a:r>
            <a:r>
              <a:rPr lang="en-US" dirty="0"/>
              <a:t>− </a:t>
            </a:r>
            <a:r>
              <a:rPr lang="en-US" dirty="0" smtClean="0"/>
              <a:t>1 is a multiple of </a:t>
            </a:r>
            <a:r>
              <a:rPr lang="en-US" i="1" dirty="0" smtClean="0"/>
              <a:t>n</a:t>
            </a:r>
            <a:r>
              <a:rPr lang="en-US" dirty="0" smtClean="0"/>
              <a:t>.</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173</a:t>
            </a:fld>
            <a:endParaRPr lang="en-US"/>
          </a:p>
        </p:txBody>
      </p:sp>
    </p:spTree>
    <p:extLst>
      <p:ext uri="{BB962C8B-B14F-4D97-AF65-F5344CB8AC3E}">
        <p14:creationId xmlns:p14="http://schemas.microsoft.com/office/powerpoint/2010/main" val="4126248163"/>
      </p:ext>
    </p:extLst>
  </p:cSld>
  <p:clrMapOvr>
    <a:masterClrMapping/>
  </p:clrMapOvr>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Fermat’s Logic</a:t>
            </a:r>
            <a:endParaRPr lang="en-US" dirty="0"/>
          </a:p>
        </p:txBody>
      </p:sp>
      <p:sp>
        <p:nvSpPr>
          <p:cNvPr id="3" name="Content Placeholder 2"/>
          <p:cNvSpPr>
            <a:spLocks noGrp="1"/>
          </p:cNvSpPr>
          <p:nvPr>
            <p:ph idx="1"/>
          </p:nvPr>
        </p:nvSpPr>
        <p:spPr/>
        <p:txBody>
          <a:bodyPr>
            <a:normAutofit fontScale="85000" lnSpcReduction="20000"/>
          </a:bodyPr>
          <a:lstStyle/>
          <a:p>
            <a:pPr>
              <a:spcAft>
                <a:spcPts val="600"/>
              </a:spcAft>
            </a:pPr>
            <a:r>
              <a:rPr lang="en-US" dirty="0" smtClean="0"/>
              <a:t>If 2</a:t>
            </a:r>
            <a:r>
              <a:rPr lang="en-US" baseline="30000" dirty="0" smtClean="0"/>
              <a:t>37 </a:t>
            </a:r>
            <a:r>
              <a:rPr lang="en-US" dirty="0" smtClean="0"/>
              <a:t>– 1 isn’t prime it must have an odd prime factor </a:t>
            </a:r>
            <a:r>
              <a:rPr lang="en-US" i="1" dirty="0" smtClean="0"/>
              <a:t>p.</a:t>
            </a:r>
            <a:r>
              <a:rPr lang="en-US" dirty="0" smtClean="0"/>
              <a:t> </a:t>
            </a:r>
          </a:p>
          <a:p>
            <a:pPr>
              <a:spcAft>
                <a:spcPts val="600"/>
              </a:spcAft>
            </a:pPr>
            <a:r>
              <a:rPr lang="en-US" dirty="0" smtClean="0"/>
              <a:t>By Fermat’s observation 3, </a:t>
            </a:r>
            <a:r>
              <a:rPr lang="en-US" i="1" dirty="0" smtClean="0"/>
              <a:t>p</a:t>
            </a:r>
            <a:r>
              <a:rPr lang="en-US" dirty="0" smtClean="0"/>
              <a:t> </a:t>
            </a:r>
            <a:r>
              <a:rPr lang="en-US" dirty="0"/>
              <a:t>− </a:t>
            </a:r>
            <a:r>
              <a:rPr lang="en-US" dirty="0" smtClean="0"/>
              <a:t>1 is a multiple of 37, i.e.</a:t>
            </a:r>
          </a:p>
          <a:p>
            <a:pPr marL="0" indent="0" algn="ctr">
              <a:spcAft>
                <a:spcPts val="600"/>
              </a:spcAft>
              <a:buNone/>
            </a:pPr>
            <a:r>
              <a:rPr lang="en-US" i="1" dirty="0" smtClean="0"/>
              <a:t>p </a:t>
            </a:r>
            <a:r>
              <a:rPr lang="en-US" dirty="0" smtClean="0"/>
              <a:t>= 37</a:t>
            </a:r>
            <a:r>
              <a:rPr lang="en-US" i="1" dirty="0"/>
              <a:t>u</a:t>
            </a:r>
            <a:r>
              <a:rPr lang="en-US" dirty="0" smtClean="0"/>
              <a:t> + 1</a:t>
            </a:r>
          </a:p>
          <a:p>
            <a:pPr>
              <a:spcAft>
                <a:spcPts val="600"/>
              </a:spcAft>
            </a:pPr>
            <a:r>
              <a:rPr lang="en-US" dirty="0" smtClean="0"/>
              <a:t>Since </a:t>
            </a:r>
            <a:r>
              <a:rPr lang="en-US" i="1" dirty="0" smtClean="0"/>
              <a:t>p</a:t>
            </a:r>
            <a:r>
              <a:rPr lang="en-US" dirty="0" smtClean="0"/>
              <a:t> is odd, </a:t>
            </a:r>
            <a:r>
              <a:rPr lang="en-US" i="1" dirty="0" smtClean="0"/>
              <a:t>p</a:t>
            </a:r>
            <a:r>
              <a:rPr lang="en-US" dirty="0" smtClean="0"/>
              <a:t> – 1 = 37</a:t>
            </a:r>
            <a:r>
              <a:rPr lang="en-US" i="1" dirty="0" smtClean="0"/>
              <a:t>u</a:t>
            </a:r>
            <a:r>
              <a:rPr lang="en-US" dirty="0" smtClean="0"/>
              <a:t> must be even, so </a:t>
            </a:r>
            <a:r>
              <a:rPr lang="en-US" i="1" dirty="0" smtClean="0"/>
              <a:t>u</a:t>
            </a:r>
            <a:r>
              <a:rPr lang="en-US" dirty="0" smtClean="0"/>
              <a:t> must be even.  So we can write </a:t>
            </a:r>
            <a:r>
              <a:rPr lang="en-US" i="1" dirty="0" smtClean="0"/>
              <a:t>u</a:t>
            </a:r>
            <a:r>
              <a:rPr lang="en-US" dirty="0" smtClean="0"/>
              <a:t> as 2</a:t>
            </a:r>
            <a:r>
              <a:rPr lang="en-US" i="1" dirty="0" smtClean="0"/>
              <a:t>v</a:t>
            </a:r>
            <a:r>
              <a:rPr lang="en-US" dirty="0" smtClean="0"/>
              <a:t>, i.e.</a:t>
            </a:r>
          </a:p>
          <a:p>
            <a:pPr marL="0" indent="0" algn="ctr">
              <a:spcAft>
                <a:spcPts val="600"/>
              </a:spcAft>
              <a:buNone/>
            </a:pPr>
            <a:r>
              <a:rPr lang="en-US" i="1" dirty="0" smtClean="0"/>
              <a:t>p</a:t>
            </a:r>
            <a:r>
              <a:rPr lang="en-US" dirty="0" smtClean="0"/>
              <a:t> = 74</a:t>
            </a:r>
            <a:r>
              <a:rPr lang="en-US" i="1" dirty="0" smtClean="0"/>
              <a:t>v</a:t>
            </a:r>
            <a:r>
              <a:rPr lang="en-US" dirty="0" smtClean="0"/>
              <a:t> + 1</a:t>
            </a:r>
          </a:p>
          <a:p>
            <a:pPr>
              <a:spcAft>
                <a:spcPts val="600"/>
              </a:spcAft>
            </a:pPr>
            <a:r>
              <a:rPr lang="en-US" dirty="0" smtClean="0"/>
              <a:t>So the problem is reduced to trying values of </a:t>
            </a:r>
            <a:r>
              <a:rPr lang="en-US" i="1" dirty="0" smtClean="0"/>
              <a:t>v</a:t>
            </a:r>
            <a:r>
              <a:rPr lang="en-US" dirty="0" smtClean="0"/>
              <a:t>:</a:t>
            </a:r>
          </a:p>
          <a:p>
            <a:pPr marL="457200" lvl="1" indent="0">
              <a:spcAft>
                <a:spcPts val="600"/>
              </a:spcAft>
              <a:buNone/>
            </a:pPr>
            <a:r>
              <a:rPr lang="en-US" i="1" dirty="0"/>
              <a:t>v</a:t>
            </a:r>
            <a:r>
              <a:rPr lang="en-US" i="1" dirty="0" smtClean="0"/>
              <a:t> = </a:t>
            </a:r>
            <a:r>
              <a:rPr lang="en-US" dirty="0" smtClean="0"/>
              <a:t>1</a:t>
            </a:r>
            <a:r>
              <a:rPr lang="en-US" dirty="0"/>
              <a:t>?</a:t>
            </a:r>
            <a:r>
              <a:rPr lang="en-US" dirty="0" smtClean="0"/>
              <a:t>  No, 75 is not a prime</a:t>
            </a:r>
          </a:p>
          <a:p>
            <a:pPr marL="457200" lvl="1" indent="0">
              <a:spcAft>
                <a:spcPts val="600"/>
              </a:spcAft>
              <a:buNone/>
            </a:pPr>
            <a:r>
              <a:rPr lang="en-US" i="1" dirty="0"/>
              <a:t>v</a:t>
            </a:r>
            <a:r>
              <a:rPr lang="en-US" dirty="0" smtClean="0"/>
              <a:t> = 2?  No, 149 is prime, but is not a divisor of 2</a:t>
            </a:r>
            <a:r>
              <a:rPr lang="en-US" baseline="30000" dirty="0" smtClean="0"/>
              <a:t>37</a:t>
            </a:r>
            <a:r>
              <a:rPr lang="en-US" dirty="0" smtClean="0"/>
              <a:t> – 1.</a:t>
            </a:r>
          </a:p>
          <a:p>
            <a:pPr marL="457200" lvl="1" indent="0">
              <a:spcAft>
                <a:spcPts val="600"/>
              </a:spcAft>
              <a:buNone/>
            </a:pPr>
            <a:r>
              <a:rPr lang="en-US" i="1" dirty="0"/>
              <a:t>v</a:t>
            </a:r>
            <a:r>
              <a:rPr lang="en-US" dirty="0" smtClean="0"/>
              <a:t> = 3?  Yes, 223 is prime and </a:t>
            </a:r>
            <a:r>
              <a:rPr lang="en-US" dirty="0"/>
              <a:t>is </a:t>
            </a:r>
            <a:r>
              <a:rPr lang="en-US" dirty="0" smtClean="0"/>
              <a:t>a </a:t>
            </a:r>
            <a:r>
              <a:rPr lang="en-US" dirty="0"/>
              <a:t>divisor of 2</a:t>
            </a:r>
            <a:r>
              <a:rPr lang="en-US" baseline="30000" dirty="0"/>
              <a:t>37</a:t>
            </a:r>
            <a:r>
              <a:rPr lang="en-US" dirty="0"/>
              <a:t> – 1.</a:t>
            </a:r>
          </a:p>
        </p:txBody>
      </p:sp>
      <p:sp>
        <p:nvSpPr>
          <p:cNvPr id="5" name="Slide Number Placeholder 4"/>
          <p:cNvSpPr>
            <a:spLocks noGrp="1"/>
          </p:cNvSpPr>
          <p:nvPr>
            <p:ph type="sldNum" sz="quarter" idx="12"/>
          </p:nvPr>
        </p:nvSpPr>
        <p:spPr/>
        <p:txBody>
          <a:bodyPr/>
          <a:lstStyle/>
          <a:p>
            <a:fld id="{4AA04D0C-89BA-0845-9137-904D20B84DDB}" type="slidenum">
              <a:rPr lang="en-US" smtClean="0"/>
              <a:pPr/>
              <a:t>174</a:t>
            </a:fld>
            <a:endParaRPr lang="en-US"/>
          </a:p>
        </p:txBody>
      </p:sp>
    </p:spTree>
    <p:extLst>
      <p:ext uri="{BB962C8B-B14F-4D97-AF65-F5344CB8AC3E}">
        <p14:creationId xmlns:p14="http://schemas.microsoft.com/office/powerpoint/2010/main" val="2368091653"/>
      </p:ext>
    </p:extLst>
  </p:cSld>
  <p:clrMapOvr>
    <a:masterClrMapping/>
  </p:clrMapOvr>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Proving Fermat’s Observation 1:</a:t>
            </a:r>
            <a:br>
              <a:rPr lang="en-US" dirty="0" smtClean="0"/>
            </a:br>
            <a:r>
              <a:rPr lang="en-US" dirty="0"/>
              <a:t>If </a:t>
            </a:r>
            <a:r>
              <a:rPr lang="en-US" i="1" dirty="0"/>
              <a:t>n</a:t>
            </a:r>
            <a:r>
              <a:rPr lang="en-US" dirty="0"/>
              <a:t> is not a prime, 2</a:t>
            </a:r>
            <a:r>
              <a:rPr lang="en-US" baseline="30000" dirty="0"/>
              <a:t>n </a:t>
            </a:r>
            <a:r>
              <a:rPr lang="en-US" dirty="0"/>
              <a:t>− 1 is not a prime</a:t>
            </a:r>
          </a:p>
        </p:txBody>
      </p:sp>
      <p:sp>
        <p:nvSpPr>
          <p:cNvPr id="3" name="Content Placeholder 2"/>
          <p:cNvSpPr>
            <a:spLocks noGrp="1"/>
          </p:cNvSpPr>
          <p:nvPr>
            <p:ph idx="1"/>
          </p:nvPr>
        </p:nvSpPr>
        <p:spPr/>
        <p:txBody>
          <a:bodyPr/>
          <a:lstStyle/>
          <a:p>
            <a:endParaRPr lang="en-US" dirty="0" smtClean="0"/>
          </a:p>
          <a:p>
            <a:r>
              <a:rPr lang="en-US" dirty="0" smtClean="0"/>
              <a:t>Instead of proving “If X then Y,” </a:t>
            </a:r>
            <a:br>
              <a:rPr lang="en-US" dirty="0" smtClean="0"/>
            </a:br>
            <a:r>
              <a:rPr lang="en-US" dirty="0" smtClean="0"/>
              <a:t>we’ll prove “If not Y, then not X” </a:t>
            </a:r>
            <a:br>
              <a:rPr lang="en-US" dirty="0" smtClean="0"/>
            </a:br>
            <a:r>
              <a:rPr lang="en-US" dirty="0" smtClean="0"/>
              <a:t>– the </a:t>
            </a:r>
            <a:r>
              <a:rPr lang="en-US" i="1" dirty="0" smtClean="0"/>
              <a:t>contrapositive</a:t>
            </a:r>
            <a:r>
              <a:rPr lang="en-US" dirty="0" smtClean="0"/>
              <a:t>, which is equivalent.</a:t>
            </a:r>
          </a:p>
          <a:p>
            <a:endParaRPr lang="en-US" dirty="0"/>
          </a:p>
          <a:p>
            <a:r>
              <a:rPr lang="en-US" dirty="0" smtClean="0"/>
              <a:t>In this case:</a:t>
            </a:r>
            <a:endParaRPr lang="en-US" dirty="0"/>
          </a:p>
          <a:p>
            <a:pPr marL="0" indent="0" algn="ctr">
              <a:buNone/>
            </a:pPr>
            <a:r>
              <a:rPr lang="en-US" dirty="0" smtClean="0"/>
              <a:t>If 2</a:t>
            </a:r>
            <a:r>
              <a:rPr lang="en-US" baseline="30000" dirty="0" smtClean="0"/>
              <a:t>n </a:t>
            </a:r>
            <a:r>
              <a:rPr lang="en-US" dirty="0"/>
              <a:t>− 1 </a:t>
            </a:r>
            <a:r>
              <a:rPr lang="en-US" dirty="0" smtClean="0"/>
              <a:t>is prime, then </a:t>
            </a:r>
            <a:r>
              <a:rPr lang="en-US" i="1" dirty="0"/>
              <a:t>n</a:t>
            </a:r>
            <a:r>
              <a:rPr lang="en-US" dirty="0"/>
              <a:t> </a:t>
            </a:r>
            <a:r>
              <a:rPr lang="en-US" dirty="0" smtClean="0"/>
              <a:t>is prime </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175</a:t>
            </a:fld>
            <a:endParaRPr lang="en-US"/>
          </a:p>
        </p:txBody>
      </p:sp>
    </p:spTree>
    <p:extLst>
      <p:ext uri="{BB962C8B-B14F-4D97-AF65-F5344CB8AC3E}">
        <p14:creationId xmlns:p14="http://schemas.microsoft.com/office/powerpoint/2010/main" val="2848895301"/>
      </p:ext>
    </p:extLst>
  </p:cSld>
  <p:clrMapOvr>
    <a:masterClrMapping/>
  </p:clrMapOvr>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If 2</a:t>
            </a:r>
            <a:r>
              <a:rPr lang="en-US" baseline="30000" dirty="0"/>
              <a:t>n </a:t>
            </a:r>
            <a:r>
              <a:rPr lang="en-US" dirty="0"/>
              <a:t>− 1 is prime, then </a:t>
            </a:r>
            <a:r>
              <a:rPr lang="en-US" i="1" dirty="0"/>
              <a:t>n</a:t>
            </a:r>
            <a:r>
              <a:rPr lang="en-US" dirty="0"/>
              <a:t> is prime </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Proof:  Suppose </a:t>
            </a:r>
            <a:r>
              <a:rPr lang="en-US" i="1" dirty="0" smtClean="0"/>
              <a:t>n</a:t>
            </a:r>
            <a:r>
              <a:rPr lang="en-US" dirty="0" smtClean="0"/>
              <a:t> is not prime.  Then there must be factors </a:t>
            </a:r>
            <a:r>
              <a:rPr lang="en-US" i="1" dirty="0" smtClean="0"/>
              <a:t>u</a:t>
            </a:r>
            <a:r>
              <a:rPr lang="en-US" dirty="0" smtClean="0"/>
              <a:t> and </a:t>
            </a:r>
            <a:r>
              <a:rPr lang="en-US" i="1" dirty="0" smtClean="0"/>
              <a:t>v</a:t>
            </a:r>
            <a:r>
              <a:rPr lang="en-US" dirty="0" smtClean="0"/>
              <a:t> such that</a:t>
            </a:r>
          </a:p>
          <a:p>
            <a:pPr marL="0" indent="0" algn="ctr">
              <a:buNone/>
            </a:pPr>
            <a:r>
              <a:rPr lang="en-US" i="1" dirty="0">
                <a:latin typeface="Palatino"/>
                <a:cs typeface="Palatino"/>
              </a:rPr>
              <a:t>n</a:t>
            </a:r>
            <a:r>
              <a:rPr lang="en-US" dirty="0" smtClean="0">
                <a:latin typeface="Palatino"/>
                <a:cs typeface="Palatino"/>
              </a:rPr>
              <a:t> = </a:t>
            </a:r>
            <a:r>
              <a:rPr lang="en-US" i="1" dirty="0" err="1" smtClean="0">
                <a:latin typeface="Palatino"/>
                <a:cs typeface="Palatino"/>
              </a:rPr>
              <a:t>uv</a:t>
            </a:r>
            <a:r>
              <a:rPr lang="en-US" dirty="0" smtClean="0">
                <a:latin typeface="Palatino"/>
                <a:cs typeface="Palatino"/>
              </a:rPr>
              <a:t>,  </a:t>
            </a:r>
            <a:r>
              <a:rPr lang="en-US" i="1" dirty="0" smtClean="0">
                <a:latin typeface="Palatino"/>
                <a:cs typeface="Palatino"/>
              </a:rPr>
              <a:t>u</a:t>
            </a:r>
            <a:r>
              <a:rPr lang="en-US" dirty="0" smtClean="0">
                <a:latin typeface="Palatino"/>
                <a:cs typeface="Palatino"/>
              </a:rPr>
              <a:t> &gt; 1, </a:t>
            </a:r>
            <a:r>
              <a:rPr lang="en-US" i="1" dirty="0" smtClean="0">
                <a:latin typeface="Palatino"/>
                <a:cs typeface="Palatino"/>
              </a:rPr>
              <a:t>v</a:t>
            </a:r>
            <a:r>
              <a:rPr lang="en-US" dirty="0" smtClean="0">
                <a:latin typeface="Palatino"/>
                <a:cs typeface="Palatino"/>
              </a:rPr>
              <a:t> &gt; 1</a:t>
            </a:r>
          </a:p>
          <a:p>
            <a:pPr marL="0" indent="0">
              <a:buNone/>
            </a:pPr>
            <a:r>
              <a:rPr lang="en-US" dirty="0" smtClean="0"/>
              <a:t>So we can rewrite, and use difference of powers:</a:t>
            </a:r>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But then we’ve factored 2</a:t>
            </a:r>
            <a:r>
              <a:rPr lang="en-US" i="1" baseline="30000" dirty="0" smtClean="0"/>
              <a:t>n</a:t>
            </a:r>
            <a:r>
              <a:rPr lang="en-US" dirty="0" smtClean="0"/>
              <a:t> – 1 into two numbers </a:t>
            </a:r>
            <a:br>
              <a:rPr lang="en-US" dirty="0" smtClean="0"/>
            </a:br>
            <a:r>
              <a:rPr lang="en-US" dirty="0" smtClean="0"/>
              <a:t>each &gt; 1, so 2</a:t>
            </a:r>
            <a:r>
              <a:rPr lang="en-US" i="1" baseline="30000" dirty="0" smtClean="0"/>
              <a:t>n </a:t>
            </a:r>
            <a:r>
              <a:rPr lang="en-US" dirty="0" smtClean="0"/>
              <a:t>– 1 is not prime.  Contradiction!</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176</a:t>
            </a:fld>
            <a:endParaRPr lang="en-US"/>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4100" y="3622687"/>
            <a:ext cx="7188200" cy="1332793"/>
          </a:xfrm>
          <a:prstGeom prst="rect">
            <a:avLst/>
          </a:prstGeom>
        </p:spPr>
      </p:pic>
    </p:spTree>
    <p:extLst>
      <p:ext uri="{BB962C8B-B14F-4D97-AF65-F5344CB8AC3E}">
        <p14:creationId xmlns:p14="http://schemas.microsoft.com/office/powerpoint/2010/main" val="4277534395"/>
      </p:ext>
    </p:extLst>
  </p:cSld>
  <p:clrMapOvr>
    <a:masterClrMapping/>
  </p:clrMapOvr>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about Fermat’s other 2 observations?</a:t>
            </a:r>
            <a:endParaRPr lang="en-US" dirty="0"/>
          </a:p>
        </p:txBody>
      </p:sp>
      <p:sp>
        <p:nvSpPr>
          <p:cNvPr id="3" name="Content Placeholder 2"/>
          <p:cNvSpPr>
            <a:spLocks noGrp="1"/>
          </p:cNvSpPr>
          <p:nvPr>
            <p:ph idx="1"/>
          </p:nvPr>
        </p:nvSpPr>
        <p:spPr/>
        <p:txBody>
          <a:bodyPr/>
          <a:lstStyle/>
          <a:p>
            <a:r>
              <a:rPr lang="en-US" dirty="0" smtClean="0"/>
              <a:t>He said in a letter that he would have shared the proof, but it would make the letter too long.</a:t>
            </a:r>
          </a:p>
          <a:p>
            <a:r>
              <a:rPr lang="en-US" dirty="0" smtClean="0"/>
              <a:t>Typical Fermat.</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177</a:t>
            </a:fld>
            <a:endParaRPr lang="en-US"/>
          </a:p>
        </p:txBody>
      </p:sp>
    </p:spTree>
    <p:extLst>
      <p:ext uri="{BB962C8B-B14F-4D97-AF65-F5344CB8AC3E}">
        <p14:creationId xmlns:p14="http://schemas.microsoft.com/office/powerpoint/2010/main" val="4202625624"/>
      </p:ext>
    </p:extLst>
  </p:cSld>
  <p:clrMapOvr>
    <a:masterClrMapping/>
  </p:clrMapOvr>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Pierre de Fermat (1601 – 1665)</a:t>
            </a:r>
            <a:endParaRPr lang="en-US" dirty="0"/>
          </a:p>
        </p:txBody>
      </p:sp>
      <p:sp>
        <p:nvSpPr>
          <p:cNvPr id="5" name="Content Placeholder 4"/>
          <p:cNvSpPr>
            <a:spLocks noGrp="1"/>
          </p:cNvSpPr>
          <p:nvPr>
            <p:ph sz="half" idx="2"/>
          </p:nvPr>
        </p:nvSpPr>
        <p:spPr>
          <a:xfrm>
            <a:off x="4495800" y="1600200"/>
            <a:ext cx="4483100" cy="4525963"/>
          </a:xfrm>
        </p:spPr>
        <p:txBody>
          <a:bodyPr/>
          <a:lstStyle/>
          <a:p>
            <a:r>
              <a:rPr lang="en-US" dirty="0" smtClean="0"/>
              <a:t>A true Renaissance man</a:t>
            </a:r>
          </a:p>
          <a:p>
            <a:r>
              <a:rPr lang="en-US" dirty="0" smtClean="0"/>
              <a:t>The last great amateur mathematician</a:t>
            </a:r>
          </a:p>
          <a:p>
            <a:r>
              <a:rPr lang="en-US" dirty="0" smtClean="0"/>
              <a:t>Invented Analytic Geometry</a:t>
            </a:r>
          </a:p>
          <a:p>
            <a:r>
              <a:rPr lang="en-US" dirty="0" smtClean="0"/>
              <a:t>Co-invented Probability (with Pascal)</a:t>
            </a:r>
          </a:p>
          <a:p>
            <a:r>
              <a:rPr lang="en-US" dirty="0" smtClean="0"/>
              <a:t>Rarely shared his proofs</a:t>
            </a:r>
          </a:p>
          <a:p>
            <a:endParaRPr lang="en-US" dirty="0"/>
          </a:p>
        </p:txBody>
      </p:sp>
      <p:sp>
        <p:nvSpPr>
          <p:cNvPr id="12" name="Slide Number Placeholder 11"/>
          <p:cNvSpPr>
            <a:spLocks noGrp="1"/>
          </p:cNvSpPr>
          <p:nvPr>
            <p:ph type="sldNum" sz="quarter" idx="12"/>
          </p:nvPr>
        </p:nvSpPr>
        <p:spPr/>
        <p:txBody>
          <a:bodyPr/>
          <a:lstStyle/>
          <a:p>
            <a:fld id="{4AA04D0C-89BA-0845-9137-904D20B84DDB}" type="slidenum">
              <a:rPr lang="en-US" smtClean="0"/>
              <a:pPr/>
              <a:t>178</a:t>
            </a:fld>
            <a:endParaRPr lang="en-US"/>
          </a:p>
        </p:txBody>
      </p:sp>
      <p:pic>
        <p:nvPicPr>
          <p:cNvPr id="6" name="Picture 5" descr="Pierre_de_Ferma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7400" y="1554163"/>
            <a:ext cx="3417570" cy="4572000"/>
          </a:xfrm>
          <a:prstGeom prst="rect">
            <a:avLst/>
          </a:prstGeom>
          <a:ln>
            <a:solidFill>
              <a:schemeClr val="tx1"/>
            </a:solidFill>
          </a:ln>
        </p:spPr>
      </p:pic>
    </p:spTree>
    <p:extLst>
      <p:ext uri="{BB962C8B-B14F-4D97-AF65-F5344CB8AC3E}">
        <p14:creationId xmlns:p14="http://schemas.microsoft.com/office/powerpoint/2010/main" val="2823020414"/>
      </p:ext>
    </p:extLst>
  </p:cSld>
  <p:clrMapOvr>
    <a:masterClrMapping/>
  </p:clrMapOvr>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Fermat’s Unproved Conjecture</a:t>
            </a:r>
            <a:endParaRPr lang="en-US" dirty="0"/>
          </a:p>
        </p:txBody>
      </p:sp>
      <p:sp>
        <p:nvSpPr>
          <p:cNvPr id="7" name="Content Placeholder 6"/>
          <p:cNvSpPr>
            <a:spLocks noGrp="1"/>
          </p:cNvSpPr>
          <p:nvPr>
            <p:ph idx="1"/>
          </p:nvPr>
        </p:nvSpPr>
        <p:spPr>
          <a:xfrm>
            <a:off x="457200" y="1600200"/>
            <a:ext cx="8407400" cy="4525963"/>
          </a:xfrm>
        </p:spPr>
        <p:txBody>
          <a:bodyPr/>
          <a:lstStyle/>
          <a:p>
            <a:r>
              <a:rPr lang="en-US" dirty="0" smtClean="0"/>
              <a:t>Proofs have been found for all of Fermat’s conjectures, except one:</a:t>
            </a:r>
          </a:p>
          <a:p>
            <a:pPr marL="0" indent="0" algn="ctr">
              <a:buNone/>
            </a:pPr>
            <a:r>
              <a:rPr lang="en-US" dirty="0" smtClean="0"/>
              <a:t>2</a:t>
            </a:r>
            <a:r>
              <a:rPr lang="en-US" i="1" baseline="30000" dirty="0" smtClean="0"/>
              <a:t>n</a:t>
            </a:r>
            <a:r>
              <a:rPr lang="en-US" dirty="0"/>
              <a:t> </a:t>
            </a:r>
            <a:r>
              <a:rPr lang="en-US" dirty="0" smtClean="0"/>
              <a:t>+ 1 is prime  ⟺  </a:t>
            </a:r>
            <a:r>
              <a:rPr lang="en-US" i="1" dirty="0" smtClean="0"/>
              <a:t>n</a:t>
            </a:r>
            <a:r>
              <a:rPr lang="en-US" dirty="0" smtClean="0"/>
              <a:t> = 2</a:t>
            </a:r>
            <a:r>
              <a:rPr lang="en-US" i="1" baseline="30000" dirty="0" smtClean="0"/>
              <a:t>i</a:t>
            </a:r>
          </a:p>
          <a:p>
            <a:r>
              <a:rPr lang="en-US" dirty="0" smtClean="0"/>
              <a:t>Numbers of this form are called </a:t>
            </a:r>
            <a:r>
              <a:rPr lang="en-US" i="1" dirty="0" smtClean="0"/>
              <a:t>Fermat Primes</a:t>
            </a:r>
            <a:r>
              <a:rPr lang="en-US" dirty="0" smtClean="0"/>
              <a:t>.</a:t>
            </a:r>
          </a:p>
          <a:p>
            <a:r>
              <a:rPr lang="en-US" dirty="0" smtClean="0"/>
              <a:t>We can prove the first half:</a:t>
            </a:r>
          </a:p>
          <a:p>
            <a:pPr marL="0" indent="0" algn="ctr">
              <a:buNone/>
            </a:pPr>
            <a:r>
              <a:rPr lang="en-US" dirty="0"/>
              <a:t>2</a:t>
            </a:r>
            <a:r>
              <a:rPr lang="en-US" i="1" baseline="30000" dirty="0"/>
              <a:t>n</a:t>
            </a:r>
            <a:r>
              <a:rPr lang="en-US" dirty="0"/>
              <a:t> + 1 is </a:t>
            </a:r>
            <a:r>
              <a:rPr lang="en-US" dirty="0" smtClean="0"/>
              <a:t>prime  ⟹  </a:t>
            </a:r>
            <a:r>
              <a:rPr lang="en-US" i="1" dirty="0" smtClean="0"/>
              <a:t>n</a:t>
            </a:r>
            <a:r>
              <a:rPr lang="en-US" dirty="0" smtClean="0"/>
              <a:t> </a:t>
            </a:r>
            <a:r>
              <a:rPr lang="en-US" dirty="0"/>
              <a:t>= 2</a:t>
            </a:r>
            <a:r>
              <a:rPr lang="en-US" i="1" baseline="30000" dirty="0"/>
              <a:t>i</a:t>
            </a:r>
          </a:p>
          <a:p>
            <a:pPr marL="0" indent="0" algn="ctr">
              <a:buNone/>
            </a:pPr>
            <a:endParaRPr lang="en-US" dirty="0"/>
          </a:p>
        </p:txBody>
      </p:sp>
      <p:sp>
        <p:nvSpPr>
          <p:cNvPr id="5" name="Slide Number Placeholder 4"/>
          <p:cNvSpPr>
            <a:spLocks noGrp="1"/>
          </p:cNvSpPr>
          <p:nvPr>
            <p:ph type="sldNum" sz="quarter" idx="12"/>
          </p:nvPr>
        </p:nvSpPr>
        <p:spPr/>
        <p:txBody>
          <a:bodyPr/>
          <a:lstStyle/>
          <a:p>
            <a:fld id="{A1370079-B969-244C-8D20-DC2548AA4964}" type="slidenum">
              <a:rPr lang="en-US" smtClean="0"/>
              <a:t>179</a:t>
            </a:fld>
            <a:endParaRPr lang="en-US"/>
          </a:p>
        </p:txBody>
      </p:sp>
    </p:spTree>
    <p:extLst>
      <p:ext uri="{BB962C8B-B14F-4D97-AF65-F5344CB8AC3E}">
        <p14:creationId xmlns:p14="http://schemas.microsoft.com/office/powerpoint/2010/main" val="405560722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405701" cy="1143000"/>
          </a:xfrm>
        </p:spPr>
        <p:txBody>
          <a:bodyPr>
            <a:normAutofit fontScale="90000"/>
          </a:bodyPr>
          <a:lstStyle/>
          <a:p>
            <a:r>
              <a:rPr lang="en-US" dirty="0" smtClean="0"/>
              <a:t>Is there a faster way?</a:t>
            </a:r>
            <a:br>
              <a:rPr lang="en-US" dirty="0" smtClean="0"/>
            </a:br>
            <a:r>
              <a:rPr lang="en-US" dirty="0" smtClean="0"/>
              <a:t>Ancient Egyptians had one…</a:t>
            </a:r>
            <a:endParaRPr lang="en-US" dirty="0"/>
          </a:p>
        </p:txBody>
      </p:sp>
      <p:sp>
        <p:nvSpPr>
          <p:cNvPr id="3" name="Content Placeholder 2"/>
          <p:cNvSpPr>
            <a:spLocks noGrp="1"/>
          </p:cNvSpPr>
          <p:nvPr>
            <p:ph idx="1"/>
          </p:nvPr>
        </p:nvSpPr>
        <p:spPr/>
        <p:txBody>
          <a:bodyPr>
            <a:normAutofit/>
          </a:bodyPr>
          <a:lstStyle/>
          <a:p>
            <a:pPr marL="0" indent="0">
              <a:buNone/>
            </a:pPr>
            <a:endParaRPr lang="en-US" dirty="0" smtClean="0"/>
          </a:p>
          <a:p>
            <a:pPr marL="0" indent="0">
              <a:buNone/>
            </a:pPr>
            <a:r>
              <a:rPr lang="en-US" dirty="0" smtClean="0"/>
              <a:t>The algorithmic insight:</a:t>
            </a:r>
          </a:p>
          <a:p>
            <a:pPr marL="457200" lvl="1" indent="0">
              <a:buNone/>
            </a:pPr>
            <a:r>
              <a:rPr lang="en-US" dirty="0" smtClean="0"/>
              <a:t>			</a:t>
            </a:r>
            <a:r>
              <a:rPr lang="en-US" sz="3200" dirty="0" smtClean="0">
                <a:latin typeface="Palatino"/>
                <a:cs typeface="Palatino"/>
              </a:rPr>
              <a:t>4</a:t>
            </a:r>
            <a:r>
              <a:rPr lang="en-US" sz="3200" i="1" dirty="0" smtClean="0">
                <a:latin typeface="Palatino"/>
                <a:cs typeface="Palatino"/>
              </a:rPr>
              <a:t>a</a:t>
            </a:r>
            <a:r>
              <a:rPr lang="en-US" sz="3200" dirty="0" smtClean="0">
                <a:latin typeface="Palatino"/>
                <a:cs typeface="Palatino"/>
              </a:rPr>
              <a:t> = ((</a:t>
            </a:r>
            <a:r>
              <a:rPr lang="en-US" sz="3200" i="1" dirty="0">
                <a:latin typeface="Palatino"/>
                <a:cs typeface="Palatino"/>
              </a:rPr>
              <a:t>a + </a:t>
            </a:r>
            <a:r>
              <a:rPr lang="en-US" sz="3200" i="1" dirty="0" smtClean="0">
                <a:latin typeface="Palatino"/>
                <a:cs typeface="Palatino"/>
              </a:rPr>
              <a:t>a</a:t>
            </a:r>
            <a:r>
              <a:rPr lang="en-US" sz="3200" dirty="0" smtClean="0">
                <a:latin typeface="Palatino"/>
                <a:cs typeface="Palatino"/>
              </a:rPr>
              <a:t>)</a:t>
            </a:r>
            <a:r>
              <a:rPr lang="en-US" sz="3200" i="1" dirty="0" smtClean="0">
                <a:latin typeface="Palatino"/>
                <a:cs typeface="Palatino"/>
              </a:rPr>
              <a:t> + a</a:t>
            </a:r>
            <a:r>
              <a:rPr lang="en-US" sz="3200" dirty="0" smtClean="0">
                <a:latin typeface="Palatino"/>
                <a:cs typeface="Palatino"/>
              </a:rPr>
              <a:t>)</a:t>
            </a:r>
            <a:r>
              <a:rPr lang="en-US" sz="3200" i="1" dirty="0" smtClean="0">
                <a:latin typeface="Palatino"/>
                <a:cs typeface="Palatino"/>
              </a:rPr>
              <a:t> + a</a:t>
            </a:r>
          </a:p>
          <a:p>
            <a:pPr marL="457200" lvl="1" indent="0">
              <a:buNone/>
            </a:pPr>
            <a:r>
              <a:rPr lang="en-US" sz="3200" i="1" dirty="0">
                <a:latin typeface="Palatino"/>
                <a:cs typeface="Palatino"/>
              </a:rPr>
              <a:t>	</a:t>
            </a:r>
            <a:r>
              <a:rPr lang="en-US" sz="3200" i="1" dirty="0">
                <a:latin typeface="Palatino"/>
                <a:cs typeface="Palatino"/>
              </a:rPr>
              <a:t>		</a:t>
            </a:r>
            <a:r>
              <a:rPr lang="en-US" sz="3200" i="1" dirty="0" smtClean="0">
                <a:latin typeface="Palatino"/>
                <a:cs typeface="Palatino"/>
              </a:rPr>
              <a:t>	= </a:t>
            </a:r>
            <a:r>
              <a:rPr lang="en-US" sz="3200" dirty="0" smtClean="0">
                <a:latin typeface="Palatino"/>
                <a:cs typeface="Palatino"/>
              </a:rPr>
              <a:t>(</a:t>
            </a:r>
            <a:r>
              <a:rPr lang="en-US" sz="3200" i="1" dirty="0" smtClean="0">
                <a:latin typeface="Palatino"/>
                <a:cs typeface="Palatino"/>
              </a:rPr>
              <a:t>a </a:t>
            </a:r>
            <a:r>
              <a:rPr lang="en-US" sz="3200" i="1" dirty="0">
                <a:latin typeface="Palatino"/>
                <a:cs typeface="Palatino"/>
              </a:rPr>
              <a:t>+ </a:t>
            </a:r>
            <a:r>
              <a:rPr lang="en-US" sz="3200" i="1" dirty="0" smtClean="0">
                <a:latin typeface="Palatino"/>
                <a:cs typeface="Palatino"/>
              </a:rPr>
              <a:t>a</a:t>
            </a:r>
            <a:r>
              <a:rPr lang="en-US" sz="3200" dirty="0" smtClean="0">
                <a:latin typeface="Palatino"/>
                <a:cs typeface="Palatino"/>
              </a:rPr>
              <a:t>)</a:t>
            </a:r>
            <a:r>
              <a:rPr lang="en-US" sz="3200" i="1" dirty="0" smtClean="0">
                <a:latin typeface="Palatino"/>
                <a:cs typeface="Palatino"/>
              </a:rPr>
              <a:t> + </a:t>
            </a:r>
            <a:r>
              <a:rPr lang="en-US" sz="3200" dirty="0" smtClean="0">
                <a:latin typeface="Palatino"/>
                <a:cs typeface="Palatino"/>
              </a:rPr>
              <a:t>(</a:t>
            </a:r>
            <a:r>
              <a:rPr lang="en-US" sz="3200" i="1" dirty="0">
                <a:latin typeface="Palatino"/>
                <a:cs typeface="Palatino"/>
              </a:rPr>
              <a:t>a + </a:t>
            </a:r>
            <a:r>
              <a:rPr lang="en-US" sz="3200" i="1" dirty="0" smtClean="0">
                <a:latin typeface="Palatino"/>
                <a:cs typeface="Palatino"/>
              </a:rPr>
              <a:t>a</a:t>
            </a:r>
            <a:r>
              <a:rPr lang="en-US" sz="3200" dirty="0" smtClean="0">
                <a:latin typeface="Palatino"/>
                <a:cs typeface="Palatino"/>
              </a:rPr>
              <a:t>)</a:t>
            </a:r>
            <a:r>
              <a:rPr lang="en-US" sz="3200" i="1" dirty="0" smtClean="0">
                <a:latin typeface="Palatino"/>
                <a:cs typeface="Palatino"/>
              </a:rPr>
              <a:t> </a:t>
            </a:r>
            <a:endParaRPr lang="en-US" sz="3200" dirty="0"/>
          </a:p>
          <a:p>
            <a:pPr marL="0" indent="0">
              <a:buNone/>
            </a:pPr>
            <a:endParaRPr lang="en-US" dirty="0"/>
          </a:p>
          <a:p>
            <a:r>
              <a:rPr lang="en-US" dirty="0" smtClean="0"/>
              <a:t>Relies on associativity</a:t>
            </a:r>
          </a:p>
          <a:p>
            <a:r>
              <a:rPr lang="en-US" dirty="0" smtClean="0"/>
              <a:t>Only need to compute </a:t>
            </a:r>
            <a:r>
              <a:rPr lang="en-US" i="1" dirty="0" smtClean="0">
                <a:latin typeface="Palatino"/>
                <a:cs typeface="Palatino"/>
              </a:rPr>
              <a:t>a + a </a:t>
            </a:r>
            <a:r>
              <a:rPr lang="en-US" dirty="0" smtClean="0"/>
              <a:t>once</a:t>
            </a:r>
          </a:p>
          <a:p>
            <a:endParaRPr lang="en-US" dirty="0"/>
          </a:p>
        </p:txBody>
      </p:sp>
      <p:sp>
        <p:nvSpPr>
          <p:cNvPr id="5" name="Slide Number Placeholder 4"/>
          <p:cNvSpPr>
            <a:spLocks noGrp="1"/>
          </p:cNvSpPr>
          <p:nvPr>
            <p:ph type="sldNum" sz="quarter" idx="12"/>
          </p:nvPr>
        </p:nvSpPr>
        <p:spPr/>
        <p:txBody>
          <a:bodyPr/>
          <a:lstStyle/>
          <a:p>
            <a:fld id="{A1370079-B969-244C-8D20-DC2548AA4964}" type="slidenum">
              <a:rPr lang="en-US" smtClean="0"/>
              <a:t>18</a:t>
            </a:fld>
            <a:endParaRPr lang="en-US"/>
          </a:p>
        </p:txBody>
      </p:sp>
    </p:spTree>
    <p:extLst>
      <p:ext uri="{BB962C8B-B14F-4D97-AF65-F5344CB8AC3E}">
        <p14:creationId xmlns:p14="http://schemas.microsoft.com/office/powerpoint/2010/main" val="21979973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a:t>
            </a:r>
            <a:r>
              <a:rPr lang="en-US" i="1" baseline="30000" dirty="0"/>
              <a:t>n</a:t>
            </a:r>
            <a:r>
              <a:rPr lang="en-US" dirty="0"/>
              <a:t> + 1 is prime  ⟹  </a:t>
            </a:r>
            <a:r>
              <a:rPr lang="en-US" i="1" dirty="0"/>
              <a:t>n</a:t>
            </a:r>
            <a:r>
              <a:rPr lang="en-US" dirty="0"/>
              <a:t> = </a:t>
            </a:r>
            <a:r>
              <a:rPr lang="en-US" dirty="0" smtClean="0"/>
              <a:t>2</a:t>
            </a:r>
            <a:r>
              <a:rPr lang="en-US" i="1" baseline="30000" dirty="0" smtClean="0"/>
              <a:t>i</a:t>
            </a:r>
            <a:endParaRPr lang="en-US" dirty="0"/>
          </a:p>
        </p:txBody>
      </p:sp>
      <p:sp>
        <p:nvSpPr>
          <p:cNvPr id="3" name="Content Placeholder 2"/>
          <p:cNvSpPr>
            <a:spLocks noGrp="1"/>
          </p:cNvSpPr>
          <p:nvPr>
            <p:ph idx="1"/>
          </p:nvPr>
        </p:nvSpPr>
        <p:spPr>
          <a:xfrm>
            <a:off x="457200" y="1600200"/>
            <a:ext cx="8229600" cy="4864100"/>
          </a:xfrm>
        </p:spPr>
        <p:txBody>
          <a:bodyPr>
            <a:normAutofit lnSpcReduction="10000"/>
          </a:bodyPr>
          <a:lstStyle/>
          <a:p>
            <a:r>
              <a:rPr lang="en-US" sz="2800" dirty="0" smtClean="0"/>
              <a:t>Suppose </a:t>
            </a:r>
            <a:r>
              <a:rPr lang="en-US" sz="2800" i="1" dirty="0">
                <a:latin typeface="Palatino"/>
                <a:cs typeface="Palatino"/>
              </a:rPr>
              <a:t>n</a:t>
            </a:r>
            <a:r>
              <a:rPr lang="en-US" sz="2800" dirty="0">
                <a:latin typeface="Palatino"/>
                <a:cs typeface="Palatino"/>
              </a:rPr>
              <a:t> </a:t>
            </a:r>
            <a:r>
              <a:rPr lang="en-US" sz="2800" dirty="0" smtClean="0">
                <a:latin typeface="Palatino"/>
                <a:cs typeface="Palatino"/>
              </a:rPr>
              <a:t>≠ 2</a:t>
            </a:r>
            <a:r>
              <a:rPr lang="en-US" sz="2800" i="1" baseline="30000" dirty="0" smtClean="0">
                <a:latin typeface="Palatino"/>
                <a:cs typeface="Palatino"/>
              </a:rPr>
              <a:t>i</a:t>
            </a:r>
            <a:r>
              <a:rPr lang="en-US" sz="2800" i="1" dirty="0" smtClean="0"/>
              <a:t>.  </a:t>
            </a:r>
            <a:r>
              <a:rPr lang="en-US" sz="2800" dirty="0" smtClean="0"/>
              <a:t>Then it must have an odd factor, which we can write as </a:t>
            </a:r>
            <a:r>
              <a:rPr lang="en-US" sz="2800" dirty="0" smtClean="0">
                <a:latin typeface="Palatino"/>
                <a:cs typeface="Palatino"/>
              </a:rPr>
              <a:t>2</a:t>
            </a:r>
            <a:r>
              <a:rPr lang="en-US" sz="2800" i="1" dirty="0" smtClean="0">
                <a:latin typeface="Palatino"/>
                <a:cs typeface="Palatino"/>
              </a:rPr>
              <a:t>q</a:t>
            </a:r>
            <a:r>
              <a:rPr lang="en-US" sz="2800" dirty="0" smtClean="0">
                <a:latin typeface="Palatino"/>
                <a:cs typeface="Palatino"/>
              </a:rPr>
              <a:t> + </a:t>
            </a:r>
            <a:r>
              <a:rPr lang="en-US" sz="2800" dirty="0" smtClean="0">
                <a:latin typeface="Palatino"/>
                <a:cs typeface="Palatino"/>
              </a:rPr>
              <a:t>1</a:t>
            </a:r>
            <a:r>
              <a:rPr lang="en-US" sz="2800" dirty="0" smtClean="0"/>
              <a:t>, where </a:t>
            </a:r>
            <a:r>
              <a:rPr lang="en-US" sz="2800" i="1" dirty="0" smtClean="0">
                <a:latin typeface="Palatino"/>
                <a:cs typeface="Palatino"/>
              </a:rPr>
              <a:t>q</a:t>
            </a:r>
            <a:r>
              <a:rPr lang="en-US" sz="2800" dirty="0" smtClean="0">
                <a:latin typeface="Palatino"/>
                <a:cs typeface="Palatino"/>
              </a:rPr>
              <a:t> &gt; 0</a:t>
            </a:r>
            <a:r>
              <a:rPr lang="en-US" sz="2800" dirty="0" smtClean="0"/>
              <a:t>.</a:t>
            </a:r>
            <a:endParaRPr lang="en-US" sz="2800" dirty="0" smtClean="0"/>
          </a:p>
          <a:p>
            <a:r>
              <a:rPr lang="en-US" sz="2800" dirty="0" smtClean="0"/>
              <a:t>Since </a:t>
            </a:r>
            <a:r>
              <a:rPr lang="en-US" sz="2800" dirty="0">
                <a:latin typeface="Palatino"/>
                <a:cs typeface="Palatino"/>
              </a:rPr>
              <a:t>2</a:t>
            </a:r>
            <a:r>
              <a:rPr lang="en-US" sz="2800" i="1" dirty="0">
                <a:latin typeface="Palatino"/>
                <a:cs typeface="Palatino"/>
              </a:rPr>
              <a:t>q</a:t>
            </a:r>
            <a:r>
              <a:rPr lang="en-US" sz="2800" dirty="0">
                <a:latin typeface="Palatino"/>
                <a:cs typeface="Palatino"/>
              </a:rPr>
              <a:t> + 1</a:t>
            </a:r>
            <a:r>
              <a:rPr lang="en-US" sz="2800" dirty="0" smtClean="0"/>
              <a:t> </a:t>
            </a:r>
            <a:r>
              <a:rPr lang="en-US" sz="2800" dirty="0" smtClean="0">
                <a:latin typeface="Palatino"/>
                <a:cs typeface="Palatino"/>
              </a:rPr>
              <a:t>&gt; 1</a:t>
            </a:r>
            <a:r>
              <a:rPr lang="en-US" sz="2800" dirty="0" smtClean="0"/>
              <a:t>, we can write </a:t>
            </a:r>
            <a:r>
              <a:rPr lang="en-US" sz="2800" i="1" dirty="0" smtClean="0">
                <a:latin typeface="Palatino"/>
                <a:cs typeface="Palatino"/>
              </a:rPr>
              <a:t>n</a:t>
            </a:r>
            <a:r>
              <a:rPr lang="en-US" sz="2800" dirty="0" smtClean="0"/>
              <a:t> as</a:t>
            </a:r>
          </a:p>
          <a:p>
            <a:pPr marL="0" indent="0" algn="ctr">
              <a:buNone/>
            </a:pPr>
            <a:r>
              <a:rPr lang="en-US" sz="2800" i="1" dirty="0" smtClean="0">
                <a:latin typeface="Palatino"/>
                <a:cs typeface="Palatino"/>
              </a:rPr>
              <a:t>n</a:t>
            </a:r>
            <a:r>
              <a:rPr lang="en-US" sz="2800" dirty="0" smtClean="0">
                <a:latin typeface="Palatino"/>
                <a:cs typeface="Palatino"/>
              </a:rPr>
              <a:t> = </a:t>
            </a:r>
            <a:r>
              <a:rPr lang="en-US" sz="2800" i="1" dirty="0" smtClean="0">
                <a:latin typeface="Palatino"/>
                <a:cs typeface="Palatino"/>
              </a:rPr>
              <a:t>m</a:t>
            </a:r>
            <a:r>
              <a:rPr lang="en-US" sz="2800" dirty="0" smtClean="0">
                <a:latin typeface="Palatino"/>
                <a:cs typeface="Palatino"/>
              </a:rPr>
              <a:t>(2</a:t>
            </a:r>
            <a:r>
              <a:rPr lang="en-US" sz="2800" i="1" dirty="0" smtClean="0">
                <a:latin typeface="Palatino"/>
                <a:cs typeface="Palatino"/>
              </a:rPr>
              <a:t>q</a:t>
            </a:r>
            <a:r>
              <a:rPr lang="en-US" sz="2800" dirty="0" smtClean="0">
                <a:latin typeface="Palatino"/>
                <a:cs typeface="Palatino"/>
              </a:rPr>
              <a:t> + 1)</a:t>
            </a:r>
          </a:p>
          <a:p>
            <a:r>
              <a:rPr lang="en-US" sz="2800" dirty="0" smtClean="0"/>
              <a:t>Substituting and using sum of odd powers:</a:t>
            </a:r>
          </a:p>
          <a:p>
            <a:endParaRPr lang="en-US" sz="2800" dirty="0"/>
          </a:p>
          <a:p>
            <a:endParaRPr lang="en-US" sz="2800" dirty="0" smtClean="0"/>
          </a:p>
          <a:p>
            <a:endParaRPr lang="en-US" sz="2800" dirty="0"/>
          </a:p>
          <a:p>
            <a:endParaRPr lang="en-US" sz="2800" dirty="0" smtClean="0"/>
          </a:p>
          <a:p>
            <a:r>
              <a:rPr lang="en-US" sz="2800" dirty="0" smtClean="0"/>
              <a:t>We factored </a:t>
            </a:r>
            <a:r>
              <a:rPr lang="en-US" sz="2800" dirty="0"/>
              <a:t>2</a:t>
            </a:r>
            <a:r>
              <a:rPr lang="en-US" sz="2800" i="1" baseline="30000" dirty="0"/>
              <a:t>n</a:t>
            </a:r>
            <a:r>
              <a:rPr lang="en-US" sz="2800" dirty="0"/>
              <a:t> + </a:t>
            </a:r>
            <a:r>
              <a:rPr lang="en-US" sz="2800" dirty="0" smtClean="0"/>
              <a:t>1:   contradiction! </a:t>
            </a:r>
            <a:endParaRPr lang="en-US" sz="2800" dirty="0"/>
          </a:p>
        </p:txBody>
      </p:sp>
      <p:sp>
        <p:nvSpPr>
          <p:cNvPr id="4" name="Slide Number Placeholder 3"/>
          <p:cNvSpPr>
            <a:spLocks noGrp="1"/>
          </p:cNvSpPr>
          <p:nvPr>
            <p:ph type="sldNum" sz="quarter" idx="12"/>
          </p:nvPr>
        </p:nvSpPr>
        <p:spPr/>
        <p:txBody>
          <a:bodyPr/>
          <a:lstStyle/>
          <a:p>
            <a:fld id="{A1370079-B969-244C-8D20-DC2548AA4964}" type="slidenum">
              <a:rPr lang="en-US" smtClean="0"/>
              <a:t>180</a:t>
            </a:fld>
            <a:endParaRPr lang="en-US"/>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3100" y="3917951"/>
            <a:ext cx="5905500" cy="1854826"/>
          </a:xfrm>
          <a:prstGeom prst="rect">
            <a:avLst/>
          </a:prstGeom>
        </p:spPr>
      </p:pic>
    </p:spTree>
    <p:extLst>
      <p:ext uri="{BB962C8B-B14F-4D97-AF65-F5344CB8AC3E}">
        <p14:creationId xmlns:p14="http://schemas.microsoft.com/office/powerpoint/2010/main" val="2915498130"/>
      </p:ext>
    </p:extLst>
  </p:cSld>
  <p:clrMapOvr>
    <a:masterClrMapping/>
  </p:clrMapOvr>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540500" cy="1143000"/>
          </a:xfrm>
        </p:spPr>
        <p:txBody>
          <a:bodyPr/>
          <a:lstStyle/>
          <a:p>
            <a:r>
              <a:rPr lang="en-US" dirty="0" smtClean="0"/>
              <a:t>Other Primes</a:t>
            </a:r>
            <a:r>
              <a:rPr lang="en-US" dirty="0"/>
              <a:t> </a:t>
            </a:r>
            <a:r>
              <a:rPr lang="en-US" dirty="0" smtClean="0"/>
              <a:t>of Form </a:t>
            </a:r>
            <a:endParaRPr lang="en-US" dirty="0"/>
          </a:p>
        </p:txBody>
      </p:sp>
      <p:sp>
        <p:nvSpPr>
          <p:cNvPr id="3" name="Content Placeholder 2"/>
          <p:cNvSpPr>
            <a:spLocks noGrp="1"/>
          </p:cNvSpPr>
          <p:nvPr>
            <p:ph idx="1"/>
          </p:nvPr>
        </p:nvSpPr>
        <p:spPr/>
        <p:txBody>
          <a:bodyPr>
            <a:normAutofit fontScale="92500" lnSpcReduction="10000"/>
          </a:bodyPr>
          <a:lstStyle/>
          <a:p>
            <a:pPr>
              <a:spcAft>
                <a:spcPts val="600"/>
              </a:spcAft>
            </a:pPr>
            <a:r>
              <a:rPr lang="en-US" dirty="0" smtClean="0"/>
              <a:t>Fermat conjectured that all of these are prime</a:t>
            </a:r>
          </a:p>
          <a:p>
            <a:pPr>
              <a:spcAft>
                <a:spcPts val="600"/>
              </a:spcAft>
            </a:pPr>
            <a:r>
              <a:rPr lang="en-US" dirty="0" smtClean="0"/>
              <a:t>Fermat said </a:t>
            </a:r>
            <a:r>
              <a:rPr lang="en-US" dirty="0"/>
              <a:t>that 3, 5, 17, 257, 65537,  </a:t>
            </a:r>
            <a:r>
              <a:rPr lang="en-US" dirty="0">
                <a:solidFill>
                  <a:srgbClr val="FF0000"/>
                </a:solidFill>
              </a:rPr>
              <a:t>4294967297</a:t>
            </a:r>
            <a:r>
              <a:rPr lang="en-US" dirty="0"/>
              <a:t>  and </a:t>
            </a:r>
            <a:r>
              <a:rPr lang="en-US" dirty="0">
                <a:solidFill>
                  <a:srgbClr val="FF0000"/>
                </a:solidFill>
              </a:rPr>
              <a:t>18446744073709551617</a:t>
            </a:r>
            <a:r>
              <a:rPr lang="en-US" dirty="0"/>
              <a:t> are primes</a:t>
            </a:r>
            <a:r>
              <a:rPr lang="en-US" dirty="0" smtClean="0"/>
              <a:t>.  (Red ones are wrong.)</a:t>
            </a:r>
            <a:endParaRPr lang="en-US" dirty="0"/>
          </a:p>
          <a:p>
            <a:pPr>
              <a:spcAft>
                <a:spcPts val="600"/>
              </a:spcAft>
            </a:pPr>
            <a:r>
              <a:rPr lang="en-US" dirty="0"/>
              <a:t>In 1732 </a:t>
            </a:r>
            <a:r>
              <a:rPr lang="en-US" dirty="0" smtClean="0"/>
              <a:t>Leonhard Euler showed </a:t>
            </a:r>
            <a:r>
              <a:rPr lang="en-US" dirty="0"/>
              <a:t>that </a:t>
            </a:r>
            <a:endParaRPr lang="en-US" dirty="0" smtClean="0"/>
          </a:p>
          <a:p>
            <a:pPr marL="0" indent="0" algn="ctr">
              <a:spcAft>
                <a:spcPts val="600"/>
              </a:spcAft>
              <a:buNone/>
            </a:pPr>
            <a:r>
              <a:rPr lang="en-US" dirty="0" smtClean="0"/>
              <a:t>2</a:t>
            </a:r>
            <a:r>
              <a:rPr lang="en-US" baseline="30000" dirty="0" smtClean="0"/>
              <a:t>32</a:t>
            </a:r>
            <a:r>
              <a:rPr lang="en-US" dirty="0" smtClean="0"/>
              <a:t> </a:t>
            </a:r>
            <a:r>
              <a:rPr lang="en-US" dirty="0"/>
              <a:t>+1 </a:t>
            </a:r>
            <a:r>
              <a:rPr lang="en-US" baseline="30000" dirty="0"/>
              <a:t> </a:t>
            </a:r>
            <a:r>
              <a:rPr lang="en-US" dirty="0"/>
              <a:t> = 4294967297 = 641 × 6700417</a:t>
            </a:r>
          </a:p>
          <a:p>
            <a:pPr>
              <a:spcAft>
                <a:spcPts val="600"/>
              </a:spcAft>
            </a:pPr>
            <a:r>
              <a:rPr lang="fi-FI" dirty="0"/>
              <a:t>For 5 ≤ </a:t>
            </a:r>
            <a:r>
              <a:rPr lang="fi-FI" i="1" dirty="0"/>
              <a:t>i</a:t>
            </a:r>
            <a:r>
              <a:rPr lang="fi-FI" dirty="0"/>
              <a:t> ≤ 32 </a:t>
            </a:r>
            <a:r>
              <a:rPr lang="fi-FI" dirty="0" err="1"/>
              <a:t>they</a:t>
            </a:r>
            <a:r>
              <a:rPr lang="fi-FI" dirty="0"/>
              <a:t> </a:t>
            </a:r>
            <a:r>
              <a:rPr lang="fi-FI" dirty="0" err="1"/>
              <a:t>are</a:t>
            </a:r>
            <a:r>
              <a:rPr lang="fi-FI" dirty="0"/>
              <a:t> </a:t>
            </a:r>
            <a:r>
              <a:rPr lang="fi-FI" dirty="0" err="1"/>
              <a:t>composite</a:t>
            </a:r>
            <a:r>
              <a:rPr lang="fi-FI" dirty="0"/>
              <a:t>.</a:t>
            </a:r>
          </a:p>
          <a:p>
            <a:pPr>
              <a:spcAft>
                <a:spcPts val="600"/>
              </a:spcAft>
            </a:pPr>
            <a:r>
              <a:rPr lang="fi-FI" dirty="0" err="1"/>
              <a:t>Are</a:t>
            </a:r>
            <a:r>
              <a:rPr lang="fi-FI" dirty="0"/>
              <a:t> </a:t>
            </a:r>
            <a:r>
              <a:rPr lang="fi-FI" dirty="0" err="1"/>
              <a:t>there</a:t>
            </a:r>
            <a:r>
              <a:rPr lang="fi-FI" dirty="0"/>
              <a:t> </a:t>
            </a:r>
            <a:r>
              <a:rPr lang="fi-FI" dirty="0" err="1"/>
              <a:t>any</a:t>
            </a:r>
            <a:r>
              <a:rPr lang="fi-FI" dirty="0"/>
              <a:t> </a:t>
            </a:r>
            <a:r>
              <a:rPr lang="fi-FI" dirty="0" err="1"/>
              <a:t>more</a:t>
            </a:r>
            <a:r>
              <a:rPr lang="fi-FI" dirty="0"/>
              <a:t> </a:t>
            </a:r>
            <a:r>
              <a:rPr lang="fi-FI" dirty="0" err="1"/>
              <a:t>Fermat</a:t>
            </a:r>
            <a:r>
              <a:rPr lang="fi-FI" dirty="0"/>
              <a:t> </a:t>
            </a:r>
            <a:r>
              <a:rPr lang="fi-FI" dirty="0" err="1"/>
              <a:t>primes</a:t>
            </a:r>
            <a:r>
              <a:rPr lang="fi-FI" dirty="0" smtClean="0"/>
              <a:t>?  Unknown.</a:t>
            </a:r>
            <a:endParaRPr lang="en-US" dirty="0"/>
          </a:p>
          <a:p>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181</a:t>
            </a:fld>
            <a:endParaRPr lang="en-US"/>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170" y="527050"/>
            <a:ext cx="1369060" cy="600710"/>
          </a:xfrm>
          <a:prstGeom prst="rect">
            <a:avLst/>
          </a:prstGeom>
        </p:spPr>
      </p:pic>
    </p:spTree>
    <p:extLst>
      <p:ext uri="{BB962C8B-B14F-4D97-AF65-F5344CB8AC3E}">
        <p14:creationId xmlns:p14="http://schemas.microsoft.com/office/powerpoint/2010/main" val="4263788603"/>
      </p:ext>
    </p:extLst>
  </p:cSld>
  <p:clrMapOvr>
    <a:masterClrMapping/>
  </p:clrMapOvr>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Fermat’s Little Theorem</a:t>
            </a:r>
            <a:endParaRPr lang="en-US" dirty="0"/>
          </a:p>
        </p:txBody>
      </p:sp>
      <p:sp>
        <p:nvSpPr>
          <p:cNvPr id="3" name="Content Placeholder 2"/>
          <p:cNvSpPr>
            <a:spLocks noGrp="1"/>
          </p:cNvSpPr>
          <p:nvPr>
            <p:ph idx="1"/>
          </p:nvPr>
        </p:nvSpPr>
        <p:spPr/>
        <p:txBody>
          <a:bodyPr/>
          <a:lstStyle/>
          <a:p>
            <a:pPr marL="0" indent="0" algn="ctr">
              <a:buNone/>
            </a:pPr>
            <a:r>
              <a:rPr lang="en-US" dirty="0" smtClean="0"/>
              <a:t>If </a:t>
            </a:r>
            <a:r>
              <a:rPr lang="en-US" i="1" dirty="0" smtClean="0"/>
              <a:t>p</a:t>
            </a:r>
            <a:r>
              <a:rPr lang="en-US" dirty="0" smtClean="0"/>
              <a:t> is prime, </a:t>
            </a:r>
            <a:r>
              <a:rPr lang="en-US" i="1" dirty="0" err="1" smtClean="0"/>
              <a:t>a</a:t>
            </a:r>
            <a:r>
              <a:rPr lang="en-US" i="1" baseline="30000" dirty="0" err="1" smtClean="0"/>
              <a:t>p</a:t>
            </a:r>
            <a:r>
              <a:rPr lang="en-US" baseline="30000" dirty="0" smtClean="0"/>
              <a:t>–1 </a:t>
            </a:r>
            <a:r>
              <a:rPr lang="en-US" dirty="0" smtClean="0"/>
              <a:t>– 1 is divisible by </a:t>
            </a:r>
            <a:r>
              <a:rPr lang="en-US" i="1" dirty="0" smtClean="0"/>
              <a:t>p</a:t>
            </a:r>
            <a:r>
              <a:rPr lang="en-US" dirty="0" smtClean="0"/>
              <a:t> </a:t>
            </a:r>
            <a:br>
              <a:rPr lang="en-US" dirty="0" smtClean="0"/>
            </a:br>
            <a:r>
              <a:rPr lang="en-US" dirty="0" smtClean="0"/>
              <a:t>for any 0 &lt; </a:t>
            </a:r>
            <a:r>
              <a:rPr lang="en-US" i="1" dirty="0" smtClean="0"/>
              <a:t>a</a:t>
            </a:r>
            <a:r>
              <a:rPr lang="en-US" dirty="0" smtClean="0"/>
              <a:t> &lt; </a:t>
            </a:r>
            <a:r>
              <a:rPr lang="en-US" i="1" dirty="0" smtClean="0"/>
              <a:t>p</a:t>
            </a:r>
          </a:p>
          <a:p>
            <a:pPr marL="0" indent="0" algn="ctr">
              <a:buNone/>
            </a:pPr>
            <a:endParaRPr lang="en-US" i="1" dirty="0" smtClean="0"/>
          </a:p>
          <a:p>
            <a:r>
              <a:rPr lang="en-US" dirty="0" smtClean="0"/>
              <a:t>Fermat claimed to have proved in 1640</a:t>
            </a:r>
          </a:p>
          <a:p>
            <a:r>
              <a:rPr lang="en-US" dirty="0" smtClean="0"/>
              <a:t>Leibniz claimed to have proved in 1670s</a:t>
            </a:r>
          </a:p>
          <a:p>
            <a:r>
              <a:rPr lang="en-US" dirty="0" smtClean="0"/>
              <a:t>Finally, Euler published proof in 1742</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182</a:t>
            </a:fld>
            <a:endParaRPr lang="en-US"/>
          </a:p>
        </p:txBody>
      </p:sp>
    </p:spTree>
    <p:extLst>
      <p:ext uri="{BB962C8B-B14F-4D97-AF65-F5344CB8AC3E}">
        <p14:creationId xmlns:p14="http://schemas.microsoft.com/office/powerpoint/2010/main" val="3754344056"/>
      </p:ext>
    </p:extLst>
  </p:cSld>
  <p:clrMapOvr>
    <a:masterClrMapping/>
  </p:clrMapOvr>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Leonhard Euler (1707 – 1783)</a:t>
            </a:r>
            <a:endParaRPr lang="en-US" dirty="0"/>
          </a:p>
        </p:txBody>
      </p:sp>
      <p:sp>
        <p:nvSpPr>
          <p:cNvPr id="5" name="Content Placeholder 4"/>
          <p:cNvSpPr>
            <a:spLocks noGrp="1"/>
          </p:cNvSpPr>
          <p:nvPr>
            <p:ph sz="half" idx="2"/>
          </p:nvPr>
        </p:nvSpPr>
        <p:spPr>
          <a:xfrm>
            <a:off x="4495800" y="1600200"/>
            <a:ext cx="4483100" cy="4525963"/>
          </a:xfrm>
        </p:spPr>
        <p:txBody>
          <a:bodyPr>
            <a:normAutofit/>
          </a:bodyPr>
          <a:lstStyle/>
          <a:p>
            <a:r>
              <a:rPr lang="en-US" dirty="0" smtClean="0"/>
              <a:t>A math superstar, recruited by kings</a:t>
            </a:r>
          </a:p>
          <a:p>
            <a:r>
              <a:rPr lang="en-US" dirty="0" smtClean="0"/>
              <a:t>Developed modern analysis (calculus and differential equations)</a:t>
            </a:r>
          </a:p>
          <a:p>
            <a:r>
              <a:rPr lang="en-US" dirty="0" smtClean="0"/>
              <a:t>Wrote first book on popular science</a:t>
            </a:r>
          </a:p>
          <a:p>
            <a:r>
              <a:rPr lang="en-US" dirty="0" smtClean="0"/>
              <a:t>It took 60 years to publish all his work after his death</a:t>
            </a:r>
            <a:endParaRPr lang="en-US" dirty="0"/>
          </a:p>
        </p:txBody>
      </p:sp>
      <p:sp>
        <p:nvSpPr>
          <p:cNvPr id="12" name="Slide Number Placeholder 11"/>
          <p:cNvSpPr>
            <a:spLocks noGrp="1"/>
          </p:cNvSpPr>
          <p:nvPr>
            <p:ph type="sldNum" sz="quarter" idx="12"/>
          </p:nvPr>
        </p:nvSpPr>
        <p:spPr/>
        <p:txBody>
          <a:bodyPr/>
          <a:lstStyle/>
          <a:p>
            <a:fld id="{4AA04D0C-89BA-0845-9137-904D20B84DDB}" type="slidenum">
              <a:rPr lang="en-US" smtClean="0"/>
              <a:pPr/>
              <a:t>183</a:t>
            </a:fld>
            <a:endParaRPr lang="en-US"/>
          </a:p>
        </p:txBody>
      </p:sp>
      <p:pic>
        <p:nvPicPr>
          <p:cNvPr id="4" name="Picture 3" descr="480px-Leonhard_Euler_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1500" y="1600200"/>
            <a:ext cx="3657600" cy="4572000"/>
          </a:xfrm>
          <a:prstGeom prst="rect">
            <a:avLst/>
          </a:prstGeom>
          <a:ln>
            <a:solidFill>
              <a:schemeClr val="tx1"/>
            </a:solidFill>
          </a:ln>
        </p:spPr>
      </p:pic>
    </p:spTree>
    <p:extLst>
      <p:ext uri="{BB962C8B-B14F-4D97-AF65-F5344CB8AC3E}">
        <p14:creationId xmlns:p14="http://schemas.microsoft.com/office/powerpoint/2010/main" val="92110279"/>
      </p:ext>
    </p:extLst>
  </p:cSld>
  <p:clrMapOvr>
    <a:masterClrMapping/>
  </p:clrMapOvr>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Proving Fermat’s Little Theorem:  Laying the Foundation</a:t>
            </a:r>
            <a:endParaRPr lang="en-US" dirty="0"/>
          </a:p>
        </p:txBody>
      </p:sp>
      <p:sp>
        <p:nvSpPr>
          <p:cNvPr id="7" name="Content Placeholder 6"/>
          <p:cNvSpPr>
            <a:spLocks noGrp="1"/>
          </p:cNvSpPr>
          <p:nvPr>
            <p:ph idx="1"/>
          </p:nvPr>
        </p:nvSpPr>
        <p:spPr/>
        <p:txBody>
          <a:bodyPr/>
          <a:lstStyle/>
          <a:p>
            <a:pPr marL="514350" indent="-514350">
              <a:buFont typeface="+mj-lt"/>
              <a:buAutoNum type="arabicPeriod"/>
            </a:pPr>
            <a:r>
              <a:rPr lang="en-US" dirty="0" smtClean="0"/>
              <a:t>Euclid</a:t>
            </a:r>
            <a:r>
              <a:rPr lang="en-US" dirty="0"/>
              <a:t> </a:t>
            </a:r>
            <a:r>
              <a:rPr lang="en-US" dirty="0" smtClean="0"/>
              <a:t>proposition VII, 30</a:t>
            </a:r>
          </a:p>
          <a:p>
            <a:pPr marL="514350" indent="-514350">
              <a:buFont typeface="+mj-lt"/>
              <a:buAutoNum type="arabicPeriod"/>
            </a:pPr>
            <a:r>
              <a:rPr lang="en-US" dirty="0" smtClean="0"/>
              <a:t>Permutation of Remainders Lemma</a:t>
            </a:r>
          </a:p>
          <a:p>
            <a:pPr marL="514350" indent="-514350">
              <a:buFont typeface="+mj-lt"/>
              <a:buAutoNum type="arabicPeriod"/>
            </a:pPr>
            <a:r>
              <a:rPr lang="en-US" dirty="0" smtClean="0"/>
              <a:t>Cancellation Law</a:t>
            </a:r>
          </a:p>
          <a:p>
            <a:pPr marL="514350" indent="-514350">
              <a:buFont typeface="+mj-lt"/>
              <a:buAutoNum type="arabicPeriod"/>
            </a:pPr>
            <a:r>
              <a:rPr lang="en-US" dirty="0" smtClean="0"/>
              <a:t>Self-canceling Law</a:t>
            </a:r>
          </a:p>
          <a:p>
            <a:pPr marL="514350" indent="-514350">
              <a:buFont typeface="+mj-lt"/>
              <a:buAutoNum type="arabicPeriod"/>
            </a:pPr>
            <a:r>
              <a:rPr lang="en-US" dirty="0" smtClean="0"/>
              <a:t>Wilson’s Theorem</a:t>
            </a:r>
          </a:p>
          <a:p>
            <a:pPr marL="514350" indent="-514350">
              <a:buFont typeface="+mj-lt"/>
              <a:buAutoNum type="arabicPeriod"/>
            </a:pPr>
            <a:endParaRPr lang="en-US" dirty="0"/>
          </a:p>
          <a:p>
            <a:pPr marL="0" indent="0">
              <a:buNone/>
            </a:pPr>
            <a:r>
              <a:rPr lang="en-US" dirty="0" smtClean="0"/>
              <a:t>Then we’ll put all the pieces together.</a:t>
            </a:r>
            <a:endParaRPr lang="en-US" dirty="0"/>
          </a:p>
        </p:txBody>
      </p:sp>
      <p:sp>
        <p:nvSpPr>
          <p:cNvPr id="5" name="Slide Number Placeholder 4"/>
          <p:cNvSpPr>
            <a:spLocks noGrp="1"/>
          </p:cNvSpPr>
          <p:nvPr>
            <p:ph type="sldNum" sz="quarter" idx="12"/>
          </p:nvPr>
        </p:nvSpPr>
        <p:spPr/>
        <p:txBody>
          <a:bodyPr/>
          <a:lstStyle/>
          <a:p>
            <a:fld id="{A1370079-B969-244C-8D20-DC2548AA4964}" type="slidenum">
              <a:rPr lang="en-US" smtClean="0"/>
              <a:t>184</a:t>
            </a:fld>
            <a:endParaRPr lang="en-US"/>
          </a:p>
        </p:txBody>
      </p:sp>
    </p:spTree>
    <p:extLst>
      <p:ext uri="{BB962C8B-B14F-4D97-AF65-F5344CB8AC3E}">
        <p14:creationId xmlns:p14="http://schemas.microsoft.com/office/powerpoint/2010/main" val="2093166768"/>
      </p:ext>
    </p:extLst>
  </p:cSld>
  <p:clrMapOvr>
    <a:masterClrMapping/>
  </p:clrMapOvr>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Euclid VII, 30: </a:t>
            </a:r>
            <a:r>
              <a:rPr lang="en-US" sz="4000" i="1" dirty="0"/>
              <a:t>The product of two integers smaller </a:t>
            </a:r>
            <a:r>
              <a:rPr lang="en-US" sz="4000" i="1" dirty="0" smtClean="0"/>
              <a:t>than a </a:t>
            </a:r>
            <a:r>
              <a:rPr lang="en-US" sz="4000" i="1" dirty="0"/>
              <a:t>prime p is not divisible by p</a:t>
            </a:r>
            <a:r>
              <a:rPr lang="en-US" sz="4000" i="1" dirty="0" smtClean="0"/>
              <a:t>.</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t>Another way to say this is if </a:t>
            </a:r>
            <a:r>
              <a:rPr lang="en-US" sz="2800" i="1" dirty="0" smtClean="0">
                <a:latin typeface="Palatino"/>
                <a:cs typeface="Palatino"/>
              </a:rPr>
              <a:t>p</a:t>
            </a:r>
            <a:r>
              <a:rPr lang="en-US" sz="2800" dirty="0" smtClean="0"/>
              <a:t> is prime and </a:t>
            </a:r>
            <a:r>
              <a:rPr lang="en-US" sz="2800" i="1" dirty="0" smtClean="0">
                <a:latin typeface="Palatino"/>
                <a:cs typeface="Palatino"/>
              </a:rPr>
              <a:t>a</a:t>
            </a:r>
            <a:r>
              <a:rPr lang="en-US" sz="2800" dirty="0" smtClean="0"/>
              <a:t> and </a:t>
            </a:r>
            <a:r>
              <a:rPr lang="en-US" sz="2800" i="1" dirty="0" smtClean="0">
                <a:latin typeface="Palatino"/>
                <a:cs typeface="Palatino"/>
              </a:rPr>
              <a:t>b</a:t>
            </a:r>
            <a:r>
              <a:rPr lang="en-US" sz="2800" dirty="0" smtClean="0"/>
              <a:t> are smaller than </a:t>
            </a:r>
            <a:r>
              <a:rPr lang="en-US" sz="2800" i="1" dirty="0" smtClean="0">
                <a:latin typeface="Palatino"/>
                <a:cs typeface="Palatino"/>
              </a:rPr>
              <a:t>p</a:t>
            </a:r>
            <a:r>
              <a:rPr lang="en-US" sz="2800" dirty="0" smtClean="0"/>
              <a:t>, then </a:t>
            </a:r>
            <a:r>
              <a:rPr lang="en-US" sz="2800" i="1" dirty="0" err="1" smtClean="0">
                <a:latin typeface="Palatino"/>
                <a:cs typeface="Palatino"/>
              </a:rPr>
              <a:t>ab</a:t>
            </a:r>
            <a:r>
              <a:rPr lang="en-US" sz="2800" dirty="0" smtClean="0"/>
              <a:t> is not divisible by </a:t>
            </a:r>
            <a:r>
              <a:rPr lang="en-US" sz="2800" i="1" dirty="0" smtClean="0">
                <a:latin typeface="Palatino"/>
                <a:cs typeface="Palatino"/>
              </a:rPr>
              <a:t>p</a:t>
            </a:r>
            <a:r>
              <a:rPr lang="en-US" sz="2800" dirty="0" smtClean="0"/>
              <a:t>.</a:t>
            </a:r>
          </a:p>
          <a:p>
            <a:pPr marL="0" indent="0">
              <a:buNone/>
            </a:pPr>
            <a:endParaRPr lang="en-US" dirty="0"/>
          </a:p>
          <a:p>
            <a:pPr marL="0" indent="0">
              <a:buNone/>
            </a:pPr>
            <a:r>
              <a:rPr lang="en-US" sz="2800" dirty="0" smtClean="0"/>
              <a:t>If a number </a:t>
            </a:r>
            <a:r>
              <a:rPr lang="en-US" sz="2800" i="1" dirty="0" smtClean="0">
                <a:latin typeface="Palatino"/>
                <a:cs typeface="Palatino"/>
              </a:rPr>
              <a:t>x</a:t>
            </a:r>
            <a:r>
              <a:rPr lang="en-US" sz="2800" dirty="0" smtClean="0"/>
              <a:t> is not divisible by a number </a:t>
            </a:r>
            <a:r>
              <a:rPr lang="en-US" sz="2800" i="1" dirty="0" smtClean="0">
                <a:latin typeface="Palatino"/>
                <a:cs typeface="Palatino"/>
              </a:rPr>
              <a:t>y</a:t>
            </a:r>
            <a:r>
              <a:rPr lang="en-US" sz="2800" dirty="0" smtClean="0"/>
              <a:t>, we can write </a:t>
            </a:r>
            <a:r>
              <a:rPr lang="en-US" sz="2800" i="1" dirty="0" smtClean="0">
                <a:latin typeface="Palatino"/>
                <a:cs typeface="Palatino"/>
              </a:rPr>
              <a:t>x</a:t>
            </a:r>
            <a:r>
              <a:rPr lang="en-US" sz="2800" dirty="0" smtClean="0"/>
              <a:t> as a multiple of </a:t>
            </a:r>
            <a:r>
              <a:rPr lang="en-US" sz="2800" i="1" dirty="0" smtClean="0">
                <a:latin typeface="Palatino"/>
                <a:cs typeface="Palatino"/>
              </a:rPr>
              <a:t>y</a:t>
            </a:r>
            <a:r>
              <a:rPr lang="en-US" sz="2800" dirty="0" smtClean="0"/>
              <a:t> plus a remainder:  </a:t>
            </a:r>
            <a:r>
              <a:rPr lang="en-US" sz="2800" i="1" dirty="0" smtClean="0">
                <a:latin typeface="Palatino"/>
                <a:cs typeface="Palatino"/>
              </a:rPr>
              <a:t>x</a:t>
            </a:r>
            <a:r>
              <a:rPr lang="en-US" sz="2800" dirty="0" smtClean="0">
                <a:latin typeface="Palatino"/>
                <a:cs typeface="Palatino"/>
              </a:rPr>
              <a:t> = </a:t>
            </a:r>
            <a:r>
              <a:rPr lang="en-US" sz="2800" i="1" dirty="0" smtClean="0">
                <a:latin typeface="Palatino"/>
                <a:cs typeface="Palatino"/>
              </a:rPr>
              <a:t>my</a:t>
            </a:r>
            <a:r>
              <a:rPr lang="en-US" sz="2800" dirty="0" smtClean="0">
                <a:latin typeface="Palatino"/>
                <a:cs typeface="Palatino"/>
              </a:rPr>
              <a:t> + </a:t>
            </a:r>
            <a:r>
              <a:rPr lang="en-US" sz="2800" i="1" dirty="0" smtClean="0">
                <a:latin typeface="Palatino"/>
                <a:cs typeface="Palatino"/>
              </a:rPr>
              <a:t>r</a:t>
            </a:r>
            <a:r>
              <a:rPr lang="en-US" sz="2800" dirty="0" smtClean="0"/>
              <a:t>.  So we can similarly restate the proposition as:</a:t>
            </a:r>
          </a:p>
          <a:p>
            <a:pPr marL="0" indent="0">
              <a:buNone/>
            </a:pP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185</a:t>
            </a:fld>
            <a:endParaRPr lang="en-US"/>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6100" y="4791400"/>
            <a:ext cx="8140700" cy="326334"/>
          </a:xfrm>
          <a:prstGeom prst="rect">
            <a:avLst/>
          </a:prstGeom>
        </p:spPr>
      </p:pic>
    </p:spTree>
    <p:extLst>
      <p:ext uri="{BB962C8B-B14F-4D97-AF65-F5344CB8AC3E}">
        <p14:creationId xmlns:p14="http://schemas.microsoft.com/office/powerpoint/2010/main" val="150398314"/>
      </p:ext>
    </p:extLst>
  </p:cSld>
  <p:clrMapOvr>
    <a:masterClrMapping/>
  </p:clrMapOvr>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Euclid VII, 30 Restated:</a:t>
            </a:r>
            <a:br>
              <a:rPr lang="en-US" sz="4000" dirty="0" smtClean="0"/>
            </a:br>
            <a:endParaRPr lang="en-US" dirty="0"/>
          </a:p>
        </p:txBody>
      </p:sp>
      <p:sp>
        <p:nvSpPr>
          <p:cNvPr id="3" name="Content Placeholder 2"/>
          <p:cNvSpPr>
            <a:spLocks noGrp="1"/>
          </p:cNvSpPr>
          <p:nvPr>
            <p:ph idx="1"/>
          </p:nvPr>
        </p:nvSpPr>
        <p:spPr>
          <a:xfrm>
            <a:off x="457200" y="1600200"/>
            <a:ext cx="8229600" cy="5257800"/>
          </a:xfrm>
        </p:spPr>
        <p:txBody>
          <a:bodyPr>
            <a:normAutofit fontScale="92500" lnSpcReduction="20000"/>
          </a:bodyPr>
          <a:lstStyle/>
          <a:p>
            <a:pPr marL="0" indent="0">
              <a:lnSpc>
                <a:spcPct val="110000"/>
              </a:lnSpc>
              <a:spcAft>
                <a:spcPts val="600"/>
              </a:spcAft>
              <a:buNone/>
            </a:pPr>
            <a:r>
              <a:rPr lang="en-US" sz="2600" dirty="0" smtClean="0"/>
              <a:t>Proof:  Assume contrary, that </a:t>
            </a:r>
            <a:r>
              <a:rPr lang="en-US" sz="2600" i="1" dirty="0" err="1" smtClean="0">
                <a:latin typeface="Palatino"/>
                <a:cs typeface="Palatino"/>
              </a:rPr>
              <a:t>ab</a:t>
            </a:r>
            <a:r>
              <a:rPr lang="en-US" sz="2600" dirty="0" smtClean="0"/>
              <a:t> is a multiple of </a:t>
            </a:r>
            <a:r>
              <a:rPr lang="en-US" sz="2600" i="1" dirty="0" smtClean="0">
                <a:latin typeface="Palatino"/>
                <a:cs typeface="Palatino"/>
              </a:rPr>
              <a:t>p</a:t>
            </a:r>
            <a:r>
              <a:rPr lang="en-US" sz="2600" dirty="0" smtClean="0"/>
              <a:t>.</a:t>
            </a:r>
          </a:p>
          <a:p>
            <a:pPr marL="0" indent="0">
              <a:lnSpc>
                <a:spcPct val="110000"/>
              </a:lnSpc>
              <a:spcAft>
                <a:spcPts val="600"/>
              </a:spcAft>
              <a:buNone/>
            </a:pPr>
            <a:r>
              <a:rPr lang="en-US" sz="2600" dirty="0" smtClean="0"/>
              <a:t>For a given </a:t>
            </a:r>
            <a:r>
              <a:rPr lang="en-US" sz="2600" i="1" dirty="0" smtClean="0">
                <a:latin typeface="Palatino"/>
                <a:cs typeface="Palatino"/>
              </a:rPr>
              <a:t>a,</a:t>
            </a:r>
            <a:r>
              <a:rPr lang="en-US" sz="2600" dirty="0" smtClean="0"/>
              <a:t> let </a:t>
            </a:r>
            <a:r>
              <a:rPr lang="en-US" sz="2600" i="1" dirty="0" smtClean="0">
                <a:latin typeface="Palatino"/>
                <a:cs typeface="Palatino"/>
              </a:rPr>
              <a:t>b</a:t>
            </a:r>
            <a:r>
              <a:rPr lang="en-US" sz="2600" dirty="0" smtClean="0"/>
              <a:t> be smallest integer such that </a:t>
            </a:r>
            <a:r>
              <a:rPr lang="en-US" sz="2600" i="1" dirty="0" err="1" smtClean="0">
                <a:latin typeface="Palatino"/>
                <a:cs typeface="Palatino"/>
              </a:rPr>
              <a:t>ab</a:t>
            </a:r>
            <a:r>
              <a:rPr lang="en-US" sz="2600" dirty="0" smtClean="0">
                <a:latin typeface="Palatino"/>
                <a:cs typeface="Palatino"/>
              </a:rPr>
              <a:t> = </a:t>
            </a:r>
            <a:r>
              <a:rPr lang="en-US" sz="2600" i="1" dirty="0" err="1" smtClean="0">
                <a:latin typeface="Palatino"/>
                <a:cs typeface="Palatino"/>
              </a:rPr>
              <a:t>mp</a:t>
            </a:r>
            <a:r>
              <a:rPr lang="en-US" sz="2600" dirty="0" smtClean="0"/>
              <a:t>.</a:t>
            </a:r>
            <a:br>
              <a:rPr lang="en-US" sz="2600" dirty="0" smtClean="0"/>
            </a:br>
            <a:r>
              <a:rPr lang="en-US" sz="2600" dirty="0" smtClean="0"/>
              <a:t>Since </a:t>
            </a:r>
            <a:r>
              <a:rPr lang="en-US" sz="2600" i="1" dirty="0" smtClean="0">
                <a:latin typeface="Palatino"/>
                <a:cs typeface="Palatino"/>
              </a:rPr>
              <a:t>p</a:t>
            </a:r>
            <a:r>
              <a:rPr lang="en-US" sz="2600" dirty="0" smtClean="0"/>
              <a:t> is prime, dividing </a:t>
            </a:r>
            <a:r>
              <a:rPr lang="en-US" sz="2600" i="1" dirty="0" smtClean="0">
                <a:latin typeface="Palatino"/>
                <a:cs typeface="Palatino"/>
              </a:rPr>
              <a:t>p</a:t>
            </a:r>
            <a:r>
              <a:rPr lang="en-US" sz="2600" dirty="0"/>
              <a:t> </a:t>
            </a:r>
            <a:r>
              <a:rPr lang="en-US" sz="2600" dirty="0" smtClean="0"/>
              <a:t>by </a:t>
            </a:r>
            <a:r>
              <a:rPr lang="en-US" sz="2600" i="1" dirty="0" smtClean="0">
                <a:latin typeface="Palatino"/>
                <a:cs typeface="Palatino"/>
              </a:rPr>
              <a:t>b</a:t>
            </a:r>
            <a:r>
              <a:rPr lang="en-US" sz="2600" dirty="0" smtClean="0"/>
              <a:t> leaves a remainder </a:t>
            </a:r>
            <a:r>
              <a:rPr lang="en-US" sz="2600" i="1" dirty="0" smtClean="0">
                <a:latin typeface="Palatino"/>
                <a:cs typeface="Palatino"/>
              </a:rPr>
              <a:t>v</a:t>
            </a:r>
            <a:r>
              <a:rPr lang="en-US" sz="2600" dirty="0" smtClean="0">
                <a:latin typeface="Palatino"/>
                <a:cs typeface="Palatino"/>
              </a:rPr>
              <a:t> &lt; </a:t>
            </a:r>
            <a:r>
              <a:rPr lang="en-US" sz="2600" i="1" dirty="0" smtClean="0">
                <a:latin typeface="Palatino"/>
                <a:cs typeface="Palatino"/>
              </a:rPr>
              <a:t>b</a:t>
            </a:r>
            <a:r>
              <a:rPr lang="en-US" sz="2600" dirty="0" smtClean="0"/>
              <a:t>:</a:t>
            </a:r>
          </a:p>
          <a:p>
            <a:pPr marL="0" indent="0">
              <a:lnSpc>
                <a:spcPct val="110000"/>
              </a:lnSpc>
              <a:spcAft>
                <a:spcPts val="600"/>
              </a:spcAft>
              <a:buNone/>
            </a:pPr>
            <a:endParaRPr lang="en-US" sz="2800" dirty="0" smtClean="0"/>
          </a:p>
          <a:p>
            <a:pPr marL="0" indent="0">
              <a:lnSpc>
                <a:spcPct val="110000"/>
              </a:lnSpc>
              <a:spcAft>
                <a:spcPts val="600"/>
              </a:spcAft>
              <a:buNone/>
            </a:pPr>
            <a:r>
              <a:rPr lang="en-US" sz="2600" dirty="0" smtClean="0"/>
              <a:t>Multiply both sides by </a:t>
            </a:r>
            <a:r>
              <a:rPr lang="en-US" sz="2600" i="1" dirty="0" smtClean="0">
                <a:latin typeface="Palatino"/>
                <a:cs typeface="Palatino"/>
              </a:rPr>
              <a:t>a</a:t>
            </a:r>
            <a:r>
              <a:rPr lang="en-US" sz="2600" dirty="0" smtClean="0"/>
              <a:t> and substitute </a:t>
            </a:r>
            <a:r>
              <a:rPr lang="en-US" sz="2600" i="1" dirty="0" err="1" smtClean="0">
                <a:latin typeface="Palatino"/>
                <a:cs typeface="Palatino"/>
              </a:rPr>
              <a:t>ab</a:t>
            </a:r>
            <a:r>
              <a:rPr lang="en-US" sz="2600" dirty="0" smtClean="0">
                <a:latin typeface="Palatino"/>
                <a:cs typeface="Palatino"/>
              </a:rPr>
              <a:t> = </a:t>
            </a:r>
            <a:r>
              <a:rPr lang="en-US" sz="2600" i="1" dirty="0" err="1" smtClean="0">
                <a:latin typeface="Palatino"/>
                <a:cs typeface="Palatino"/>
              </a:rPr>
              <a:t>mp</a:t>
            </a:r>
            <a:r>
              <a:rPr lang="en-US" sz="2600" dirty="0" smtClean="0"/>
              <a:t>:</a:t>
            </a:r>
          </a:p>
          <a:p>
            <a:pPr marL="0" indent="0">
              <a:lnSpc>
                <a:spcPct val="110000"/>
              </a:lnSpc>
              <a:spcAft>
                <a:spcPts val="600"/>
              </a:spcAft>
              <a:buNone/>
            </a:pPr>
            <a:endParaRPr lang="en-US" sz="2600" dirty="0"/>
          </a:p>
          <a:p>
            <a:pPr marL="0" indent="0">
              <a:lnSpc>
                <a:spcPct val="110000"/>
              </a:lnSpc>
              <a:spcAft>
                <a:spcPts val="600"/>
              </a:spcAft>
              <a:buNone/>
            </a:pPr>
            <a:endParaRPr lang="en-US" sz="2800" dirty="0" smtClean="0"/>
          </a:p>
          <a:p>
            <a:pPr marL="0" indent="0">
              <a:lnSpc>
                <a:spcPct val="110000"/>
              </a:lnSpc>
              <a:spcAft>
                <a:spcPts val="600"/>
              </a:spcAft>
              <a:buNone/>
            </a:pPr>
            <a:endParaRPr lang="en-US" sz="2800" dirty="0"/>
          </a:p>
          <a:p>
            <a:pPr marL="0" indent="0">
              <a:lnSpc>
                <a:spcPct val="110000"/>
              </a:lnSpc>
              <a:spcAft>
                <a:spcPts val="600"/>
              </a:spcAft>
              <a:buNone/>
            </a:pPr>
            <a:endParaRPr lang="en-US" sz="2800" dirty="0" smtClean="0"/>
          </a:p>
          <a:p>
            <a:pPr marL="0" indent="0">
              <a:lnSpc>
                <a:spcPct val="110000"/>
              </a:lnSpc>
              <a:spcAft>
                <a:spcPts val="600"/>
              </a:spcAft>
              <a:buNone/>
            </a:pPr>
            <a:r>
              <a:rPr lang="en-US" sz="2600" dirty="0" smtClean="0"/>
              <a:t>Then </a:t>
            </a:r>
            <a:r>
              <a:rPr lang="en-US" sz="2600" i="1" dirty="0" smtClean="0">
                <a:latin typeface="Palatino"/>
                <a:cs typeface="Palatino"/>
              </a:rPr>
              <a:t>v</a:t>
            </a:r>
            <a:r>
              <a:rPr lang="en-US" sz="2600" dirty="0" smtClean="0">
                <a:latin typeface="Palatino"/>
                <a:cs typeface="Palatino"/>
              </a:rPr>
              <a:t> </a:t>
            </a:r>
            <a:r>
              <a:rPr lang="en-US" sz="2600" dirty="0" smtClean="0"/>
              <a:t>is an integer smaller than </a:t>
            </a:r>
            <a:r>
              <a:rPr lang="en-US" sz="2600" i="1" dirty="0" smtClean="0">
                <a:latin typeface="Palatino"/>
                <a:cs typeface="Palatino"/>
              </a:rPr>
              <a:t>b</a:t>
            </a:r>
            <a:r>
              <a:rPr lang="en-US" sz="2600" dirty="0" smtClean="0"/>
              <a:t> such that </a:t>
            </a:r>
            <a:r>
              <a:rPr lang="en-US" sz="2600" i="1" dirty="0" err="1" smtClean="0">
                <a:latin typeface="Palatino"/>
                <a:cs typeface="Palatino"/>
              </a:rPr>
              <a:t>av</a:t>
            </a:r>
            <a:r>
              <a:rPr lang="en-US" sz="2600" dirty="0" smtClean="0"/>
              <a:t> is a multiple of </a:t>
            </a:r>
            <a:r>
              <a:rPr lang="en-US" sz="2600" i="1" dirty="0" smtClean="0">
                <a:latin typeface="Palatino"/>
                <a:cs typeface="Palatino"/>
              </a:rPr>
              <a:t>p</a:t>
            </a:r>
            <a:r>
              <a:rPr lang="en-US" sz="2600" dirty="0" smtClean="0"/>
              <a:t>:  contradiction.</a:t>
            </a:r>
          </a:p>
          <a:p>
            <a:pPr marL="0" indent="0">
              <a:buNone/>
            </a:pPr>
            <a:endParaRPr lang="en-US" sz="2800" dirty="0"/>
          </a:p>
        </p:txBody>
      </p:sp>
      <p:sp>
        <p:nvSpPr>
          <p:cNvPr id="4" name="Slide Number Placeholder 3"/>
          <p:cNvSpPr>
            <a:spLocks noGrp="1"/>
          </p:cNvSpPr>
          <p:nvPr>
            <p:ph type="sldNum" sz="quarter" idx="12"/>
          </p:nvPr>
        </p:nvSpPr>
        <p:spPr/>
        <p:txBody>
          <a:bodyPr/>
          <a:lstStyle/>
          <a:p>
            <a:fld id="{A1370079-B969-244C-8D20-DC2548AA4964}" type="slidenum">
              <a:rPr lang="en-US" smtClean="0"/>
              <a:t>186</a:t>
            </a:fld>
            <a:endParaRPr lang="en-US"/>
          </a:p>
        </p:txBody>
      </p:sp>
      <p:pic>
        <p:nvPicPr>
          <p:cNvPr id="8" name="Picture 7"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6100" y="879800"/>
            <a:ext cx="8140700" cy="326334"/>
          </a:xfrm>
          <a:prstGeom prst="rect">
            <a:avLst/>
          </a:prstGeom>
        </p:spPr>
      </p:pic>
      <p:pic>
        <p:nvPicPr>
          <p:cNvPr id="9" name="Picture 8"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46756" y="3002568"/>
            <a:ext cx="3449320" cy="328930"/>
          </a:xfrm>
          <a:prstGeom prst="rect">
            <a:avLst/>
          </a:prstGeom>
        </p:spPr>
      </p:pic>
      <p:pic>
        <p:nvPicPr>
          <p:cNvPr id="10" name="Picture 9" descr="latex-image-1.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01850" y="3937000"/>
            <a:ext cx="5124450" cy="1758477"/>
          </a:xfrm>
          <a:prstGeom prst="rect">
            <a:avLst/>
          </a:prstGeom>
        </p:spPr>
      </p:pic>
    </p:spTree>
    <p:extLst>
      <p:ext uri="{BB962C8B-B14F-4D97-AF65-F5344CB8AC3E}">
        <p14:creationId xmlns:p14="http://schemas.microsoft.com/office/powerpoint/2010/main" val="3281666867"/>
      </p:ext>
    </p:extLst>
  </p:cSld>
  <p:clrMapOvr>
    <a:masterClrMapping/>
  </p:clrMapOvr>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Permutation of Remainders Lemma</a:t>
            </a:r>
            <a:endParaRPr lang="en-US" dirty="0"/>
          </a:p>
        </p:txBody>
      </p:sp>
      <p:sp>
        <p:nvSpPr>
          <p:cNvPr id="3" name="Content Placeholder 2"/>
          <p:cNvSpPr>
            <a:spLocks noGrp="1"/>
          </p:cNvSpPr>
          <p:nvPr>
            <p:ph idx="1"/>
          </p:nvPr>
        </p:nvSpPr>
        <p:spPr/>
        <p:txBody>
          <a:bodyPr/>
          <a:lstStyle/>
          <a:p>
            <a:pPr marL="0" indent="0">
              <a:buNone/>
            </a:pPr>
            <a:r>
              <a:rPr lang="en-US" dirty="0" smtClean="0"/>
              <a:t>If </a:t>
            </a:r>
            <a:r>
              <a:rPr lang="en-US" i="1" dirty="0" smtClean="0">
                <a:latin typeface="Palatino"/>
                <a:cs typeface="Palatino"/>
              </a:rPr>
              <a:t>p</a:t>
            </a:r>
            <a:r>
              <a:rPr lang="en-US" dirty="0" smtClean="0"/>
              <a:t> is prime, then for any </a:t>
            </a:r>
            <a:r>
              <a:rPr lang="en-US" dirty="0" smtClean="0">
                <a:latin typeface="Palatino"/>
                <a:cs typeface="Palatino"/>
              </a:rPr>
              <a:t>0 &lt; </a:t>
            </a:r>
            <a:r>
              <a:rPr lang="en-US" i="1" dirty="0" smtClean="0">
                <a:latin typeface="Palatino"/>
                <a:cs typeface="Palatino"/>
              </a:rPr>
              <a:t>a</a:t>
            </a:r>
            <a:r>
              <a:rPr lang="en-US" dirty="0" smtClean="0">
                <a:latin typeface="Palatino"/>
                <a:cs typeface="Palatino"/>
              </a:rPr>
              <a:t> &lt; </a:t>
            </a:r>
            <a:r>
              <a:rPr lang="en-US" i="1" dirty="0" smtClean="0">
                <a:latin typeface="Palatino"/>
                <a:cs typeface="Palatino"/>
              </a:rPr>
              <a:t>p</a:t>
            </a:r>
            <a:r>
              <a:rPr lang="en-US" dirty="0" smtClean="0"/>
              <a:t>,</a:t>
            </a:r>
          </a:p>
          <a:p>
            <a:pPr marL="0" indent="0">
              <a:buNone/>
            </a:pPr>
            <a:endParaRPr lang="en-US" dirty="0"/>
          </a:p>
          <a:p>
            <a:pPr marL="0" indent="0">
              <a:buNone/>
            </a:pPr>
            <a:endParaRPr lang="en-US" dirty="0" smtClean="0"/>
          </a:p>
          <a:p>
            <a:pPr marL="0" indent="0">
              <a:buNone/>
            </a:pPr>
            <a:r>
              <a:rPr lang="en-US" dirty="0" smtClean="0"/>
              <a:t>where</a:t>
            </a:r>
          </a:p>
          <a:p>
            <a:pPr marL="0" indent="0">
              <a:buNone/>
            </a:pPr>
            <a:r>
              <a:rPr lang="en-US" dirty="0" smtClean="0"/>
              <a:t> </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187</a:t>
            </a:fld>
            <a:endParaRPr lang="en-US"/>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4400" y="2422954"/>
            <a:ext cx="6898640" cy="835660"/>
          </a:xfrm>
          <a:prstGeom prst="rect">
            <a:avLst/>
          </a:prstGeom>
        </p:spPr>
      </p:pic>
      <p:pic>
        <p:nvPicPr>
          <p:cNvPr id="8" name="Picture 7"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4400" y="4191000"/>
            <a:ext cx="4489450" cy="337820"/>
          </a:xfrm>
          <a:prstGeom prst="rect">
            <a:avLst/>
          </a:prstGeom>
        </p:spPr>
      </p:pic>
    </p:spTree>
    <p:extLst>
      <p:ext uri="{BB962C8B-B14F-4D97-AF65-F5344CB8AC3E}">
        <p14:creationId xmlns:p14="http://schemas.microsoft.com/office/powerpoint/2010/main" val="1497511438"/>
      </p:ext>
    </p:extLst>
  </p:cSld>
  <p:clrMapOvr>
    <a:masterClrMapping/>
  </p:clrMapOvr>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Permutation of Remainders Example</a:t>
            </a:r>
            <a:endParaRPr lang="en-US" dirty="0"/>
          </a:p>
        </p:txBody>
      </p:sp>
      <p:sp>
        <p:nvSpPr>
          <p:cNvPr id="3" name="Content Placeholder 2"/>
          <p:cNvSpPr>
            <a:spLocks noGrp="1"/>
          </p:cNvSpPr>
          <p:nvPr>
            <p:ph idx="1"/>
          </p:nvPr>
        </p:nvSpPr>
        <p:spPr/>
        <p:txBody>
          <a:bodyPr/>
          <a:lstStyle/>
          <a:p>
            <a:pPr marL="0" indent="0">
              <a:buNone/>
            </a:pPr>
            <a:r>
              <a:rPr lang="en-US" sz="2400" dirty="0" smtClean="0"/>
              <a:t>If p = 7 and a = 4, then the lemma says that</a:t>
            </a:r>
          </a:p>
          <a:p>
            <a:pPr marL="0" indent="0">
              <a:buNone/>
            </a:pPr>
            <a:endParaRPr lang="en-US" sz="2800" dirty="0"/>
          </a:p>
          <a:p>
            <a:pPr marL="0" indent="0">
              <a:buNone/>
            </a:pPr>
            <a:endParaRPr lang="en-US" sz="2800" dirty="0" smtClean="0"/>
          </a:p>
          <a:p>
            <a:pPr marL="0" indent="0">
              <a:buNone/>
            </a:pPr>
            <a:r>
              <a:rPr lang="en-US" sz="2400" dirty="0"/>
              <a:t>s</a:t>
            </a:r>
            <a:r>
              <a:rPr lang="en-US" sz="2400" dirty="0" smtClean="0"/>
              <a:t>o the remainders are</a:t>
            </a:r>
          </a:p>
          <a:p>
            <a:pPr marL="0" indent="0" algn="ctr">
              <a:buNone/>
            </a:pPr>
            <a:r>
              <a:rPr lang="en-US" sz="2400" dirty="0" smtClean="0">
                <a:latin typeface="Palatino"/>
                <a:cs typeface="Palatino"/>
              </a:rPr>
              <a:t>{4, 1, 5, 2, 6, 3}</a:t>
            </a:r>
          </a:p>
          <a:p>
            <a:pPr marL="0" indent="0">
              <a:buNone/>
            </a:pPr>
            <a:r>
              <a:rPr lang="en-US" sz="2400" dirty="0"/>
              <a:t>w</a:t>
            </a:r>
            <a:r>
              <a:rPr lang="en-US" sz="2400" dirty="0" smtClean="0"/>
              <a:t>hich is a permutation of</a:t>
            </a:r>
          </a:p>
          <a:p>
            <a:pPr marL="0" indent="0" algn="ctr">
              <a:buNone/>
            </a:pPr>
            <a:r>
              <a:rPr lang="en-US" sz="2400" dirty="0" smtClean="0">
                <a:latin typeface="Palatino"/>
                <a:cs typeface="Palatino"/>
              </a:rPr>
              <a:t>{1, …, 7 – 1}</a:t>
            </a:r>
          </a:p>
          <a:p>
            <a:pPr marL="0" indent="0">
              <a:buNone/>
            </a:pP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188</a:t>
            </a:fld>
            <a:endParaRPr lang="en-US"/>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400" y="2286423"/>
            <a:ext cx="8237220" cy="693420"/>
          </a:xfrm>
          <a:prstGeom prst="rect">
            <a:avLst/>
          </a:prstGeom>
        </p:spPr>
      </p:pic>
    </p:spTree>
    <p:extLst>
      <p:ext uri="{BB962C8B-B14F-4D97-AF65-F5344CB8AC3E}">
        <p14:creationId xmlns:p14="http://schemas.microsoft.com/office/powerpoint/2010/main" val="1079360902"/>
      </p:ext>
    </p:extLst>
  </p:cSld>
  <p:clrMapOvr>
    <a:masterClrMapping/>
  </p:clrMapOvr>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Permutation of Remainders Proof</a:t>
            </a:r>
            <a:endParaRPr lang="en-US" dirty="0"/>
          </a:p>
        </p:txBody>
      </p:sp>
      <p:sp>
        <p:nvSpPr>
          <p:cNvPr id="3" name="Content Placeholder 2"/>
          <p:cNvSpPr>
            <a:spLocks noGrp="1"/>
          </p:cNvSpPr>
          <p:nvPr>
            <p:ph idx="1"/>
          </p:nvPr>
        </p:nvSpPr>
        <p:spPr>
          <a:xfrm>
            <a:off x="457200" y="1600200"/>
            <a:ext cx="8229600" cy="4756150"/>
          </a:xfrm>
        </p:spPr>
        <p:txBody>
          <a:bodyPr>
            <a:normAutofit fontScale="92500" lnSpcReduction="20000"/>
          </a:bodyPr>
          <a:lstStyle/>
          <a:p>
            <a:pPr>
              <a:spcAft>
                <a:spcPts val="600"/>
              </a:spcAft>
            </a:pPr>
            <a:r>
              <a:rPr lang="en-US" sz="2600" dirty="0" smtClean="0"/>
              <a:t>Suppose </a:t>
            </a:r>
            <a:r>
              <a:rPr lang="en-US" sz="2600" i="1" dirty="0" err="1" smtClean="0">
                <a:latin typeface="Palatino"/>
                <a:cs typeface="Palatino"/>
              </a:rPr>
              <a:t>r</a:t>
            </a:r>
            <a:r>
              <a:rPr lang="en-US" sz="2600" i="1" baseline="-25000" dirty="0" err="1" smtClean="0">
                <a:latin typeface="Palatino"/>
                <a:cs typeface="Palatino"/>
              </a:rPr>
              <a:t>i</a:t>
            </a:r>
            <a:r>
              <a:rPr lang="en-US" sz="2600" dirty="0" smtClean="0">
                <a:latin typeface="Palatino"/>
                <a:cs typeface="Palatino"/>
              </a:rPr>
              <a:t> = </a:t>
            </a:r>
            <a:r>
              <a:rPr lang="en-US" sz="2600" i="1" dirty="0" err="1" smtClean="0">
                <a:latin typeface="Palatino"/>
                <a:cs typeface="Palatino"/>
              </a:rPr>
              <a:t>r</a:t>
            </a:r>
            <a:r>
              <a:rPr lang="en-US" sz="2600" i="1" baseline="-25000" dirty="0" err="1" smtClean="0">
                <a:latin typeface="Palatino"/>
                <a:cs typeface="Palatino"/>
              </a:rPr>
              <a:t>j</a:t>
            </a:r>
            <a:r>
              <a:rPr lang="en-US" sz="2600" dirty="0" smtClean="0">
                <a:latin typeface="Palatino"/>
                <a:cs typeface="Palatino"/>
              </a:rPr>
              <a:t> </a:t>
            </a:r>
            <a:r>
              <a:rPr lang="en-US" sz="2600" dirty="0" smtClean="0"/>
              <a:t>and </a:t>
            </a:r>
            <a:r>
              <a:rPr lang="en-US" sz="2600" i="1" dirty="0" err="1" smtClean="0">
                <a:latin typeface="Palatino"/>
                <a:cs typeface="Palatino"/>
              </a:rPr>
              <a:t>i</a:t>
            </a:r>
            <a:r>
              <a:rPr lang="en-US" sz="2600" dirty="0" smtClean="0">
                <a:latin typeface="Palatino"/>
                <a:cs typeface="Palatino"/>
              </a:rPr>
              <a:t> &lt; </a:t>
            </a:r>
            <a:r>
              <a:rPr lang="en-US" sz="2600" i="1" dirty="0" smtClean="0">
                <a:latin typeface="Palatino"/>
                <a:cs typeface="Palatino"/>
              </a:rPr>
              <a:t>j</a:t>
            </a:r>
          </a:p>
          <a:p>
            <a:pPr>
              <a:spcAft>
                <a:spcPts val="600"/>
              </a:spcAft>
            </a:pPr>
            <a:r>
              <a:rPr lang="en-US" sz="2600" dirty="0" smtClean="0"/>
              <a:t>Then we could take difference of two corresponding elements, and the remainders </a:t>
            </a:r>
            <a:r>
              <a:rPr lang="en-US" sz="2600" i="1" dirty="0" err="1">
                <a:latin typeface="Palatino"/>
                <a:cs typeface="Palatino"/>
              </a:rPr>
              <a:t>r</a:t>
            </a:r>
            <a:r>
              <a:rPr lang="en-US" sz="2600" i="1" baseline="-25000" dirty="0" err="1">
                <a:latin typeface="Palatino"/>
                <a:cs typeface="Palatino"/>
              </a:rPr>
              <a:t>i</a:t>
            </a:r>
            <a:r>
              <a:rPr lang="en-US" sz="2600" dirty="0" smtClean="0"/>
              <a:t> and </a:t>
            </a:r>
            <a:r>
              <a:rPr lang="en-US" sz="2600" i="1" dirty="0" err="1">
                <a:latin typeface="Palatino"/>
                <a:cs typeface="Palatino"/>
              </a:rPr>
              <a:t>r</a:t>
            </a:r>
            <a:r>
              <a:rPr lang="en-US" sz="2600" i="1" baseline="-25000" dirty="0" err="1">
                <a:latin typeface="Palatino"/>
                <a:cs typeface="Palatino"/>
              </a:rPr>
              <a:t>j</a:t>
            </a:r>
            <a:r>
              <a:rPr lang="en-US" sz="2600" dirty="0" smtClean="0"/>
              <a:t> would cancel:</a:t>
            </a:r>
          </a:p>
          <a:p>
            <a:pPr>
              <a:spcAft>
                <a:spcPts val="600"/>
              </a:spcAft>
            </a:pPr>
            <a:endParaRPr lang="en-US" sz="2800" dirty="0"/>
          </a:p>
          <a:p>
            <a:pPr>
              <a:spcAft>
                <a:spcPts val="600"/>
              </a:spcAft>
            </a:pPr>
            <a:r>
              <a:rPr lang="en-US" sz="2600" dirty="0" smtClean="0"/>
              <a:t>Since </a:t>
            </a:r>
            <a:r>
              <a:rPr lang="en-US" sz="2600" i="1" dirty="0" err="1" smtClean="0">
                <a:latin typeface="Palatino"/>
                <a:cs typeface="Palatino"/>
              </a:rPr>
              <a:t>i</a:t>
            </a:r>
            <a:r>
              <a:rPr lang="en-US" sz="2600" dirty="0" err="1" smtClean="0"/>
              <a:t>th</a:t>
            </a:r>
            <a:r>
              <a:rPr lang="en-US" sz="2600" dirty="0" smtClean="0"/>
              <a:t> and </a:t>
            </a:r>
            <a:r>
              <a:rPr lang="en-US" sz="2600" i="1" dirty="0" err="1" smtClean="0">
                <a:latin typeface="Palatino"/>
                <a:cs typeface="Palatino"/>
              </a:rPr>
              <a:t>j</a:t>
            </a:r>
            <a:r>
              <a:rPr lang="en-US" sz="2600" dirty="0" err="1" smtClean="0"/>
              <a:t>th</a:t>
            </a:r>
            <a:r>
              <a:rPr lang="en-US" sz="2600" dirty="0" smtClean="0"/>
              <a:t> elements are </a:t>
            </a:r>
            <a:r>
              <a:rPr lang="en-US" sz="2600" i="1" dirty="0" err="1" smtClean="0">
                <a:latin typeface="Palatino"/>
                <a:cs typeface="Palatino"/>
              </a:rPr>
              <a:t>ai</a:t>
            </a:r>
            <a:r>
              <a:rPr lang="en-US" sz="2600" dirty="0" smtClean="0"/>
              <a:t> and </a:t>
            </a:r>
            <a:r>
              <a:rPr lang="en-US" sz="2600" i="1" dirty="0" err="1" smtClean="0">
                <a:latin typeface="Palatino"/>
                <a:cs typeface="Palatino"/>
              </a:rPr>
              <a:t>aj</a:t>
            </a:r>
            <a:r>
              <a:rPr lang="en-US" sz="2600" dirty="0" smtClean="0"/>
              <a:t>, we can write the difference as </a:t>
            </a:r>
            <a:r>
              <a:rPr lang="en-US" sz="2600" i="1" dirty="0" err="1" smtClean="0">
                <a:latin typeface="Palatino"/>
                <a:cs typeface="Palatino"/>
              </a:rPr>
              <a:t>ai</a:t>
            </a:r>
            <a:r>
              <a:rPr lang="en-US" sz="2600" i="1" dirty="0" smtClean="0">
                <a:latin typeface="Palatino"/>
                <a:cs typeface="Palatino"/>
              </a:rPr>
              <a:t> – </a:t>
            </a:r>
            <a:r>
              <a:rPr lang="en-US" sz="2600" i="1" dirty="0" err="1" smtClean="0">
                <a:latin typeface="Palatino"/>
                <a:cs typeface="Palatino"/>
              </a:rPr>
              <a:t>aj</a:t>
            </a:r>
            <a:r>
              <a:rPr lang="en-US" sz="2600" dirty="0" smtClean="0"/>
              <a:t>.  That is:</a:t>
            </a:r>
          </a:p>
          <a:p>
            <a:pPr>
              <a:spcAft>
                <a:spcPts val="600"/>
              </a:spcAft>
            </a:pPr>
            <a:endParaRPr lang="en-US" sz="2800" dirty="0"/>
          </a:p>
          <a:p>
            <a:pPr>
              <a:spcAft>
                <a:spcPts val="600"/>
              </a:spcAft>
            </a:pPr>
            <a:endParaRPr lang="en-US" sz="2800" dirty="0" smtClean="0"/>
          </a:p>
          <a:p>
            <a:pPr>
              <a:spcAft>
                <a:spcPts val="600"/>
              </a:spcAft>
            </a:pPr>
            <a:r>
              <a:rPr lang="en-US" sz="2600" dirty="0" smtClean="0"/>
              <a:t>But this has form </a:t>
            </a:r>
            <a:r>
              <a:rPr lang="en-US" sz="2600" i="1" dirty="0" err="1" smtClean="0">
                <a:latin typeface="Palatino"/>
                <a:cs typeface="Palatino"/>
              </a:rPr>
              <a:t>ab</a:t>
            </a:r>
            <a:r>
              <a:rPr lang="en-US" sz="2600" dirty="0" smtClean="0">
                <a:latin typeface="Palatino"/>
                <a:cs typeface="Palatino"/>
              </a:rPr>
              <a:t> = </a:t>
            </a:r>
            <a:r>
              <a:rPr lang="en-US" sz="2600" i="1" dirty="0" err="1" smtClean="0">
                <a:latin typeface="Palatino"/>
                <a:cs typeface="Palatino"/>
              </a:rPr>
              <a:t>mp</a:t>
            </a:r>
            <a:r>
              <a:rPr lang="en-US" sz="2600" dirty="0" smtClean="0"/>
              <a:t>, which implies product of two integers smaller than </a:t>
            </a:r>
            <a:r>
              <a:rPr lang="en-US" sz="2600" i="1" dirty="0" smtClean="0">
                <a:latin typeface="Palatino"/>
                <a:cs typeface="Palatino"/>
              </a:rPr>
              <a:t>p</a:t>
            </a:r>
            <a:r>
              <a:rPr lang="en-US" sz="2600" dirty="0" smtClean="0"/>
              <a:t> is divisible by </a:t>
            </a:r>
            <a:r>
              <a:rPr lang="en-US" sz="2600" i="1" dirty="0" smtClean="0">
                <a:latin typeface="Palatino"/>
                <a:cs typeface="Palatino"/>
              </a:rPr>
              <a:t>p</a:t>
            </a:r>
            <a:r>
              <a:rPr lang="en-US" sz="2600" dirty="0" smtClean="0"/>
              <a:t>.</a:t>
            </a:r>
          </a:p>
          <a:p>
            <a:pPr>
              <a:spcAft>
                <a:spcPts val="600"/>
              </a:spcAft>
            </a:pPr>
            <a:r>
              <a:rPr lang="en-US" sz="2600" dirty="0" smtClean="0"/>
              <a:t>Contradicts Euclid VII, 30, which we just proved.</a:t>
            </a:r>
          </a:p>
        </p:txBody>
      </p:sp>
      <p:sp>
        <p:nvSpPr>
          <p:cNvPr id="4" name="Slide Number Placeholder 3"/>
          <p:cNvSpPr>
            <a:spLocks noGrp="1"/>
          </p:cNvSpPr>
          <p:nvPr>
            <p:ph type="sldNum" sz="quarter" idx="12"/>
          </p:nvPr>
        </p:nvSpPr>
        <p:spPr/>
        <p:txBody>
          <a:bodyPr/>
          <a:lstStyle/>
          <a:p>
            <a:fld id="{A1370079-B969-244C-8D20-DC2548AA4964}" type="slidenum">
              <a:rPr lang="en-US" smtClean="0"/>
              <a:t>189</a:t>
            </a:fld>
            <a:endParaRPr lang="en-US"/>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19200" y="2764653"/>
            <a:ext cx="6062980" cy="355600"/>
          </a:xfrm>
          <a:prstGeom prst="rect">
            <a:avLst/>
          </a:prstGeom>
        </p:spPr>
      </p:pic>
      <p:pic>
        <p:nvPicPr>
          <p:cNvPr id="8" name="Picture 7"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9750" y="3987800"/>
            <a:ext cx="2622550" cy="835660"/>
          </a:xfrm>
          <a:prstGeom prst="rect">
            <a:avLst/>
          </a:prstGeom>
        </p:spPr>
      </p:pic>
    </p:spTree>
    <p:extLst>
      <p:ext uri="{BB962C8B-B14F-4D97-AF65-F5344CB8AC3E}">
        <p14:creationId xmlns:p14="http://schemas.microsoft.com/office/powerpoint/2010/main" val="192884089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of </a:t>
            </a:r>
            <a:r>
              <a:rPr lang="en-US" dirty="0" err="1" smtClean="0"/>
              <a:t>Ahmes</a:t>
            </a:r>
            <a:r>
              <a:rPr lang="en-US" dirty="0" smtClean="0"/>
              <a:t> Algorithm: 41 × 59</a:t>
            </a:r>
            <a:br>
              <a:rPr lang="en-US" dirty="0" smtClean="0"/>
            </a:br>
            <a:r>
              <a:rPr lang="en-US" sz="3100" dirty="0" smtClean="0"/>
              <a:t>Make table where each line doubles line before</a:t>
            </a:r>
            <a:endParaRPr lang="en-US" sz="3100" dirty="0"/>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2556850198"/>
              </p:ext>
            </p:extLst>
          </p:nvPr>
        </p:nvGraphicFramePr>
        <p:xfrm>
          <a:off x="1041401" y="1778000"/>
          <a:ext cx="3136900" cy="3591558"/>
        </p:xfrm>
        <a:graphic>
          <a:graphicData uri="http://schemas.openxmlformats.org/drawingml/2006/table">
            <a:tbl>
              <a:tblPr bandRow="1">
                <a:tableStyleId>{1E171933-4619-4E11-9A3F-F7608DF75F80}</a:tableStyleId>
              </a:tblPr>
              <a:tblGrid>
                <a:gridCol w="700790"/>
                <a:gridCol w="748752"/>
                <a:gridCol w="1687358"/>
              </a:tblGrid>
              <a:tr h="598593">
                <a:tc>
                  <a:txBody>
                    <a:bodyPr/>
                    <a:lstStyle/>
                    <a:p>
                      <a:pPr algn="r"/>
                      <a:r>
                        <a:rPr lang="en-US" sz="2800" dirty="0" smtClean="0"/>
                        <a:t>1</a:t>
                      </a:r>
                      <a:endParaRPr lang="en-US" sz="2800" dirty="0">
                        <a:solidFill>
                          <a:schemeClr val="tx1"/>
                        </a:solidFill>
                      </a:endParaRPr>
                    </a:p>
                  </a:txBody>
                  <a:tcPr marL="103113" marR="103113"/>
                </a:tc>
                <a:tc>
                  <a:txBody>
                    <a:bodyPr/>
                    <a:lstStyle/>
                    <a:p>
                      <a:r>
                        <a:rPr lang="en-US" sz="2800" dirty="0" smtClean="0"/>
                        <a:t>✓</a:t>
                      </a:r>
                      <a:endParaRPr lang="en-US" sz="2800" dirty="0">
                        <a:solidFill>
                          <a:schemeClr val="tx1"/>
                        </a:solidFill>
                      </a:endParaRPr>
                    </a:p>
                  </a:txBody>
                  <a:tcPr marL="103113" marR="103113"/>
                </a:tc>
                <a:tc>
                  <a:txBody>
                    <a:bodyPr/>
                    <a:lstStyle/>
                    <a:p>
                      <a:pPr algn="r"/>
                      <a:r>
                        <a:rPr lang="en-US" sz="2800" dirty="0" smtClean="0"/>
                        <a:t>59</a:t>
                      </a:r>
                      <a:endParaRPr lang="en-US" sz="2800" dirty="0">
                        <a:solidFill>
                          <a:schemeClr val="tx1"/>
                        </a:solidFill>
                      </a:endParaRPr>
                    </a:p>
                  </a:txBody>
                  <a:tcPr marL="103113" marR="103113"/>
                </a:tc>
              </a:tr>
              <a:tr h="598593">
                <a:tc>
                  <a:txBody>
                    <a:bodyPr/>
                    <a:lstStyle/>
                    <a:p>
                      <a:pPr algn="r"/>
                      <a:r>
                        <a:rPr lang="en-US" sz="2800" dirty="0" smtClean="0"/>
                        <a:t>2</a:t>
                      </a:r>
                      <a:endParaRPr lang="en-US" sz="2800" dirty="0">
                        <a:solidFill>
                          <a:schemeClr val="tx1"/>
                        </a:solidFill>
                      </a:endParaRPr>
                    </a:p>
                  </a:txBody>
                  <a:tcPr marL="103113" marR="103113"/>
                </a:tc>
                <a:tc>
                  <a:txBody>
                    <a:bodyPr/>
                    <a:lstStyle/>
                    <a:p>
                      <a:endParaRPr lang="en-US" sz="2800" dirty="0">
                        <a:solidFill>
                          <a:schemeClr val="tx1"/>
                        </a:solidFill>
                      </a:endParaRPr>
                    </a:p>
                  </a:txBody>
                  <a:tcPr marL="103113" marR="103113"/>
                </a:tc>
                <a:tc>
                  <a:txBody>
                    <a:bodyPr/>
                    <a:lstStyle/>
                    <a:p>
                      <a:pPr algn="r"/>
                      <a:r>
                        <a:rPr lang="en-US" sz="2800" dirty="0" smtClean="0"/>
                        <a:t>118</a:t>
                      </a:r>
                      <a:endParaRPr lang="en-US" sz="2800" dirty="0">
                        <a:solidFill>
                          <a:schemeClr val="tx1"/>
                        </a:solidFill>
                      </a:endParaRPr>
                    </a:p>
                  </a:txBody>
                  <a:tcPr marL="103113" marR="103113"/>
                </a:tc>
              </a:tr>
              <a:tr h="598593">
                <a:tc>
                  <a:txBody>
                    <a:bodyPr/>
                    <a:lstStyle/>
                    <a:p>
                      <a:pPr algn="r"/>
                      <a:r>
                        <a:rPr lang="en-US" sz="2800" dirty="0" smtClean="0"/>
                        <a:t>4</a:t>
                      </a:r>
                      <a:endParaRPr lang="en-US" sz="2800" dirty="0">
                        <a:solidFill>
                          <a:schemeClr val="tx1"/>
                        </a:solidFill>
                      </a:endParaRPr>
                    </a:p>
                  </a:txBody>
                  <a:tcPr marL="103113" marR="103113"/>
                </a:tc>
                <a:tc>
                  <a:txBody>
                    <a:bodyPr/>
                    <a:lstStyle/>
                    <a:p>
                      <a:endParaRPr lang="en-US" sz="2800" dirty="0">
                        <a:solidFill>
                          <a:schemeClr val="tx1"/>
                        </a:solidFill>
                      </a:endParaRPr>
                    </a:p>
                  </a:txBody>
                  <a:tcPr marL="103113" marR="103113"/>
                </a:tc>
                <a:tc>
                  <a:txBody>
                    <a:bodyPr/>
                    <a:lstStyle/>
                    <a:p>
                      <a:pPr algn="r"/>
                      <a:r>
                        <a:rPr lang="en-US" sz="2800" dirty="0" smtClean="0"/>
                        <a:t>236</a:t>
                      </a:r>
                      <a:endParaRPr lang="en-US" sz="2800" dirty="0">
                        <a:solidFill>
                          <a:schemeClr val="tx1"/>
                        </a:solidFill>
                      </a:endParaRPr>
                    </a:p>
                  </a:txBody>
                  <a:tcPr marL="103113" marR="103113"/>
                </a:tc>
              </a:tr>
              <a:tr h="598593">
                <a:tc>
                  <a:txBody>
                    <a:bodyPr/>
                    <a:lstStyle/>
                    <a:p>
                      <a:pPr algn="r"/>
                      <a:r>
                        <a:rPr lang="en-US" sz="2800" dirty="0" smtClean="0"/>
                        <a:t>8</a:t>
                      </a:r>
                      <a:endParaRPr lang="en-US" sz="2800" dirty="0">
                        <a:solidFill>
                          <a:schemeClr val="tx1"/>
                        </a:solidFill>
                      </a:endParaRPr>
                    </a:p>
                  </a:txBody>
                  <a:tcPr marL="103113" marR="103113"/>
                </a:tc>
                <a:tc>
                  <a:txBody>
                    <a:bodyPr/>
                    <a:lstStyle/>
                    <a:p>
                      <a:r>
                        <a:rPr lang="en-US" sz="2800" dirty="0" smtClean="0"/>
                        <a:t>✓</a:t>
                      </a:r>
                      <a:endParaRPr lang="en-US" sz="2800" dirty="0">
                        <a:solidFill>
                          <a:schemeClr val="tx1"/>
                        </a:solidFill>
                      </a:endParaRPr>
                    </a:p>
                  </a:txBody>
                  <a:tcPr marL="103113" marR="103113"/>
                </a:tc>
                <a:tc>
                  <a:txBody>
                    <a:bodyPr/>
                    <a:lstStyle/>
                    <a:p>
                      <a:pPr algn="r"/>
                      <a:r>
                        <a:rPr lang="en-US" sz="2800" dirty="0" smtClean="0"/>
                        <a:t>472</a:t>
                      </a:r>
                      <a:endParaRPr lang="en-US" sz="2800" dirty="0">
                        <a:solidFill>
                          <a:schemeClr val="tx1"/>
                        </a:solidFill>
                      </a:endParaRPr>
                    </a:p>
                  </a:txBody>
                  <a:tcPr marL="103113" marR="103113"/>
                </a:tc>
              </a:tr>
              <a:tr h="598593">
                <a:tc>
                  <a:txBody>
                    <a:bodyPr/>
                    <a:lstStyle/>
                    <a:p>
                      <a:pPr algn="r"/>
                      <a:r>
                        <a:rPr lang="en-US" sz="2800" dirty="0" smtClean="0"/>
                        <a:t>16</a:t>
                      </a:r>
                      <a:endParaRPr lang="en-US" sz="2800" dirty="0">
                        <a:solidFill>
                          <a:schemeClr val="tx1"/>
                        </a:solidFill>
                      </a:endParaRPr>
                    </a:p>
                  </a:txBody>
                  <a:tcPr marL="103113" marR="103113"/>
                </a:tc>
                <a:tc>
                  <a:txBody>
                    <a:bodyPr/>
                    <a:lstStyle/>
                    <a:p>
                      <a:endParaRPr lang="en-US" sz="2800" dirty="0">
                        <a:solidFill>
                          <a:schemeClr val="tx1"/>
                        </a:solidFill>
                      </a:endParaRPr>
                    </a:p>
                  </a:txBody>
                  <a:tcPr marL="103113" marR="103113"/>
                </a:tc>
                <a:tc>
                  <a:txBody>
                    <a:bodyPr/>
                    <a:lstStyle/>
                    <a:p>
                      <a:pPr algn="r"/>
                      <a:r>
                        <a:rPr lang="en-US" sz="2800" dirty="0" smtClean="0"/>
                        <a:t>944</a:t>
                      </a:r>
                      <a:endParaRPr lang="en-US" sz="2800" dirty="0">
                        <a:solidFill>
                          <a:schemeClr val="tx1"/>
                        </a:solidFill>
                      </a:endParaRPr>
                    </a:p>
                  </a:txBody>
                  <a:tcPr marL="103113" marR="103113"/>
                </a:tc>
              </a:tr>
              <a:tr h="598593">
                <a:tc>
                  <a:txBody>
                    <a:bodyPr/>
                    <a:lstStyle/>
                    <a:p>
                      <a:pPr algn="r"/>
                      <a:r>
                        <a:rPr lang="en-US" sz="2800" dirty="0" smtClean="0"/>
                        <a:t>32</a:t>
                      </a:r>
                      <a:endParaRPr lang="en-US" sz="2800" dirty="0">
                        <a:solidFill>
                          <a:schemeClr val="tx1"/>
                        </a:solidFill>
                      </a:endParaRPr>
                    </a:p>
                  </a:txBody>
                  <a:tcPr marL="103113" marR="103113"/>
                </a:tc>
                <a:tc>
                  <a:txBody>
                    <a:bodyPr/>
                    <a:lstStyle/>
                    <a:p>
                      <a:r>
                        <a:rPr lang="en-US" sz="2800" dirty="0" smtClean="0"/>
                        <a:t>✓</a:t>
                      </a:r>
                      <a:endParaRPr lang="en-US" sz="2800" dirty="0">
                        <a:solidFill>
                          <a:schemeClr val="tx1"/>
                        </a:solidFill>
                      </a:endParaRPr>
                    </a:p>
                  </a:txBody>
                  <a:tcPr marL="103113" marR="103113"/>
                </a:tc>
                <a:tc>
                  <a:txBody>
                    <a:bodyPr/>
                    <a:lstStyle/>
                    <a:p>
                      <a:pPr algn="r"/>
                      <a:r>
                        <a:rPr lang="en-US" sz="2800" dirty="0" smtClean="0"/>
                        <a:t>1888</a:t>
                      </a:r>
                      <a:endParaRPr lang="en-US" sz="2800" dirty="0">
                        <a:solidFill>
                          <a:schemeClr val="tx1"/>
                        </a:solidFill>
                      </a:endParaRPr>
                    </a:p>
                  </a:txBody>
                  <a:tcPr marL="103113" marR="103113"/>
                </a:tc>
              </a:tr>
            </a:tbl>
          </a:graphicData>
        </a:graphic>
      </p:graphicFrame>
      <p:sp>
        <p:nvSpPr>
          <p:cNvPr id="6" name="Content Placeholder 5"/>
          <p:cNvSpPr>
            <a:spLocks noGrp="1"/>
          </p:cNvSpPr>
          <p:nvPr>
            <p:ph sz="half" idx="2"/>
          </p:nvPr>
        </p:nvSpPr>
        <p:spPr>
          <a:xfrm>
            <a:off x="4533900" y="1600200"/>
            <a:ext cx="4152900" cy="4525963"/>
          </a:xfrm>
        </p:spPr>
        <p:txBody>
          <a:bodyPr>
            <a:normAutofit/>
          </a:bodyPr>
          <a:lstStyle/>
          <a:p>
            <a:r>
              <a:rPr lang="en-US" sz="2400" dirty="0" smtClean="0"/>
              <a:t>Mark entries </a:t>
            </a:r>
            <a:r>
              <a:rPr lang="en-US" sz="2400" dirty="0"/>
              <a:t>in first column that sum to first </a:t>
            </a:r>
            <a:r>
              <a:rPr lang="en-US" sz="2400" dirty="0" smtClean="0"/>
              <a:t>factor</a:t>
            </a:r>
          </a:p>
          <a:p>
            <a:pPr marL="0" indent="0">
              <a:buNone/>
            </a:pPr>
            <a:r>
              <a:rPr lang="en-US" sz="2400" dirty="0"/>
              <a:t>	</a:t>
            </a:r>
            <a:r>
              <a:rPr lang="en-US" sz="2400" dirty="0" smtClean="0"/>
              <a:t>41 = 1 + 8 + 32</a:t>
            </a:r>
            <a:endParaRPr lang="en-US" sz="2000" dirty="0" smtClean="0"/>
          </a:p>
          <a:p>
            <a:r>
              <a:rPr lang="en-US" sz="2400" dirty="0"/>
              <a:t>Add corresponding entries in second </a:t>
            </a:r>
            <a:r>
              <a:rPr lang="en-US" sz="2400" dirty="0" smtClean="0"/>
              <a:t>column</a:t>
            </a:r>
          </a:p>
          <a:p>
            <a:pPr marL="0" indent="0">
              <a:buNone/>
            </a:pPr>
            <a:r>
              <a:rPr lang="en-US" sz="2400" dirty="0"/>
              <a:t>	</a:t>
            </a:r>
            <a:r>
              <a:rPr lang="en-US" sz="2400" dirty="0" smtClean="0"/>
              <a:t>59 + 472 + 1888</a:t>
            </a:r>
          </a:p>
          <a:p>
            <a:r>
              <a:rPr lang="en-US" sz="2400" dirty="0" smtClean="0"/>
              <a:t>Result is desired product</a:t>
            </a:r>
            <a:endParaRPr lang="en-US" sz="2400"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19</a:t>
            </a:fld>
            <a:endParaRPr lang="en-US"/>
          </a:p>
        </p:txBody>
      </p:sp>
      <p:sp>
        <p:nvSpPr>
          <p:cNvPr id="3" name="TextBox 2"/>
          <p:cNvSpPr txBox="1"/>
          <p:nvPr/>
        </p:nvSpPr>
        <p:spPr>
          <a:xfrm>
            <a:off x="1469803" y="5644873"/>
            <a:ext cx="6274349" cy="523220"/>
          </a:xfrm>
          <a:prstGeom prst="rect">
            <a:avLst/>
          </a:prstGeom>
          <a:noFill/>
        </p:spPr>
        <p:txBody>
          <a:bodyPr wrap="none" rtlCol="0">
            <a:spAutoFit/>
          </a:bodyPr>
          <a:lstStyle/>
          <a:p>
            <a:r>
              <a:rPr lang="en-US" sz="2800" dirty="0" smtClean="0"/>
              <a:t>i.e. 41 × 59 = (1 × 59) + (8 × 59) + (32 × 59)</a:t>
            </a:r>
            <a:endParaRPr lang="en-US" sz="2800" dirty="0"/>
          </a:p>
        </p:txBody>
      </p:sp>
    </p:spTree>
    <p:extLst>
      <p:ext uri="{BB962C8B-B14F-4D97-AF65-F5344CB8AC3E}">
        <p14:creationId xmlns:p14="http://schemas.microsoft.com/office/powerpoint/2010/main" val="2201713087"/>
      </p:ext>
    </p:extLst>
  </p:cSld>
  <p:clrMapOvr>
    <a:masterClrMapping/>
  </p:clrMapOvr>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Cancellation</a:t>
            </a:r>
            <a:endParaRPr lang="en-US" dirty="0"/>
          </a:p>
        </p:txBody>
      </p:sp>
      <p:sp>
        <p:nvSpPr>
          <p:cNvPr id="3" name="Content Placeholder 2"/>
          <p:cNvSpPr>
            <a:spLocks noGrp="1"/>
          </p:cNvSpPr>
          <p:nvPr>
            <p:ph idx="1"/>
          </p:nvPr>
        </p:nvSpPr>
        <p:spPr/>
        <p:txBody>
          <a:bodyPr/>
          <a:lstStyle/>
          <a:p>
            <a:r>
              <a:rPr lang="en-US" dirty="0" smtClean="0"/>
              <a:t>If we have two numbers </a:t>
            </a:r>
            <a:r>
              <a:rPr lang="en-US" i="1" dirty="0" smtClean="0">
                <a:latin typeface="Palatino"/>
                <a:cs typeface="Palatino"/>
              </a:rPr>
              <a:t>x</a:t>
            </a:r>
            <a:r>
              <a:rPr lang="en-US" dirty="0" smtClean="0"/>
              <a:t> and </a:t>
            </a:r>
            <a:r>
              <a:rPr lang="en-US" i="1" dirty="0" smtClean="0">
                <a:latin typeface="Palatino"/>
                <a:cs typeface="Palatino"/>
              </a:rPr>
              <a:t>y</a:t>
            </a:r>
            <a:r>
              <a:rPr lang="en-US" dirty="0" smtClean="0"/>
              <a:t>, and </a:t>
            </a:r>
            <a:r>
              <a:rPr lang="en-US" i="1" dirty="0" err="1" smtClean="0">
                <a:latin typeface="Palatino"/>
                <a:cs typeface="Palatino"/>
              </a:rPr>
              <a:t>xy</a:t>
            </a:r>
            <a:r>
              <a:rPr lang="en-US" dirty="0" smtClean="0"/>
              <a:t> = 1, we say that they </a:t>
            </a:r>
            <a:r>
              <a:rPr lang="en-US" i="1" dirty="0" smtClean="0"/>
              <a:t>cancel</a:t>
            </a:r>
            <a:r>
              <a:rPr lang="en-US" dirty="0" smtClean="0"/>
              <a:t>.</a:t>
            </a:r>
          </a:p>
          <a:p>
            <a:r>
              <a:rPr lang="en-US" dirty="0" smtClean="0"/>
              <a:t>If </a:t>
            </a:r>
            <a:r>
              <a:rPr lang="en-US" i="1" dirty="0" smtClean="0">
                <a:latin typeface="Palatino"/>
                <a:cs typeface="Palatino"/>
              </a:rPr>
              <a:t>x</a:t>
            </a:r>
            <a:r>
              <a:rPr lang="en-US" dirty="0" smtClean="0"/>
              <a:t> and </a:t>
            </a:r>
            <a:r>
              <a:rPr lang="en-US" i="1" dirty="0" smtClean="0">
                <a:latin typeface="Palatino"/>
                <a:cs typeface="Palatino"/>
              </a:rPr>
              <a:t>y</a:t>
            </a:r>
            <a:r>
              <a:rPr lang="en-US" dirty="0" smtClean="0"/>
              <a:t> cancel, each is the </a:t>
            </a:r>
            <a:r>
              <a:rPr lang="en-US" i="1" dirty="0" smtClean="0"/>
              <a:t>multiplicative inverse</a:t>
            </a:r>
            <a:r>
              <a:rPr lang="en-US" dirty="0" smtClean="0"/>
              <a:t> of the other.</a:t>
            </a:r>
          </a:p>
          <a:p>
            <a:r>
              <a:rPr lang="en-US" dirty="0" smtClean="0"/>
              <a:t>We’re used to rational numbers canceling, </a:t>
            </a:r>
            <a:br>
              <a:rPr lang="en-US" dirty="0" smtClean="0"/>
            </a:br>
            <a:r>
              <a:rPr lang="en-US" dirty="0" smtClean="0"/>
              <a:t>but today we’ll look at integer cancellation.</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190</a:t>
            </a:fld>
            <a:endParaRPr lang="en-US"/>
          </a:p>
        </p:txBody>
      </p:sp>
    </p:spTree>
    <p:extLst>
      <p:ext uri="{BB962C8B-B14F-4D97-AF65-F5344CB8AC3E}">
        <p14:creationId xmlns:p14="http://schemas.microsoft.com/office/powerpoint/2010/main" val="4104569229"/>
      </p:ext>
    </p:extLst>
  </p:cSld>
  <p:clrMapOvr>
    <a:masterClrMapping/>
  </p:clrMapOvr>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Modular Arithmetic</a:t>
            </a:r>
            <a:endParaRPr lang="en-US" dirty="0"/>
          </a:p>
        </p:txBody>
      </p:sp>
      <p:sp>
        <p:nvSpPr>
          <p:cNvPr id="3" name="Content Placeholder 2"/>
          <p:cNvSpPr>
            <a:spLocks noGrp="1"/>
          </p:cNvSpPr>
          <p:nvPr>
            <p:ph idx="1"/>
          </p:nvPr>
        </p:nvSpPr>
        <p:spPr/>
        <p:txBody>
          <a:bodyPr/>
          <a:lstStyle/>
          <a:p>
            <a:pPr marL="0" indent="0">
              <a:buNone/>
            </a:pPr>
            <a:r>
              <a:rPr lang="en-US" dirty="0" smtClean="0"/>
              <a:t>Analogy: 12-hour clock</a:t>
            </a:r>
          </a:p>
          <a:p>
            <a:r>
              <a:rPr lang="en-US" dirty="0" smtClean="0"/>
              <a:t>If it’s 10 o’clock, and something will take 5 hours, then it will be done at 3 o’clock.</a:t>
            </a:r>
          </a:p>
          <a:p>
            <a:r>
              <a:rPr lang="en-US" dirty="0" smtClean="0"/>
              <a:t>In a sense, </a:t>
            </a:r>
            <a:r>
              <a:rPr lang="en-US" dirty="0" smtClean="0">
                <a:latin typeface="Palatino"/>
                <a:cs typeface="Palatino"/>
              </a:rPr>
              <a:t>10 + 5 = 3</a:t>
            </a:r>
            <a:r>
              <a:rPr lang="en-US" dirty="0" smtClean="0"/>
              <a:t>.</a:t>
            </a:r>
          </a:p>
          <a:p>
            <a:r>
              <a:rPr lang="en-US" dirty="0" smtClean="0"/>
              <a:t>More precisely, </a:t>
            </a:r>
            <a:r>
              <a:rPr lang="en-US" dirty="0" smtClean="0">
                <a:latin typeface="Palatino"/>
                <a:cs typeface="Palatino"/>
              </a:rPr>
              <a:t>(10 + 5) mod 12 = 3</a:t>
            </a:r>
            <a:r>
              <a:rPr lang="en-US" dirty="0" smtClean="0"/>
              <a:t>.</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191</a:t>
            </a:fld>
            <a:endParaRPr lang="en-US"/>
          </a:p>
        </p:txBody>
      </p:sp>
    </p:spTree>
    <p:extLst>
      <p:ext uri="{BB962C8B-B14F-4D97-AF65-F5344CB8AC3E}">
        <p14:creationId xmlns:p14="http://schemas.microsoft.com/office/powerpoint/2010/main" val="2509709786"/>
      </p:ext>
    </p:extLst>
  </p:cSld>
  <p:clrMapOvr>
    <a:masterClrMapping/>
  </p:clrMapOvr>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Modular Arithmetic with Other Bases</a:t>
            </a:r>
          </a:p>
        </p:txBody>
      </p:sp>
      <p:sp>
        <p:nvSpPr>
          <p:cNvPr id="3" name="Content Placeholder 2"/>
          <p:cNvSpPr>
            <a:spLocks noGrp="1"/>
          </p:cNvSpPr>
          <p:nvPr>
            <p:ph sz="half" idx="1"/>
          </p:nvPr>
        </p:nvSpPr>
        <p:spPr/>
        <p:txBody>
          <a:bodyPr>
            <a:normAutofit/>
          </a:bodyPr>
          <a:lstStyle/>
          <a:p>
            <a:pPr marL="0" indent="0">
              <a:buNone/>
            </a:pPr>
            <a:endParaRPr lang="en-US" dirty="0" smtClean="0"/>
          </a:p>
          <a:p>
            <a:pPr marL="0" indent="0">
              <a:buNone/>
            </a:pPr>
            <a:r>
              <a:rPr lang="en-US" dirty="0" smtClean="0">
                <a:latin typeface="Palatino"/>
                <a:cs typeface="Palatino"/>
              </a:rPr>
              <a:t>(6 + 4) mod 7 = 3</a:t>
            </a:r>
            <a:endParaRPr lang="en-US" dirty="0">
              <a:latin typeface="Palatino"/>
              <a:cs typeface="Palatino"/>
            </a:endParaRPr>
          </a:p>
        </p:txBody>
      </p:sp>
      <p:sp>
        <p:nvSpPr>
          <p:cNvPr id="4" name="Content Placeholder 3"/>
          <p:cNvSpPr>
            <a:spLocks noGrp="1"/>
          </p:cNvSpPr>
          <p:nvPr>
            <p:ph sz="half" idx="2"/>
          </p:nvPr>
        </p:nvSpPr>
        <p:spPr>
          <a:xfrm>
            <a:off x="4648200" y="1600200"/>
            <a:ext cx="4038600" cy="5257800"/>
          </a:xfrm>
        </p:spPr>
        <p:txBody>
          <a:bodyPr>
            <a:normAutofit/>
          </a:bodyPr>
          <a:lstStyle/>
          <a:p>
            <a:pPr marL="0" indent="0">
              <a:buNone/>
            </a:pPr>
            <a:r>
              <a:rPr lang="en-US" dirty="0" smtClean="0">
                <a:latin typeface="Palatino"/>
                <a:cs typeface="Palatino"/>
              </a:rPr>
              <a:t>(3 × 3) mod 7 =</a:t>
            </a:r>
          </a:p>
          <a:p>
            <a:pPr marL="0" indent="0">
              <a:buNone/>
            </a:pPr>
            <a:r>
              <a:rPr lang="en-US" dirty="0" smtClean="0">
                <a:latin typeface="Palatino"/>
                <a:cs typeface="Palatino"/>
              </a:rPr>
              <a:t>(3 + 3 + 3) mod 7 = 2</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latin typeface="Palatino"/>
                <a:cs typeface="Palatino"/>
              </a:rPr>
              <a:t>3 × 3 = 9 = (1 × 7) + 2</a:t>
            </a:r>
            <a:endParaRPr lang="en-US" dirty="0">
              <a:latin typeface="Palatino"/>
              <a:cs typeface="Palatino"/>
            </a:endParaRPr>
          </a:p>
        </p:txBody>
      </p:sp>
      <p:sp>
        <p:nvSpPr>
          <p:cNvPr id="5" name="Slide Number Placeholder 4"/>
          <p:cNvSpPr>
            <a:spLocks noGrp="1"/>
          </p:cNvSpPr>
          <p:nvPr>
            <p:ph type="sldNum" sz="quarter" idx="12"/>
          </p:nvPr>
        </p:nvSpPr>
        <p:spPr/>
        <p:txBody>
          <a:bodyPr/>
          <a:lstStyle/>
          <a:p>
            <a:fld id="{A1370079-B969-244C-8D20-DC2548AA4964}" type="slidenum">
              <a:rPr lang="en-US" smtClean="0"/>
              <a:t>192</a:t>
            </a:fld>
            <a:endParaRPr lang="en-US"/>
          </a:p>
        </p:txBody>
      </p:sp>
      <p:pic>
        <p:nvPicPr>
          <p:cNvPr id="6" name="Content Placeholder 6" descr="ModularAdd.pdf"/>
          <p:cNvPicPr>
            <a:picLocks noChangeAspect="1"/>
          </p:cNvPicPr>
          <p:nvPr/>
        </p:nvPicPr>
        <p:blipFill rotWithShape="1">
          <a:blip r:embed="rId3" cstate="print">
            <a:extLst>
              <a:ext uri="{28A0092B-C50C-407E-A947-70E740481C1C}">
                <a14:useLocalDpi xmlns:a14="http://schemas.microsoft.com/office/drawing/2010/main"/>
              </a:ext>
            </a:extLst>
          </a:blip>
          <a:srcRect l="35906" t="27499" r="34172" b="36584"/>
          <a:stretch/>
        </p:blipFill>
        <p:spPr>
          <a:xfrm>
            <a:off x="734643" y="2573339"/>
            <a:ext cx="3291257" cy="3052762"/>
          </a:xfrm>
          <a:prstGeom prst="rect">
            <a:avLst/>
          </a:prstGeom>
        </p:spPr>
      </p:pic>
      <p:pic>
        <p:nvPicPr>
          <p:cNvPr id="7" name="Content Placeholder 7" descr="ModularMultiply.pdf"/>
          <p:cNvPicPr>
            <a:picLocks noChangeAspect="1"/>
          </p:cNvPicPr>
          <p:nvPr/>
        </p:nvPicPr>
        <p:blipFill rotWithShape="1">
          <a:blip r:embed="rId4" cstate="print">
            <a:extLst>
              <a:ext uri="{28A0092B-C50C-407E-A947-70E740481C1C}">
                <a14:useLocalDpi xmlns:a14="http://schemas.microsoft.com/office/drawing/2010/main"/>
              </a:ext>
            </a:extLst>
          </a:blip>
          <a:srcRect l="30702" t="28341" r="35906" b="30130"/>
          <a:stretch/>
        </p:blipFill>
        <p:spPr>
          <a:xfrm>
            <a:off x="4559300" y="2573339"/>
            <a:ext cx="3543300" cy="3405251"/>
          </a:xfrm>
          <a:prstGeom prst="rect">
            <a:avLst/>
          </a:prstGeom>
        </p:spPr>
      </p:pic>
    </p:spTree>
    <p:extLst>
      <p:ext uri="{BB962C8B-B14F-4D97-AF65-F5344CB8AC3E}">
        <p14:creationId xmlns:p14="http://schemas.microsoft.com/office/powerpoint/2010/main" val="1102449296"/>
      </p:ext>
    </p:extLst>
  </p:cSld>
  <p:clrMapOvr>
    <a:masterClrMapping/>
  </p:clrMapOvr>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Modular Arithmetic and Cancellation</a:t>
            </a:r>
            <a:endParaRPr lang="en-US" dirty="0"/>
          </a:p>
        </p:txBody>
      </p:sp>
      <p:sp>
        <p:nvSpPr>
          <p:cNvPr id="7" name="Content Placeholder 6"/>
          <p:cNvSpPr>
            <a:spLocks noGrp="1"/>
          </p:cNvSpPr>
          <p:nvPr>
            <p:ph idx="1"/>
          </p:nvPr>
        </p:nvSpPr>
        <p:spPr>
          <a:xfrm>
            <a:off x="457200" y="1600200"/>
            <a:ext cx="8534400" cy="4525963"/>
          </a:xfrm>
        </p:spPr>
        <p:txBody>
          <a:bodyPr/>
          <a:lstStyle/>
          <a:p>
            <a:r>
              <a:rPr lang="en-US" dirty="0" smtClean="0"/>
              <a:t>Consider the equation</a:t>
            </a:r>
          </a:p>
          <a:p>
            <a:pPr marL="0" indent="0" algn="ctr">
              <a:buNone/>
            </a:pPr>
            <a:r>
              <a:rPr lang="en-US" dirty="0" smtClean="0">
                <a:latin typeface="Palatino"/>
                <a:cs typeface="Palatino"/>
              </a:rPr>
              <a:t>(2 × 4) mod 7 = 1</a:t>
            </a:r>
          </a:p>
          <a:p>
            <a:r>
              <a:rPr lang="en-US" dirty="0" smtClean="0"/>
              <a:t>Since the product of 2 and 4 is 1, they cancel and are each other’s inverse.</a:t>
            </a:r>
            <a:endParaRPr lang="en-US" dirty="0"/>
          </a:p>
        </p:txBody>
      </p:sp>
      <p:sp>
        <p:nvSpPr>
          <p:cNvPr id="5" name="Slide Number Placeholder 4"/>
          <p:cNvSpPr>
            <a:spLocks noGrp="1"/>
          </p:cNvSpPr>
          <p:nvPr>
            <p:ph type="sldNum" sz="quarter" idx="12"/>
          </p:nvPr>
        </p:nvSpPr>
        <p:spPr/>
        <p:txBody>
          <a:bodyPr/>
          <a:lstStyle/>
          <a:p>
            <a:fld id="{A1370079-B969-244C-8D20-DC2548AA4964}" type="slidenum">
              <a:rPr lang="en-US" smtClean="0"/>
              <a:t>193</a:t>
            </a:fld>
            <a:endParaRPr lang="en-US"/>
          </a:p>
        </p:txBody>
      </p:sp>
    </p:spTree>
    <p:extLst>
      <p:ext uri="{BB962C8B-B14F-4D97-AF65-F5344CB8AC3E}">
        <p14:creationId xmlns:p14="http://schemas.microsoft.com/office/powerpoint/2010/main" val="796322987"/>
      </p:ext>
    </p:extLst>
  </p:cSld>
  <p:clrMapOvr>
    <a:masterClrMapping/>
  </p:clrMapOvr>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Modular Arithmetic and Negation</a:t>
            </a:r>
            <a:endParaRPr lang="en-US" dirty="0"/>
          </a:p>
        </p:txBody>
      </p:sp>
      <p:sp>
        <p:nvSpPr>
          <p:cNvPr id="3" name="Content Placeholder 2"/>
          <p:cNvSpPr>
            <a:spLocks noGrp="1"/>
          </p:cNvSpPr>
          <p:nvPr>
            <p:ph idx="1"/>
          </p:nvPr>
        </p:nvSpPr>
        <p:spPr/>
        <p:txBody>
          <a:bodyPr/>
          <a:lstStyle/>
          <a:p>
            <a:r>
              <a:rPr lang="en-US" dirty="0" smtClean="0"/>
              <a:t>A negative number </a:t>
            </a:r>
            <a:r>
              <a:rPr lang="en-US" i="1" dirty="0" smtClean="0">
                <a:latin typeface="Palatino"/>
                <a:cs typeface="Palatino"/>
              </a:rPr>
              <a:t>x</a:t>
            </a:r>
            <a:r>
              <a:rPr lang="en-US" dirty="0" smtClean="0">
                <a:latin typeface="Palatino"/>
                <a:cs typeface="Palatino"/>
              </a:rPr>
              <a:t> mod </a:t>
            </a:r>
            <a:r>
              <a:rPr lang="en-US" i="1" dirty="0" smtClean="0">
                <a:latin typeface="Palatino"/>
                <a:cs typeface="Palatino"/>
              </a:rPr>
              <a:t>n</a:t>
            </a:r>
            <a:r>
              <a:rPr lang="en-US" dirty="0" smtClean="0">
                <a:latin typeface="Palatino"/>
                <a:cs typeface="Palatino"/>
              </a:rPr>
              <a:t> </a:t>
            </a:r>
            <a:r>
              <a:rPr lang="en-US" dirty="0" smtClean="0"/>
              <a:t>is equal to the positive number </a:t>
            </a:r>
            <a:r>
              <a:rPr lang="en-US" i="1" dirty="0" smtClean="0">
                <a:latin typeface="Palatino"/>
                <a:cs typeface="Palatino"/>
              </a:rPr>
              <a:t>n</a:t>
            </a:r>
            <a:r>
              <a:rPr lang="en-US" dirty="0" smtClean="0">
                <a:latin typeface="Palatino"/>
                <a:cs typeface="Palatino"/>
              </a:rPr>
              <a:t> – </a:t>
            </a:r>
            <a:r>
              <a:rPr lang="en-US" i="1" dirty="0" smtClean="0">
                <a:latin typeface="Palatino"/>
                <a:cs typeface="Palatino"/>
              </a:rPr>
              <a:t>x</a:t>
            </a:r>
            <a:r>
              <a:rPr lang="en-US" i="1" dirty="0" smtClean="0"/>
              <a:t>.</a:t>
            </a:r>
          </a:p>
          <a:p>
            <a:r>
              <a:rPr lang="en-US" dirty="0" smtClean="0"/>
              <a:t>It’s like turning the odometer back </a:t>
            </a:r>
            <a:r>
              <a:rPr lang="en-US" i="1" dirty="0" smtClean="0">
                <a:latin typeface="Palatino"/>
                <a:cs typeface="Palatino"/>
              </a:rPr>
              <a:t>x</a:t>
            </a:r>
            <a:r>
              <a:rPr lang="en-US" dirty="0" smtClean="0"/>
              <a:t> positions.</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194</a:t>
            </a:fld>
            <a:endParaRPr lang="en-US"/>
          </a:p>
        </p:txBody>
      </p:sp>
    </p:spTree>
    <p:extLst>
      <p:ext uri="{BB962C8B-B14F-4D97-AF65-F5344CB8AC3E}">
        <p14:creationId xmlns:p14="http://schemas.microsoft.com/office/powerpoint/2010/main" val="709754508"/>
      </p:ext>
    </p:extLst>
  </p:cSld>
  <p:clrMapOvr>
    <a:masterClrMapping/>
  </p:clrMapOvr>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latex-image-1.pdf"/>
          <p:cNvPicPr>
            <a:picLocks noGrp="1" noChangeAspect="1"/>
          </p:cNvPicPr>
          <p:nvPr>
            <p:ph idx="1"/>
          </p:nvPr>
        </p:nvPicPr>
        <p:blipFill>
          <a:blip r:embed="rId3" cstate="print">
            <a:extLst>
              <a:ext uri="{28A0092B-C50C-407E-A947-70E740481C1C}">
                <a14:useLocalDpi xmlns:a14="http://schemas.microsoft.com/office/drawing/2010/main"/>
              </a:ext>
            </a:extLst>
          </a:blip>
          <a:srcRect l="-32810" r="-32810"/>
          <a:stretch>
            <a:fillRect/>
          </a:stretch>
        </p:blipFill>
        <p:spPr>
          <a:xfrm>
            <a:off x="1117600" y="1455738"/>
            <a:ext cx="7020128" cy="3860800"/>
          </a:xfrm>
        </p:spPr>
      </p:pic>
      <p:sp>
        <p:nvSpPr>
          <p:cNvPr id="2" name="Title 1"/>
          <p:cNvSpPr>
            <a:spLocks noGrp="1"/>
          </p:cNvSpPr>
          <p:nvPr>
            <p:ph type="title"/>
          </p:nvPr>
        </p:nvSpPr>
        <p:spPr/>
        <p:txBody>
          <a:bodyPr/>
          <a:lstStyle/>
          <a:p>
            <a:r>
              <a:rPr lang="en-US" dirty="0" smtClean="0"/>
              <a:t>Modular Multiplication Table</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195</a:t>
            </a:fld>
            <a:endParaRPr lang="en-US"/>
          </a:p>
        </p:txBody>
      </p:sp>
      <p:sp>
        <p:nvSpPr>
          <p:cNvPr id="6" name="TextBox 5"/>
          <p:cNvSpPr txBox="1"/>
          <p:nvPr/>
        </p:nvSpPr>
        <p:spPr>
          <a:xfrm>
            <a:off x="660400" y="5689601"/>
            <a:ext cx="7531100" cy="523220"/>
          </a:xfrm>
          <a:prstGeom prst="rect">
            <a:avLst/>
          </a:prstGeom>
          <a:noFill/>
        </p:spPr>
        <p:txBody>
          <a:bodyPr wrap="square" rtlCol="0">
            <a:spAutoFit/>
          </a:bodyPr>
          <a:lstStyle/>
          <a:p>
            <a:r>
              <a:rPr lang="en-US" sz="2800" dirty="0" smtClean="0"/>
              <a:t>Example:   </a:t>
            </a:r>
            <a:r>
              <a:rPr lang="en-US" sz="2800" dirty="0" smtClean="0">
                <a:latin typeface="Palatino"/>
                <a:cs typeface="Palatino"/>
              </a:rPr>
              <a:t>5 × 4 = 20 = 2 × 7 + 6 = 6 mod 7</a:t>
            </a:r>
            <a:r>
              <a:rPr lang="en-US" sz="2800" dirty="0" smtClean="0"/>
              <a:t>. </a:t>
            </a:r>
            <a:endParaRPr lang="en-US" sz="2800" dirty="0"/>
          </a:p>
        </p:txBody>
      </p:sp>
      <p:sp>
        <p:nvSpPr>
          <p:cNvPr id="7" name="Oval 6"/>
          <p:cNvSpPr/>
          <p:nvPr/>
        </p:nvSpPr>
        <p:spPr>
          <a:xfrm>
            <a:off x="4826000" y="4178300"/>
            <a:ext cx="711200" cy="614218"/>
          </a:xfrm>
          <a:prstGeom prst="ellipse">
            <a:avLst/>
          </a:prstGeom>
          <a:noFill/>
          <a:ln w="571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9" name="Straight Arrow Connector 8"/>
          <p:cNvCxnSpPr/>
          <p:nvPr/>
        </p:nvCxnSpPr>
        <p:spPr>
          <a:xfrm flipV="1">
            <a:off x="2794000" y="4432300"/>
            <a:ext cx="1943100" cy="12700"/>
          </a:xfrm>
          <a:prstGeom prst="straightConnector1">
            <a:avLst/>
          </a:prstGeom>
          <a:ln w="38100" cmpd="sng">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p:nvPr/>
        </p:nvCxnSpPr>
        <p:spPr>
          <a:xfrm>
            <a:off x="5168900" y="1841500"/>
            <a:ext cx="0" cy="2235200"/>
          </a:xfrm>
          <a:prstGeom prst="straightConnector1">
            <a:avLst/>
          </a:prstGeom>
          <a:ln w="38100" cmpd="sng">
            <a:solidFill>
              <a:srgbClr val="FF0000"/>
            </a:solidFill>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78123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left)">
                                      <p:cBhvr>
                                        <p:cTn id="9" dur="500"/>
                                        <p:tgtEl>
                                          <p:spTgt spid="9"/>
                                        </p:tgtEl>
                                      </p:cBhvr>
                                    </p:animEffect>
                                  </p:childTnLst>
                                </p:cTn>
                              </p:par>
                              <p:par>
                                <p:cTn id="10" presetID="22" presetClass="entr" presetSubtype="1"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Modular Multiplication with Inverses</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196</a:t>
            </a:fld>
            <a:endParaRPr lang="en-US"/>
          </a:p>
        </p:txBody>
      </p:sp>
      <p:sp>
        <p:nvSpPr>
          <p:cNvPr id="6" name="TextBox 5"/>
          <p:cNvSpPr txBox="1"/>
          <p:nvPr/>
        </p:nvSpPr>
        <p:spPr>
          <a:xfrm>
            <a:off x="660400" y="5689601"/>
            <a:ext cx="7531100" cy="523220"/>
          </a:xfrm>
          <a:prstGeom prst="rect">
            <a:avLst/>
          </a:prstGeom>
          <a:noFill/>
        </p:spPr>
        <p:txBody>
          <a:bodyPr wrap="square" rtlCol="0">
            <a:spAutoFit/>
          </a:bodyPr>
          <a:lstStyle/>
          <a:p>
            <a:r>
              <a:rPr lang="en-US" sz="2800" dirty="0" smtClean="0"/>
              <a:t>Example:   2 and 4 are inverses, because </a:t>
            </a:r>
            <a:r>
              <a:rPr lang="en-US" sz="2800" dirty="0" smtClean="0">
                <a:latin typeface="Palatino"/>
                <a:cs typeface="Palatino"/>
              </a:rPr>
              <a:t>2 × 4 = 1</a:t>
            </a:r>
            <a:r>
              <a:rPr lang="en-US" sz="2800" dirty="0" smtClean="0"/>
              <a:t>. </a:t>
            </a:r>
            <a:endParaRPr lang="en-US" sz="2800" dirty="0"/>
          </a:p>
        </p:txBody>
      </p:sp>
      <p:pic>
        <p:nvPicPr>
          <p:cNvPr id="7" name="Content Placeholder 6" descr="latex-image-1.pdf"/>
          <p:cNvPicPr>
            <a:picLocks noChangeAspect="1"/>
          </p:cNvPicPr>
          <p:nvPr/>
        </p:nvPicPr>
        <p:blipFill>
          <a:blip r:embed="rId3" cstate="print">
            <a:extLst>
              <a:ext uri="{28A0092B-C50C-407E-A947-70E740481C1C}">
                <a14:useLocalDpi xmlns:a14="http://schemas.microsoft.com/office/drawing/2010/main"/>
              </a:ext>
            </a:extLst>
          </a:blip>
          <a:srcRect l="-25364" r="-25364"/>
          <a:stretch>
            <a:fillRect/>
          </a:stretch>
        </p:blipFill>
        <p:spPr>
          <a:xfrm>
            <a:off x="1333500" y="1455737"/>
            <a:ext cx="6983168" cy="3840480"/>
          </a:xfrm>
          <a:prstGeom prst="rect">
            <a:avLst/>
          </a:prstGeom>
        </p:spPr>
      </p:pic>
    </p:spTree>
    <p:extLst>
      <p:ext uri="{BB962C8B-B14F-4D97-AF65-F5344CB8AC3E}">
        <p14:creationId xmlns:p14="http://schemas.microsoft.com/office/powerpoint/2010/main" val="11304426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Formal Definition of Integer Inverses</a:t>
            </a:r>
            <a:endParaRPr lang="en-US" dirty="0"/>
          </a:p>
        </p:txBody>
      </p:sp>
      <p:sp>
        <p:nvSpPr>
          <p:cNvPr id="3" name="Content Placeholder 2"/>
          <p:cNvSpPr>
            <a:spLocks noGrp="1"/>
          </p:cNvSpPr>
          <p:nvPr>
            <p:ph idx="1"/>
          </p:nvPr>
        </p:nvSpPr>
        <p:spPr/>
        <p:txBody>
          <a:bodyPr/>
          <a:lstStyle/>
          <a:p>
            <a:pPr marL="0" indent="0">
              <a:buNone/>
            </a:pPr>
            <a:r>
              <a:rPr lang="en-US" dirty="0" smtClean="0"/>
              <a:t>For integer </a:t>
            </a:r>
            <a:r>
              <a:rPr lang="en-US" i="1" dirty="0" smtClean="0">
                <a:latin typeface="Palatino"/>
                <a:cs typeface="Palatino"/>
              </a:rPr>
              <a:t>n</a:t>
            </a:r>
            <a:r>
              <a:rPr lang="en-US" dirty="0" smtClean="0">
                <a:latin typeface="Palatino"/>
                <a:cs typeface="Palatino"/>
              </a:rPr>
              <a:t> &gt; 1 </a:t>
            </a:r>
            <a:r>
              <a:rPr lang="en-US" dirty="0" smtClean="0"/>
              <a:t>and integer </a:t>
            </a:r>
            <a:r>
              <a:rPr lang="en-US" i="1" dirty="0" smtClean="0">
                <a:latin typeface="Palatino"/>
                <a:cs typeface="Palatino"/>
              </a:rPr>
              <a:t>u</a:t>
            </a:r>
            <a:r>
              <a:rPr lang="en-US" dirty="0" smtClean="0">
                <a:latin typeface="Palatino"/>
                <a:cs typeface="Palatino"/>
              </a:rPr>
              <a:t> &gt; 0</a:t>
            </a:r>
            <a:r>
              <a:rPr lang="en-US" dirty="0" smtClean="0"/>
              <a:t>, </a:t>
            </a:r>
            <a:r>
              <a:rPr lang="en-US" i="1" dirty="0" smtClean="0">
                <a:latin typeface="Palatino"/>
                <a:cs typeface="Palatino"/>
              </a:rPr>
              <a:t>v</a:t>
            </a:r>
            <a:r>
              <a:rPr lang="en-US" dirty="0" smtClean="0"/>
              <a:t> is a</a:t>
            </a:r>
            <a:r>
              <a:rPr lang="en-US" dirty="0"/>
              <a:t/>
            </a:r>
            <a:br>
              <a:rPr lang="en-US" dirty="0"/>
            </a:br>
            <a:r>
              <a:rPr lang="en-US" i="1" dirty="0" smtClean="0"/>
              <a:t>multiplicative inverse modulo </a:t>
            </a:r>
            <a:r>
              <a:rPr lang="en-US" i="1" dirty="0" smtClean="0">
                <a:latin typeface="Palatino"/>
                <a:cs typeface="Palatino"/>
              </a:rPr>
              <a:t>n</a:t>
            </a:r>
            <a:r>
              <a:rPr lang="en-US" i="1" dirty="0" smtClean="0"/>
              <a:t> </a:t>
            </a:r>
            <a:r>
              <a:rPr lang="en-US" dirty="0" smtClean="0"/>
              <a:t>if there is an integer </a:t>
            </a:r>
            <a:r>
              <a:rPr lang="en-US" i="1" dirty="0" smtClean="0">
                <a:latin typeface="Palatino"/>
                <a:cs typeface="Palatino"/>
              </a:rPr>
              <a:t>q</a:t>
            </a:r>
            <a:r>
              <a:rPr lang="en-US" dirty="0" smtClean="0"/>
              <a:t> such that </a:t>
            </a:r>
            <a:r>
              <a:rPr lang="en-US" i="1" dirty="0" err="1" smtClean="0">
                <a:latin typeface="Palatino"/>
                <a:cs typeface="Palatino"/>
              </a:rPr>
              <a:t>uv</a:t>
            </a:r>
            <a:r>
              <a:rPr lang="en-US" dirty="0" smtClean="0">
                <a:latin typeface="Palatino"/>
                <a:cs typeface="Palatino"/>
              </a:rPr>
              <a:t> = 1 + </a:t>
            </a:r>
            <a:r>
              <a:rPr lang="en-US" i="1" dirty="0" smtClean="0">
                <a:latin typeface="Palatino"/>
                <a:cs typeface="Palatino"/>
              </a:rPr>
              <a:t>qn</a:t>
            </a:r>
            <a:r>
              <a:rPr lang="en-US" dirty="0" smtClean="0"/>
              <a:t>.</a:t>
            </a:r>
          </a:p>
          <a:p>
            <a:pPr marL="0" indent="0">
              <a:buNone/>
            </a:pPr>
            <a:endParaRPr lang="en-US" dirty="0"/>
          </a:p>
          <a:p>
            <a:pPr marL="0" indent="0">
              <a:buNone/>
            </a:pPr>
            <a:r>
              <a:rPr lang="en-US" dirty="0" smtClean="0"/>
              <a:t>In other words, </a:t>
            </a:r>
            <a:r>
              <a:rPr lang="en-US" i="1" dirty="0" smtClean="0">
                <a:latin typeface="Palatino"/>
                <a:cs typeface="Palatino"/>
              </a:rPr>
              <a:t>u</a:t>
            </a:r>
            <a:r>
              <a:rPr lang="en-US" dirty="0" smtClean="0"/>
              <a:t> and </a:t>
            </a:r>
            <a:r>
              <a:rPr lang="en-US" i="1" dirty="0" smtClean="0">
                <a:latin typeface="Palatino"/>
                <a:cs typeface="Palatino"/>
              </a:rPr>
              <a:t>v</a:t>
            </a:r>
            <a:r>
              <a:rPr lang="en-US" dirty="0" smtClean="0"/>
              <a:t> are inverses if their product divided by </a:t>
            </a:r>
            <a:r>
              <a:rPr lang="en-US" i="1" dirty="0" smtClean="0">
                <a:latin typeface="Palatino"/>
                <a:cs typeface="Palatino"/>
              </a:rPr>
              <a:t>n</a:t>
            </a:r>
            <a:r>
              <a:rPr lang="en-US" dirty="0" smtClean="0"/>
              <a:t> yields a remainder of 1.</a:t>
            </a:r>
          </a:p>
        </p:txBody>
      </p:sp>
      <p:sp>
        <p:nvSpPr>
          <p:cNvPr id="4" name="Slide Number Placeholder 3"/>
          <p:cNvSpPr>
            <a:spLocks noGrp="1"/>
          </p:cNvSpPr>
          <p:nvPr>
            <p:ph type="sldNum" sz="quarter" idx="12"/>
          </p:nvPr>
        </p:nvSpPr>
        <p:spPr/>
        <p:txBody>
          <a:bodyPr/>
          <a:lstStyle/>
          <a:p>
            <a:fld id="{A1370079-B969-244C-8D20-DC2548AA4964}" type="slidenum">
              <a:rPr lang="en-US" smtClean="0"/>
              <a:t>197</a:t>
            </a:fld>
            <a:endParaRPr lang="en-US"/>
          </a:p>
        </p:txBody>
      </p:sp>
    </p:spTree>
    <p:extLst>
      <p:ext uri="{BB962C8B-B14F-4D97-AF65-F5344CB8AC3E}">
        <p14:creationId xmlns:p14="http://schemas.microsoft.com/office/powerpoint/2010/main" val="2964547434"/>
      </p:ext>
    </p:extLst>
  </p:cSld>
  <p:clrMapOvr>
    <a:masterClrMapping/>
  </p:clrMapOvr>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Cancellation Law</a:t>
            </a:r>
            <a:endParaRPr lang="en-US" dirty="0"/>
          </a:p>
        </p:txBody>
      </p:sp>
      <p:sp>
        <p:nvSpPr>
          <p:cNvPr id="3" name="Content Placeholder 2"/>
          <p:cNvSpPr>
            <a:spLocks noGrp="1"/>
          </p:cNvSpPr>
          <p:nvPr>
            <p:ph idx="1"/>
          </p:nvPr>
        </p:nvSpPr>
        <p:spPr/>
        <p:txBody>
          <a:bodyPr>
            <a:normAutofit/>
          </a:bodyPr>
          <a:lstStyle/>
          <a:p>
            <a:pPr marL="0" indent="0" algn="ctr">
              <a:buNone/>
            </a:pPr>
            <a:r>
              <a:rPr lang="en-US" sz="2800" dirty="0" smtClean="0"/>
              <a:t>If </a:t>
            </a:r>
            <a:r>
              <a:rPr lang="en-US" sz="2800" i="1" dirty="0" smtClean="0">
                <a:latin typeface="Palatino"/>
                <a:cs typeface="Palatino"/>
              </a:rPr>
              <a:t>p</a:t>
            </a:r>
            <a:r>
              <a:rPr lang="en-US" sz="2800" dirty="0" smtClean="0"/>
              <a:t> is prime, then for any </a:t>
            </a:r>
            <a:r>
              <a:rPr lang="en-US" sz="2800" dirty="0" smtClean="0">
                <a:latin typeface="Palatino"/>
                <a:cs typeface="Palatino"/>
              </a:rPr>
              <a:t>0 &lt; </a:t>
            </a:r>
            <a:r>
              <a:rPr lang="en-US" sz="2800" i="1" dirty="0" smtClean="0">
                <a:latin typeface="Palatino"/>
                <a:cs typeface="Palatino"/>
              </a:rPr>
              <a:t>a</a:t>
            </a:r>
            <a:r>
              <a:rPr lang="en-US" sz="2800" dirty="0" smtClean="0">
                <a:latin typeface="Palatino"/>
                <a:cs typeface="Palatino"/>
              </a:rPr>
              <a:t> &lt; </a:t>
            </a:r>
            <a:r>
              <a:rPr lang="en-US" sz="2800" i="1" dirty="0" smtClean="0">
                <a:latin typeface="Palatino"/>
                <a:cs typeface="Palatino"/>
              </a:rPr>
              <a:t>p</a:t>
            </a:r>
            <a:r>
              <a:rPr lang="en-US" sz="2800" dirty="0" smtClean="0">
                <a:latin typeface="Palatino"/>
                <a:cs typeface="Palatino"/>
              </a:rPr>
              <a:t/>
            </a:r>
            <a:br>
              <a:rPr lang="en-US" sz="2800" dirty="0" smtClean="0">
                <a:latin typeface="Palatino"/>
                <a:cs typeface="Palatino"/>
              </a:rPr>
            </a:br>
            <a:r>
              <a:rPr lang="en-US" sz="2800" dirty="0" smtClean="0"/>
              <a:t>there is a number </a:t>
            </a:r>
            <a:r>
              <a:rPr lang="en-US" sz="2800" dirty="0" smtClean="0">
                <a:latin typeface="Palatino"/>
                <a:cs typeface="Palatino"/>
              </a:rPr>
              <a:t>0 &lt; </a:t>
            </a:r>
            <a:r>
              <a:rPr lang="en-US" sz="2800" i="1" dirty="0" smtClean="0">
                <a:latin typeface="Palatino"/>
                <a:cs typeface="Palatino"/>
              </a:rPr>
              <a:t>b</a:t>
            </a:r>
            <a:r>
              <a:rPr lang="en-US" sz="2800" dirty="0" smtClean="0">
                <a:latin typeface="Palatino"/>
                <a:cs typeface="Palatino"/>
              </a:rPr>
              <a:t> &lt; </a:t>
            </a:r>
            <a:r>
              <a:rPr lang="en-US" sz="2800" i="1" dirty="0" smtClean="0">
                <a:latin typeface="Palatino"/>
                <a:cs typeface="Palatino"/>
              </a:rPr>
              <a:t>p</a:t>
            </a:r>
            <a:r>
              <a:rPr lang="en-US" sz="2800" dirty="0" smtClean="0">
                <a:latin typeface="Palatino"/>
                <a:cs typeface="Palatino"/>
              </a:rPr>
              <a:t> </a:t>
            </a:r>
            <a:r>
              <a:rPr lang="en-US" sz="2800" dirty="0" smtClean="0"/>
              <a:t>such that </a:t>
            </a:r>
            <a:br>
              <a:rPr lang="en-US" sz="2800" dirty="0" smtClean="0"/>
            </a:br>
            <a:r>
              <a:rPr lang="en-US" sz="2800" i="1" dirty="0" err="1" smtClean="0">
                <a:latin typeface="Palatino"/>
                <a:cs typeface="Palatino"/>
              </a:rPr>
              <a:t>ab</a:t>
            </a:r>
            <a:r>
              <a:rPr lang="en-US" sz="2800" dirty="0" smtClean="0">
                <a:latin typeface="Palatino"/>
                <a:cs typeface="Palatino"/>
              </a:rPr>
              <a:t> = </a:t>
            </a:r>
            <a:r>
              <a:rPr lang="en-US" sz="2800" i="1" dirty="0" err="1" smtClean="0">
                <a:latin typeface="Palatino"/>
                <a:cs typeface="Palatino"/>
              </a:rPr>
              <a:t>mp</a:t>
            </a:r>
            <a:r>
              <a:rPr lang="en-US" sz="2800" dirty="0" smtClean="0">
                <a:latin typeface="Palatino"/>
                <a:cs typeface="Palatino"/>
              </a:rPr>
              <a:t> + 1</a:t>
            </a:r>
          </a:p>
          <a:p>
            <a:pPr marL="0" indent="0">
              <a:buNone/>
            </a:pPr>
            <a:r>
              <a:rPr lang="en-US" sz="2800" dirty="0" smtClean="0"/>
              <a:t>Proof:</a:t>
            </a:r>
          </a:p>
          <a:p>
            <a:pPr marL="0" indent="0">
              <a:buNone/>
            </a:pPr>
            <a:r>
              <a:rPr lang="en-US" sz="2800" dirty="0" smtClean="0"/>
              <a:t>By the Permutation of Remainders Lemma, we know that one of the possible products in the set </a:t>
            </a:r>
          </a:p>
          <a:p>
            <a:pPr marL="0" indent="0">
              <a:buNone/>
            </a:pPr>
            <a:endParaRPr lang="en-US" sz="2800" dirty="0"/>
          </a:p>
          <a:p>
            <a:pPr marL="0" indent="0">
              <a:buNone/>
            </a:pPr>
            <a:r>
              <a:rPr lang="en-US" sz="2800" dirty="0"/>
              <a:t>w</a:t>
            </a:r>
            <a:r>
              <a:rPr lang="en-US" sz="2800" dirty="0" smtClean="0"/>
              <a:t>ill have remainder 1.  </a:t>
            </a:r>
          </a:p>
          <a:p>
            <a:pPr marL="0" indent="0">
              <a:buNone/>
            </a:pPr>
            <a:r>
              <a:rPr lang="en-US" sz="2800" dirty="0" smtClean="0"/>
              <a:t>So there must be another element </a:t>
            </a:r>
            <a:r>
              <a:rPr lang="en-US" sz="2800" i="1" dirty="0" smtClean="0">
                <a:latin typeface="Palatino"/>
                <a:cs typeface="Palatino"/>
              </a:rPr>
              <a:t>b</a:t>
            </a:r>
            <a:r>
              <a:rPr lang="en-US" sz="2800" dirty="0" smtClean="0"/>
              <a:t> that cancels </a:t>
            </a:r>
            <a:r>
              <a:rPr lang="en-US" sz="2800" i="1" dirty="0" smtClean="0">
                <a:latin typeface="Palatino"/>
                <a:cs typeface="Palatino"/>
              </a:rPr>
              <a:t>a</a:t>
            </a:r>
            <a:r>
              <a:rPr lang="en-US" sz="2800" dirty="0" smtClean="0"/>
              <a:t>.</a:t>
            </a:r>
            <a:endParaRPr lang="en-US" sz="2800" dirty="0"/>
          </a:p>
        </p:txBody>
      </p:sp>
      <p:sp>
        <p:nvSpPr>
          <p:cNvPr id="4" name="Slide Number Placeholder 3"/>
          <p:cNvSpPr>
            <a:spLocks noGrp="1"/>
          </p:cNvSpPr>
          <p:nvPr>
            <p:ph type="sldNum" sz="quarter" idx="12"/>
          </p:nvPr>
        </p:nvSpPr>
        <p:spPr/>
        <p:txBody>
          <a:bodyPr/>
          <a:lstStyle/>
          <a:p>
            <a:fld id="{A1370079-B969-244C-8D20-DC2548AA4964}" type="slidenum">
              <a:rPr lang="en-US" smtClean="0"/>
              <a:t>198</a:t>
            </a:fld>
            <a:endParaRPr lang="en-US"/>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16250" y="4479822"/>
            <a:ext cx="2914650" cy="399844"/>
          </a:xfrm>
          <a:prstGeom prst="rect">
            <a:avLst/>
          </a:prstGeom>
        </p:spPr>
      </p:pic>
    </p:spTree>
    <p:extLst>
      <p:ext uri="{BB962C8B-B14F-4D97-AF65-F5344CB8AC3E}">
        <p14:creationId xmlns:p14="http://schemas.microsoft.com/office/powerpoint/2010/main" val="27389234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Lecture…</a:t>
            </a:r>
            <a:endParaRPr lang="en-US" dirty="0"/>
          </a:p>
        </p:txBody>
      </p:sp>
      <p:sp>
        <p:nvSpPr>
          <p:cNvPr id="3" name="Content Placeholder 2"/>
          <p:cNvSpPr>
            <a:spLocks noGrp="1"/>
          </p:cNvSpPr>
          <p:nvPr>
            <p:ph idx="1"/>
          </p:nvPr>
        </p:nvSpPr>
        <p:spPr>
          <a:xfrm>
            <a:off x="457200" y="1600200"/>
            <a:ext cx="8229600" cy="4525963"/>
          </a:xfrm>
        </p:spPr>
        <p:txBody>
          <a:bodyPr/>
          <a:lstStyle/>
          <a:p>
            <a:r>
              <a:rPr lang="en-US" dirty="0" smtClean="0"/>
              <a:t>Proving Fermat’s Little Theorem</a:t>
            </a:r>
          </a:p>
        </p:txBody>
      </p:sp>
      <p:sp>
        <p:nvSpPr>
          <p:cNvPr id="4" name="Slide Number Placeholder 3"/>
          <p:cNvSpPr>
            <a:spLocks noGrp="1"/>
          </p:cNvSpPr>
          <p:nvPr>
            <p:ph type="sldNum" sz="quarter" idx="12"/>
          </p:nvPr>
        </p:nvSpPr>
        <p:spPr/>
        <p:txBody>
          <a:bodyPr/>
          <a:lstStyle/>
          <a:p>
            <a:fld id="{A1370079-B969-244C-8D20-DC2548AA4964}" type="slidenum">
              <a:rPr lang="en-US" smtClean="0"/>
              <a:t>199</a:t>
            </a:fld>
            <a:endParaRPr lang="en-US"/>
          </a:p>
        </p:txBody>
      </p:sp>
    </p:spTree>
    <p:extLst>
      <p:ext uri="{BB962C8B-B14F-4D97-AF65-F5344CB8AC3E}">
        <p14:creationId xmlns:p14="http://schemas.microsoft.com/office/powerpoint/2010/main" val="420491632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Lecture 1</a:t>
            </a:r>
            <a:endParaRPr lang="en-US" dirty="0"/>
          </a:p>
        </p:txBody>
      </p:sp>
      <p:sp>
        <p:nvSpPr>
          <p:cNvPr id="3" name="Subtitle 2"/>
          <p:cNvSpPr>
            <a:spLocks noGrp="1"/>
          </p:cNvSpPr>
          <p:nvPr>
            <p:ph type="subTitle" idx="1"/>
          </p:nvPr>
        </p:nvSpPr>
        <p:spPr/>
        <p:txBody>
          <a:bodyPr/>
          <a:lstStyle/>
          <a:p>
            <a:r>
              <a:rPr lang="en-US" dirty="0" smtClean="0"/>
              <a:t>Overview of the Course</a:t>
            </a:r>
          </a:p>
          <a:p>
            <a:r>
              <a:rPr lang="en-US" dirty="0" smtClean="0"/>
              <a:t>(Covers material from Chapter 1)</a:t>
            </a:r>
            <a:endParaRPr lang="en-US" dirty="0"/>
          </a:p>
        </p:txBody>
      </p:sp>
    </p:spTree>
    <p:extLst>
      <p:ext uri="{BB962C8B-B14F-4D97-AF65-F5344CB8AC3E}">
        <p14:creationId xmlns:p14="http://schemas.microsoft.com/office/powerpoint/2010/main" val="218566336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Requires knowledge of </a:t>
            </a:r>
            <a:r>
              <a:rPr lang="en-US" i="1" dirty="0" smtClean="0"/>
              <a:t>even</a:t>
            </a:r>
            <a:r>
              <a:rPr lang="en-US" dirty="0" smtClean="0"/>
              <a:t> and </a:t>
            </a:r>
            <a:r>
              <a:rPr lang="en-US" i="1" dirty="0" smtClean="0"/>
              <a:t>odd</a:t>
            </a:r>
            <a:endParaRPr lang="en-US" i="1" dirty="0"/>
          </a:p>
        </p:txBody>
      </p:sp>
      <p:sp>
        <p:nvSpPr>
          <p:cNvPr id="3" name="Content Placeholder 2"/>
          <p:cNvSpPr>
            <a:spLocks noGrp="1"/>
          </p:cNvSpPr>
          <p:nvPr>
            <p:ph idx="1"/>
          </p:nvPr>
        </p:nvSpPr>
        <p:spPr/>
        <p:txBody>
          <a:bodyPr/>
          <a:lstStyle/>
          <a:p>
            <a:r>
              <a:rPr lang="en-US" dirty="0" smtClean="0"/>
              <a:t>The Egyptians must have known this distinction, because the technique relies on it</a:t>
            </a:r>
          </a:p>
          <a:p>
            <a:r>
              <a:rPr lang="en-US" dirty="0" smtClean="0"/>
              <a:t>Here’s how the </a:t>
            </a:r>
            <a:r>
              <a:rPr lang="en-US" dirty="0"/>
              <a:t>A</a:t>
            </a:r>
            <a:r>
              <a:rPr lang="en-US" dirty="0" smtClean="0"/>
              <a:t>ncient Greeks defined them:</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20</a:t>
            </a:fld>
            <a:endParaRPr lang="en-US"/>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60550" y="3619500"/>
            <a:ext cx="5416550" cy="1949590"/>
          </a:xfrm>
          <a:prstGeom prst="rect">
            <a:avLst/>
          </a:prstGeom>
        </p:spPr>
      </p:pic>
    </p:spTree>
    <p:extLst>
      <p:ext uri="{BB962C8B-B14F-4D97-AF65-F5344CB8AC3E}">
        <p14:creationId xmlns:p14="http://schemas.microsoft.com/office/powerpoint/2010/main" val="3178175818"/>
      </p:ext>
    </p:extLst>
  </p:cSld>
  <p:clrMapOvr>
    <a:masterClrMapping/>
  </p:clrMapOvr>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Lecture 8</a:t>
            </a:r>
            <a:endParaRPr lang="en-US" dirty="0"/>
          </a:p>
        </p:txBody>
      </p:sp>
      <p:sp>
        <p:nvSpPr>
          <p:cNvPr id="3" name="Subtitle 2"/>
          <p:cNvSpPr>
            <a:spLocks noGrp="1"/>
          </p:cNvSpPr>
          <p:nvPr>
            <p:ph type="subTitle" idx="1"/>
          </p:nvPr>
        </p:nvSpPr>
        <p:spPr>
          <a:xfrm>
            <a:off x="575884" y="3886200"/>
            <a:ext cx="8047606" cy="1752600"/>
          </a:xfrm>
        </p:spPr>
        <p:txBody>
          <a:bodyPr/>
          <a:lstStyle/>
          <a:p>
            <a:r>
              <a:rPr lang="en-US" dirty="0" smtClean="0"/>
              <a:t>Proving Fermat’s Little Theorem</a:t>
            </a:r>
          </a:p>
          <a:p>
            <a:r>
              <a:rPr lang="en-US" dirty="0" smtClean="0"/>
              <a:t>(Covers material from Sec. 5.3-5.7)</a:t>
            </a:r>
            <a:endParaRPr lang="en-US" dirty="0"/>
          </a:p>
        </p:txBody>
      </p:sp>
    </p:spTree>
    <p:extLst>
      <p:ext uri="{BB962C8B-B14F-4D97-AF65-F5344CB8AC3E}">
        <p14:creationId xmlns:p14="http://schemas.microsoft.com/office/powerpoint/2010/main" val="4249386481"/>
      </p:ext>
    </p:extLst>
  </p:cSld>
  <p:clrMapOvr>
    <a:masterClrMapping/>
  </p:clrMapOvr>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Proving Fermat’s Little Theorem</a:t>
            </a:r>
            <a:endParaRPr lang="en-US" dirty="0"/>
          </a:p>
        </p:txBody>
      </p:sp>
      <p:sp>
        <p:nvSpPr>
          <p:cNvPr id="3" name="Content Placeholder 2"/>
          <p:cNvSpPr>
            <a:spLocks noGrp="1"/>
          </p:cNvSpPr>
          <p:nvPr>
            <p:ph idx="1"/>
          </p:nvPr>
        </p:nvSpPr>
        <p:spPr/>
        <p:txBody>
          <a:bodyPr>
            <a:normAutofit fontScale="92500" lnSpcReduction="10000"/>
          </a:bodyPr>
          <a:lstStyle/>
          <a:p>
            <a:pPr marL="0" indent="0" algn="ctr">
              <a:buNone/>
            </a:pPr>
            <a:r>
              <a:rPr lang="en-US" dirty="0" smtClean="0"/>
              <a:t>If </a:t>
            </a:r>
            <a:r>
              <a:rPr lang="en-US" i="1" dirty="0" smtClean="0">
                <a:latin typeface="Palatino"/>
                <a:cs typeface="Palatino"/>
              </a:rPr>
              <a:t>p</a:t>
            </a:r>
            <a:r>
              <a:rPr lang="en-US" dirty="0" smtClean="0"/>
              <a:t> is prime, </a:t>
            </a:r>
            <a:r>
              <a:rPr lang="en-US" i="1" dirty="0" err="1" smtClean="0">
                <a:latin typeface="Palatino"/>
                <a:cs typeface="Palatino"/>
              </a:rPr>
              <a:t>a</a:t>
            </a:r>
            <a:r>
              <a:rPr lang="en-US" i="1" baseline="30000" dirty="0" err="1" smtClean="0">
                <a:latin typeface="Palatino"/>
                <a:cs typeface="Palatino"/>
              </a:rPr>
              <a:t>p</a:t>
            </a:r>
            <a:r>
              <a:rPr lang="en-US" baseline="30000" dirty="0" smtClean="0">
                <a:latin typeface="Palatino"/>
                <a:cs typeface="Palatino"/>
              </a:rPr>
              <a:t>–1 </a:t>
            </a:r>
            <a:r>
              <a:rPr lang="en-US" dirty="0" smtClean="0">
                <a:latin typeface="Palatino"/>
                <a:cs typeface="Palatino"/>
              </a:rPr>
              <a:t>– 1 </a:t>
            </a:r>
            <a:r>
              <a:rPr lang="en-US" dirty="0" smtClean="0"/>
              <a:t>is divisible by </a:t>
            </a:r>
            <a:r>
              <a:rPr lang="en-US" i="1" dirty="0" smtClean="0">
                <a:latin typeface="Palatino"/>
                <a:cs typeface="Palatino"/>
              </a:rPr>
              <a:t>p</a:t>
            </a:r>
            <a:r>
              <a:rPr lang="en-US" dirty="0" smtClean="0"/>
              <a:t> </a:t>
            </a:r>
            <a:br>
              <a:rPr lang="en-US" dirty="0" smtClean="0"/>
            </a:br>
            <a:r>
              <a:rPr lang="en-US" dirty="0" smtClean="0"/>
              <a:t>for any </a:t>
            </a:r>
            <a:r>
              <a:rPr lang="en-US" dirty="0" smtClean="0">
                <a:latin typeface="Palatino"/>
                <a:cs typeface="Palatino"/>
              </a:rPr>
              <a:t>0 &lt; </a:t>
            </a:r>
            <a:r>
              <a:rPr lang="en-US" i="1" dirty="0" smtClean="0">
                <a:latin typeface="Palatino"/>
                <a:cs typeface="Palatino"/>
              </a:rPr>
              <a:t>a</a:t>
            </a:r>
            <a:r>
              <a:rPr lang="en-US" dirty="0" smtClean="0">
                <a:latin typeface="Palatino"/>
                <a:cs typeface="Palatino"/>
              </a:rPr>
              <a:t> &lt; </a:t>
            </a:r>
            <a:r>
              <a:rPr lang="en-US" i="1" dirty="0" smtClean="0">
                <a:latin typeface="Palatino"/>
                <a:cs typeface="Palatino"/>
              </a:rPr>
              <a:t>p</a:t>
            </a:r>
          </a:p>
          <a:p>
            <a:pPr marL="0" indent="0">
              <a:buNone/>
            </a:pPr>
            <a:endParaRPr lang="en-US" dirty="0" smtClean="0"/>
          </a:p>
          <a:p>
            <a:pPr marL="0" indent="0">
              <a:buNone/>
            </a:pPr>
            <a:r>
              <a:rPr lang="en-US" dirty="0" smtClean="0"/>
              <a:t>Foundations:</a:t>
            </a:r>
            <a:endParaRPr lang="en-US" dirty="0"/>
          </a:p>
          <a:p>
            <a:pPr marL="514350" indent="-514350">
              <a:buFont typeface="+mj-lt"/>
              <a:buAutoNum type="arabicPeriod"/>
            </a:pPr>
            <a:r>
              <a:rPr lang="en-US" dirty="0">
                <a:solidFill>
                  <a:schemeClr val="bg1">
                    <a:lumMod val="50000"/>
                  </a:schemeClr>
                </a:solidFill>
              </a:rPr>
              <a:t>Euclid proposition VII, </a:t>
            </a:r>
            <a:r>
              <a:rPr lang="en-US" dirty="0" smtClean="0">
                <a:solidFill>
                  <a:schemeClr val="bg1">
                    <a:lumMod val="50000"/>
                  </a:schemeClr>
                </a:solidFill>
              </a:rPr>
              <a:t>30 (done)</a:t>
            </a:r>
            <a:endParaRPr lang="en-US" dirty="0">
              <a:solidFill>
                <a:schemeClr val="bg1">
                  <a:lumMod val="50000"/>
                </a:schemeClr>
              </a:solidFill>
            </a:endParaRPr>
          </a:p>
          <a:p>
            <a:pPr marL="514350" indent="-514350">
              <a:buFont typeface="+mj-lt"/>
              <a:buAutoNum type="arabicPeriod"/>
            </a:pPr>
            <a:r>
              <a:rPr lang="en-US" dirty="0">
                <a:solidFill>
                  <a:srgbClr val="7F7F7F"/>
                </a:solidFill>
              </a:rPr>
              <a:t>Permutation of Remainders </a:t>
            </a:r>
            <a:r>
              <a:rPr lang="en-US" dirty="0" smtClean="0">
                <a:solidFill>
                  <a:srgbClr val="7F7F7F"/>
                </a:solidFill>
              </a:rPr>
              <a:t>Lemma (done)</a:t>
            </a:r>
            <a:endParaRPr lang="en-US" dirty="0">
              <a:solidFill>
                <a:srgbClr val="7F7F7F"/>
              </a:solidFill>
            </a:endParaRPr>
          </a:p>
          <a:p>
            <a:pPr marL="514350" indent="-514350">
              <a:buFont typeface="+mj-lt"/>
              <a:buAutoNum type="arabicPeriod"/>
            </a:pPr>
            <a:r>
              <a:rPr lang="en-US" dirty="0">
                <a:solidFill>
                  <a:schemeClr val="bg1">
                    <a:lumMod val="50000"/>
                  </a:schemeClr>
                </a:solidFill>
              </a:rPr>
              <a:t>Cancellation Law</a:t>
            </a:r>
          </a:p>
          <a:p>
            <a:pPr marL="514350" indent="-514350">
              <a:buFont typeface="+mj-lt"/>
              <a:buAutoNum type="arabicPeriod"/>
            </a:pPr>
            <a:r>
              <a:rPr lang="en-US" dirty="0"/>
              <a:t>Self-canceling Law</a:t>
            </a:r>
          </a:p>
          <a:p>
            <a:pPr marL="514350" indent="-514350">
              <a:buFont typeface="+mj-lt"/>
              <a:buAutoNum type="arabicPeriod"/>
            </a:pPr>
            <a:r>
              <a:rPr lang="en-US" dirty="0"/>
              <a:t>Wilson’s Theorem</a:t>
            </a:r>
          </a:p>
          <a:p>
            <a:pPr marL="0" indent="0" algn="ctr">
              <a:buNone/>
            </a:pPr>
            <a:endParaRPr lang="en-US" i="1" dirty="0" smtClean="0"/>
          </a:p>
        </p:txBody>
      </p:sp>
      <p:sp>
        <p:nvSpPr>
          <p:cNvPr id="4" name="Slide Number Placeholder 3"/>
          <p:cNvSpPr>
            <a:spLocks noGrp="1"/>
          </p:cNvSpPr>
          <p:nvPr>
            <p:ph type="sldNum" sz="quarter" idx="12"/>
          </p:nvPr>
        </p:nvSpPr>
        <p:spPr/>
        <p:txBody>
          <a:bodyPr/>
          <a:lstStyle/>
          <a:p>
            <a:fld id="{A1370079-B969-244C-8D20-DC2548AA4964}" type="slidenum">
              <a:rPr lang="en-US" smtClean="0"/>
              <a:t>201</a:t>
            </a:fld>
            <a:endParaRPr lang="en-US"/>
          </a:p>
        </p:txBody>
      </p:sp>
    </p:spTree>
    <p:extLst>
      <p:ext uri="{BB962C8B-B14F-4D97-AF65-F5344CB8AC3E}">
        <p14:creationId xmlns:p14="http://schemas.microsoft.com/office/powerpoint/2010/main" val="3610369087"/>
      </p:ext>
    </p:extLst>
  </p:cSld>
  <p:clrMapOvr>
    <a:masterClrMapping/>
  </p:clrMapOvr>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Cancellation Refresher</a:t>
            </a:r>
            <a:endParaRPr lang="en-US" dirty="0"/>
          </a:p>
        </p:txBody>
      </p:sp>
      <p:sp>
        <p:nvSpPr>
          <p:cNvPr id="3" name="Content Placeholder 2"/>
          <p:cNvSpPr>
            <a:spLocks noGrp="1"/>
          </p:cNvSpPr>
          <p:nvPr>
            <p:ph idx="1"/>
          </p:nvPr>
        </p:nvSpPr>
        <p:spPr>
          <a:xfrm>
            <a:off x="457200" y="1600200"/>
            <a:ext cx="8229600" cy="5121275"/>
          </a:xfrm>
        </p:spPr>
        <p:txBody>
          <a:bodyPr>
            <a:normAutofit/>
          </a:bodyPr>
          <a:lstStyle/>
          <a:p>
            <a:r>
              <a:rPr lang="en-US" dirty="0" smtClean="0"/>
              <a:t>If we have two numbers </a:t>
            </a:r>
            <a:r>
              <a:rPr lang="en-US" i="1" dirty="0" smtClean="0">
                <a:latin typeface="Palatino"/>
                <a:cs typeface="Palatino"/>
              </a:rPr>
              <a:t>x</a:t>
            </a:r>
            <a:r>
              <a:rPr lang="en-US" dirty="0" smtClean="0"/>
              <a:t> and </a:t>
            </a:r>
            <a:r>
              <a:rPr lang="en-US" i="1" dirty="0" smtClean="0">
                <a:latin typeface="Palatino"/>
                <a:cs typeface="Palatino"/>
              </a:rPr>
              <a:t>y</a:t>
            </a:r>
            <a:r>
              <a:rPr lang="en-US" dirty="0" smtClean="0"/>
              <a:t>, and </a:t>
            </a:r>
            <a:r>
              <a:rPr lang="en-US" i="1" dirty="0" err="1" smtClean="0">
                <a:latin typeface="Palatino"/>
                <a:cs typeface="Palatino"/>
              </a:rPr>
              <a:t>xy</a:t>
            </a:r>
            <a:r>
              <a:rPr lang="en-US" dirty="0" smtClean="0"/>
              <a:t> = 1, we say that they </a:t>
            </a:r>
            <a:r>
              <a:rPr lang="en-US" i="1" dirty="0" smtClean="0"/>
              <a:t>cancel</a:t>
            </a:r>
            <a:r>
              <a:rPr lang="en-US" dirty="0" smtClean="0"/>
              <a:t>.</a:t>
            </a:r>
          </a:p>
          <a:p>
            <a:r>
              <a:rPr lang="en-US" dirty="0"/>
              <a:t>If </a:t>
            </a:r>
            <a:r>
              <a:rPr lang="en-US" i="1" dirty="0">
                <a:latin typeface="Palatino"/>
                <a:cs typeface="Palatino"/>
              </a:rPr>
              <a:t>x</a:t>
            </a:r>
            <a:r>
              <a:rPr lang="en-US" dirty="0"/>
              <a:t> and </a:t>
            </a:r>
            <a:r>
              <a:rPr lang="en-US" i="1" dirty="0">
                <a:latin typeface="Palatino"/>
                <a:cs typeface="Palatino"/>
              </a:rPr>
              <a:t>y</a:t>
            </a:r>
            <a:r>
              <a:rPr lang="en-US" dirty="0"/>
              <a:t> cancel, each is the </a:t>
            </a:r>
            <a:r>
              <a:rPr lang="en-US" i="1" dirty="0"/>
              <a:t>multiplicative inverse</a:t>
            </a:r>
            <a:r>
              <a:rPr lang="en-US" dirty="0"/>
              <a:t> of the other</a:t>
            </a:r>
            <a:r>
              <a:rPr lang="en-US" dirty="0" smtClean="0"/>
              <a:t>.</a:t>
            </a:r>
          </a:p>
          <a:p>
            <a:r>
              <a:rPr lang="en-US" dirty="0" smtClean="0">
                <a:cs typeface="Palatino"/>
              </a:rPr>
              <a:t>In modular arithmetic, </a:t>
            </a:r>
            <a:r>
              <a:rPr lang="en-US" i="1" dirty="0">
                <a:latin typeface="Palatino"/>
                <a:cs typeface="Palatino"/>
              </a:rPr>
              <a:t>x</a:t>
            </a:r>
            <a:r>
              <a:rPr lang="en-US" dirty="0" smtClean="0"/>
              <a:t> </a:t>
            </a:r>
            <a:r>
              <a:rPr lang="en-US" dirty="0"/>
              <a:t>and </a:t>
            </a:r>
            <a:r>
              <a:rPr lang="en-US" i="1" dirty="0">
                <a:latin typeface="Palatino"/>
                <a:cs typeface="Palatino"/>
              </a:rPr>
              <a:t>y</a:t>
            </a:r>
            <a:r>
              <a:rPr lang="en-US" dirty="0" smtClean="0"/>
              <a:t> </a:t>
            </a:r>
            <a:r>
              <a:rPr lang="en-US" dirty="0"/>
              <a:t>are inverses modulo</a:t>
            </a:r>
            <a:r>
              <a:rPr lang="en-US" i="1" dirty="0"/>
              <a:t> </a:t>
            </a:r>
            <a:r>
              <a:rPr lang="en-US" i="1" dirty="0">
                <a:latin typeface="Palatino"/>
                <a:cs typeface="Palatino"/>
              </a:rPr>
              <a:t>n</a:t>
            </a:r>
            <a:r>
              <a:rPr lang="en-US" i="1" dirty="0"/>
              <a:t> </a:t>
            </a:r>
            <a:r>
              <a:rPr lang="en-US" dirty="0"/>
              <a:t>if there is an integer </a:t>
            </a:r>
            <a:r>
              <a:rPr lang="en-US" i="1" dirty="0">
                <a:latin typeface="Palatino"/>
                <a:cs typeface="Palatino"/>
              </a:rPr>
              <a:t>q</a:t>
            </a:r>
            <a:r>
              <a:rPr lang="en-US" dirty="0"/>
              <a:t> such </a:t>
            </a:r>
            <a:r>
              <a:rPr lang="en-US" dirty="0" smtClean="0"/>
              <a:t>that</a:t>
            </a:r>
          </a:p>
          <a:p>
            <a:pPr marL="0" indent="0" algn="ctr">
              <a:buNone/>
            </a:pPr>
            <a:r>
              <a:rPr lang="en-US" i="1" dirty="0" err="1" smtClean="0">
                <a:latin typeface="Palatino"/>
                <a:cs typeface="Palatino"/>
              </a:rPr>
              <a:t>xy</a:t>
            </a:r>
            <a:r>
              <a:rPr lang="en-US" dirty="0" smtClean="0">
                <a:latin typeface="Palatino"/>
                <a:cs typeface="Palatino"/>
              </a:rPr>
              <a:t> </a:t>
            </a:r>
            <a:r>
              <a:rPr lang="en-US" dirty="0">
                <a:latin typeface="Palatino"/>
                <a:cs typeface="Palatino"/>
              </a:rPr>
              <a:t>= 1 + </a:t>
            </a:r>
            <a:r>
              <a:rPr lang="en-US" i="1" dirty="0" err="1" smtClean="0">
                <a:latin typeface="Palatino"/>
                <a:cs typeface="Palatino"/>
              </a:rPr>
              <a:t>qn</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202</a:t>
            </a:fld>
            <a:endParaRPr lang="en-US"/>
          </a:p>
        </p:txBody>
      </p:sp>
    </p:spTree>
    <p:extLst>
      <p:ext uri="{BB962C8B-B14F-4D97-AF65-F5344CB8AC3E}">
        <p14:creationId xmlns:p14="http://schemas.microsoft.com/office/powerpoint/2010/main" val="728337625"/>
      </p:ext>
    </p:extLst>
  </p:cSld>
  <p:clrMapOvr>
    <a:masterClrMapping/>
  </p:clrMapOvr>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Self-Canceling Elements</a:t>
            </a:r>
            <a:endParaRPr lang="en-US" dirty="0"/>
          </a:p>
        </p:txBody>
      </p:sp>
      <p:sp>
        <p:nvSpPr>
          <p:cNvPr id="3" name="Content Placeholder 2"/>
          <p:cNvSpPr>
            <a:spLocks noGrp="1"/>
          </p:cNvSpPr>
          <p:nvPr>
            <p:ph idx="1"/>
          </p:nvPr>
        </p:nvSpPr>
        <p:spPr/>
        <p:txBody>
          <a:bodyPr/>
          <a:lstStyle/>
          <a:p>
            <a:r>
              <a:rPr lang="en-US" dirty="0" smtClean="0">
                <a:latin typeface="Palatino"/>
                <a:cs typeface="Palatino"/>
              </a:rPr>
              <a:t>1</a:t>
            </a:r>
            <a:r>
              <a:rPr lang="en-US" dirty="0" smtClean="0"/>
              <a:t> and </a:t>
            </a:r>
            <a:r>
              <a:rPr lang="en-US" i="1" dirty="0" smtClean="0">
                <a:latin typeface="Palatino"/>
                <a:cs typeface="Palatino"/>
              </a:rPr>
              <a:t>p </a:t>
            </a:r>
            <a:r>
              <a:rPr lang="en-US" dirty="0" smtClean="0">
                <a:latin typeface="Palatino"/>
                <a:cs typeface="Palatino"/>
              </a:rPr>
              <a:t>– 1 </a:t>
            </a:r>
            <a:r>
              <a:rPr lang="en-US" dirty="0" smtClean="0"/>
              <a:t>are </a:t>
            </a:r>
            <a:r>
              <a:rPr lang="en-US" i="1" dirty="0" smtClean="0"/>
              <a:t>self-canceling </a:t>
            </a:r>
            <a:r>
              <a:rPr lang="en-US" dirty="0" smtClean="0"/>
              <a:t>elements</a:t>
            </a:r>
          </a:p>
          <a:p>
            <a:r>
              <a:rPr lang="en-US" dirty="0"/>
              <a:t>I</a:t>
            </a:r>
            <a:r>
              <a:rPr lang="en-US" dirty="0" smtClean="0"/>
              <a:t>f you multiply each by itself, the result is</a:t>
            </a:r>
            <a:br>
              <a:rPr lang="en-US" dirty="0" smtClean="0"/>
            </a:br>
            <a:r>
              <a:rPr lang="en-US" dirty="0" smtClean="0">
                <a:latin typeface="Palatino"/>
                <a:cs typeface="Palatino"/>
              </a:rPr>
              <a:t>1</a:t>
            </a:r>
            <a:r>
              <a:rPr lang="en-US" dirty="0" smtClean="0"/>
              <a:t> mod </a:t>
            </a:r>
            <a:r>
              <a:rPr lang="en-US" i="1" dirty="0" smtClean="0">
                <a:latin typeface="Palatino"/>
                <a:cs typeface="Palatino"/>
              </a:rPr>
              <a:t>p</a:t>
            </a:r>
            <a:r>
              <a:rPr lang="en-US" dirty="0" smtClean="0"/>
              <a:t>, or equivalently, can be expressed as </a:t>
            </a:r>
            <a:r>
              <a:rPr lang="en-US" i="1" dirty="0" err="1" smtClean="0">
                <a:latin typeface="Palatino"/>
                <a:cs typeface="Palatino"/>
              </a:rPr>
              <a:t>mp</a:t>
            </a:r>
            <a:r>
              <a:rPr lang="en-US" dirty="0" smtClean="0">
                <a:latin typeface="Palatino"/>
                <a:cs typeface="Palatino"/>
              </a:rPr>
              <a:t> + 1</a:t>
            </a:r>
            <a:r>
              <a:rPr lang="en-US" dirty="0" smtClean="0"/>
              <a:t>.</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203</a:t>
            </a:fld>
            <a:endParaRPr lang="en-US"/>
          </a:p>
        </p:txBody>
      </p:sp>
    </p:spTree>
    <p:extLst>
      <p:ext uri="{BB962C8B-B14F-4D97-AF65-F5344CB8AC3E}">
        <p14:creationId xmlns:p14="http://schemas.microsoft.com/office/powerpoint/2010/main" val="2470782521"/>
      </p:ext>
    </p:extLst>
  </p:cSld>
  <p:clrMapOvr>
    <a:masterClrMapping/>
  </p:clrMapOvr>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Self-Canceling Law</a:t>
            </a:r>
            <a:endParaRPr lang="en-US" dirty="0"/>
          </a:p>
        </p:txBody>
      </p:sp>
      <p:sp>
        <p:nvSpPr>
          <p:cNvPr id="3" name="Content Placeholder 2"/>
          <p:cNvSpPr>
            <a:spLocks noGrp="1"/>
          </p:cNvSpPr>
          <p:nvPr>
            <p:ph idx="1"/>
          </p:nvPr>
        </p:nvSpPr>
        <p:spPr>
          <a:xfrm>
            <a:off x="457200" y="1600200"/>
            <a:ext cx="8343900" cy="4525963"/>
          </a:xfrm>
        </p:spPr>
        <p:txBody>
          <a:bodyPr>
            <a:normAutofit lnSpcReduction="10000"/>
          </a:bodyPr>
          <a:lstStyle/>
          <a:p>
            <a:pPr marL="0" indent="0" algn="ctr">
              <a:spcAft>
                <a:spcPts val="600"/>
              </a:spcAft>
              <a:buNone/>
            </a:pPr>
            <a:r>
              <a:rPr lang="en-US" sz="2800" dirty="0" smtClean="0"/>
              <a:t>For any </a:t>
            </a:r>
            <a:r>
              <a:rPr lang="en-US" sz="2800" dirty="0" smtClean="0">
                <a:latin typeface="Palatino"/>
                <a:cs typeface="Palatino"/>
              </a:rPr>
              <a:t>0 &lt; </a:t>
            </a:r>
            <a:r>
              <a:rPr lang="en-US" sz="2800" i="1" dirty="0" smtClean="0">
                <a:latin typeface="Palatino"/>
                <a:cs typeface="Palatino"/>
              </a:rPr>
              <a:t>a</a:t>
            </a:r>
            <a:r>
              <a:rPr lang="en-US" sz="2800" dirty="0" smtClean="0">
                <a:latin typeface="Palatino"/>
                <a:cs typeface="Palatino"/>
              </a:rPr>
              <a:t> &lt; </a:t>
            </a:r>
            <a:r>
              <a:rPr lang="en-US" sz="2800" i="1" dirty="0" smtClean="0">
                <a:latin typeface="Palatino"/>
                <a:cs typeface="Palatino"/>
              </a:rPr>
              <a:t>p</a:t>
            </a:r>
            <a:r>
              <a:rPr lang="en-US" sz="2800" dirty="0" smtClean="0"/>
              <a:t>, </a:t>
            </a:r>
            <a:br>
              <a:rPr lang="en-US" sz="2800" dirty="0" smtClean="0"/>
            </a:br>
            <a:r>
              <a:rPr lang="en-US" sz="2800" i="1" dirty="0" smtClean="0">
                <a:latin typeface="Palatino"/>
                <a:cs typeface="Palatino"/>
              </a:rPr>
              <a:t>a</a:t>
            </a:r>
            <a:r>
              <a:rPr lang="en-US" sz="2800" baseline="30000" dirty="0" smtClean="0">
                <a:latin typeface="Palatino"/>
                <a:cs typeface="Palatino"/>
              </a:rPr>
              <a:t>2</a:t>
            </a:r>
            <a:r>
              <a:rPr lang="en-US" sz="2800" dirty="0" smtClean="0">
                <a:latin typeface="Palatino"/>
                <a:cs typeface="Palatino"/>
              </a:rPr>
              <a:t> = </a:t>
            </a:r>
            <a:r>
              <a:rPr lang="en-US" sz="2800" i="1" dirty="0" err="1" smtClean="0">
                <a:latin typeface="Palatino"/>
                <a:cs typeface="Palatino"/>
              </a:rPr>
              <a:t>mp</a:t>
            </a:r>
            <a:r>
              <a:rPr lang="en-US" sz="2800" dirty="0" smtClean="0">
                <a:latin typeface="Palatino"/>
                <a:cs typeface="Palatino"/>
              </a:rPr>
              <a:t> + 1    ⟹    </a:t>
            </a:r>
            <a:r>
              <a:rPr lang="en-US" sz="2800" i="1" dirty="0" smtClean="0">
                <a:latin typeface="Palatino"/>
                <a:cs typeface="Palatino"/>
              </a:rPr>
              <a:t>a</a:t>
            </a:r>
            <a:r>
              <a:rPr lang="en-US" sz="2800" dirty="0" smtClean="0">
                <a:latin typeface="Palatino"/>
                <a:cs typeface="Palatino"/>
              </a:rPr>
              <a:t> = 1   ∨   </a:t>
            </a:r>
            <a:r>
              <a:rPr lang="en-US" sz="2800" i="1" dirty="0" smtClean="0">
                <a:latin typeface="Palatino"/>
                <a:cs typeface="Palatino"/>
              </a:rPr>
              <a:t>a</a:t>
            </a:r>
            <a:r>
              <a:rPr lang="en-US" sz="2800" dirty="0" smtClean="0">
                <a:latin typeface="Palatino"/>
                <a:cs typeface="Palatino"/>
              </a:rPr>
              <a:t> = </a:t>
            </a:r>
            <a:r>
              <a:rPr lang="en-US" sz="2800" i="1" dirty="0" smtClean="0">
                <a:latin typeface="Palatino"/>
                <a:cs typeface="Palatino"/>
              </a:rPr>
              <a:t>p</a:t>
            </a:r>
            <a:r>
              <a:rPr lang="en-US" sz="2800" dirty="0" smtClean="0">
                <a:latin typeface="Palatino"/>
                <a:cs typeface="Palatino"/>
              </a:rPr>
              <a:t> – 1</a:t>
            </a:r>
          </a:p>
          <a:p>
            <a:pPr marL="0" indent="0">
              <a:spcAft>
                <a:spcPts val="600"/>
              </a:spcAft>
              <a:buNone/>
            </a:pPr>
            <a:r>
              <a:rPr lang="en-US" sz="2800" dirty="0" smtClean="0">
                <a:cs typeface="Palatino"/>
              </a:rPr>
              <a:t>Proof:  </a:t>
            </a:r>
          </a:p>
          <a:p>
            <a:pPr>
              <a:spcAft>
                <a:spcPts val="600"/>
              </a:spcAft>
            </a:pPr>
            <a:r>
              <a:rPr lang="en-US" sz="2800" dirty="0" smtClean="0">
                <a:cs typeface="Palatino"/>
              </a:rPr>
              <a:t>Suppose there were some other self-canceling </a:t>
            </a:r>
            <a:r>
              <a:rPr lang="en-US" sz="2800" i="1" dirty="0" smtClean="0">
                <a:latin typeface="Palatino"/>
                <a:cs typeface="Palatino"/>
              </a:rPr>
              <a:t>a</a:t>
            </a:r>
            <a:r>
              <a:rPr lang="en-US" sz="2800" dirty="0" smtClean="0">
                <a:cs typeface="Palatino"/>
              </a:rPr>
              <a:t> that’s neither </a:t>
            </a:r>
            <a:r>
              <a:rPr lang="en-US" sz="2800" dirty="0" smtClean="0">
                <a:latin typeface="Palatino"/>
                <a:cs typeface="Palatino"/>
              </a:rPr>
              <a:t>1</a:t>
            </a:r>
            <a:r>
              <a:rPr lang="en-US" sz="2800" dirty="0" smtClean="0">
                <a:cs typeface="Palatino"/>
              </a:rPr>
              <a:t> nor </a:t>
            </a:r>
            <a:r>
              <a:rPr lang="en-US" sz="2800" i="1" dirty="0" smtClean="0">
                <a:latin typeface="Palatino"/>
                <a:cs typeface="Palatino"/>
              </a:rPr>
              <a:t>p </a:t>
            </a:r>
            <a:r>
              <a:rPr lang="en-US" sz="2800" dirty="0" smtClean="0">
                <a:latin typeface="Palatino"/>
                <a:cs typeface="Palatino"/>
              </a:rPr>
              <a:t>– 1</a:t>
            </a:r>
            <a:r>
              <a:rPr lang="en-US" sz="2800" dirty="0" smtClean="0">
                <a:cs typeface="Palatino"/>
              </a:rPr>
              <a:t>.  </a:t>
            </a:r>
            <a:r>
              <a:rPr lang="en-US" sz="2800" dirty="0">
                <a:cs typeface="Palatino"/>
              </a:rPr>
              <a:t>I</a:t>
            </a:r>
            <a:r>
              <a:rPr lang="en-US" sz="2800" dirty="0" smtClean="0">
                <a:cs typeface="Palatino"/>
              </a:rPr>
              <a:t>t must be </a:t>
            </a:r>
            <a:r>
              <a:rPr lang="en-US" sz="2800" dirty="0" smtClean="0">
                <a:latin typeface="Palatino"/>
                <a:cs typeface="Palatino"/>
              </a:rPr>
              <a:t>1 &lt; </a:t>
            </a:r>
            <a:r>
              <a:rPr lang="en-US" sz="2800" i="1" dirty="0" smtClean="0">
                <a:latin typeface="Palatino"/>
                <a:cs typeface="Palatino"/>
              </a:rPr>
              <a:t>a</a:t>
            </a:r>
            <a:r>
              <a:rPr lang="en-US" sz="2800" dirty="0" smtClean="0">
                <a:latin typeface="Palatino"/>
                <a:cs typeface="Palatino"/>
              </a:rPr>
              <a:t> &lt; </a:t>
            </a:r>
            <a:r>
              <a:rPr lang="en-US" sz="2800" i="1" dirty="0" smtClean="0">
                <a:latin typeface="Palatino"/>
                <a:cs typeface="Palatino"/>
              </a:rPr>
              <a:t>p</a:t>
            </a:r>
            <a:r>
              <a:rPr lang="en-US" sz="2800" dirty="0" smtClean="0">
                <a:latin typeface="Palatino"/>
                <a:cs typeface="Palatino"/>
              </a:rPr>
              <a:t> – 1</a:t>
            </a:r>
            <a:r>
              <a:rPr lang="en-US" sz="2800" dirty="0" smtClean="0">
                <a:cs typeface="Palatino"/>
              </a:rPr>
              <a:t>.</a:t>
            </a:r>
          </a:p>
          <a:p>
            <a:pPr>
              <a:spcAft>
                <a:spcPts val="600"/>
              </a:spcAft>
            </a:pPr>
            <a:r>
              <a:rPr lang="en-US" sz="2800" dirty="0" smtClean="0">
                <a:cs typeface="Palatino"/>
              </a:rPr>
              <a:t>Rearranged proof condition gives us </a:t>
            </a:r>
            <a:r>
              <a:rPr lang="en-US" sz="2800" i="1" dirty="0" smtClean="0">
                <a:latin typeface="Palatino"/>
                <a:cs typeface="Palatino"/>
              </a:rPr>
              <a:t>a</a:t>
            </a:r>
            <a:r>
              <a:rPr lang="en-US" sz="2800" baseline="30000" dirty="0" smtClean="0">
                <a:latin typeface="Palatino"/>
                <a:cs typeface="Palatino"/>
              </a:rPr>
              <a:t>2</a:t>
            </a:r>
            <a:r>
              <a:rPr lang="en-US" sz="2800" dirty="0" smtClean="0">
                <a:latin typeface="Palatino"/>
                <a:cs typeface="Palatino"/>
              </a:rPr>
              <a:t> – 1 = </a:t>
            </a:r>
            <a:r>
              <a:rPr lang="en-US" sz="2800" i="1" dirty="0" err="1" smtClean="0">
                <a:latin typeface="Palatino"/>
                <a:cs typeface="Palatino"/>
              </a:rPr>
              <a:t>mp</a:t>
            </a:r>
            <a:r>
              <a:rPr lang="en-US" sz="2800" dirty="0" smtClean="0">
                <a:cs typeface="Palatino"/>
              </a:rPr>
              <a:t>.</a:t>
            </a:r>
          </a:p>
          <a:p>
            <a:pPr>
              <a:spcAft>
                <a:spcPts val="600"/>
              </a:spcAft>
            </a:pPr>
            <a:r>
              <a:rPr lang="en-US" sz="2800" dirty="0" smtClean="0">
                <a:cs typeface="Palatino"/>
              </a:rPr>
              <a:t>Factoring gives </a:t>
            </a:r>
            <a:r>
              <a:rPr lang="en-US" sz="2800" dirty="0" smtClean="0">
                <a:latin typeface="Palatino"/>
                <a:cs typeface="Palatino"/>
              </a:rPr>
              <a:t>(</a:t>
            </a:r>
            <a:r>
              <a:rPr lang="en-US" sz="2800" i="1" dirty="0" smtClean="0">
                <a:latin typeface="Palatino"/>
                <a:cs typeface="Palatino"/>
              </a:rPr>
              <a:t>a</a:t>
            </a:r>
            <a:r>
              <a:rPr lang="en-US" sz="2800" dirty="0" smtClean="0">
                <a:latin typeface="Palatino"/>
                <a:cs typeface="Palatino"/>
              </a:rPr>
              <a:t> – 1)(</a:t>
            </a:r>
            <a:r>
              <a:rPr lang="en-US" sz="2800" i="1" dirty="0" smtClean="0">
                <a:latin typeface="Palatino"/>
                <a:cs typeface="Palatino"/>
              </a:rPr>
              <a:t>a</a:t>
            </a:r>
            <a:r>
              <a:rPr lang="en-US" sz="2800" dirty="0" smtClean="0">
                <a:latin typeface="Palatino"/>
                <a:cs typeface="Palatino"/>
              </a:rPr>
              <a:t> + 1) = </a:t>
            </a:r>
            <a:r>
              <a:rPr lang="en-US" sz="2800" i="1" dirty="0" err="1" smtClean="0">
                <a:latin typeface="Palatino"/>
                <a:cs typeface="Palatino"/>
              </a:rPr>
              <a:t>mp</a:t>
            </a:r>
            <a:r>
              <a:rPr lang="en-US" sz="2800" dirty="0" smtClean="0">
                <a:cs typeface="Palatino"/>
              </a:rPr>
              <a:t>.</a:t>
            </a:r>
          </a:p>
          <a:p>
            <a:pPr>
              <a:spcAft>
                <a:spcPts val="600"/>
              </a:spcAft>
            </a:pPr>
            <a:r>
              <a:rPr lang="en-US" sz="2800" dirty="0" smtClean="0">
                <a:cs typeface="Palatino"/>
              </a:rPr>
              <a:t>But now we have two integers </a:t>
            </a:r>
            <a:r>
              <a:rPr lang="en-US" sz="2800" dirty="0" smtClean="0">
                <a:latin typeface="Palatino"/>
                <a:cs typeface="Palatino"/>
              </a:rPr>
              <a:t>&lt; </a:t>
            </a:r>
            <a:r>
              <a:rPr lang="en-US" sz="2800" i="1" dirty="0" smtClean="0">
                <a:latin typeface="Palatino"/>
                <a:cs typeface="Palatino"/>
              </a:rPr>
              <a:t>p</a:t>
            </a:r>
            <a:r>
              <a:rPr lang="en-US" sz="2800" dirty="0" smtClean="0">
                <a:cs typeface="Palatino"/>
              </a:rPr>
              <a:t> whose product is divisible by </a:t>
            </a:r>
            <a:r>
              <a:rPr lang="en-US" sz="2800" i="1" dirty="0" smtClean="0">
                <a:latin typeface="Palatino"/>
                <a:cs typeface="Palatino"/>
              </a:rPr>
              <a:t>p</a:t>
            </a:r>
            <a:r>
              <a:rPr lang="en-US" sz="2800" dirty="0" smtClean="0">
                <a:cs typeface="Palatino"/>
              </a:rPr>
              <a:t>.  Contradicts Euclid VII, 30.</a:t>
            </a:r>
            <a:endParaRPr lang="en-US" sz="2800" dirty="0">
              <a:cs typeface="Palatino"/>
            </a:endParaRPr>
          </a:p>
        </p:txBody>
      </p:sp>
      <p:sp>
        <p:nvSpPr>
          <p:cNvPr id="4" name="Slide Number Placeholder 3"/>
          <p:cNvSpPr>
            <a:spLocks noGrp="1"/>
          </p:cNvSpPr>
          <p:nvPr>
            <p:ph type="sldNum" sz="quarter" idx="12"/>
          </p:nvPr>
        </p:nvSpPr>
        <p:spPr/>
        <p:txBody>
          <a:bodyPr/>
          <a:lstStyle/>
          <a:p>
            <a:fld id="{A1370079-B969-244C-8D20-DC2548AA4964}" type="slidenum">
              <a:rPr lang="en-US" smtClean="0"/>
              <a:t>204</a:t>
            </a:fld>
            <a:endParaRPr lang="en-US" dirty="0"/>
          </a:p>
        </p:txBody>
      </p:sp>
    </p:spTree>
    <p:extLst>
      <p:ext uri="{BB962C8B-B14F-4D97-AF65-F5344CB8AC3E}">
        <p14:creationId xmlns:p14="http://schemas.microsoft.com/office/powerpoint/2010/main" val="23749041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Wilson’s Theorem</a:t>
            </a:r>
            <a:endParaRPr lang="en-US" dirty="0"/>
          </a:p>
        </p:txBody>
      </p:sp>
      <p:sp>
        <p:nvSpPr>
          <p:cNvPr id="3" name="Content Placeholder 2"/>
          <p:cNvSpPr>
            <a:spLocks noGrp="1"/>
          </p:cNvSpPr>
          <p:nvPr>
            <p:ph idx="1"/>
          </p:nvPr>
        </p:nvSpPr>
        <p:spPr>
          <a:xfrm>
            <a:off x="457200" y="1600200"/>
            <a:ext cx="8331200" cy="4525963"/>
          </a:xfrm>
        </p:spPr>
        <p:txBody>
          <a:bodyPr>
            <a:normAutofit/>
          </a:bodyPr>
          <a:lstStyle/>
          <a:p>
            <a:pPr marL="0" indent="0" algn="ctr">
              <a:buNone/>
            </a:pPr>
            <a:r>
              <a:rPr lang="en-US" sz="2800" dirty="0" smtClean="0"/>
              <a:t>If </a:t>
            </a:r>
            <a:r>
              <a:rPr lang="en-US" sz="2800" i="1" dirty="0" smtClean="0">
                <a:latin typeface="Palatino"/>
                <a:cs typeface="Palatino"/>
              </a:rPr>
              <a:t>p</a:t>
            </a:r>
            <a:r>
              <a:rPr lang="en-US" sz="2800" dirty="0" smtClean="0"/>
              <a:t> is prime, there is an integer </a:t>
            </a:r>
            <a:r>
              <a:rPr lang="en-US" sz="2800" i="1" dirty="0" smtClean="0">
                <a:latin typeface="Palatino"/>
                <a:cs typeface="Palatino"/>
              </a:rPr>
              <a:t>m</a:t>
            </a:r>
            <a:r>
              <a:rPr lang="en-US" sz="2800" dirty="0" smtClean="0"/>
              <a:t> such that</a:t>
            </a:r>
            <a:br>
              <a:rPr lang="en-US" sz="2800" dirty="0" smtClean="0"/>
            </a:br>
            <a:r>
              <a:rPr lang="en-US" sz="2800" dirty="0" smtClean="0">
                <a:latin typeface="Palatino"/>
                <a:cs typeface="Palatino"/>
              </a:rPr>
              <a:t>(</a:t>
            </a:r>
            <a:r>
              <a:rPr lang="en-US" sz="2800" i="1" dirty="0" smtClean="0">
                <a:latin typeface="Palatino"/>
                <a:cs typeface="Palatino"/>
              </a:rPr>
              <a:t>p</a:t>
            </a:r>
            <a:r>
              <a:rPr lang="en-US" sz="2800" dirty="0" smtClean="0">
                <a:latin typeface="Palatino"/>
                <a:cs typeface="Palatino"/>
              </a:rPr>
              <a:t> – 1)! = </a:t>
            </a:r>
            <a:r>
              <a:rPr lang="en-US" sz="2800" i="1" dirty="0" err="1" smtClean="0">
                <a:latin typeface="Palatino"/>
                <a:cs typeface="Palatino"/>
              </a:rPr>
              <a:t>mp</a:t>
            </a:r>
            <a:r>
              <a:rPr lang="en-US" sz="2800" dirty="0" smtClean="0">
                <a:latin typeface="Palatino"/>
                <a:cs typeface="Palatino"/>
              </a:rPr>
              <a:t> + (</a:t>
            </a:r>
            <a:r>
              <a:rPr lang="en-US" sz="2800" i="1" dirty="0" smtClean="0">
                <a:latin typeface="Palatino"/>
                <a:cs typeface="Palatino"/>
              </a:rPr>
              <a:t>p</a:t>
            </a:r>
            <a:r>
              <a:rPr lang="en-US" sz="2800" dirty="0" smtClean="0">
                <a:latin typeface="Palatino"/>
                <a:cs typeface="Palatino"/>
              </a:rPr>
              <a:t> – 1)</a:t>
            </a:r>
          </a:p>
          <a:p>
            <a:pPr marL="0" indent="0">
              <a:buNone/>
            </a:pPr>
            <a:r>
              <a:rPr lang="en-US" sz="2800" dirty="0"/>
              <a:t>o</a:t>
            </a:r>
            <a:r>
              <a:rPr lang="en-US" sz="2800" dirty="0" smtClean="0"/>
              <a:t>r, equivalently:</a:t>
            </a:r>
          </a:p>
          <a:p>
            <a:pPr marL="0" indent="0" algn="ctr">
              <a:buNone/>
            </a:pPr>
            <a:r>
              <a:rPr lang="en-US" sz="2800" dirty="0" smtClean="0">
                <a:latin typeface="Palatino"/>
                <a:cs typeface="Palatino"/>
              </a:rPr>
              <a:t>(</a:t>
            </a:r>
            <a:r>
              <a:rPr lang="en-US" sz="2800" i="1" dirty="0" smtClean="0">
                <a:latin typeface="Palatino"/>
                <a:cs typeface="Palatino"/>
              </a:rPr>
              <a:t>p</a:t>
            </a:r>
            <a:r>
              <a:rPr lang="en-US" sz="2800" dirty="0" smtClean="0">
                <a:latin typeface="Palatino"/>
                <a:cs typeface="Palatino"/>
              </a:rPr>
              <a:t> – 1)! = (</a:t>
            </a:r>
            <a:r>
              <a:rPr lang="en-US" sz="2800" i="1" dirty="0" smtClean="0">
                <a:latin typeface="Palatino"/>
                <a:cs typeface="Palatino"/>
              </a:rPr>
              <a:t>p</a:t>
            </a:r>
            <a:r>
              <a:rPr lang="en-US" sz="2800" dirty="0" smtClean="0">
                <a:latin typeface="Palatino"/>
                <a:cs typeface="Palatino"/>
              </a:rPr>
              <a:t> – 1) mod </a:t>
            </a:r>
            <a:r>
              <a:rPr lang="en-US" sz="2800" i="1" dirty="0" smtClean="0">
                <a:latin typeface="Palatino"/>
                <a:cs typeface="Palatino"/>
              </a:rPr>
              <a:t>p</a:t>
            </a:r>
          </a:p>
          <a:p>
            <a:endParaRPr lang="en-US" sz="2800" dirty="0">
              <a:latin typeface="Palatino"/>
              <a:cs typeface="Palatino"/>
            </a:endParaRPr>
          </a:p>
          <a:p>
            <a:pPr marL="0" indent="0">
              <a:buNone/>
            </a:pPr>
            <a:endParaRPr lang="en-US" sz="2800" dirty="0" smtClean="0">
              <a:cs typeface="Palatino"/>
            </a:endParaRPr>
          </a:p>
        </p:txBody>
      </p:sp>
      <p:sp>
        <p:nvSpPr>
          <p:cNvPr id="4" name="Slide Number Placeholder 3"/>
          <p:cNvSpPr>
            <a:spLocks noGrp="1"/>
          </p:cNvSpPr>
          <p:nvPr>
            <p:ph type="sldNum" sz="quarter" idx="12"/>
          </p:nvPr>
        </p:nvSpPr>
        <p:spPr/>
        <p:txBody>
          <a:bodyPr/>
          <a:lstStyle/>
          <a:p>
            <a:fld id="{A1370079-B969-244C-8D20-DC2548AA4964}" type="slidenum">
              <a:rPr lang="en-US" smtClean="0"/>
              <a:t>205</a:t>
            </a:fld>
            <a:endParaRPr lang="en-US"/>
          </a:p>
        </p:txBody>
      </p:sp>
    </p:spTree>
    <p:extLst>
      <p:ext uri="{BB962C8B-B14F-4D97-AF65-F5344CB8AC3E}">
        <p14:creationId xmlns:p14="http://schemas.microsoft.com/office/powerpoint/2010/main" val="138697234"/>
      </p:ext>
    </p:extLst>
  </p:cSld>
  <p:clrMapOvr>
    <a:masterClrMapping/>
  </p:clrMapOvr>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72500" cy="1143000"/>
          </a:xfrm>
        </p:spPr>
        <p:txBody>
          <a:bodyPr>
            <a:normAutofit fontScale="90000"/>
          </a:bodyPr>
          <a:lstStyle/>
          <a:p>
            <a:r>
              <a:rPr lang="en-US" dirty="0" smtClean="0"/>
              <a:t>Proof of Wilson’s Theorem:</a:t>
            </a:r>
            <a:br>
              <a:rPr lang="en-US" dirty="0" smtClean="0"/>
            </a:br>
            <a:endParaRPr lang="en-US" sz="3600" dirty="0"/>
          </a:p>
        </p:txBody>
      </p:sp>
      <p:sp>
        <p:nvSpPr>
          <p:cNvPr id="3" name="Content Placeholder 2"/>
          <p:cNvSpPr>
            <a:spLocks noGrp="1"/>
          </p:cNvSpPr>
          <p:nvPr>
            <p:ph idx="1"/>
          </p:nvPr>
        </p:nvSpPr>
        <p:spPr>
          <a:xfrm>
            <a:off x="457200" y="1748838"/>
            <a:ext cx="8229600" cy="4525963"/>
          </a:xfrm>
        </p:spPr>
        <p:txBody>
          <a:bodyPr>
            <a:normAutofit fontScale="92500" lnSpcReduction="10000"/>
          </a:bodyPr>
          <a:lstStyle/>
          <a:p>
            <a:pPr>
              <a:spcAft>
                <a:spcPts val="600"/>
              </a:spcAft>
            </a:pPr>
            <a:r>
              <a:rPr lang="en-US" sz="2800" dirty="0" smtClean="0"/>
              <a:t>By definition: </a:t>
            </a:r>
          </a:p>
          <a:p>
            <a:pPr>
              <a:spcAft>
                <a:spcPts val="600"/>
              </a:spcAft>
            </a:pPr>
            <a:r>
              <a:rPr lang="en-US" sz="2800" dirty="0" smtClean="0"/>
              <a:t>By Cancellation and Self-canceling laws, each number in above product except </a:t>
            </a:r>
            <a:r>
              <a:rPr lang="en-US" sz="2800" dirty="0" smtClean="0">
                <a:latin typeface="Palatino"/>
                <a:cs typeface="Palatino"/>
              </a:rPr>
              <a:t>1</a:t>
            </a:r>
            <a:r>
              <a:rPr lang="en-US" sz="2800" dirty="0" smtClean="0"/>
              <a:t> and </a:t>
            </a:r>
            <a:r>
              <a:rPr lang="en-US" sz="2800" i="1" dirty="0" smtClean="0">
                <a:latin typeface="Palatino"/>
                <a:cs typeface="Palatino"/>
              </a:rPr>
              <a:t>p </a:t>
            </a:r>
            <a:r>
              <a:rPr lang="en-US" sz="2800" dirty="0" smtClean="0">
                <a:latin typeface="Palatino"/>
                <a:cs typeface="Palatino"/>
              </a:rPr>
              <a:t>– 1 </a:t>
            </a:r>
            <a:r>
              <a:rPr lang="en-US" sz="2800" dirty="0" smtClean="0"/>
              <a:t>is cancelled by its own inverse, i.e. has remainder 1.</a:t>
            </a:r>
          </a:p>
          <a:p>
            <a:pPr>
              <a:spcAft>
                <a:spcPts val="600"/>
              </a:spcAft>
            </a:pPr>
            <a:r>
              <a:rPr lang="en-US" sz="2800" dirty="0" smtClean="0"/>
              <a:t>So we could collapse all cancelled terms as </a:t>
            </a:r>
            <a:r>
              <a:rPr lang="en-US" sz="2800" i="1" dirty="0" err="1" smtClean="0">
                <a:latin typeface="Palatino"/>
                <a:cs typeface="Palatino"/>
              </a:rPr>
              <a:t>np</a:t>
            </a:r>
            <a:r>
              <a:rPr lang="en-US" sz="2800" dirty="0" smtClean="0">
                <a:latin typeface="Palatino"/>
                <a:cs typeface="Palatino"/>
              </a:rPr>
              <a:t> + 1</a:t>
            </a:r>
            <a:r>
              <a:rPr lang="en-US" sz="2800" dirty="0" smtClean="0"/>
              <a:t>:</a:t>
            </a:r>
          </a:p>
          <a:p>
            <a:pPr>
              <a:spcAft>
                <a:spcPts val="600"/>
              </a:spcAft>
            </a:pPr>
            <a:endParaRPr lang="en-US" sz="2800" dirty="0"/>
          </a:p>
          <a:p>
            <a:pPr>
              <a:spcAft>
                <a:spcPts val="600"/>
              </a:spcAft>
            </a:pPr>
            <a:endParaRPr lang="en-US" sz="2800" dirty="0" smtClean="0"/>
          </a:p>
          <a:p>
            <a:pPr>
              <a:spcAft>
                <a:spcPts val="600"/>
              </a:spcAft>
            </a:pPr>
            <a:endParaRPr lang="en-US" sz="2800" dirty="0"/>
          </a:p>
          <a:p>
            <a:pPr>
              <a:spcAft>
                <a:spcPts val="600"/>
              </a:spcAft>
            </a:pPr>
            <a:r>
              <a:rPr lang="en-US" sz="2800" dirty="0" smtClean="0"/>
              <a:t>Then </a:t>
            </a:r>
            <a:r>
              <a:rPr lang="en-US" sz="2800" i="1" dirty="0" smtClean="0">
                <a:latin typeface="Palatino"/>
                <a:cs typeface="Palatino"/>
              </a:rPr>
              <a:t>m</a:t>
            </a:r>
            <a:r>
              <a:rPr lang="en-US" sz="2800" dirty="0" smtClean="0">
                <a:latin typeface="Palatino"/>
                <a:cs typeface="Palatino"/>
              </a:rPr>
              <a:t> = </a:t>
            </a:r>
            <a:r>
              <a:rPr lang="en-US" sz="2800" i="1" dirty="0" err="1" smtClean="0">
                <a:latin typeface="Palatino"/>
                <a:cs typeface="Palatino"/>
              </a:rPr>
              <a:t>np</a:t>
            </a:r>
            <a:r>
              <a:rPr lang="en-US" sz="2800" dirty="0" smtClean="0">
                <a:latin typeface="Palatino"/>
                <a:cs typeface="Palatino"/>
              </a:rPr>
              <a:t> – </a:t>
            </a:r>
            <a:r>
              <a:rPr lang="en-US" sz="2800" i="1" dirty="0" smtClean="0">
                <a:latin typeface="Palatino"/>
                <a:cs typeface="Palatino"/>
              </a:rPr>
              <a:t>n</a:t>
            </a:r>
            <a:r>
              <a:rPr lang="en-US" sz="2800" dirty="0" smtClean="0">
                <a:latin typeface="Palatino"/>
                <a:cs typeface="Palatino"/>
              </a:rPr>
              <a:t> </a:t>
            </a:r>
            <a:r>
              <a:rPr lang="en-US" sz="2800" dirty="0" smtClean="0"/>
              <a:t>satisfies the theorem.</a:t>
            </a:r>
          </a:p>
          <a:p>
            <a:pPr marL="0" indent="0">
              <a:buNone/>
            </a:pPr>
            <a:endParaRPr lang="en-US" sz="2800" dirty="0"/>
          </a:p>
        </p:txBody>
      </p:sp>
      <p:sp>
        <p:nvSpPr>
          <p:cNvPr id="4" name="Slide Number Placeholder 3"/>
          <p:cNvSpPr>
            <a:spLocks noGrp="1"/>
          </p:cNvSpPr>
          <p:nvPr>
            <p:ph type="sldNum" sz="quarter" idx="12"/>
          </p:nvPr>
        </p:nvSpPr>
        <p:spPr/>
        <p:txBody>
          <a:bodyPr/>
          <a:lstStyle/>
          <a:p>
            <a:fld id="{A1370079-B969-244C-8D20-DC2548AA4964}" type="slidenum">
              <a:rPr lang="en-US" smtClean="0"/>
              <a:t>206</a:t>
            </a:fld>
            <a:endParaRPr lang="en-US"/>
          </a:p>
        </p:txBody>
      </p:sp>
      <p:pic>
        <p:nvPicPr>
          <p:cNvPr id="9" name="Picture 8"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0750" y="939800"/>
            <a:ext cx="7766050" cy="449178"/>
          </a:xfrm>
          <a:prstGeom prst="rect">
            <a:avLst/>
          </a:prstGeom>
        </p:spPr>
      </p:pic>
      <p:pic>
        <p:nvPicPr>
          <p:cNvPr id="10" name="Picture 9"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33750" y="1805586"/>
            <a:ext cx="4044950" cy="359972"/>
          </a:xfrm>
          <a:prstGeom prst="rect">
            <a:avLst/>
          </a:prstGeom>
        </p:spPr>
      </p:pic>
      <p:pic>
        <p:nvPicPr>
          <p:cNvPr id="11" name="Picture 10" descr="latex-image-1.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397250" y="4057650"/>
            <a:ext cx="4222750" cy="1319609"/>
          </a:xfrm>
          <a:prstGeom prst="rect">
            <a:avLst/>
          </a:prstGeom>
        </p:spPr>
      </p:pic>
    </p:spTree>
    <p:extLst>
      <p:ext uri="{BB962C8B-B14F-4D97-AF65-F5344CB8AC3E}">
        <p14:creationId xmlns:p14="http://schemas.microsoft.com/office/powerpoint/2010/main" val="2564291671"/>
      </p:ext>
    </p:extLst>
  </p:cSld>
  <p:clrMapOvr>
    <a:masterClrMapping/>
  </p:clrMapOvr>
  <p:timing>
    <p:tnLst>
      <p:par>
        <p:cTn xmlns:p14="http://schemas.microsoft.com/office/powerpoint/2010/mai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274638"/>
            <a:ext cx="8610600" cy="1143000"/>
          </a:xfrm>
        </p:spPr>
        <p:txBody>
          <a:bodyPr>
            <a:normAutofit fontScale="90000"/>
          </a:bodyPr>
          <a:lstStyle/>
          <a:p>
            <a:r>
              <a:rPr lang="en-US" dirty="0" smtClean="0"/>
              <a:t>Proof of Fermat’s Little Theorem (1)</a:t>
            </a:r>
            <a:br>
              <a:rPr lang="en-US" dirty="0" smtClean="0"/>
            </a:br>
            <a:r>
              <a:rPr lang="en-US" sz="3600" dirty="0" smtClean="0"/>
              <a:t>If </a:t>
            </a:r>
            <a:r>
              <a:rPr lang="en-US" sz="3600" i="1" dirty="0" smtClean="0">
                <a:latin typeface="Palatino"/>
                <a:cs typeface="Palatino"/>
              </a:rPr>
              <a:t>p</a:t>
            </a:r>
            <a:r>
              <a:rPr lang="en-US" sz="3600" dirty="0" smtClean="0"/>
              <a:t> prime, </a:t>
            </a:r>
            <a:r>
              <a:rPr lang="en-US" sz="3600" i="1" dirty="0" err="1" smtClean="0">
                <a:latin typeface="Palatino"/>
                <a:cs typeface="Palatino"/>
              </a:rPr>
              <a:t>a</a:t>
            </a:r>
            <a:r>
              <a:rPr lang="en-US" sz="3600" i="1" baseline="30000" dirty="0" err="1" smtClean="0">
                <a:latin typeface="Palatino"/>
                <a:cs typeface="Palatino"/>
              </a:rPr>
              <a:t>p</a:t>
            </a:r>
            <a:r>
              <a:rPr lang="en-US" sz="3600" baseline="30000" dirty="0">
                <a:latin typeface="Palatino"/>
                <a:cs typeface="Palatino"/>
              </a:rPr>
              <a:t>–1 </a:t>
            </a:r>
            <a:r>
              <a:rPr lang="en-US" sz="3600" dirty="0">
                <a:latin typeface="Palatino"/>
                <a:cs typeface="Palatino"/>
              </a:rPr>
              <a:t>– 1 </a:t>
            </a:r>
            <a:r>
              <a:rPr lang="en-US" sz="3600" dirty="0"/>
              <a:t>is divisible by </a:t>
            </a:r>
            <a:r>
              <a:rPr lang="en-US" sz="3600" i="1" dirty="0" smtClean="0">
                <a:latin typeface="Palatino"/>
                <a:cs typeface="Palatino"/>
              </a:rPr>
              <a:t>p</a:t>
            </a:r>
            <a:r>
              <a:rPr lang="en-US" sz="3600" dirty="0" smtClean="0"/>
              <a:t> for </a:t>
            </a:r>
            <a:r>
              <a:rPr lang="en-US" sz="3600" dirty="0"/>
              <a:t>any </a:t>
            </a:r>
            <a:r>
              <a:rPr lang="en-US" sz="3600" dirty="0">
                <a:latin typeface="Palatino"/>
                <a:cs typeface="Palatino"/>
              </a:rPr>
              <a:t>0 &lt; </a:t>
            </a:r>
            <a:r>
              <a:rPr lang="en-US" sz="3600" i="1" dirty="0">
                <a:latin typeface="Palatino"/>
                <a:cs typeface="Palatino"/>
              </a:rPr>
              <a:t>a</a:t>
            </a:r>
            <a:r>
              <a:rPr lang="en-US" sz="3600" dirty="0">
                <a:latin typeface="Palatino"/>
                <a:cs typeface="Palatino"/>
              </a:rPr>
              <a:t> &lt; </a:t>
            </a:r>
            <a:r>
              <a:rPr lang="en-US" sz="3600" i="1" dirty="0" smtClean="0">
                <a:latin typeface="Palatino"/>
                <a:cs typeface="Palatino"/>
              </a:rPr>
              <a:t>p</a:t>
            </a:r>
            <a:endParaRPr lang="en-US" sz="3600" dirty="0">
              <a:latin typeface="Palatino"/>
              <a:cs typeface="Palatino"/>
            </a:endParaRPr>
          </a:p>
        </p:txBody>
      </p:sp>
      <p:sp>
        <p:nvSpPr>
          <p:cNvPr id="3" name="Content Placeholder 2"/>
          <p:cNvSpPr>
            <a:spLocks noGrp="1"/>
          </p:cNvSpPr>
          <p:nvPr>
            <p:ph idx="1"/>
          </p:nvPr>
        </p:nvSpPr>
        <p:spPr>
          <a:xfrm>
            <a:off x="433052" y="1600200"/>
            <a:ext cx="8229600" cy="4756150"/>
          </a:xfrm>
        </p:spPr>
        <p:txBody>
          <a:bodyPr>
            <a:normAutofit/>
          </a:bodyPr>
          <a:lstStyle/>
          <a:p>
            <a:endParaRPr lang="en-US" sz="2800" dirty="0" smtClean="0"/>
          </a:p>
          <a:p>
            <a:r>
              <a:rPr lang="en-US" sz="2800" dirty="0" smtClean="0"/>
              <a:t>Consider the product:</a:t>
            </a:r>
          </a:p>
          <a:p>
            <a:endParaRPr lang="en-US" sz="2800" dirty="0"/>
          </a:p>
          <a:p>
            <a:r>
              <a:rPr lang="en-US" sz="2800" dirty="0" smtClean="0"/>
              <a:t>Write Wilson’s Theorem </a:t>
            </a:r>
            <a:r>
              <a:rPr lang="en-US" sz="2800" dirty="0"/>
              <a:t>a</a:t>
            </a:r>
            <a:r>
              <a:rPr lang="en-US" sz="2800" dirty="0" smtClean="0"/>
              <a:t>s:</a:t>
            </a:r>
          </a:p>
          <a:p>
            <a:endParaRPr lang="en-US" sz="2800" dirty="0"/>
          </a:p>
          <a:p>
            <a:r>
              <a:rPr lang="en-US" sz="2800" dirty="0" smtClean="0"/>
              <a:t>Substitute:</a:t>
            </a:r>
          </a:p>
          <a:p>
            <a:endParaRPr lang="en-US" sz="2800" dirty="0"/>
          </a:p>
          <a:p>
            <a:endParaRPr lang="en-US" sz="2800" dirty="0" smtClean="0"/>
          </a:p>
          <a:p>
            <a:pPr marL="0" indent="0">
              <a:buNone/>
            </a:pPr>
            <a:endParaRPr lang="en-US" sz="2800" dirty="0" smtClean="0"/>
          </a:p>
        </p:txBody>
      </p:sp>
      <p:sp>
        <p:nvSpPr>
          <p:cNvPr id="4" name="Slide Number Placeholder 3"/>
          <p:cNvSpPr>
            <a:spLocks noGrp="1"/>
          </p:cNvSpPr>
          <p:nvPr>
            <p:ph type="sldNum" sz="quarter" idx="12"/>
          </p:nvPr>
        </p:nvSpPr>
        <p:spPr/>
        <p:txBody>
          <a:bodyPr/>
          <a:lstStyle/>
          <a:p>
            <a:fld id="{A1370079-B969-244C-8D20-DC2548AA4964}" type="slidenum">
              <a:rPr lang="en-US" smtClean="0"/>
              <a:t>207</a:t>
            </a:fld>
            <a:endParaRPr lang="en-US"/>
          </a:p>
        </p:txBody>
      </p:sp>
      <p:sp>
        <p:nvSpPr>
          <p:cNvPr id="9" name="Rectangle 8"/>
          <p:cNvSpPr/>
          <p:nvPr/>
        </p:nvSpPr>
        <p:spPr>
          <a:xfrm>
            <a:off x="5981700" y="5384800"/>
            <a:ext cx="2908300" cy="444500"/>
          </a:xfrm>
          <a:prstGeom prst="rect">
            <a:avLst/>
          </a:prstGeom>
          <a:noFill/>
          <a:ln w="381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26025" y="1924050"/>
            <a:ext cx="1962150" cy="828132"/>
          </a:xfrm>
          <a:prstGeom prst="rect">
            <a:avLst/>
          </a:prstGeom>
        </p:spPr>
      </p:pic>
      <p:pic>
        <p:nvPicPr>
          <p:cNvPr id="10" name="Picture 9"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16500" y="2904582"/>
            <a:ext cx="2352675" cy="847879"/>
          </a:xfrm>
          <a:prstGeom prst="rect">
            <a:avLst/>
          </a:prstGeom>
        </p:spPr>
      </p:pic>
      <p:pic>
        <p:nvPicPr>
          <p:cNvPr id="11" name="Picture 10" descr="latex-image-1.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16500" y="3962532"/>
            <a:ext cx="3784600" cy="1809684"/>
          </a:xfrm>
          <a:prstGeom prst="rect">
            <a:avLst/>
          </a:prstGeom>
        </p:spPr>
      </p:pic>
    </p:spTree>
    <p:extLst>
      <p:ext uri="{BB962C8B-B14F-4D97-AF65-F5344CB8AC3E}">
        <p14:creationId xmlns:p14="http://schemas.microsoft.com/office/powerpoint/2010/main" val="1553356318"/>
      </p:ext>
    </p:extLst>
  </p:cSld>
  <p:clrMapOvr>
    <a:masterClrMapping/>
  </p:clrMapOvr>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274638"/>
            <a:ext cx="8610600" cy="1143000"/>
          </a:xfrm>
        </p:spPr>
        <p:txBody>
          <a:bodyPr>
            <a:normAutofit fontScale="90000"/>
          </a:bodyPr>
          <a:lstStyle/>
          <a:p>
            <a:r>
              <a:rPr lang="en-US" dirty="0" smtClean="0"/>
              <a:t>Proof of Fermat’s Little Theorem (2)</a:t>
            </a:r>
            <a:br>
              <a:rPr lang="en-US" dirty="0" smtClean="0"/>
            </a:br>
            <a:r>
              <a:rPr lang="en-US" sz="3600" dirty="0" smtClean="0"/>
              <a:t>If </a:t>
            </a:r>
            <a:r>
              <a:rPr lang="en-US" sz="3600" i="1" dirty="0" smtClean="0">
                <a:latin typeface="Palatino"/>
                <a:cs typeface="Palatino"/>
              </a:rPr>
              <a:t>p</a:t>
            </a:r>
            <a:r>
              <a:rPr lang="en-US" sz="3600" dirty="0" smtClean="0"/>
              <a:t> prime, </a:t>
            </a:r>
            <a:r>
              <a:rPr lang="en-US" sz="3600" i="1" dirty="0" err="1" smtClean="0">
                <a:latin typeface="Palatino"/>
                <a:cs typeface="Palatino"/>
              </a:rPr>
              <a:t>a</a:t>
            </a:r>
            <a:r>
              <a:rPr lang="en-US" sz="3600" i="1" baseline="30000" dirty="0" err="1" smtClean="0">
                <a:latin typeface="Palatino"/>
                <a:cs typeface="Palatino"/>
              </a:rPr>
              <a:t>p</a:t>
            </a:r>
            <a:r>
              <a:rPr lang="en-US" sz="3600" baseline="30000" dirty="0">
                <a:latin typeface="Palatino"/>
                <a:cs typeface="Palatino"/>
              </a:rPr>
              <a:t>–1 </a:t>
            </a:r>
            <a:r>
              <a:rPr lang="en-US" sz="3600" dirty="0">
                <a:latin typeface="Palatino"/>
                <a:cs typeface="Palatino"/>
              </a:rPr>
              <a:t>– 1 </a:t>
            </a:r>
            <a:r>
              <a:rPr lang="en-US" sz="3600" dirty="0"/>
              <a:t>is divisible by </a:t>
            </a:r>
            <a:r>
              <a:rPr lang="en-US" sz="3600" i="1" dirty="0" smtClean="0">
                <a:latin typeface="Palatino"/>
                <a:cs typeface="Palatino"/>
              </a:rPr>
              <a:t>p</a:t>
            </a:r>
            <a:r>
              <a:rPr lang="en-US" sz="3600" dirty="0" smtClean="0"/>
              <a:t> for </a:t>
            </a:r>
            <a:r>
              <a:rPr lang="en-US" sz="3600" dirty="0"/>
              <a:t>any </a:t>
            </a:r>
            <a:r>
              <a:rPr lang="en-US" sz="3600" dirty="0">
                <a:latin typeface="Palatino"/>
                <a:cs typeface="Palatino"/>
              </a:rPr>
              <a:t>0 &lt; </a:t>
            </a:r>
            <a:r>
              <a:rPr lang="en-US" sz="3600" i="1" dirty="0">
                <a:latin typeface="Palatino"/>
                <a:cs typeface="Palatino"/>
              </a:rPr>
              <a:t>a</a:t>
            </a:r>
            <a:r>
              <a:rPr lang="en-US" sz="3600" dirty="0">
                <a:latin typeface="Palatino"/>
                <a:cs typeface="Palatino"/>
              </a:rPr>
              <a:t> &lt; </a:t>
            </a:r>
            <a:r>
              <a:rPr lang="en-US" sz="3600" i="1" dirty="0" smtClean="0">
                <a:latin typeface="Palatino"/>
                <a:cs typeface="Palatino"/>
              </a:rPr>
              <a:t>p</a:t>
            </a:r>
            <a:endParaRPr lang="en-US" sz="3600" dirty="0">
              <a:latin typeface="Palatino"/>
              <a:cs typeface="Palatino"/>
            </a:endParaRPr>
          </a:p>
        </p:txBody>
      </p:sp>
      <p:sp>
        <p:nvSpPr>
          <p:cNvPr id="3" name="Content Placeholder 2"/>
          <p:cNvSpPr>
            <a:spLocks noGrp="1"/>
          </p:cNvSpPr>
          <p:nvPr>
            <p:ph idx="1"/>
          </p:nvPr>
        </p:nvSpPr>
        <p:spPr>
          <a:xfrm>
            <a:off x="457200" y="1600199"/>
            <a:ext cx="8229600" cy="5121275"/>
          </a:xfrm>
        </p:spPr>
        <p:txBody>
          <a:bodyPr>
            <a:normAutofit/>
          </a:bodyPr>
          <a:lstStyle/>
          <a:p>
            <a:r>
              <a:rPr lang="en-US" sz="2800" dirty="0" smtClean="0"/>
              <a:t>The terms of the first </a:t>
            </a:r>
            <a:r>
              <a:rPr lang="en-US" sz="2800" dirty="0"/>
              <a:t>product </a:t>
            </a:r>
            <a:r>
              <a:rPr lang="en-US" sz="2800" dirty="0" smtClean="0"/>
              <a:t>are </a:t>
            </a:r>
            <a:r>
              <a:rPr lang="en-US" sz="2800" dirty="0" smtClean="0">
                <a:latin typeface="Palatino"/>
                <a:cs typeface="Palatino"/>
              </a:rPr>
              <a:t>{</a:t>
            </a:r>
            <a:r>
              <a:rPr lang="en-US" sz="2800" i="1" dirty="0">
                <a:latin typeface="Palatino"/>
                <a:cs typeface="Palatino"/>
              </a:rPr>
              <a:t>a</a:t>
            </a:r>
            <a:r>
              <a:rPr lang="en-US" sz="2800" dirty="0">
                <a:latin typeface="Palatino"/>
                <a:cs typeface="Palatino"/>
              </a:rPr>
              <a:t>, 2</a:t>
            </a:r>
            <a:r>
              <a:rPr lang="en-US" sz="2800" i="1" dirty="0">
                <a:latin typeface="Palatino"/>
                <a:cs typeface="Palatino"/>
              </a:rPr>
              <a:t>a</a:t>
            </a:r>
            <a:r>
              <a:rPr lang="en-US" sz="2800" dirty="0">
                <a:latin typeface="Palatino"/>
                <a:cs typeface="Palatino"/>
              </a:rPr>
              <a:t>, …, (</a:t>
            </a:r>
            <a:r>
              <a:rPr lang="en-US" sz="2800" i="1" dirty="0">
                <a:latin typeface="Palatino"/>
                <a:cs typeface="Palatino"/>
              </a:rPr>
              <a:t>p</a:t>
            </a:r>
            <a:r>
              <a:rPr lang="en-US" sz="2800" dirty="0">
                <a:latin typeface="Palatino"/>
                <a:cs typeface="Palatino"/>
              </a:rPr>
              <a:t>-1)</a:t>
            </a:r>
            <a:r>
              <a:rPr lang="en-US" sz="2800" i="1" dirty="0">
                <a:latin typeface="Palatino"/>
                <a:cs typeface="Palatino"/>
              </a:rPr>
              <a:t>a</a:t>
            </a:r>
            <a:r>
              <a:rPr lang="en-US" sz="2800" dirty="0">
                <a:latin typeface="Palatino"/>
                <a:cs typeface="Palatino"/>
              </a:rPr>
              <a:t>} </a:t>
            </a:r>
            <a:r>
              <a:rPr lang="en-US" sz="2800" dirty="0"/>
              <a:t>which by </a:t>
            </a:r>
            <a:r>
              <a:rPr lang="en-US" sz="2800" dirty="0" smtClean="0"/>
              <a:t>Permutation </a:t>
            </a:r>
            <a:r>
              <a:rPr lang="en-US" sz="2800" dirty="0"/>
              <a:t>of </a:t>
            </a:r>
            <a:r>
              <a:rPr lang="en-US" sz="2800" dirty="0" smtClean="0"/>
              <a:t>Remainders </a:t>
            </a:r>
            <a:r>
              <a:rPr lang="en-US" sz="2800" dirty="0"/>
              <a:t>is </a:t>
            </a:r>
            <a:r>
              <a:rPr lang="en-US" sz="2800" dirty="0" smtClean="0"/>
              <a:t/>
            </a:r>
            <a:br>
              <a:rPr lang="en-US" sz="2800" dirty="0" smtClean="0"/>
            </a:br>
            <a:r>
              <a:rPr lang="en-US" sz="2800" dirty="0" smtClean="0">
                <a:latin typeface="Palatino"/>
                <a:cs typeface="Palatino"/>
              </a:rPr>
              <a:t>{</a:t>
            </a:r>
            <a:r>
              <a:rPr lang="en-US" sz="2800" i="1" dirty="0">
                <a:latin typeface="Palatino"/>
                <a:cs typeface="Palatino"/>
              </a:rPr>
              <a:t>q</a:t>
            </a:r>
            <a:r>
              <a:rPr lang="en-US" sz="2800" baseline="-25000" dirty="0">
                <a:latin typeface="Palatino"/>
                <a:cs typeface="Palatino"/>
              </a:rPr>
              <a:t>1</a:t>
            </a:r>
            <a:r>
              <a:rPr lang="en-US" sz="2800" i="1" dirty="0">
                <a:latin typeface="Palatino"/>
                <a:cs typeface="Palatino"/>
              </a:rPr>
              <a:t>p</a:t>
            </a:r>
            <a:r>
              <a:rPr lang="en-US" sz="2800" dirty="0">
                <a:latin typeface="Palatino"/>
                <a:cs typeface="Palatino"/>
              </a:rPr>
              <a:t> + </a:t>
            </a:r>
            <a:r>
              <a:rPr lang="en-US" sz="2800" i="1" dirty="0">
                <a:latin typeface="Palatino"/>
                <a:cs typeface="Palatino"/>
              </a:rPr>
              <a:t>r</a:t>
            </a:r>
            <a:r>
              <a:rPr lang="en-US" sz="2800" baseline="-25000" dirty="0">
                <a:latin typeface="Palatino"/>
                <a:cs typeface="Palatino"/>
              </a:rPr>
              <a:t>1</a:t>
            </a:r>
            <a:r>
              <a:rPr lang="en-US" sz="2800" dirty="0">
                <a:latin typeface="Palatino"/>
                <a:cs typeface="Palatino"/>
              </a:rPr>
              <a:t>, …, </a:t>
            </a:r>
            <a:r>
              <a:rPr lang="en-US" sz="2800" i="1" dirty="0">
                <a:latin typeface="Palatino"/>
                <a:cs typeface="Palatino"/>
              </a:rPr>
              <a:t>q</a:t>
            </a:r>
            <a:r>
              <a:rPr lang="en-US" sz="2800" i="1" baseline="-25000" dirty="0">
                <a:latin typeface="Palatino"/>
                <a:cs typeface="Palatino"/>
              </a:rPr>
              <a:t>p</a:t>
            </a:r>
            <a:r>
              <a:rPr lang="en-US" sz="2800" baseline="-25000" dirty="0">
                <a:latin typeface="Palatino"/>
                <a:cs typeface="Palatino"/>
              </a:rPr>
              <a:t>-1</a:t>
            </a:r>
            <a:r>
              <a:rPr lang="en-US" sz="2800" i="1" dirty="0">
                <a:latin typeface="Palatino"/>
                <a:cs typeface="Palatino"/>
              </a:rPr>
              <a:t>p</a:t>
            </a:r>
            <a:r>
              <a:rPr lang="en-US" sz="2800" dirty="0">
                <a:latin typeface="Palatino"/>
                <a:cs typeface="Palatino"/>
              </a:rPr>
              <a:t> + </a:t>
            </a:r>
            <a:r>
              <a:rPr lang="en-US" sz="2800" i="1" dirty="0">
                <a:latin typeface="Palatino"/>
                <a:cs typeface="Palatino"/>
              </a:rPr>
              <a:t>r</a:t>
            </a:r>
            <a:r>
              <a:rPr lang="en-US" sz="2800" i="1" baseline="-25000" dirty="0">
                <a:latin typeface="Palatino"/>
                <a:cs typeface="Palatino"/>
              </a:rPr>
              <a:t>p</a:t>
            </a:r>
            <a:r>
              <a:rPr lang="en-US" sz="2800" baseline="-25000" dirty="0">
                <a:latin typeface="Palatino"/>
                <a:cs typeface="Palatino"/>
              </a:rPr>
              <a:t>-1</a:t>
            </a:r>
            <a:r>
              <a:rPr lang="en-US" sz="2800" dirty="0" smtClean="0">
                <a:latin typeface="Palatino"/>
                <a:cs typeface="Palatino"/>
              </a:rPr>
              <a:t>}</a:t>
            </a:r>
            <a:endParaRPr lang="en-US" sz="2800" dirty="0" smtClean="0"/>
          </a:p>
          <a:p>
            <a:r>
              <a:rPr lang="en-US" sz="2800" dirty="0" smtClean="0"/>
              <a:t>So we can write:</a:t>
            </a:r>
          </a:p>
          <a:p>
            <a:endParaRPr lang="en-US" sz="2800" dirty="0"/>
          </a:p>
          <a:p>
            <a:r>
              <a:rPr lang="en-US" sz="2800" dirty="0" smtClean="0"/>
              <a:t>Expand and group </a:t>
            </a:r>
            <a:r>
              <a:rPr lang="en-US" sz="2800" i="1" dirty="0" smtClean="0">
                <a:latin typeface="Palatino"/>
                <a:cs typeface="Palatino"/>
              </a:rPr>
              <a:t>p</a:t>
            </a:r>
            <a:r>
              <a:rPr lang="en-US" sz="2800" dirty="0" smtClean="0"/>
              <a:t> terms:</a:t>
            </a:r>
          </a:p>
          <a:p>
            <a:endParaRPr lang="en-US" sz="2800" dirty="0"/>
          </a:p>
          <a:p>
            <a:r>
              <a:rPr lang="en-US" sz="2800" dirty="0" smtClean="0"/>
              <a:t>Apply Wilson’s, group again:</a:t>
            </a:r>
          </a:p>
          <a:p>
            <a:endParaRPr lang="en-US" sz="2800" dirty="0"/>
          </a:p>
          <a:p>
            <a:pPr marL="0" indent="0">
              <a:buNone/>
            </a:pPr>
            <a:r>
              <a:rPr lang="en-US" sz="2800" dirty="0" smtClean="0"/>
              <a:t>	</a:t>
            </a:r>
            <a:r>
              <a:rPr lang="en-US" sz="2400" dirty="0" smtClean="0"/>
              <a:t>where </a:t>
            </a:r>
            <a:r>
              <a:rPr lang="en-US" sz="2400" i="1" dirty="0" smtClean="0">
                <a:latin typeface="Palatino"/>
                <a:cs typeface="Palatino"/>
              </a:rPr>
              <a:t>w</a:t>
            </a:r>
            <a:r>
              <a:rPr lang="en-US" sz="2400" dirty="0" smtClean="0">
                <a:latin typeface="Palatino"/>
                <a:cs typeface="Palatino"/>
              </a:rPr>
              <a:t> = </a:t>
            </a:r>
            <a:r>
              <a:rPr lang="en-US" sz="2400" i="1" dirty="0" smtClean="0">
                <a:latin typeface="Palatino"/>
                <a:cs typeface="Palatino"/>
              </a:rPr>
              <a:t>u</a:t>
            </a:r>
            <a:r>
              <a:rPr lang="en-US" sz="2400" dirty="0" smtClean="0">
                <a:latin typeface="Palatino"/>
                <a:cs typeface="Palatino"/>
              </a:rPr>
              <a:t> + </a:t>
            </a:r>
            <a:r>
              <a:rPr lang="en-US" sz="2400" i="1" dirty="0" smtClean="0">
                <a:latin typeface="Palatino"/>
                <a:cs typeface="Palatino"/>
              </a:rPr>
              <a:t>v</a:t>
            </a:r>
            <a:r>
              <a:rPr lang="en-US" sz="2400" dirty="0" smtClean="0">
                <a:latin typeface="Palatino"/>
                <a:cs typeface="Palatino"/>
              </a:rPr>
              <a:t> + 1</a:t>
            </a:r>
            <a:r>
              <a:rPr lang="en-US" sz="2400" dirty="0" smtClean="0"/>
              <a:t>.</a:t>
            </a:r>
          </a:p>
          <a:p>
            <a:endParaRPr lang="en-US" sz="2800" dirty="0"/>
          </a:p>
        </p:txBody>
      </p:sp>
      <p:sp>
        <p:nvSpPr>
          <p:cNvPr id="4" name="Slide Number Placeholder 3"/>
          <p:cNvSpPr>
            <a:spLocks noGrp="1"/>
          </p:cNvSpPr>
          <p:nvPr>
            <p:ph type="sldNum" sz="quarter" idx="12"/>
          </p:nvPr>
        </p:nvSpPr>
        <p:spPr/>
        <p:txBody>
          <a:bodyPr/>
          <a:lstStyle/>
          <a:p>
            <a:fld id="{A1370079-B969-244C-8D20-DC2548AA4964}" type="slidenum">
              <a:rPr lang="en-US" smtClean="0"/>
              <a:t>208</a:t>
            </a:fld>
            <a:endParaRPr lang="en-US"/>
          </a:p>
        </p:txBody>
      </p:sp>
      <p:sp>
        <p:nvSpPr>
          <p:cNvPr id="11" name="Rectangle 10"/>
          <p:cNvSpPr/>
          <p:nvPr/>
        </p:nvSpPr>
        <p:spPr>
          <a:xfrm>
            <a:off x="6350001" y="5765800"/>
            <a:ext cx="927099" cy="444500"/>
          </a:xfrm>
          <a:prstGeom prst="rect">
            <a:avLst/>
          </a:prstGeom>
          <a:noFill/>
          <a:ln w="381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4000" y="2749550"/>
            <a:ext cx="2438400" cy="873105"/>
          </a:xfrm>
          <a:prstGeom prst="rect">
            <a:avLst/>
          </a:prstGeom>
        </p:spPr>
      </p:pic>
      <p:pic>
        <p:nvPicPr>
          <p:cNvPr id="6" name="Picture 5"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27652" y="3740151"/>
            <a:ext cx="2349500" cy="918290"/>
          </a:xfrm>
          <a:prstGeom prst="rect">
            <a:avLst/>
          </a:prstGeom>
        </p:spPr>
      </p:pic>
      <p:pic>
        <p:nvPicPr>
          <p:cNvPr id="8" name="Picture 7" descr="latex-image-1.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34000" y="4753209"/>
            <a:ext cx="3270251" cy="1406291"/>
          </a:xfrm>
          <a:prstGeom prst="rect">
            <a:avLst/>
          </a:prstGeom>
        </p:spPr>
      </p:pic>
    </p:spTree>
    <p:extLst>
      <p:ext uri="{BB962C8B-B14F-4D97-AF65-F5344CB8AC3E}">
        <p14:creationId xmlns:p14="http://schemas.microsoft.com/office/powerpoint/2010/main" val="2907860113"/>
      </p:ext>
    </p:extLst>
  </p:cSld>
  <p:clrMapOvr>
    <a:masterClrMapping/>
  </p:clrMapOvr>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274638"/>
            <a:ext cx="8610600" cy="1143000"/>
          </a:xfrm>
        </p:spPr>
        <p:txBody>
          <a:bodyPr>
            <a:normAutofit fontScale="90000"/>
          </a:bodyPr>
          <a:lstStyle/>
          <a:p>
            <a:r>
              <a:rPr lang="en-US" dirty="0" smtClean="0"/>
              <a:t>Proof of Fermat’s Little Theorem (3)</a:t>
            </a:r>
            <a:br>
              <a:rPr lang="en-US" dirty="0" smtClean="0"/>
            </a:br>
            <a:r>
              <a:rPr lang="en-US" sz="3600" dirty="0" smtClean="0"/>
              <a:t>If </a:t>
            </a:r>
            <a:r>
              <a:rPr lang="en-US" sz="3600" i="1" dirty="0" smtClean="0">
                <a:latin typeface="Palatino"/>
                <a:cs typeface="Palatino"/>
              </a:rPr>
              <a:t>p</a:t>
            </a:r>
            <a:r>
              <a:rPr lang="en-US" sz="3600" dirty="0" smtClean="0">
                <a:latin typeface="Palatino"/>
                <a:cs typeface="Palatino"/>
              </a:rPr>
              <a:t> </a:t>
            </a:r>
            <a:r>
              <a:rPr lang="en-US" sz="3600" dirty="0" smtClean="0"/>
              <a:t>prime</a:t>
            </a:r>
            <a:r>
              <a:rPr lang="en-US" sz="3600" dirty="0" smtClean="0">
                <a:latin typeface="Palatino"/>
                <a:cs typeface="Palatino"/>
              </a:rPr>
              <a:t>, </a:t>
            </a:r>
            <a:r>
              <a:rPr lang="en-US" sz="3600" i="1" dirty="0" err="1" smtClean="0">
                <a:latin typeface="Palatino"/>
                <a:cs typeface="Palatino"/>
              </a:rPr>
              <a:t>a</a:t>
            </a:r>
            <a:r>
              <a:rPr lang="en-US" sz="3600" i="1" baseline="30000" dirty="0" err="1" smtClean="0">
                <a:latin typeface="Palatino"/>
                <a:cs typeface="Palatino"/>
              </a:rPr>
              <a:t>p</a:t>
            </a:r>
            <a:r>
              <a:rPr lang="en-US" sz="3600" baseline="30000" dirty="0">
                <a:latin typeface="Palatino"/>
                <a:cs typeface="Palatino"/>
              </a:rPr>
              <a:t>–1 </a:t>
            </a:r>
            <a:r>
              <a:rPr lang="en-US" sz="3600" dirty="0">
                <a:latin typeface="Palatino"/>
                <a:cs typeface="Palatino"/>
              </a:rPr>
              <a:t>– 1 </a:t>
            </a:r>
            <a:r>
              <a:rPr lang="en-US" sz="3600" dirty="0"/>
              <a:t>is divisible by </a:t>
            </a:r>
            <a:r>
              <a:rPr lang="en-US" sz="3600" i="1" dirty="0" smtClean="0">
                <a:latin typeface="Palatino"/>
                <a:cs typeface="Palatino"/>
              </a:rPr>
              <a:t>p</a:t>
            </a:r>
            <a:r>
              <a:rPr lang="en-US" sz="3600" dirty="0" smtClean="0"/>
              <a:t> for </a:t>
            </a:r>
            <a:r>
              <a:rPr lang="en-US" sz="3600" dirty="0"/>
              <a:t>any </a:t>
            </a:r>
            <a:r>
              <a:rPr lang="en-US" sz="3600" dirty="0">
                <a:latin typeface="Palatino"/>
                <a:cs typeface="Palatino"/>
              </a:rPr>
              <a:t>0 &lt; </a:t>
            </a:r>
            <a:r>
              <a:rPr lang="en-US" sz="3600" i="1" dirty="0">
                <a:latin typeface="Palatino"/>
                <a:cs typeface="Palatino"/>
              </a:rPr>
              <a:t>a</a:t>
            </a:r>
            <a:r>
              <a:rPr lang="en-US" sz="3600" dirty="0">
                <a:latin typeface="Palatino"/>
                <a:cs typeface="Palatino"/>
              </a:rPr>
              <a:t> &lt; </a:t>
            </a:r>
            <a:r>
              <a:rPr lang="en-US" sz="3600" i="1" dirty="0" smtClean="0">
                <a:latin typeface="Palatino"/>
                <a:cs typeface="Palatino"/>
              </a:rPr>
              <a:t>p</a:t>
            </a:r>
            <a:endParaRPr lang="en-US" sz="3600" dirty="0">
              <a:latin typeface="Palatino"/>
              <a:cs typeface="Palatino"/>
            </a:endParaRPr>
          </a:p>
        </p:txBody>
      </p:sp>
      <p:sp>
        <p:nvSpPr>
          <p:cNvPr id="3" name="Content Placeholder 2"/>
          <p:cNvSpPr>
            <a:spLocks noGrp="1"/>
          </p:cNvSpPr>
          <p:nvPr>
            <p:ph idx="1"/>
          </p:nvPr>
        </p:nvSpPr>
        <p:spPr>
          <a:xfrm>
            <a:off x="457200" y="1600200"/>
            <a:ext cx="8229600" cy="5016500"/>
          </a:xfrm>
        </p:spPr>
        <p:txBody>
          <a:bodyPr>
            <a:normAutofit/>
          </a:bodyPr>
          <a:lstStyle/>
          <a:p>
            <a:r>
              <a:rPr lang="en-US" sz="2800" dirty="0" smtClean="0"/>
              <a:t>We know the two boxed expressions are equal, so we put them together and rearrange:</a:t>
            </a:r>
          </a:p>
          <a:p>
            <a:endParaRPr lang="en-US" sz="2800" dirty="0">
              <a:latin typeface="Palatino"/>
              <a:cs typeface="Palatino"/>
            </a:endParaRPr>
          </a:p>
          <a:p>
            <a:endParaRPr lang="en-US" sz="2800" dirty="0" smtClean="0">
              <a:latin typeface="Palatino"/>
              <a:cs typeface="Palatino"/>
            </a:endParaRPr>
          </a:p>
          <a:p>
            <a:endParaRPr lang="en-US" sz="2800" dirty="0">
              <a:latin typeface="Palatino"/>
              <a:cs typeface="Palatino"/>
            </a:endParaRPr>
          </a:p>
          <a:p>
            <a:r>
              <a:rPr lang="en-US" sz="2800" dirty="0" smtClean="0">
                <a:cs typeface="Palatino"/>
              </a:rPr>
              <a:t>Collapse multiples of p on right:</a:t>
            </a:r>
          </a:p>
          <a:p>
            <a:pPr marL="0" indent="0" algn="ctr">
              <a:buNone/>
            </a:pPr>
            <a:r>
              <a:rPr lang="en-US" sz="2800" i="1" dirty="0" err="1">
                <a:latin typeface="Palatino"/>
                <a:cs typeface="Palatino"/>
              </a:rPr>
              <a:t>a</a:t>
            </a:r>
            <a:r>
              <a:rPr lang="en-US" sz="2800" i="1" baseline="30000" dirty="0" err="1" smtClean="0">
                <a:latin typeface="Palatino"/>
                <a:cs typeface="Palatino"/>
              </a:rPr>
              <a:t>p</a:t>
            </a:r>
            <a:r>
              <a:rPr lang="en-US" sz="2800" baseline="30000" dirty="0">
                <a:latin typeface="Palatino"/>
                <a:cs typeface="Palatino"/>
              </a:rPr>
              <a:t>–</a:t>
            </a:r>
            <a:r>
              <a:rPr lang="en-US" sz="2800" baseline="30000" dirty="0" smtClean="0">
                <a:latin typeface="Palatino"/>
                <a:cs typeface="Palatino"/>
              </a:rPr>
              <a:t>1</a:t>
            </a:r>
            <a:r>
              <a:rPr lang="en-US" sz="2800" dirty="0" smtClean="0">
                <a:latin typeface="Palatino"/>
                <a:cs typeface="Palatino"/>
              </a:rPr>
              <a:t> – 1 = </a:t>
            </a:r>
            <a:r>
              <a:rPr lang="en-US" sz="2800" i="1" dirty="0" err="1" smtClean="0">
                <a:latin typeface="Palatino"/>
                <a:cs typeface="Palatino"/>
              </a:rPr>
              <a:t>np</a:t>
            </a:r>
            <a:endParaRPr lang="en-US" sz="2800" i="1" dirty="0" smtClean="0">
              <a:latin typeface="Palatino"/>
              <a:cs typeface="Palatino"/>
            </a:endParaRPr>
          </a:p>
          <a:p>
            <a:r>
              <a:rPr lang="en-US" sz="2800" dirty="0" smtClean="0">
                <a:cs typeface="Palatino"/>
              </a:rPr>
              <a:t>So </a:t>
            </a:r>
            <a:r>
              <a:rPr lang="en-US" sz="2800" i="1" dirty="0" err="1">
                <a:latin typeface="Palatino"/>
                <a:cs typeface="Palatino"/>
              </a:rPr>
              <a:t>a</a:t>
            </a:r>
            <a:r>
              <a:rPr lang="en-US" sz="2800" i="1" baseline="30000" dirty="0" err="1">
                <a:latin typeface="Palatino"/>
                <a:cs typeface="Palatino"/>
              </a:rPr>
              <a:t>p</a:t>
            </a:r>
            <a:r>
              <a:rPr lang="en-US" sz="2800" baseline="30000" dirty="0">
                <a:latin typeface="Palatino"/>
                <a:cs typeface="Palatino"/>
              </a:rPr>
              <a:t>–</a:t>
            </a:r>
            <a:r>
              <a:rPr lang="en-US" sz="2800" baseline="30000" dirty="0" smtClean="0">
                <a:latin typeface="Palatino"/>
                <a:cs typeface="Palatino"/>
              </a:rPr>
              <a:t>1 </a:t>
            </a:r>
            <a:r>
              <a:rPr lang="en-US" sz="2800" dirty="0" smtClean="0">
                <a:latin typeface="Palatino"/>
                <a:cs typeface="Palatino"/>
              </a:rPr>
              <a:t>– </a:t>
            </a:r>
            <a:r>
              <a:rPr lang="en-US" sz="2800" dirty="0">
                <a:latin typeface="Palatino"/>
                <a:cs typeface="Palatino"/>
              </a:rPr>
              <a:t>1</a:t>
            </a:r>
            <a:r>
              <a:rPr lang="en-US" sz="2800" dirty="0" smtClean="0">
                <a:cs typeface="Palatino"/>
              </a:rPr>
              <a:t> is divisible by </a:t>
            </a:r>
            <a:r>
              <a:rPr lang="en-US" sz="2800" i="1" dirty="0" smtClean="0">
                <a:latin typeface="Palatino"/>
                <a:cs typeface="Palatino"/>
              </a:rPr>
              <a:t>p</a:t>
            </a:r>
            <a:r>
              <a:rPr lang="en-US" sz="2800" dirty="0" smtClean="0">
                <a:cs typeface="Palatino"/>
              </a:rPr>
              <a:t>.  QED.</a:t>
            </a:r>
            <a:endParaRPr lang="en-US" sz="2800" dirty="0">
              <a:cs typeface="Palatino"/>
            </a:endParaRPr>
          </a:p>
          <a:p>
            <a:pPr marL="0" indent="0">
              <a:buNone/>
            </a:pPr>
            <a:endParaRPr lang="en-US" sz="2800" dirty="0" smtClean="0"/>
          </a:p>
        </p:txBody>
      </p:sp>
      <p:sp>
        <p:nvSpPr>
          <p:cNvPr id="4" name="Slide Number Placeholder 3"/>
          <p:cNvSpPr>
            <a:spLocks noGrp="1"/>
          </p:cNvSpPr>
          <p:nvPr>
            <p:ph type="sldNum" sz="quarter" idx="12"/>
          </p:nvPr>
        </p:nvSpPr>
        <p:spPr/>
        <p:txBody>
          <a:bodyPr/>
          <a:lstStyle/>
          <a:p>
            <a:fld id="{A1370079-B969-244C-8D20-DC2548AA4964}" type="slidenum">
              <a:rPr lang="en-US" smtClean="0"/>
              <a:t>209</a:t>
            </a:fld>
            <a:endParaRPr lang="en-US"/>
          </a:p>
        </p:txBody>
      </p:sp>
      <p:sp>
        <p:nvSpPr>
          <p:cNvPr id="11" name="Rectangle 10"/>
          <p:cNvSpPr/>
          <p:nvPr/>
        </p:nvSpPr>
        <p:spPr>
          <a:xfrm>
            <a:off x="3683001" y="2692400"/>
            <a:ext cx="1092200" cy="444500"/>
          </a:xfrm>
          <a:prstGeom prst="rect">
            <a:avLst/>
          </a:prstGeom>
          <a:noFill/>
          <a:ln w="381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Rectangle 11"/>
          <p:cNvSpPr/>
          <p:nvPr/>
        </p:nvSpPr>
        <p:spPr>
          <a:xfrm>
            <a:off x="5137150" y="2628900"/>
            <a:ext cx="3181350" cy="533400"/>
          </a:xfrm>
          <a:prstGeom prst="rect">
            <a:avLst/>
          </a:prstGeom>
          <a:noFill/>
          <a:ln w="3810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82900" y="2692401"/>
            <a:ext cx="5346700" cy="1406112"/>
          </a:xfrm>
          <a:prstGeom prst="rect">
            <a:avLst/>
          </a:prstGeom>
        </p:spPr>
      </p:pic>
    </p:spTree>
    <p:extLst>
      <p:ext uri="{BB962C8B-B14F-4D97-AF65-F5344CB8AC3E}">
        <p14:creationId xmlns:p14="http://schemas.microsoft.com/office/powerpoint/2010/main" val="43363930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Halving and Doubling</a:t>
            </a:r>
            <a:endParaRPr lang="en-US" dirty="0"/>
          </a:p>
        </p:txBody>
      </p:sp>
      <p:sp>
        <p:nvSpPr>
          <p:cNvPr id="3" name="Content Placeholder 2"/>
          <p:cNvSpPr>
            <a:spLocks noGrp="1"/>
          </p:cNvSpPr>
          <p:nvPr>
            <p:ph idx="1"/>
          </p:nvPr>
        </p:nvSpPr>
        <p:spPr/>
        <p:txBody>
          <a:bodyPr/>
          <a:lstStyle/>
          <a:p>
            <a:r>
              <a:rPr lang="en-US" dirty="0" smtClean="0"/>
              <a:t>Also need to know that</a:t>
            </a:r>
            <a:r>
              <a:rPr lang="en-US" dirty="0" smtClean="0"/>
              <a:t>:</a:t>
            </a:r>
            <a:br>
              <a:rPr lang="en-US" dirty="0" smtClean="0"/>
            </a:br>
            <a:r>
              <a:rPr lang="en-US" dirty="0" smtClean="0"/>
              <a:t>				</a:t>
            </a:r>
            <a:br>
              <a:rPr lang="en-US" dirty="0" smtClean="0"/>
            </a:br>
            <a:r>
              <a:rPr lang="en-US" dirty="0" smtClean="0"/>
              <a:t>			</a:t>
            </a:r>
            <a:r>
              <a:rPr lang="en-US" sz="2800" dirty="0" smtClean="0">
                <a:latin typeface="Palatino"/>
                <a:cs typeface="Palatino"/>
              </a:rPr>
              <a:t>odd(</a:t>
            </a:r>
            <a:r>
              <a:rPr lang="en-US" sz="2800" i="1" dirty="0" smtClean="0">
                <a:latin typeface="Palatino"/>
                <a:cs typeface="Palatino"/>
              </a:rPr>
              <a:t>n</a:t>
            </a:r>
            <a:r>
              <a:rPr lang="en-US" sz="2800" dirty="0" smtClean="0">
                <a:latin typeface="Palatino"/>
                <a:cs typeface="Palatino"/>
              </a:rPr>
              <a:t>)   ⟹   half(</a:t>
            </a:r>
            <a:r>
              <a:rPr lang="en-US" sz="2800" i="1" dirty="0" smtClean="0">
                <a:latin typeface="Palatino"/>
                <a:cs typeface="Palatino"/>
              </a:rPr>
              <a:t>n</a:t>
            </a:r>
            <a:r>
              <a:rPr lang="en-US" sz="2800" dirty="0" smtClean="0">
                <a:latin typeface="Palatino"/>
                <a:cs typeface="Palatino"/>
              </a:rPr>
              <a:t>) = half(</a:t>
            </a:r>
            <a:r>
              <a:rPr lang="en-US" sz="2800" i="1" dirty="0" smtClean="0">
                <a:latin typeface="Palatino"/>
                <a:cs typeface="Palatino"/>
              </a:rPr>
              <a:t>n</a:t>
            </a:r>
            <a:r>
              <a:rPr lang="en-US" sz="2800" dirty="0" smtClean="0">
                <a:latin typeface="Palatino"/>
                <a:cs typeface="Palatino"/>
              </a:rPr>
              <a:t> – 1)</a:t>
            </a:r>
            <a:endParaRPr lang="en-US" sz="2800" dirty="0"/>
          </a:p>
          <a:p>
            <a:endParaRPr lang="en-US" dirty="0" smtClean="0"/>
          </a:p>
          <a:p>
            <a:r>
              <a:rPr lang="en-US" dirty="0" smtClean="0"/>
              <a:t>In code:</a:t>
            </a:r>
          </a:p>
          <a:p>
            <a:pPr marL="0" indent="0">
              <a:buNone/>
            </a:pPr>
            <a:r>
              <a:rPr lang="en-US" sz="2400" dirty="0" smtClean="0">
                <a:latin typeface="Menlo Regular"/>
                <a:cs typeface="Menlo Regular"/>
              </a:rPr>
              <a:t>	</a:t>
            </a:r>
          </a:p>
          <a:p>
            <a:pPr marL="0" indent="0">
              <a:buNone/>
            </a:pPr>
            <a:r>
              <a:rPr lang="en-US" sz="2400" dirty="0">
                <a:latin typeface="Menlo Regular"/>
                <a:cs typeface="Menlo Regular"/>
              </a:rPr>
              <a:t>	</a:t>
            </a:r>
            <a:r>
              <a:rPr lang="en-US" sz="2400" dirty="0" err="1" smtClean="0">
                <a:latin typeface="Lucida Console"/>
                <a:cs typeface="Lucida Console"/>
              </a:rPr>
              <a:t>bool</a:t>
            </a:r>
            <a:r>
              <a:rPr lang="en-US" sz="2400" dirty="0" smtClean="0">
                <a:latin typeface="Lucida Console"/>
                <a:cs typeface="Lucida Console"/>
              </a:rPr>
              <a:t> odd(</a:t>
            </a:r>
            <a:r>
              <a:rPr lang="en-US" sz="2400" dirty="0" err="1" smtClean="0">
                <a:latin typeface="Lucida Console"/>
                <a:cs typeface="Lucida Console"/>
              </a:rPr>
              <a:t>int</a:t>
            </a:r>
            <a:r>
              <a:rPr lang="en-US" sz="2400" dirty="0" smtClean="0">
                <a:latin typeface="Lucida Console"/>
                <a:cs typeface="Lucida Console"/>
              </a:rPr>
              <a:t> n) { return n &amp; 0x1; }</a:t>
            </a:r>
          </a:p>
          <a:p>
            <a:pPr marL="0" indent="0">
              <a:buNone/>
            </a:pPr>
            <a:r>
              <a:rPr lang="en-US" sz="2400" dirty="0" smtClean="0">
                <a:latin typeface="Lucida Console"/>
                <a:cs typeface="Lucida Console"/>
              </a:rPr>
              <a:t>	</a:t>
            </a:r>
            <a:r>
              <a:rPr lang="en-US" sz="2400" dirty="0" err="1" smtClean="0">
                <a:latin typeface="Lucida Console"/>
                <a:cs typeface="Lucida Console"/>
              </a:rPr>
              <a:t>int</a:t>
            </a:r>
            <a:r>
              <a:rPr lang="en-US" sz="2400" dirty="0" smtClean="0">
                <a:latin typeface="Lucida Console"/>
                <a:cs typeface="Lucida Console"/>
              </a:rPr>
              <a:t> half(</a:t>
            </a:r>
            <a:r>
              <a:rPr lang="en-US" sz="2400" dirty="0" err="1" smtClean="0">
                <a:latin typeface="Lucida Console"/>
                <a:cs typeface="Lucida Console"/>
              </a:rPr>
              <a:t>int</a:t>
            </a:r>
            <a:r>
              <a:rPr lang="en-US" sz="2400" dirty="0" smtClean="0">
                <a:latin typeface="Lucida Console"/>
                <a:cs typeface="Lucida Console"/>
              </a:rPr>
              <a:t> n) { return n &gt;&gt; 1; }</a:t>
            </a:r>
            <a:endParaRPr lang="en-US" sz="2400" dirty="0">
              <a:latin typeface="Lucida Console"/>
              <a:cs typeface="Lucida Console"/>
            </a:endParaRPr>
          </a:p>
        </p:txBody>
      </p:sp>
      <p:sp>
        <p:nvSpPr>
          <p:cNvPr id="4" name="Slide Number Placeholder 3"/>
          <p:cNvSpPr>
            <a:spLocks noGrp="1"/>
          </p:cNvSpPr>
          <p:nvPr>
            <p:ph type="sldNum" sz="quarter" idx="12"/>
          </p:nvPr>
        </p:nvSpPr>
        <p:spPr/>
        <p:txBody>
          <a:bodyPr/>
          <a:lstStyle/>
          <a:p>
            <a:fld id="{A1370079-B969-244C-8D20-DC2548AA4964}" type="slidenum">
              <a:rPr lang="en-US" smtClean="0"/>
              <a:t>21</a:t>
            </a:fld>
            <a:endParaRPr lang="en-US"/>
          </a:p>
        </p:txBody>
      </p:sp>
    </p:spTree>
    <p:extLst>
      <p:ext uri="{BB962C8B-B14F-4D97-AF65-F5344CB8AC3E}">
        <p14:creationId xmlns:p14="http://schemas.microsoft.com/office/powerpoint/2010/main" val="1425395332"/>
      </p:ext>
    </p:extLst>
  </p:cSld>
  <p:clrMapOvr>
    <a:masterClrMapping/>
  </p:clrMapOvr>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Another Observation</a:t>
            </a:r>
            <a:endParaRPr lang="en-US" dirty="0"/>
          </a:p>
        </p:txBody>
      </p:sp>
      <p:sp>
        <p:nvSpPr>
          <p:cNvPr id="3" name="Content Placeholder 2"/>
          <p:cNvSpPr>
            <a:spLocks noGrp="1"/>
          </p:cNvSpPr>
          <p:nvPr>
            <p:ph idx="1"/>
          </p:nvPr>
        </p:nvSpPr>
        <p:spPr/>
        <p:txBody>
          <a:bodyPr/>
          <a:lstStyle/>
          <a:p>
            <a:pPr marL="0" indent="0">
              <a:buNone/>
            </a:pPr>
            <a:r>
              <a:rPr lang="en-US" i="1" dirty="0" err="1" smtClean="0">
                <a:latin typeface="Palatino"/>
                <a:cs typeface="Palatino"/>
              </a:rPr>
              <a:t>a</a:t>
            </a:r>
            <a:r>
              <a:rPr lang="en-US" i="1" baseline="30000" dirty="0" err="1" smtClean="0">
                <a:latin typeface="Palatino"/>
                <a:cs typeface="Palatino"/>
              </a:rPr>
              <a:t>p</a:t>
            </a:r>
            <a:r>
              <a:rPr lang="en-US" baseline="30000" dirty="0">
                <a:latin typeface="Palatino"/>
                <a:cs typeface="Palatino"/>
              </a:rPr>
              <a:t>–</a:t>
            </a:r>
            <a:r>
              <a:rPr lang="en-US" baseline="30000" dirty="0" smtClean="0">
                <a:latin typeface="Palatino"/>
                <a:cs typeface="Palatino"/>
              </a:rPr>
              <a:t>2</a:t>
            </a:r>
            <a:r>
              <a:rPr lang="en-US" baseline="30000" dirty="0" smtClean="0"/>
              <a:t> </a:t>
            </a:r>
            <a:r>
              <a:rPr lang="en-US" dirty="0" smtClean="0"/>
              <a:t>is an inverse of </a:t>
            </a:r>
            <a:r>
              <a:rPr lang="en-US" i="1" dirty="0" smtClean="0">
                <a:latin typeface="Palatino"/>
                <a:cs typeface="Palatino"/>
              </a:rPr>
              <a:t>a</a:t>
            </a:r>
            <a:r>
              <a:rPr lang="en-US" dirty="0" smtClean="0"/>
              <a:t>, since</a:t>
            </a:r>
          </a:p>
          <a:p>
            <a:pPr marL="0" indent="0" algn="ctr">
              <a:buNone/>
            </a:pPr>
            <a:r>
              <a:rPr lang="en-US" i="1" dirty="0" err="1">
                <a:latin typeface="Palatino"/>
                <a:cs typeface="Palatino"/>
              </a:rPr>
              <a:t>a</a:t>
            </a:r>
            <a:r>
              <a:rPr lang="en-US" i="1" baseline="30000" dirty="0" err="1" smtClean="0">
                <a:latin typeface="Palatino"/>
                <a:cs typeface="Palatino"/>
              </a:rPr>
              <a:t>p</a:t>
            </a:r>
            <a:r>
              <a:rPr lang="en-US" baseline="30000" dirty="0" smtClean="0">
                <a:latin typeface="Palatino"/>
                <a:cs typeface="Palatino"/>
              </a:rPr>
              <a:t>–2 </a:t>
            </a:r>
            <a:r>
              <a:rPr lang="en-US" dirty="0" smtClean="0">
                <a:latin typeface="Palatino"/>
                <a:cs typeface="Palatino"/>
              </a:rPr>
              <a:t>∙ </a:t>
            </a:r>
            <a:r>
              <a:rPr lang="en-US" i="1" dirty="0" smtClean="0">
                <a:latin typeface="Palatino"/>
                <a:cs typeface="Palatino"/>
              </a:rPr>
              <a:t>a</a:t>
            </a:r>
            <a:r>
              <a:rPr lang="en-US" dirty="0" smtClean="0">
                <a:latin typeface="Palatino"/>
                <a:cs typeface="Palatino"/>
              </a:rPr>
              <a:t> = </a:t>
            </a:r>
            <a:r>
              <a:rPr lang="en-US" i="1" dirty="0" err="1" smtClean="0">
                <a:latin typeface="Palatino"/>
                <a:cs typeface="Palatino"/>
              </a:rPr>
              <a:t>a</a:t>
            </a:r>
            <a:r>
              <a:rPr lang="en-US" i="1" baseline="30000" dirty="0" err="1" smtClean="0">
                <a:latin typeface="Palatino"/>
                <a:cs typeface="Palatino"/>
              </a:rPr>
              <a:t>p</a:t>
            </a:r>
            <a:r>
              <a:rPr lang="en-US" baseline="30000" dirty="0" smtClean="0">
                <a:latin typeface="Palatino"/>
                <a:cs typeface="Palatino"/>
              </a:rPr>
              <a:t>–1</a:t>
            </a:r>
          </a:p>
          <a:p>
            <a:pPr marL="0" indent="0">
              <a:buNone/>
            </a:pPr>
            <a:r>
              <a:rPr lang="en-US" dirty="0"/>
              <a:t>w</a:t>
            </a:r>
            <a:r>
              <a:rPr lang="en-US" dirty="0" smtClean="0"/>
              <a:t>hich by Fermat’s Little Theorem is </a:t>
            </a:r>
            <a:r>
              <a:rPr lang="en-US" i="1" dirty="0" err="1" smtClean="0">
                <a:latin typeface="Palatino"/>
                <a:cs typeface="Palatino"/>
              </a:rPr>
              <a:t>mp</a:t>
            </a:r>
            <a:r>
              <a:rPr lang="en-US" dirty="0" smtClean="0">
                <a:latin typeface="Palatino"/>
                <a:cs typeface="Palatino"/>
              </a:rPr>
              <a:t> + 1</a:t>
            </a:r>
            <a:r>
              <a:rPr lang="en-US" dirty="0" smtClean="0"/>
              <a:t>.</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210</a:t>
            </a:fld>
            <a:endParaRPr lang="en-US"/>
          </a:p>
        </p:txBody>
      </p:sp>
    </p:spTree>
    <p:extLst>
      <p:ext uri="{BB962C8B-B14F-4D97-AF65-F5344CB8AC3E}">
        <p14:creationId xmlns:p14="http://schemas.microsoft.com/office/powerpoint/2010/main" val="3293871826"/>
      </p:ext>
    </p:extLst>
  </p:cSld>
  <p:clrMapOvr>
    <a:masterClrMapping/>
  </p:clrMapOvr>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Converse of Fermat’s Little Theorem</a:t>
            </a:r>
            <a:endParaRPr lang="en-US" dirty="0"/>
          </a:p>
        </p:txBody>
      </p:sp>
      <p:sp>
        <p:nvSpPr>
          <p:cNvPr id="3" name="Content Placeholder 2"/>
          <p:cNvSpPr>
            <a:spLocks noGrp="1"/>
          </p:cNvSpPr>
          <p:nvPr>
            <p:ph idx="1"/>
          </p:nvPr>
        </p:nvSpPr>
        <p:spPr/>
        <p:txBody>
          <a:bodyPr/>
          <a:lstStyle/>
          <a:p>
            <a:pPr marL="0" indent="0">
              <a:buNone/>
            </a:pPr>
            <a:r>
              <a:rPr lang="en-US" dirty="0" smtClean="0"/>
              <a:t>If for all </a:t>
            </a:r>
            <a:r>
              <a:rPr lang="en-US" i="1" dirty="0" smtClean="0">
                <a:latin typeface="Palatino"/>
                <a:cs typeface="Palatino"/>
              </a:rPr>
              <a:t>a</a:t>
            </a:r>
            <a:r>
              <a:rPr lang="en-US" dirty="0" smtClean="0"/>
              <a:t>, </a:t>
            </a:r>
            <a:r>
              <a:rPr lang="en-US" dirty="0" smtClean="0">
                <a:latin typeface="Palatino"/>
                <a:cs typeface="Palatino"/>
              </a:rPr>
              <a:t>0 &lt; </a:t>
            </a:r>
            <a:r>
              <a:rPr lang="en-US" i="1" dirty="0" smtClean="0">
                <a:latin typeface="Palatino"/>
                <a:cs typeface="Palatino"/>
              </a:rPr>
              <a:t>a</a:t>
            </a:r>
            <a:r>
              <a:rPr lang="en-US" dirty="0" smtClean="0">
                <a:latin typeface="Palatino"/>
                <a:cs typeface="Palatino"/>
              </a:rPr>
              <a:t> &lt; </a:t>
            </a:r>
            <a:r>
              <a:rPr lang="en-US" i="1" dirty="0" smtClean="0">
                <a:latin typeface="Palatino"/>
                <a:cs typeface="Palatino"/>
              </a:rPr>
              <a:t>n</a:t>
            </a:r>
          </a:p>
          <a:p>
            <a:pPr marL="0" indent="0" algn="ctr">
              <a:buNone/>
            </a:pPr>
            <a:r>
              <a:rPr lang="en-US" i="1" dirty="0">
                <a:latin typeface="Palatino"/>
                <a:cs typeface="Palatino"/>
              </a:rPr>
              <a:t>a</a:t>
            </a:r>
            <a:r>
              <a:rPr lang="en-US" i="1" baseline="30000" dirty="0" smtClean="0">
                <a:latin typeface="Palatino"/>
                <a:cs typeface="Palatino"/>
              </a:rPr>
              <a:t>n</a:t>
            </a:r>
            <a:r>
              <a:rPr lang="en-US" baseline="30000" dirty="0" smtClean="0">
                <a:latin typeface="Palatino"/>
                <a:cs typeface="Palatino"/>
              </a:rPr>
              <a:t>–1 </a:t>
            </a:r>
            <a:r>
              <a:rPr lang="en-US" dirty="0" smtClean="0">
                <a:latin typeface="Palatino"/>
                <a:cs typeface="Palatino"/>
              </a:rPr>
              <a:t>= 1 + </a:t>
            </a:r>
            <a:r>
              <a:rPr lang="en-US" i="1" dirty="0" err="1" smtClean="0">
                <a:latin typeface="Palatino"/>
                <a:cs typeface="Palatino"/>
              </a:rPr>
              <a:t>q</a:t>
            </a:r>
            <a:r>
              <a:rPr lang="en-US" i="1" baseline="-25000" dirty="0" err="1" smtClean="0">
                <a:latin typeface="Palatino"/>
                <a:cs typeface="Palatino"/>
              </a:rPr>
              <a:t>a</a:t>
            </a:r>
            <a:r>
              <a:rPr lang="en-US" i="1" dirty="0" err="1" smtClean="0">
                <a:latin typeface="Palatino"/>
                <a:cs typeface="Palatino"/>
              </a:rPr>
              <a:t>n</a:t>
            </a:r>
            <a:endParaRPr lang="en-US" i="1" dirty="0" smtClean="0">
              <a:latin typeface="Palatino"/>
              <a:cs typeface="Palatino"/>
            </a:endParaRPr>
          </a:p>
          <a:p>
            <a:pPr marL="0" indent="0">
              <a:buNone/>
            </a:pPr>
            <a:r>
              <a:rPr lang="en-US" dirty="0"/>
              <a:t>t</a:t>
            </a:r>
            <a:r>
              <a:rPr lang="en-US" dirty="0" smtClean="0"/>
              <a:t>hen </a:t>
            </a:r>
            <a:r>
              <a:rPr lang="en-US" i="1" dirty="0" smtClean="0">
                <a:latin typeface="Palatino"/>
                <a:cs typeface="Palatino"/>
              </a:rPr>
              <a:t>n</a:t>
            </a:r>
            <a:r>
              <a:rPr lang="en-US" dirty="0" smtClean="0"/>
              <a:t> is prime.</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211</a:t>
            </a:fld>
            <a:endParaRPr lang="en-US"/>
          </a:p>
        </p:txBody>
      </p:sp>
    </p:spTree>
    <p:extLst>
      <p:ext uri="{BB962C8B-B14F-4D97-AF65-F5344CB8AC3E}">
        <p14:creationId xmlns:p14="http://schemas.microsoft.com/office/powerpoint/2010/main" val="2897864791"/>
      </p:ext>
    </p:extLst>
  </p:cSld>
  <p:clrMapOvr>
    <a:masterClrMapping/>
  </p:clrMapOvr>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Coprimes</a:t>
            </a:r>
            <a:endParaRPr lang="en-US" dirty="0"/>
          </a:p>
        </p:txBody>
      </p:sp>
      <p:sp>
        <p:nvSpPr>
          <p:cNvPr id="3" name="Content Placeholder 2"/>
          <p:cNvSpPr>
            <a:spLocks noGrp="1"/>
          </p:cNvSpPr>
          <p:nvPr>
            <p:ph idx="1"/>
          </p:nvPr>
        </p:nvSpPr>
        <p:spPr/>
        <p:txBody>
          <a:bodyPr/>
          <a:lstStyle/>
          <a:p>
            <a:pPr marL="0" indent="0">
              <a:buNone/>
            </a:pPr>
            <a:r>
              <a:rPr lang="en-US" dirty="0" smtClean="0"/>
              <a:t>Two numbers </a:t>
            </a:r>
            <a:r>
              <a:rPr lang="en-US" i="1" dirty="0" smtClean="0"/>
              <a:t>m</a:t>
            </a:r>
            <a:r>
              <a:rPr lang="en-US" dirty="0" smtClean="0"/>
              <a:t> and </a:t>
            </a:r>
            <a:r>
              <a:rPr lang="en-US" i="1" dirty="0" smtClean="0"/>
              <a:t>n</a:t>
            </a:r>
            <a:r>
              <a:rPr lang="en-US" dirty="0" smtClean="0"/>
              <a:t> are </a:t>
            </a:r>
            <a:r>
              <a:rPr lang="en-US" i="1" dirty="0" err="1" smtClean="0"/>
              <a:t>coprime</a:t>
            </a:r>
            <a:r>
              <a:rPr lang="en-US" dirty="0" smtClean="0"/>
              <a:t> if</a:t>
            </a:r>
          </a:p>
          <a:p>
            <a:pPr marL="0" indent="0" algn="ctr">
              <a:buNone/>
            </a:pPr>
            <a:r>
              <a:rPr lang="en-US" dirty="0" err="1"/>
              <a:t>g</a:t>
            </a:r>
            <a:r>
              <a:rPr lang="en-US" dirty="0" err="1" smtClean="0"/>
              <a:t>cd</a:t>
            </a:r>
            <a:r>
              <a:rPr lang="en-US" dirty="0" smtClean="0"/>
              <a:t>(</a:t>
            </a:r>
            <a:r>
              <a:rPr lang="en-US" i="1" dirty="0" smtClean="0"/>
              <a:t>m</a:t>
            </a:r>
            <a:r>
              <a:rPr lang="en-US" dirty="0" smtClean="0"/>
              <a:t>, </a:t>
            </a:r>
            <a:r>
              <a:rPr lang="en-US" i="1" dirty="0" smtClean="0"/>
              <a:t>n</a:t>
            </a:r>
            <a:r>
              <a:rPr lang="en-US" dirty="0" smtClean="0"/>
              <a:t>) = 1</a:t>
            </a:r>
          </a:p>
          <a:p>
            <a:pPr marL="0" indent="0" algn="ctr">
              <a:buNone/>
            </a:pPr>
            <a:endParaRPr lang="en-US" dirty="0"/>
          </a:p>
          <a:p>
            <a:pPr marL="0" indent="0">
              <a:buNone/>
            </a:pPr>
            <a:r>
              <a:rPr lang="en-US" dirty="0" smtClean="0"/>
              <a:t>Equivalently, </a:t>
            </a:r>
            <a:r>
              <a:rPr lang="en-US" i="1" dirty="0" smtClean="0"/>
              <a:t>m</a:t>
            </a:r>
            <a:r>
              <a:rPr lang="en-US" dirty="0" smtClean="0"/>
              <a:t> and </a:t>
            </a:r>
            <a:r>
              <a:rPr lang="en-US" i="1" dirty="0" smtClean="0"/>
              <a:t>n</a:t>
            </a:r>
            <a:r>
              <a:rPr lang="en-US" dirty="0" smtClean="0"/>
              <a:t> are </a:t>
            </a:r>
            <a:r>
              <a:rPr lang="en-US" dirty="0" err="1" smtClean="0"/>
              <a:t>coprime</a:t>
            </a:r>
            <a:r>
              <a:rPr lang="en-US" dirty="0" smtClean="0"/>
              <a:t> if they have no common factor greater than 1.</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212</a:t>
            </a:fld>
            <a:endParaRPr lang="en-US"/>
          </a:p>
        </p:txBody>
      </p:sp>
    </p:spTree>
    <p:extLst>
      <p:ext uri="{BB962C8B-B14F-4D97-AF65-F5344CB8AC3E}">
        <p14:creationId xmlns:p14="http://schemas.microsoft.com/office/powerpoint/2010/main" val="1563023093"/>
      </p:ext>
    </p:extLst>
  </p:cSld>
  <p:clrMapOvr>
    <a:masterClrMapping/>
  </p:clrMapOvr>
  <p:timing>
    <p:tnLst>
      <p:par>
        <p:cTn xmlns:p14="http://schemas.microsoft.com/office/powerpoint/2010/mai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Non-</a:t>
            </a:r>
            <a:r>
              <a:rPr lang="en-US" dirty="0" err="1" smtClean="0"/>
              <a:t>Invertibility</a:t>
            </a:r>
            <a:r>
              <a:rPr lang="en-US" dirty="0" smtClean="0"/>
              <a:t> Lemma</a:t>
            </a:r>
            <a:br>
              <a:rPr lang="en-US" dirty="0" smtClean="0"/>
            </a:br>
            <a:endParaRPr lang="en-US" dirty="0"/>
          </a:p>
        </p:txBody>
      </p:sp>
      <p:sp>
        <p:nvSpPr>
          <p:cNvPr id="3" name="Content Placeholder 2"/>
          <p:cNvSpPr>
            <a:spLocks noGrp="1"/>
          </p:cNvSpPr>
          <p:nvPr>
            <p:ph idx="1"/>
          </p:nvPr>
        </p:nvSpPr>
        <p:spPr>
          <a:xfrm>
            <a:off x="457200" y="1600200"/>
            <a:ext cx="8229600" cy="4756150"/>
          </a:xfrm>
        </p:spPr>
        <p:txBody>
          <a:bodyPr>
            <a:normAutofit/>
          </a:bodyPr>
          <a:lstStyle/>
          <a:p>
            <a:pPr marL="0" indent="0">
              <a:buNone/>
            </a:pPr>
            <a:r>
              <a:rPr lang="en-US" sz="2800" dirty="0" smtClean="0"/>
              <a:t>Proof:  Let </a:t>
            </a:r>
            <a:r>
              <a:rPr lang="en-US" sz="2800" i="1" dirty="0" smtClean="0">
                <a:latin typeface="Palatino"/>
                <a:cs typeface="Palatino"/>
              </a:rPr>
              <a:t>n</a:t>
            </a:r>
            <a:r>
              <a:rPr lang="en-US" sz="2800" dirty="0" smtClean="0">
                <a:latin typeface="Palatino"/>
                <a:cs typeface="Palatino"/>
              </a:rPr>
              <a:t> = </a:t>
            </a:r>
            <a:r>
              <a:rPr lang="en-US" sz="2800" i="1" dirty="0" err="1" smtClean="0">
                <a:latin typeface="Palatino"/>
                <a:cs typeface="Palatino"/>
              </a:rPr>
              <a:t>uv</a:t>
            </a:r>
            <a:r>
              <a:rPr lang="en-US" sz="2800" dirty="0" smtClean="0">
                <a:latin typeface="Palatino"/>
                <a:cs typeface="Palatino"/>
              </a:rPr>
              <a:t> </a:t>
            </a:r>
            <a:r>
              <a:rPr lang="en-US" sz="2800" dirty="0" smtClean="0"/>
              <a:t>and </a:t>
            </a:r>
            <a:r>
              <a:rPr lang="en-US" sz="2800" i="1" dirty="0" smtClean="0">
                <a:latin typeface="Palatino"/>
                <a:cs typeface="Palatino"/>
              </a:rPr>
              <a:t>w</a:t>
            </a:r>
            <a:r>
              <a:rPr lang="en-US" sz="2800" dirty="0" smtClean="0"/>
              <a:t> be an inverse of </a:t>
            </a:r>
            <a:r>
              <a:rPr lang="en-US" sz="2800" i="1" dirty="0" smtClean="0">
                <a:latin typeface="Palatino"/>
                <a:cs typeface="Palatino"/>
              </a:rPr>
              <a:t>u</a:t>
            </a:r>
            <a:r>
              <a:rPr lang="en-US" sz="2800" dirty="0" smtClean="0"/>
              <a:t>.  Then</a:t>
            </a:r>
          </a:p>
          <a:p>
            <a:pPr marL="0" indent="0">
              <a:buNone/>
            </a:pPr>
            <a:endParaRPr lang="en-US" sz="2800" dirty="0"/>
          </a:p>
          <a:p>
            <a:pPr marL="0" indent="0">
              <a:buNone/>
            </a:pPr>
            <a:endParaRPr lang="en-US" sz="2800" dirty="0" smtClean="0"/>
          </a:p>
          <a:p>
            <a:pPr marL="0" indent="0">
              <a:buNone/>
            </a:pPr>
            <a:endParaRPr lang="en-US" sz="2800" dirty="0"/>
          </a:p>
          <a:p>
            <a:pPr marL="0" indent="0">
              <a:buNone/>
            </a:pPr>
            <a:endParaRPr lang="en-US" sz="2800" dirty="0" smtClean="0"/>
          </a:p>
          <a:p>
            <a:pPr marL="0" indent="0">
              <a:buNone/>
            </a:pPr>
            <a:r>
              <a:rPr lang="en-US" sz="2800" dirty="0" smtClean="0"/>
              <a:t>If we define </a:t>
            </a:r>
            <a:r>
              <a:rPr lang="en-US" sz="2800" i="1" dirty="0" smtClean="0">
                <a:latin typeface="Palatino"/>
                <a:cs typeface="Palatino"/>
              </a:rPr>
              <a:t>z</a:t>
            </a:r>
            <a:r>
              <a:rPr lang="en-US" sz="2800" dirty="0" smtClean="0">
                <a:latin typeface="Palatino"/>
                <a:cs typeface="Palatino"/>
              </a:rPr>
              <a:t> = (</a:t>
            </a:r>
            <a:r>
              <a:rPr lang="en-US" sz="2800" i="1" dirty="0" smtClean="0">
                <a:latin typeface="Palatino"/>
                <a:cs typeface="Palatino"/>
              </a:rPr>
              <a:t>w</a:t>
            </a:r>
            <a:r>
              <a:rPr lang="en-US" sz="2800" dirty="0" smtClean="0">
                <a:latin typeface="Palatino"/>
                <a:cs typeface="Palatino"/>
              </a:rPr>
              <a:t> – </a:t>
            </a:r>
            <a:r>
              <a:rPr lang="en-US" sz="2800" i="1" dirty="0" smtClean="0">
                <a:latin typeface="Palatino"/>
                <a:cs typeface="Palatino"/>
              </a:rPr>
              <a:t>mv</a:t>
            </a:r>
            <a:r>
              <a:rPr lang="en-US" sz="2800" dirty="0" smtClean="0">
                <a:latin typeface="Palatino"/>
                <a:cs typeface="Palatino"/>
              </a:rPr>
              <a:t>)</a:t>
            </a:r>
            <a:r>
              <a:rPr lang="en-US" sz="2800" dirty="0" smtClean="0"/>
              <a:t>, then </a:t>
            </a:r>
          </a:p>
          <a:p>
            <a:pPr marL="0" indent="0" algn="ctr">
              <a:buNone/>
            </a:pPr>
            <a:r>
              <a:rPr lang="en-US" sz="2800" dirty="0" smtClean="0">
                <a:latin typeface="Palatino"/>
                <a:cs typeface="Palatino"/>
              </a:rPr>
              <a:t>(</a:t>
            </a:r>
            <a:r>
              <a:rPr lang="en-US" sz="2800" i="1" dirty="0" smtClean="0">
                <a:latin typeface="Palatino"/>
                <a:cs typeface="Palatino"/>
              </a:rPr>
              <a:t>w</a:t>
            </a:r>
            <a:r>
              <a:rPr lang="en-US" sz="2800" dirty="0" smtClean="0">
                <a:latin typeface="Palatino"/>
                <a:cs typeface="Palatino"/>
              </a:rPr>
              <a:t> – </a:t>
            </a:r>
            <a:r>
              <a:rPr lang="en-US" sz="2800" i="1" dirty="0" smtClean="0">
                <a:latin typeface="Palatino"/>
                <a:cs typeface="Palatino"/>
              </a:rPr>
              <a:t>mv</a:t>
            </a:r>
            <a:r>
              <a:rPr lang="en-US" sz="2800" dirty="0" smtClean="0">
                <a:latin typeface="Palatino"/>
                <a:cs typeface="Palatino"/>
              </a:rPr>
              <a:t>)</a:t>
            </a:r>
            <a:r>
              <a:rPr lang="en-US" sz="2800" i="1" dirty="0" smtClean="0">
                <a:latin typeface="Palatino"/>
                <a:cs typeface="Palatino"/>
              </a:rPr>
              <a:t>n</a:t>
            </a:r>
            <a:r>
              <a:rPr lang="en-US" sz="2800" dirty="0" smtClean="0">
                <a:latin typeface="Palatino"/>
                <a:cs typeface="Palatino"/>
              </a:rPr>
              <a:t> = </a:t>
            </a:r>
            <a:r>
              <a:rPr lang="en-US" sz="2800" i="1" dirty="0" err="1" smtClean="0">
                <a:latin typeface="Palatino"/>
                <a:cs typeface="Palatino"/>
              </a:rPr>
              <a:t>zn</a:t>
            </a:r>
            <a:r>
              <a:rPr lang="en-US" sz="2800" dirty="0" smtClean="0">
                <a:latin typeface="Palatino"/>
                <a:cs typeface="Palatino"/>
              </a:rPr>
              <a:t> = </a:t>
            </a:r>
            <a:r>
              <a:rPr lang="en-US" sz="2800" i="1" dirty="0" smtClean="0">
                <a:latin typeface="Palatino"/>
                <a:cs typeface="Palatino"/>
              </a:rPr>
              <a:t>v</a:t>
            </a:r>
            <a:endParaRPr lang="en-US" sz="2800" dirty="0" smtClean="0"/>
          </a:p>
          <a:p>
            <a:pPr marL="0" indent="0">
              <a:buNone/>
            </a:pPr>
            <a:r>
              <a:rPr lang="en-US" sz="2800" dirty="0" smtClean="0"/>
              <a:t>Since </a:t>
            </a:r>
            <a:r>
              <a:rPr lang="en-US" sz="2800" i="1" dirty="0" smtClean="0">
                <a:latin typeface="Palatino"/>
                <a:cs typeface="Palatino"/>
              </a:rPr>
              <a:t>n</a:t>
            </a:r>
            <a:r>
              <a:rPr lang="en-US" sz="2800" dirty="0" smtClean="0">
                <a:latin typeface="Palatino"/>
                <a:cs typeface="Palatino"/>
              </a:rPr>
              <a:t> &gt; </a:t>
            </a:r>
            <a:r>
              <a:rPr lang="en-US" sz="2800" i="1" dirty="0" smtClean="0">
                <a:latin typeface="Palatino"/>
                <a:cs typeface="Palatino"/>
              </a:rPr>
              <a:t>v</a:t>
            </a:r>
            <a:r>
              <a:rPr lang="en-US" sz="2800" dirty="0" smtClean="0"/>
              <a:t>, then </a:t>
            </a:r>
            <a:r>
              <a:rPr lang="en-US" sz="2800" i="1" dirty="0" err="1" smtClean="0">
                <a:latin typeface="Palatino"/>
                <a:cs typeface="Palatino"/>
              </a:rPr>
              <a:t>zn</a:t>
            </a:r>
            <a:r>
              <a:rPr lang="en-US" sz="2800" dirty="0" smtClean="0">
                <a:latin typeface="Palatino"/>
                <a:cs typeface="Palatino"/>
              </a:rPr>
              <a:t> &gt; </a:t>
            </a:r>
            <a:r>
              <a:rPr lang="en-US" sz="2800" i="1" dirty="0" smtClean="0">
                <a:latin typeface="Palatino"/>
                <a:cs typeface="Palatino"/>
              </a:rPr>
              <a:t>v</a:t>
            </a:r>
            <a:r>
              <a:rPr lang="en-US" sz="2800" dirty="0" smtClean="0"/>
              <a:t>, which is a contradiction with </a:t>
            </a:r>
            <a:br>
              <a:rPr lang="en-US" sz="2800" dirty="0" smtClean="0"/>
            </a:br>
            <a:r>
              <a:rPr lang="en-US" sz="2800" i="1" dirty="0" err="1" smtClean="0">
                <a:latin typeface="Palatino"/>
                <a:cs typeface="Palatino"/>
              </a:rPr>
              <a:t>zn</a:t>
            </a:r>
            <a:r>
              <a:rPr lang="en-US" sz="2800" dirty="0" smtClean="0">
                <a:latin typeface="Palatino"/>
                <a:cs typeface="Palatino"/>
              </a:rPr>
              <a:t> = </a:t>
            </a:r>
            <a:r>
              <a:rPr lang="en-US" sz="2800" i="1" dirty="0" smtClean="0">
                <a:latin typeface="Palatino"/>
                <a:cs typeface="Palatino"/>
              </a:rPr>
              <a:t>v</a:t>
            </a:r>
            <a:r>
              <a:rPr lang="en-US" sz="2800" dirty="0" smtClean="0"/>
              <a:t>.  So </a:t>
            </a:r>
            <a:r>
              <a:rPr lang="en-US" sz="2800" i="1" dirty="0" smtClean="0">
                <a:latin typeface="Palatino"/>
                <a:cs typeface="Palatino"/>
              </a:rPr>
              <a:t>u</a:t>
            </a:r>
            <a:r>
              <a:rPr lang="en-US" sz="2800" dirty="0" smtClean="0"/>
              <a:t> cannot have an inverse.</a:t>
            </a:r>
            <a:endParaRPr lang="en-US" sz="2800" dirty="0"/>
          </a:p>
        </p:txBody>
      </p:sp>
      <p:sp>
        <p:nvSpPr>
          <p:cNvPr id="4" name="Slide Number Placeholder 3"/>
          <p:cNvSpPr>
            <a:spLocks noGrp="1"/>
          </p:cNvSpPr>
          <p:nvPr>
            <p:ph type="sldNum" sz="quarter" idx="12"/>
          </p:nvPr>
        </p:nvSpPr>
        <p:spPr/>
        <p:txBody>
          <a:bodyPr/>
          <a:lstStyle/>
          <a:p>
            <a:fld id="{A1370079-B969-244C-8D20-DC2548AA4964}" type="slidenum">
              <a:rPr lang="en-US" smtClean="0"/>
              <a:t>213</a:t>
            </a:fld>
            <a:endParaRPr lang="en-US"/>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8800" y="957441"/>
            <a:ext cx="7874000" cy="319576"/>
          </a:xfrm>
          <a:prstGeom prst="rect">
            <a:avLst/>
          </a:prstGeom>
        </p:spPr>
      </p:pic>
      <p:pic>
        <p:nvPicPr>
          <p:cNvPr id="8" name="Picture 7"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95600" y="2349500"/>
            <a:ext cx="3334173" cy="1676400"/>
          </a:xfrm>
          <a:prstGeom prst="rect">
            <a:avLst/>
          </a:prstGeom>
        </p:spPr>
      </p:pic>
    </p:spTree>
    <p:extLst>
      <p:ext uri="{BB962C8B-B14F-4D97-AF65-F5344CB8AC3E}">
        <p14:creationId xmlns:p14="http://schemas.microsoft.com/office/powerpoint/2010/main" val="35095816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Converse of Fermat’s Little Theorem</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2800" dirty="0" smtClean="0"/>
              <a:t>If for all </a:t>
            </a:r>
            <a:r>
              <a:rPr lang="en-US" sz="2800" i="1" dirty="0" smtClean="0">
                <a:latin typeface="Palatino"/>
                <a:cs typeface="Palatino"/>
              </a:rPr>
              <a:t>a</a:t>
            </a:r>
            <a:r>
              <a:rPr lang="en-US" sz="2800" dirty="0" smtClean="0"/>
              <a:t>, </a:t>
            </a:r>
            <a:r>
              <a:rPr lang="en-US" sz="2800" dirty="0" smtClean="0">
                <a:latin typeface="Palatino"/>
                <a:cs typeface="Palatino"/>
              </a:rPr>
              <a:t>0 &lt; </a:t>
            </a:r>
            <a:r>
              <a:rPr lang="en-US" sz="2800" i="1" dirty="0" smtClean="0">
                <a:latin typeface="Palatino"/>
                <a:cs typeface="Palatino"/>
              </a:rPr>
              <a:t>a</a:t>
            </a:r>
            <a:r>
              <a:rPr lang="en-US" sz="2800" dirty="0" smtClean="0">
                <a:latin typeface="Palatino"/>
                <a:cs typeface="Palatino"/>
              </a:rPr>
              <a:t> &lt; </a:t>
            </a:r>
            <a:r>
              <a:rPr lang="en-US" sz="2800" i="1" dirty="0" smtClean="0">
                <a:latin typeface="Palatino"/>
                <a:cs typeface="Palatino"/>
              </a:rPr>
              <a:t>n, a</a:t>
            </a:r>
            <a:r>
              <a:rPr lang="en-US" sz="2800" i="1" baseline="30000" dirty="0" smtClean="0">
                <a:latin typeface="Palatino"/>
                <a:cs typeface="Palatino"/>
              </a:rPr>
              <a:t>n</a:t>
            </a:r>
            <a:r>
              <a:rPr lang="en-US" sz="2800" baseline="30000" dirty="0" smtClean="0">
                <a:latin typeface="Palatino"/>
                <a:cs typeface="Palatino"/>
              </a:rPr>
              <a:t>–1 </a:t>
            </a:r>
            <a:r>
              <a:rPr lang="en-US" sz="2800" dirty="0" smtClean="0">
                <a:latin typeface="Palatino"/>
                <a:cs typeface="Palatino"/>
              </a:rPr>
              <a:t>= 1 + </a:t>
            </a:r>
            <a:r>
              <a:rPr lang="en-US" sz="2800" i="1" dirty="0" err="1" smtClean="0">
                <a:latin typeface="Palatino"/>
                <a:cs typeface="Palatino"/>
              </a:rPr>
              <a:t>q</a:t>
            </a:r>
            <a:r>
              <a:rPr lang="en-US" sz="2800" i="1" baseline="-25000" dirty="0" err="1" smtClean="0">
                <a:latin typeface="Palatino"/>
                <a:cs typeface="Palatino"/>
              </a:rPr>
              <a:t>a</a:t>
            </a:r>
            <a:r>
              <a:rPr lang="en-US" sz="2800" i="1" dirty="0" err="1" smtClean="0">
                <a:latin typeface="Palatino"/>
                <a:cs typeface="Palatino"/>
              </a:rPr>
              <a:t>n</a:t>
            </a:r>
            <a:r>
              <a:rPr lang="en-US" sz="2800" i="1" dirty="0" smtClean="0">
                <a:latin typeface="Palatino"/>
                <a:cs typeface="Palatino"/>
              </a:rPr>
              <a:t>, </a:t>
            </a:r>
            <a:r>
              <a:rPr lang="en-US" sz="2800" dirty="0" smtClean="0"/>
              <a:t>then </a:t>
            </a:r>
            <a:r>
              <a:rPr lang="en-US" sz="2800" i="1" dirty="0" smtClean="0">
                <a:latin typeface="Palatino"/>
                <a:cs typeface="Palatino"/>
              </a:rPr>
              <a:t>n</a:t>
            </a:r>
            <a:r>
              <a:rPr lang="en-US" sz="2800" dirty="0" smtClean="0"/>
              <a:t> is prime.</a:t>
            </a:r>
          </a:p>
          <a:p>
            <a:pPr marL="0" indent="0">
              <a:buNone/>
            </a:pPr>
            <a:endParaRPr lang="en-US" sz="2800" dirty="0"/>
          </a:p>
          <a:p>
            <a:pPr marL="0" indent="0">
              <a:buNone/>
            </a:pPr>
            <a:r>
              <a:rPr lang="en-US" sz="2800" dirty="0" smtClean="0"/>
              <a:t>Proof:  Suppose </a:t>
            </a:r>
            <a:r>
              <a:rPr lang="en-US" sz="2800" i="1" dirty="0" smtClean="0">
                <a:latin typeface="Palatino"/>
                <a:cs typeface="Palatino"/>
              </a:rPr>
              <a:t>n</a:t>
            </a:r>
            <a:r>
              <a:rPr lang="en-US" sz="2800" dirty="0" smtClean="0"/>
              <a:t> is not prime, i.e. </a:t>
            </a:r>
            <a:r>
              <a:rPr lang="en-US" sz="2800" i="1" dirty="0" smtClean="0">
                <a:latin typeface="Palatino"/>
                <a:cs typeface="Palatino"/>
              </a:rPr>
              <a:t>n</a:t>
            </a:r>
            <a:r>
              <a:rPr lang="en-US" sz="2800" dirty="0" smtClean="0">
                <a:latin typeface="Palatino"/>
                <a:cs typeface="Palatino"/>
              </a:rPr>
              <a:t> = </a:t>
            </a:r>
            <a:r>
              <a:rPr lang="en-US" sz="2800" i="1" dirty="0" err="1" smtClean="0">
                <a:latin typeface="Palatino"/>
                <a:cs typeface="Palatino"/>
              </a:rPr>
              <a:t>uv</a:t>
            </a:r>
            <a:r>
              <a:rPr lang="en-US" sz="2800" dirty="0" smtClean="0"/>
              <a:t>.</a:t>
            </a:r>
          </a:p>
          <a:p>
            <a:pPr marL="0" indent="0">
              <a:buNone/>
            </a:pPr>
            <a:r>
              <a:rPr lang="en-US" sz="2800" dirty="0" smtClean="0"/>
              <a:t>Then by Non-</a:t>
            </a:r>
            <a:r>
              <a:rPr lang="en-US" sz="2800" dirty="0" err="1"/>
              <a:t>I</a:t>
            </a:r>
            <a:r>
              <a:rPr lang="en-US" sz="2800" dirty="0" err="1" smtClean="0"/>
              <a:t>nvertibility</a:t>
            </a:r>
            <a:r>
              <a:rPr lang="en-US" sz="2800" dirty="0" smtClean="0"/>
              <a:t> lemma, </a:t>
            </a:r>
            <a:r>
              <a:rPr lang="en-US" sz="2800" i="1" dirty="0" smtClean="0">
                <a:latin typeface="Palatino"/>
                <a:cs typeface="Palatino"/>
              </a:rPr>
              <a:t>u</a:t>
            </a:r>
            <a:r>
              <a:rPr lang="en-US" sz="2800" dirty="0" smtClean="0"/>
              <a:t> is not invertible.</a:t>
            </a:r>
          </a:p>
          <a:p>
            <a:pPr marL="0" indent="0">
              <a:buNone/>
            </a:pPr>
            <a:r>
              <a:rPr lang="en-US" sz="2800" dirty="0" smtClean="0"/>
              <a:t>But by condition of the theorem,</a:t>
            </a:r>
          </a:p>
          <a:p>
            <a:pPr marL="0" indent="0" algn="ctr">
              <a:buNone/>
            </a:pPr>
            <a:r>
              <a:rPr lang="en-US" sz="2800" i="1" dirty="0" smtClean="0">
                <a:latin typeface="Palatino"/>
                <a:cs typeface="Palatino"/>
              </a:rPr>
              <a:t>u</a:t>
            </a:r>
            <a:r>
              <a:rPr lang="en-US" sz="2800" i="1" baseline="30000" dirty="0" smtClean="0">
                <a:latin typeface="Palatino"/>
                <a:cs typeface="Palatino"/>
              </a:rPr>
              <a:t>n</a:t>
            </a:r>
            <a:r>
              <a:rPr lang="en-US" sz="2800" baseline="30000" dirty="0" smtClean="0">
                <a:latin typeface="Palatino"/>
                <a:cs typeface="Palatino"/>
              </a:rPr>
              <a:t>–1 </a:t>
            </a:r>
            <a:r>
              <a:rPr lang="en-US" sz="2800" dirty="0" smtClean="0">
                <a:latin typeface="Palatino"/>
                <a:cs typeface="Palatino"/>
              </a:rPr>
              <a:t>= </a:t>
            </a:r>
            <a:r>
              <a:rPr lang="en-US" sz="2800" i="1" dirty="0" smtClean="0">
                <a:latin typeface="Palatino"/>
                <a:cs typeface="Palatino"/>
              </a:rPr>
              <a:t>u</a:t>
            </a:r>
            <a:r>
              <a:rPr lang="en-US" sz="2800" i="1" baseline="30000" dirty="0" smtClean="0">
                <a:latin typeface="Palatino"/>
                <a:cs typeface="Palatino"/>
              </a:rPr>
              <a:t>n</a:t>
            </a:r>
            <a:r>
              <a:rPr lang="en-US" sz="2800" baseline="30000" dirty="0">
                <a:latin typeface="Palatino"/>
                <a:cs typeface="Palatino"/>
              </a:rPr>
              <a:t>–</a:t>
            </a:r>
            <a:r>
              <a:rPr lang="en-US" sz="2800" baseline="30000" dirty="0" smtClean="0">
                <a:latin typeface="Palatino"/>
                <a:cs typeface="Palatino"/>
              </a:rPr>
              <a:t>2</a:t>
            </a:r>
            <a:r>
              <a:rPr lang="en-US" sz="2800" i="1" dirty="0" smtClean="0">
                <a:latin typeface="Palatino"/>
                <a:cs typeface="Palatino"/>
              </a:rPr>
              <a:t>u</a:t>
            </a:r>
            <a:r>
              <a:rPr lang="en-US" sz="2800" dirty="0" smtClean="0">
                <a:latin typeface="Palatino"/>
                <a:cs typeface="Palatino"/>
              </a:rPr>
              <a:t> = 1 + </a:t>
            </a:r>
            <a:r>
              <a:rPr lang="en-US" sz="2800" i="1" dirty="0" err="1" smtClean="0">
                <a:latin typeface="Palatino"/>
                <a:cs typeface="Palatino"/>
              </a:rPr>
              <a:t>q</a:t>
            </a:r>
            <a:r>
              <a:rPr lang="en-US" sz="2800" i="1" baseline="-25000" dirty="0" err="1" smtClean="0">
                <a:latin typeface="Palatino"/>
                <a:cs typeface="Palatino"/>
              </a:rPr>
              <a:t>a</a:t>
            </a:r>
            <a:r>
              <a:rPr lang="en-US" sz="2800" i="1" dirty="0" err="1" smtClean="0">
                <a:latin typeface="Palatino"/>
                <a:cs typeface="Palatino"/>
              </a:rPr>
              <a:t>n</a:t>
            </a:r>
            <a:endParaRPr lang="en-US" sz="2800" i="1" dirty="0" smtClean="0">
              <a:latin typeface="Palatino"/>
              <a:cs typeface="Palatino"/>
            </a:endParaRPr>
          </a:p>
          <a:p>
            <a:pPr marL="0" indent="0">
              <a:buNone/>
            </a:pPr>
            <a:r>
              <a:rPr lang="en-US" sz="2800" dirty="0" smtClean="0"/>
              <a:t>In other words, </a:t>
            </a:r>
            <a:r>
              <a:rPr lang="en-US" sz="2800" i="1" dirty="0" smtClean="0">
                <a:latin typeface="Palatino"/>
                <a:cs typeface="Palatino"/>
              </a:rPr>
              <a:t>u</a:t>
            </a:r>
            <a:r>
              <a:rPr lang="en-US" sz="2800" dirty="0" smtClean="0"/>
              <a:t> has an inverse </a:t>
            </a:r>
            <a:r>
              <a:rPr lang="en-US" sz="2800" i="1" dirty="0" smtClean="0">
                <a:latin typeface="Palatino"/>
                <a:cs typeface="Palatino"/>
              </a:rPr>
              <a:t>u</a:t>
            </a:r>
            <a:r>
              <a:rPr lang="en-US" sz="2800" i="1" baseline="30000" dirty="0" smtClean="0">
                <a:latin typeface="Palatino"/>
                <a:cs typeface="Palatino"/>
              </a:rPr>
              <a:t>n</a:t>
            </a:r>
            <a:r>
              <a:rPr lang="en-US" sz="2800" baseline="30000" dirty="0" smtClean="0">
                <a:latin typeface="Palatino"/>
                <a:cs typeface="Palatino"/>
              </a:rPr>
              <a:t>–2</a:t>
            </a:r>
            <a:r>
              <a:rPr lang="en-US" sz="2800" dirty="0" smtClean="0"/>
              <a:t>, which is a contradiction.  </a:t>
            </a:r>
          </a:p>
          <a:p>
            <a:pPr marL="0" indent="0">
              <a:buNone/>
            </a:pPr>
            <a:r>
              <a:rPr lang="en-US" sz="2800" dirty="0" smtClean="0"/>
              <a:t>So </a:t>
            </a:r>
            <a:r>
              <a:rPr lang="en-US" sz="2800" i="1" dirty="0" smtClean="0">
                <a:latin typeface="Palatino"/>
                <a:cs typeface="Palatino"/>
              </a:rPr>
              <a:t>n</a:t>
            </a:r>
            <a:r>
              <a:rPr lang="en-US" sz="2800" dirty="0" smtClean="0"/>
              <a:t> must be prime.</a:t>
            </a:r>
            <a:endParaRPr lang="en-US" sz="2800" dirty="0"/>
          </a:p>
        </p:txBody>
      </p:sp>
      <p:sp>
        <p:nvSpPr>
          <p:cNvPr id="4" name="Slide Number Placeholder 3"/>
          <p:cNvSpPr>
            <a:spLocks noGrp="1"/>
          </p:cNvSpPr>
          <p:nvPr>
            <p:ph type="sldNum" sz="quarter" idx="12"/>
          </p:nvPr>
        </p:nvSpPr>
        <p:spPr/>
        <p:txBody>
          <a:bodyPr/>
          <a:lstStyle/>
          <a:p>
            <a:fld id="{A1370079-B969-244C-8D20-DC2548AA4964}" type="slidenum">
              <a:rPr lang="en-US" smtClean="0"/>
              <a:t>214</a:t>
            </a:fld>
            <a:endParaRPr lang="en-US"/>
          </a:p>
        </p:txBody>
      </p:sp>
    </p:spTree>
    <p:extLst>
      <p:ext uri="{BB962C8B-B14F-4D97-AF65-F5344CB8AC3E}">
        <p14:creationId xmlns:p14="http://schemas.microsoft.com/office/powerpoint/2010/main" val="37458117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Generalizing Fermat’s Little Theorem</a:t>
            </a:r>
            <a:endParaRPr lang="en-US" dirty="0"/>
          </a:p>
        </p:txBody>
      </p:sp>
      <p:sp>
        <p:nvSpPr>
          <p:cNvPr id="3" name="Content Placeholder 2"/>
          <p:cNvSpPr>
            <a:spLocks noGrp="1"/>
          </p:cNvSpPr>
          <p:nvPr>
            <p:ph idx="1"/>
          </p:nvPr>
        </p:nvSpPr>
        <p:spPr/>
        <p:txBody>
          <a:bodyPr/>
          <a:lstStyle/>
          <a:p>
            <a:r>
              <a:rPr lang="en-US" dirty="0" smtClean="0"/>
              <a:t>Fermat’s Little Theorem is a result about primes.</a:t>
            </a:r>
          </a:p>
          <a:p>
            <a:r>
              <a:rPr lang="en-US" dirty="0" smtClean="0"/>
              <a:t>Euler wondered if there is a similar result for composite numbers.</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215</a:t>
            </a:fld>
            <a:endParaRPr lang="en-US"/>
          </a:p>
        </p:txBody>
      </p:sp>
    </p:spTree>
    <p:extLst>
      <p:ext uri="{BB962C8B-B14F-4D97-AF65-F5344CB8AC3E}">
        <p14:creationId xmlns:p14="http://schemas.microsoft.com/office/powerpoint/2010/main" val="3643259390"/>
      </p:ext>
    </p:extLst>
  </p:cSld>
  <p:clrMapOvr>
    <a:masterClrMapping/>
  </p:clrMapOvr>
  <p:timing>
    <p:tnLst>
      <p:par>
        <p:cTn xmlns:p14="http://schemas.microsoft.com/office/powerpoint/2010/mai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Reminder:</a:t>
            </a:r>
            <a:br>
              <a:rPr lang="en-US" dirty="0" smtClean="0"/>
            </a:br>
            <a:r>
              <a:rPr lang="en-US" dirty="0" smtClean="0"/>
              <a:t>Modular Multiplication for Prime</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216</a:t>
            </a:fld>
            <a:endParaRPr lang="en-US"/>
          </a:p>
        </p:txBody>
      </p:sp>
      <p:pic>
        <p:nvPicPr>
          <p:cNvPr id="7" name="Content Placeholder 6" descr="latex-image-1.pdf"/>
          <p:cNvPicPr>
            <a:picLocks noGrp="1" noChangeAspect="1"/>
          </p:cNvPicPr>
          <p:nvPr>
            <p:ph idx="1"/>
          </p:nvPr>
        </p:nvPicPr>
        <p:blipFill>
          <a:blip r:embed="rId3" cstate="print">
            <a:extLst>
              <a:ext uri="{28A0092B-C50C-407E-A947-70E740481C1C}">
                <a14:useLocalDpi xmlns:a14="http://schemas.microsoft.com/office/drawing/2010/main"/>
              </a:ext>
            </a:extLst>
          </a:blip>
          <a:srcRect l="-25364" r="-25364"/>
          <a:stretch>
            <a:fillRect/>
          </a:stretch>
        </p:blipFill>
        <p:spPr>
          <a:xfrm>
            <a:off x="1308100" y="1828800"/>
            <a:ext cx="6578600" cy="3617977"/>
          </a:xfrm>
        </p:spPr>
      </p:pic>
    </p:spTree>
    <p:extLst>
      <p:ext uri="{BB962C8B-B14F-4D97-AF65-F5344CB8AC3E}">
        <p14:creationId xmlns:p14="http://schemas.microsoft.com/office/powerpoint/2010/main" val="1301216267"/>
      </p:ext>
    </p:extLst>
  </p:cSld>
  <p:clrMapOvr>
    <a:masterClrMapping/>
  </p:clrMapOvr>
  <p:timing>
    <p:tnLst>
      <p:par>
        <p:cTn xmlns:p14="http://schemas.microsoft.com/office/powerpoint/2010/mai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Modular Multiplication for Composite</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217</a:t>
            </a:fld>
            <a:endParaRPr lang="en-US"/>
          </a:p>
        </p:txBody>
      </p:sp>
      <p:sp>
        <p:nvSpPr>
          <p:cNvPr id="6" name="TextBox 5"/>
          <p:cNvSpPr txBox="1"/>
          <p:nvPr/>
        </p:nvSpPr>
        <p:spPr>
          <a:xfrm>
            <a:off x="2095500" y="5961390"/>
            <a:ext cx="4807200" cy="523220"/>
          </a:xfrm>
          <a:prstGeom prst="rect">
            <a:avLst/>
          </a:prstGeom>
          <a:noFill/>
        </p:spPr>
        <p:txBody>
          <a:bodyPr wrap="none" rtlCol="0">
            <a:spAutoFit/>
          </a:bodyPr>
          <a:lstStyle/>
          <a:p>
            <a:r>
              <a:rPr lang="en-US" sz="2800" dirty="0" smtClean="0"/>
              <a:t>Example:  7 × 9 = 63 = 3 mod 10</a:t>
            </a:r>
            <a:endParaRPr lang="en-US" sz="2800" dirty="0"/>
          </a:p>
        </p:txBody>
      </p:sp>
      <p:pic>
        <p:nvPicPr>
          <p:cNvPr id="8" name="Content Placeholder 7" descr="latex-image-1.pdf"/>
          <p:cNvPicPr>
            <a:picLocks noGrp="1" noChangeAspect="1"/>
          </p:cNvPicPr>
          <p:nvPr>
            <p:ph idx="1"/>
          </p:nvPr>
        </p:nvPicPr>
        <p:blipFill>
          <a:blip r:embed="rId3" cstate="print">
            <a:extLst>
              <a:ext uri="{28A0092B-C50C-407E-A947-70E740481C1C}">
                <a14:useLocalDpi xmlns:a14="http://schemas.microsoft.com/office/drawing/2010/main"/>
              </a:ext>
            </a:extLst>
          </a:blip>
          <a:srcRect l="-27805" r="-27805"/>
          <a:stretch>
            <a:fillRect/>
          </a:stretch>
        </p:blipFill>
        <p:spPr>
          <a:xfrm>
            <a:off x="863599" y="1778000"/>
            <a:ext cx="7274145" cy="4000500"/>
          </a:xfrm>
        </p:spPr>
      </p:pic>
    </p:spTree>
    <p:extLst>
      <p:ext uri="{BB962C8B-B14F-4D97-AF65-F5344CB8AC3E}">
        <p14:creationId xmlns:p14="http://schemas.microsoft.com/office/powerpoint/2010/main" val="3667152187"/>
      </p:ext>
    </p:extLst>
  </p:cSld>
  <p:clrMapOvr>
    <a:masterClrMapping/>
  </p:clrMapOvr>
  <p:timing>
    <p:tnLst>
      <p:par>
        <p:cTn xmlns:p14="http://schemas.microsoft.com/office/powerpoint/2010/mai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Modular Multiplication:</a:t>
            </a:r>
            <a:br>
              <a:rPr lang="en-US" dirty="0" smtClean="0"/>
            </a:br>
            <a:r>
              <a:rPr lang="en-US" dirty="0" smtClean="0"/>
              <a:t>Prime vs. Composite</a:t>
            </a:r>
            <a:endParaRPr lang="en-US" dirty="0"/>
          </a:p>
        </p:txBody>
      </p:sp>
      <p:sp>
        <p:nvSpPr>
          <p:cNvPr id="5" name="Text Placeholder 4"/>
          <p:cNvSpPr>
            <a:spLocks noGrp="1"/>
          </p:cNvSpPr>
          <p:nvPr>
            <p:ph type="body" idx="1"/>
          </p:nvPr>
        </p:nvSpPr>
        <p:spPr/>
        <p:txBody>
          <a:bodyPr/>
          <a:lstStyle/>
          <a:p>
            <a:r>
              <a:rPr lang="en-US" dirty="0" smtClean="0"/>
              <a:t>Prime</a:t>
            </a:r>
            <a:endParaRPr lang="en-US" dirty="0"/>
          </a:p>
        </p:txBody>
      </p:sp>
      <p:sp>
        <p:nvSpPr>
          <p:cNvPr id="6" name="Content Placeholder 5"/>
          <p:cNvSpPr>
            <a:spLocks noGrp="1"/>
          </p:cNvSpPr>
          <p:nvPr>
            <p:ph sz="half" idx="2"/>
          </p:nvPr>
        </p:nvSpPr>
        <p:spPr/>
        <p:txBody>
          <a:bodyPr/>
          <a:lstStyle/>
          <a:p>
            <a:r>
              <a:rPr lang="en-US" dirty="0" smtClean="0"/>
              <a:t>All rows are permutations.</a:t>
            </a:r>
          </a:p>
          <a:p>
            <a:r>
              <a:rPr lang="en-US" dirty="0" smtClean="0"/>
              <a:t>Every element has inverse.</a:t>
            </a:r>
          </a:p>
          <a:p>
            <a:r>
              <a:rPr lang="en-US" dirty="0" smtClean="0"/>
              <a:t>All elements are &gt; 0.</a:t>
            </a:r>
            <a:endParaRPr lang="en-US" dirty="0"/>
          </a:p>
        </p:txBody>
      </p:sp>
      <p:sp>
        <p:nvSpPr>
          <p:cNvPr id="7" name="Text Placeholder 6"/>
          <p:cNvSpPr>
            <a:spLocks noGrp="1"/>
          </p:cNvSpPr>
          <p:nvPr>
            <p:ph type="body" sz="quarter" idx="3"/>
          </p:nvPr>
        </p:nvSpPr>
        <p:spPr/>
        <p:txBody>
          <a:bodyPr/>
          <a:lstStyle/>
          <a:p>
            <a:r>
              <a:rPr lang="en-US" dirty="0" smtClean="0"/>
              <a:t>Composite</a:t>
            </a:r>
            <a:endParaRPr lang="en-US" dirty="0"/>
          </a:p>
        </p:txBody>
      </p:sp>
      <p:sp>
        <p:nvSpPr>
          <p:cNvPr id="8" name="Content Placeholder 7"/>
          <p:cNvSpPr>
            <a:spLocks noGrp="1"/>
          </p:cNvSpPr>
          <p:nvPr>
            <p:ph sz="quarter" idx="4"/>
          </p:nvPr>
        </p:nvSpPr>
        <p:spPr/>
        <p:txBody>
          <a:bodyPr/>
          <a:lstStyle/>
          <a:p>
            <a:r>
              <a:rPr lang="en-US" dirty="0" smtClean="0"/>
              <a:t>Rows are not permutations.</a:t>
            </a:r>
          </a:p>
          <a:p>
            <a:r>
              <a:rPr lang="en-US" dirty="0" smtClean="0"/>
              <a:t>Only some elements have inverse.</a:t>
            </a:r>
          </a:p>
          <a:p>
            <a:r>
              <a:rPr lang="en-US" dirty="0" smtClean="0"/>
              <a:t>Some elements are 0.</a:t>
            </a:r>
          </a:p>
          <a:p>
            <a:pPr marL="0" indent="0">
              <a:buNone/>
            </a:pPr>
            <a:r>
              <a:rPr lang="en-US" dirty="0"/>
              <a:t/>
            </a:r>
            <a:br>
              <a:rPr lang="en-US" dirty="0"/>
            </a:br>
            <a:r>
              <a:rPr lang="en-US" dirty="0" smtClean="0"/>
              <a:t>Huh?</a:t>
            </a:r>
            <a:br>
              <a:rPr lang="en-US" dirty="0" smtClean="0"/>
            </a:br>
            <a:r>
              <a:rPr lang="en-US" dirty="0" smtClean="0"/>
              <a:t>How can the product of two nonzero things be 0?</a:t>
            </a:r>
          </a:p>
          <a:p>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218</a:t>
            </a:fld>
            <a:endParaRPr lang="en-US"/>
          </a:p>
        </p:txBody>
      </p:sp>
    </p:spTree>
    <p:extLst>
      <p:ext uri="{BB962C8B-B14F-4D97-AF65-F5344CB8AC3E}">
        <p14:creationId xmlns:p14="http://schemas.microsoft.com/office/powerpoint/2010/main" val="42703709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A Subset of Composite</a:t>
            </a:r>
            <a:br>
              <a:rPr lang="en-US" dirty="0" smtClean="0"/>
            </a:br>
            <a:r>
              <a:rPr lang="en-US" dirty="0" smtClean="0"/>
              <a:t>Modular Multiplication Table</a:t>
            </a:r>
            <a:endParaRPr lang="en-US" dirty="0"/>
          </a:p>
        </p:txBody>
      </p:sp>
      <p:pic>
        <p:nvPicPr>
          <p:cNvPr id="10" name="Content Placeholder 9" descr="latex-image-1.pdf"/>
          <p:cNvPicPr>
            <a:picLocks noGrp="1" noChangeAspect="1"/>
          </p:cNvPicPr>
          <p:nvPr>
            <p:ph idx="1"/>
          </p:nvPr>
        </p:nvPicPr>
        <p:blipFill>
          <a:blip r:embed="rId3" cstate="print">
            <a:extLst>
              <a:ext uri="{28A0092B-C50C-407E-A947-70E740481C1C}">
                <a14:useLocalDpi xmlns:a14="http://schemas.microsoft.com/office/drawing/2010/main"/>
              </a:ext>
            </a:extLst>
          </a:blip>
          <a:srcRect l="-25902" r="-25902"/>
          <a:stretch>
            <a:fillRect/>
          </a:stretch>
        </p:blipFill>
        <p:spPr>
          <a:xfrm>
            <a:off x="1003300" y="1778001"/>
            <a:ext cx="7213600" cy="3967202"/>
          </a:xfrm>
        </p:spPr>
      </p:pic>
      <p:sp>
        <p:nvSpPr>
          <p:cNvPr id="7" name="Slide Number Placeholder 6"/>
          <p:cNvSpPr>
            <a:spLocks noGrp="1"/>
          </p:cNvSpPr>
          <p:nvPr>
            <p:ph type="sldNum" sz="quarter" idx="12"/>
          </p:nvPr>
        </p:nvSpPr>
        <p:spPr/>
        <p:txBody>
          <a:bodyPr/>
          <a:lstStyle/>
          <a:p>
            <a:fld id="{A1370079-B969-244C-8D20-DC2548AA4964}" type="slidenum">
              <a:rPr lang="en-US" smtClean="0"/>
              <a:t>219</a:t>
            </a:fld>
            <a:endParaRPr lang="en-US"/>
          </a:p>
        </p:txBody>
      </p:sp>
    </p:spTree>
    <p:extLst>
      <p:ext uri="{BB962C8B-B14F-4D97-AF65-F5344CB8AC3E}">
        <p14:creationId xmlns:p14="http://schemas.microsoft.com/office/powerpoint/2010/main" val="357277196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Egyptian Multiplication Algorithm</a:t>
            </a:r>
            <a:endParaRPr lang="en-US" dirty="0"/>
          </a:p>
        </p:txBody>
      </p:sp>
      <p:sp>
        <p:nvSpPr>
          <p:cNvPr id="4" name="TextBox 3"/>
          <p:cNvSpPr txBox="1"/>
          <p:nvPr/>
        </p:nvSpPr>
        <p:spPr>
          <a:xfrm>
            <a:off x="719655" y="2520335"/>
            <a:ext cx="7967145" cy="3108544"/>
          </a:xfrm>
          <a:prstGeom prst="rect">
            <a:avLst/>
          </a:prstGeom>
          <a:noFill/>
        </p:spPr>
        <p:txBody>
          <a:bodyPr wrap="none" rtlCol="0">
            <a:spAutoFit/>
          </a:bodyPr>
          <a:lstStyle/>
          <a:p>
            <a:r>
              <a:rPr lang="en-US" sz="2800" dirty="0" err="1" smtClean="0">
                <a:latin typeface="Lucida Console"/>
                <a:cs typeface="Lucida Console"/>
              </a:rPr>
              <a:t>int</a:t>
            </a:r>
            <a:r>
              <a:rPr lang="en-US" sz="2800" dirty="0" smtClean="0">
                <a:latin typeface="Lucida Console"/>
                <a:cs typeface="Lucida Console"/>
              </a:rPr>
              <a:t> multiply1(</a:t>
            </a:r>
            <a:r>
              <a:rPr lang="en-US" sz="2800" dirty="0" err="1" smtClean="0">
                <a:latin typeface="Lucida Console"/>
                <a:cs typeface="Lucida Console"/>
              </a:rPr>
              <a:t>int</a:t>
            </a:r>
            <a:r>
              <a:rPr lang="en-US" sz="2800" dirty="0" smtClean="0">
                <a:latin typeface="Lucida Console"/>
                <a:cs typeface="Lucida Console"/>
              </a:rPr>
              <a:t> n, </a:t>
            </a:r>
            <a:r>
              <a:rPr lang="en-US" sz="2800" dirty="0" err="1" smtClean="0">
                <a:latin typeface="Lucida Console"/>
                <a:cs typeface="Lucida Console"/>
              </a:rPr>
              <a:t>int</a:t>
            </a:r>
            <a:r>
              <a:rPr lang="en-US" sz="2800" dirty="0" smtClean="0">
                <a:latin typeface="Lucida Console"/>
                <a:cs typeface="Lucida Console"/>
              </a:rPr>
              <a:t> a) {</a:t>
            </a:r>
          </a:p>
          <a:p>
            <a:r>
              <a:rPr lang="en-US" sz="2800" dirty="0" smtClean="0">
                <a:latin typeface="Lucida Console"/>
                <a:cs typeface="Lucida Console"/>
              </a:rPr>
              <a:t>    if (n == 1) return a;</a:t>
            </a:r>
          </a:p>
          <a:p>
            <a:r>
              <a:rPr lang="en-US" sz="2800" dirty="0" smtClean="0">
                <a:latin typeface="Lucida Console"/>
                <a:cs typeface="Lucida Console"/>
              </a:rPr>
              <a:t>    </a:t>
            </a:r>
            <a:r>
              <a:rPr lang="en-US" sz="2800" dirty="0" err="1" smtClean="0">
                <a:latin typeface="Lucida Console"/>
                <a:cs typeface="Lucida Console"/>
              </a:rPr>
              <a:t>int</a:t>
            </a:r>
            <a:r>
              <a:rPr lang="en-US" sz="2800" dirty="0" smtClean="0">
                <a:latin typeface="Lucida Console"/>
                <a:cs typeface="Lucida Console"/>
              </a:rPr>
              <a:t> result = </a:t>
            </a:r>
          </a:p>
          <a:p>
            <a:r>
              <a:rPr lang="en-US" sz="2800" dirty="0">
                <a:latin typeface="Lucida Console"/>
                <a:cs typeface="Lucida Console"/>
              </a:rPr>
              <a:t>	</a:t>
            </a:r>
            <a:r>
              <a:rPr lang="en-US" sz="2800" dirty="0" smtClean="0">
                <a:latin typeface="Lucida Console"/>
                <a:cs typeface="Lucida Console"/>
              </a:rPr>
              <a:t>		multiply1(half(n), a </a:t>
            </a:r>
            <a:r>
              <a:rPr lang="en-US" sz="2800" b="1" dirty="0" smtClean="0">
                <a:solidFill>
                  <a:srgbClr val="3366FF"/>
                </a:solidFill>
                <a:latin typeface="Lucida Console"/>
                <a:cs typeface="Lucida Console"/>
              </a:rPr>
              <a:t>+</a:t>
            </a:r>
            <a:r>
              <a:rPr lang="en-US" sz="2800" dirty="0" smtClean="0">
                <a:latin typeface="Lucida Console"/>
                <a:cs typeface="Lucida Console"/>
              </a:rPr>
              <a:t> a);</a:t>
            </a:r>
          </a:p>
          <a:p>
            <a:r>
              <a:rPr lang="en-US" sz="2800" dirty="0" smtClean="0">
                <a:latin typeface="Lucida Console"/>
                <a:cs typeface="Lucida Console"/>
              </a:rPr>
              <a:t>    if (odd(n)) result = result </a:t>
            </a:r>
            <a:r>
              <a:rPr lang="en-US" sz="2800" b="1" dirty="0" smtClean="0">
                <a:solidFill>
                  <a:srgbClr val="FF0000"/>
                </a:solidFill>
                <a:latin typeface="Lucida Console"/>
                <a:cs typeface="Lucida Console"/>
              </a:rPr>
              <a:t>+</a:t>
            </a:r>
            <a:r>
              <a:rPr lang="en-US" sz="2800" dirty="0" smtClean="0">
                <a:latin typeface="Lucida Console"/>
                <a:cs typeface="Lucida Console"/>
              </a:rPr>
              <a:t> a;</a:t>
            </a:r>
          </a:p>
          <a:p>
            <a:r>
              <a:rPr lang="en-US" sz="2800" dirty="0" smtClean="0">
                <a:latin typeface="Lucida Console"/>
                <a:cs typeface="Lucida Console"/>
              </a:rPr>
              <a:t>    return result;</a:t>
            </a:r>
          </a:p>
          <a:p>
            <a:r>
              <a:rPr lang="en-US" sz="2800" dirty="0" smtClean="0">
                <a:latin typeface="Lucida Console"/>
                <a:cs typeface="Lucida Console"/>
              </a:rPr>
              <a:t>}</a:t>
            </a:r>
            <a:endParaRPr lang="en-US" sz="2800" dirty="0">
              <a:latin typeface="Lucida Console"/>
              <a:cs typeface="Lucida Console"/>
            </a:endParaRPr>
          </a:p>
        </p:txBody>
      </p:sp>
      <p:sp>
        <p:nvSpPr>
          <p:cNvPr id="3" name="Slide Number Placeholder 2"/>
          <p:cNvSpPr>
            <a:spLocks noGrp="1"/>
          </p:cNvSpPr>
          <p:nvPr>
            <p:ph type="sldNum" sz="quarter" idx="12"/>
          </p:nvPr>
        </p:nvSpPr>
        <p:spPr/>
        <p:txBody>
          <a:bodyPr/>
          <a:lstStyle/>
          <a:p>
            <a:fld id="{A1370079-B969-244C-8D20-DC2548AA4964}" type="slidenum">
              <a:rPr lang="en-US" smtClean="0"/>
              <a:t>22</a:t>
            </a:fld>
            <a:endParaRPr lang="en-US"/>
          </a:p>
        </p:txBody>
      </p:sp>
    </p:spTree>
    <p:extLst>
      <p:ext uri="{BB962C8B-B14F-4D97-AF65-F5344CB8AC3E}">
        <p14:creationId xmlns:p14="http://schemas.microsoft.com/office/powerpoint/2010/main" val="3578380589"/>
      </p:ext>
    </p:extLst>
  </p:cSld>
  <p:clrMapOvr>
    <a:masterClrMapping/>
  </p:clrMapOvr>
  <p:timing>
    <p:tnLst>
      <p:par>
        <p:cTn xmlns:p14="http://schemas.microsoft.com/office/powerpoint/2010/mai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Many </a:t>
            </a:r>
            <a:r>
              <a:rPr lang="en-US" dirty="0" err="1" smtClean="0"/>
              <a:t>Coprimes</a:t>
            </a:r>
            <a:r>
              <a:rPr lang="en-US" dirty="0" smtClean="0"/>
              <a:t>?</a:t>
            </a:r>
            <a:endParaRPr lang="en-US" dirty="0"/>
          </a:p>
        </p:txBody>
      </p:sp>
      <p:sp>
        <p:nvSpPr>
          <p:cNvPr id="3" name="Content Placeholder 2"/>
          <p:cNvSpPr>
            <a:spLocks noGrp="1"/>
          </p:cNvSpPr>
          <p:nvPr>
            <p:ph idx="1"/>
          </p:nvPr>
        </p:nvSpPr>
        <p:spPr/>
        <p:txBody>
          <a:bodyPr/>
          <a:lstStyle/>
          <a:p>
            <a:pPr marL="0" indent="0">
              <a:buNone/>
            </a:pPr>
            <a:r>
              <a:rPr lang="en-US" dirty="0" smtClean="0"/>
              <a:t>The </a:t>
            </a:r>
            <a:r>
              <a:rPr lang="en-US" i="1" dirty="0" err="1" smtClean="0"/>
              <a:t>totient</a:t>
            </a:r>
            <a:r>
              <a:rPr lang="en-US" dirty="0" smtClean="0"/>
              <a:t> of a positive integer </a:t>
            </a:r>
            <a:r>
              <a:rPr lang="en-US" i="1" dirty="0" smtClean="0">
                <a:latin typeface="Palatino"/>
                <a:cs typeface="Palatino"/>
              </a:rPr>
              <a:t>n</a:t>
            </a:r>
            <a:r>
              <a:rPr lang="en-US" dirty="0" smtClean="0"/>
              <a:t> is the number of positive integers less than </a:t>
            </a:r>
            <a:r>
              <a:rPr lang="en-US" i="1" dirty="0" smtClean="0">
                <a:latin typeface="Palatino"/>
                <a:cs typeface="Palatino"/>
              </a:rPr>
              <a:t>n</a:t>
            </a:r>
            <a:r>
              <a:rPr lang="en-US" dirty="0" smtClean="0"/>
              <a:t> that are </a:t>
            </a:r>
            <a:r>
              <a:rPr lang="en-US" dirty="0" err="1" smtClean="0"/>
              <a:t>coprime</a:t>
            </a:r>
            <a:r>
              <a:rPr lang="en-US" dirty="0" smtClean="0"/>
              <a:t> with </a:t>
            </a:r>
            <a:r>
              <a:rPr lang="en-US" i="1" dirty="0" smtClean="0">
                <a:latin typeface="Palatino"/>
                <a:cs typeface="Palatino"/>
              </a:rPr>
              <a:t>n</a:t>
            </a:r>
            <a:r>
              <a:rPr lang="en-US" dirty="0" smtClean="0"/>
              <a:t>:</a:t>
            </a:r>
          </a:p>
          <a:p>
            <a:pPr marL="0" indent="0" algn="ctr">
              <a:buNone/>
            </a:pPr>
            <a:endParaRPr lang="en-US" dirty="0" smtClean="0"/>
          </a:p>
          <a:p>
            <a:pPr marL="0" indent="0" algn="ctr">
              <a:buNone/>
            </a:pPr>
            <a:endParaRPr lang="en-US" dirty="0"/>
          </a:p>
          <a:p>
            <a:pPr marL="0" indent="0">
              <a:buNone/>
            </a:pPr>
            <a:endParaRPr lang="en-US" dirty="0" smtClean="0"/>
          </a:p>
          <a:p>
            <a:pPr marL="0" indent="0">
              <a:buNone/>
            </a:pPr>
            <a:r>
              <a:rPr lang="en-US" dirty="0" smtClean="0"/>
              <a:t>For our modulo 10 table: </a:t>
            </a:r>
            <a:r>
              <a:rPr lang="el-GR" i="1" dirty="0" smtClean="0">
                <a:latin typeface="Palatino"/>
                <a:cs typeface="Palatino"/>
              </a:rPr>
              <a:t>φ</a:t>
            </a:r>
            <a:r>
              <a:rPr lang="en-US" dirty="0" smtClean="0">
                <a:latin typeface="Palatino"/>
                <a:cs typeface="Palatino"/>
              </a:rPr>
              <a:t>(10) = 4</a:t>
            </a:r>
            <a:endParaRPr lang="en-US" dirty="0" smtClean="0"/>
          </a:p>
          <a:p>
            <a:pPr marL="0" indent="0">
              <a:buNone/>
            </a:pPr>
            <a:r>
              <a:rPr lang="en-US" dirty="0" smtClean="0"/>
              <a:t>(the number of shaded rows)</a:t>
            </a:r>
          </a:p>
          <a:p>
            <a:pPr marL="0" indent="0">
              <a:buNone/>
            </a:pPr>
            <a:endParaRPr lang="en-US" dirty="0" smtClean="0"/>
          </a:p>
          <a:p>
            <a:pPr marL="0" indent="0" algn="ctr">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220</a:t>
            </a:fld>
            <a:endParaRPr lang="en-US"/>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62075" y="3543300"/>
            <a:ext cx="6508750" cy="428653"/>
          </a:xfrm>
          <a:prstGeom prst="rect">
            <a:avLst/>
          </a:prstGeom>
        </p:spPr>
      </p:pic>
    </p:spTree>
    <p:extLst>
      <p:ext uri="{BB962C8B-B14F-4D97-AF65-F5344CB8AC3E}">
        <p14:creationId xmlns:p14="http://schemas.microsoft.com/office/powerpoint/2010/main" val="2908993585"/>
      </p:ext>
    </p:extLst>
  </p:cSld>
  <p:clrMapOvr>
    <a:masterClrMapping/>
  </p:clrMapOvr>
  <p:timing>
    <p:tnLst>
      <p:par>
        <p:cTn xmlns:p14="http://schemas.microsoft.com/office/powerpoint/2010/mai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Many </a:t>
            </a:r>
            <a:r>
              <a:rPr lang="en-US" dirty="0" err="1" smtClean="0"/>
              <a:t>Coprimes</a:t>
            </a:r>
            <a:r>
              <a:rPr lang="en-US" dirty="0" smtClean="0"/>
              <a:t> for a Prime?</a:t>
            </a:r>
            <a:endParaRPr lang="en-US" dirty="0"/>
          </a:p>
        </p:txBody>
      </p:sp>
      <p:sp>
        <p:nvSpPr>
          <p:cNvPr id="3" name="Content Placeholder 2"/>
          <p:cNvSpPr>
            <a:spLocks noGrp="1"/>
          </p:cNvSpPr>
          <p:nvPr>
            <p:ph idx="1"/>
          </p:nvPr>
        </p:nvSpPr>
        <p:spPr/>
        <p:txBody>
          <a:bodyPr/>
          <a:lstStyle/>
          <a:p>
            <a:pPr marL="0" indent="0" algn="ctr">
              <a:buNone/>
            </a:pPr>
            <a:r>
              <a:rPr lang="el-GR" i="1" dirty="0">
                <a:latin typeface="Palatino"/>
                <a:cs typeface="Palatino"/>
              </a:rPr>
              <a:t>φ</a:t>
            </a:r>
            <a:r>
              <a:rPr lang="en-US" dirty="0" smtClean="0">
                <a:latin typeface="Palatino"/>
                <a:cs typeface="Palatino"/>
              </a:rPr>
              <a:t>(</a:t>
            </a:r>
            <a:r>
              <a:rPr lang="en-US" i="1" dirty="0" smtClean="0">
                <a:latin typeface="Palatino"/>
                <a:cs typeface="Palatino"/>
              </a:rPr>
              <a:t>p</a:t>
            </a:r>
            <a:r>
              <a:rPr lang="en-US" dirty="0" smtClean="0">
                <a:latin typeface="Palatino"/>
                <a:cs typeface="Palatino"/>
              </a:rPr>
              <a:t>)</a:t>
            </a:r>
            <a:r>
              <a:rPr lang="en-US" i="1" dirty="0" smtClean="0">
                <a:latin typeface="Palatino"/>
                <a:cs typeface="Palatino"/>
              </a:rPr>
              <a:t> = p –</a:t>
            </a:r>
            <a:r>
              <a:rPr lang="en-US" dirty="0" smtClean="0">
                <a:latin typeface="Palatino"/>
                <a:cs typeface="Palatino"/>
              </a:rPr>
              <a:t> 1</a:t>
            </a:r>
            <a:endParaRPr lang="en-US" dirty="0" smtClean="0"/>
          </a:p>
          <a:p>
            <a:pPr marL="0" indent="0">
              <a:buNone/>
            </a:pPr>
            <a:endParaRPr lang="en-US" dirty="0" smtClean="0"/>
          </a:p>
          <a:p>
            <a:pPr marL="0" indent="0">
              <a:buNone/>
            </a:pPr>
            <a:r>
              <a:rPr lang="en-US" dirty="0" smtClean="0"/>
              <a:t>In other words, all numbers less than a given prime are </a:t>
            </a:r>
            <a:r>
              <a:rPr lang="en-US" dirty="0" err="1" smtClean="0"/>
              <a:t>coprime</a:t>
            </a:r>
            <a:r>
              <a:rPr lang="en-US" dirty="0" smtClean="0"/>
              <a:t> with it.</a:t>
            </a:r>
          </a:p>
          <a:p>
            <a:pPr marL="0" indent="0">
              <a:buNone/>
            </a:pP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221</a:t>
            </a:fld>
            <a:endParaRPr lang="en-US"/>
          </a:p>
        </p:txBody>
      </p:sp>
    </p:spTree>
    <p:extLst>
      <p:ext uri="{BB962C8B-B14F-4D97-AF65-F5344CB8AC3E}">
        <p14:creationId xmlns:p14="http://schemas.microsoft.com/office/powerpoint/2010/main" val="1100955377"/>
      </p:ext>
    </p:extLst>
  </p:cSld>
  <p:clrMapOvr>
    <a:masterClrMapping/>
  </p:clrMapOvr>
  <p:timing>
    <p:tnLst>
      <p:par>
        <p:cTn xmlns:p14="http://schemas.microsoft.com/office/powerpoint/2010/mai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Euler’s Insight</a:t>
            </a:r>
            <a:endParaRPr lang="en-US" dirty="0"/>
          </a:p>
        </p:txBody>
      </p:sp>
      <p:sp>
        <p:nvSpPr>
          <p:cNvPr id="3" name="Content Placeholder 2"/>
          <p:cNvSpPr>
            <a:spLocks noGrp="1"/>
          </p:cNvSpPr>
          <p:nvPr>
            <p:ph idx="1"/>
          </p:nvPr>
        </p:nvSpPr>
        <p:spPr/>
        <p:txBody>
          <a:bodyPr/>
          <a:lstStyle/>
          <a:p>
            <a:pPr marL="0" indent="0">
              <a:buNone/>
            </a:pPr>
            <a:r>
              <a:rPr lang="en-US" dirty="0" smtClean="0"/>
              <a:t>The “</a:t>
            </a:r>
            <a:r>
              <a:rPr lang="en-US" i="1" dirty="0" smtClean="0">
                <a:latin typeface="Palatino"/>
                <a:cs typeface="Palatino"/>
              </a:rPr>
              <a:t>p</a:t>
            </a:r>
            <a:r>
              <a:rPr lang="en-US" dirty="0" smtClean="0">
                <a:latin typeface="Palatino"/>
                <a:cs typeface="Palatino"/>
              </a:rPr>
              <a:t>–1</a:t>
            </a:r>
            <a:r>
              <a:rPr lang="en-US" dirty="0" smtClean="0"/>
              <a:t>” in Fermat’s Little Theorem is just a special case of </a:t>
            </a:r>
            <a:r>
              <a:rPr lang="el-GR" i="1" dirty="0" smtClean="0">
                <a:latin typeface="Palatino"/>
                <a:cs typeface="Palatino"/>
              </a:rPr>
              <a:t>φ</a:t>
            </a:r>
            <a:r>
              <a:rPr lang="en-US" dirty="0" smtClean="0">
                <a:latin typeface="Palatino"/>
                <a:cs typeface="Palatino"/>
              </a:rPr>
              <a:t>(</a:t>
            </a:r>
            <a:r>
              <a:rPr lang="en-US" i="1" dirty="0" smtClean="0">
                <a:latin typeface="Palatino"/>
                <a:cs typeface="Palatino"/>
              </a:rPr>
              <a:t>p</a:t>
            </a:r>
            <a:r>
              <a:rPr lang="en-US" dirty="0" smtClean="0">
                <a:latin typeface="Palatino"/>
                <a:cs typeface="Palatino"/>
              </a:rPr>
              <a:t>)</a:t>
            </a:r>
            <a:r>
              <a:rPr lang="en-US" dirty="0" smtClean="0"/>
              <a:t> for primes.</a:t>
            </a:r>
          </a:p>
          <a:p>
            <a:pPr marL="0" indent="0">
              <a:buNone/>
            </a:pP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222</a:t>
            </a:fld>
            <a:endParaRPr lang="en-US"/>
          </a:p>
        </p:txBody>
      </p:sp>
    </p:spTree>
    <p:extLst>
      <p:ext uri="{BB962C8B-B14F-4D97-AF65-F5344CB8AC3E}">
        <p14:creationId xmlns:p14="http://schemas.microsoft.com/office/powerpoint/2010/main" val="2499120462"/>
      </p:ext>
    </p:extLst>
  </p:cSld>
  <p:clrMapOvr>
    <a:masterClrMapping/>
  </p:clrMapOvr>
  <p:timing>
    <p:tnLst>
      <p:par>
        <p:cTn xmlns:p14="http://schemas.microsoft.com/office/powerpoint/2010/mai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Euler’s Theorem</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endParaRPr lang="en-US" dirty="0" smtClean="0"/>
          </a:p>
          <a:p>
            <a:pPr marL="0" indent="0">
              <a:buNone/>
            </a:pPr>
            <a:endParaRPr lang="en-US" dirty="0"/>
          </a:p>
          <a:p>
            <a:pPr marL="0" indent="0">
              <a:spcAft>
                <a:spcPts val="600"/>
              </a:spcAft>
              <a:buNone/>
            </a:pPr>
            <a:r>
              <a:rPr lang="en-US" sz="2800" dirty="0" smtClean="0"/>
              <a:t>Proof strategy:  Modify proof of Fermat’s Little Theorem.</a:t>
            </a:r>
          </a:p>
          <a:p>
            <a:pPr>
              <a:spcAft>
                <a:spcPts val="600"/>
              </a:spcAft>
            </a:pPr>
            <a:r>
              <a:rPr lang="en-US" sz="2800" dirty="0" smtClean="0"/>
              <a:t>Replace Permutation of Remainders Lemma with Permutation of </a:t>
            </a:r>
            <a:r>
              <a:rPr lang="en-US" sz="2800" dirty="0" err="1" smtClean="0"/>
              <a:t>Coprime</a:t>
            </a:r>
            <a:r>
              <a:rPr lang="en-US" sz="2800" dirty="0" smtClean="0"/>
              <a:t> Remainders Lemma</a:t>
            </a:r>
          </a:p>
          <a:p>
            <a:pPr>
              <a:spcAft>
                <a:spcPts val="600"/>
              </a:spcAft>
            </a:pPr>
            <a:r>
              <a:rPr lang="en-US" sz="2800" dirty="0" smtClean="0"/>
              <a:t>Prove that every </a:t>
            </a:r>
            <a:r>
              <a:rPr lang="en-US" sz="2800" dirty="0" err="1" smtClean="0"/>
              <a:t>coprime</a:t>
            </a:r>
            <a:r>
              <a:rPr lang="en-US" sz="2800" dirty="0" smtClean="0"/>
              <a:t> remainder has a multiplicative inverse.</a:t>
            </a:r>
          </a:p>
          <a:p>
            <a:pPr>
              <a:spcAft>
                <a:spcPts val="600"/>
              </a:spcAft>
            </a:pPr>
            <a:r>
              <a:rPr lang="en-US" sz="2800" dirty="0" smtClean="0"/>
              <a:t>Use the product of all </a:t>
            </a:r>
            <a:r>
              <a:rPr lang="en-US" sz="2800" dirty="0" err="1" smtClean="0"/>
              <a:t>coprime</a:t>
            </a:r>
            <a:r>
              <a:rPr lang="en-US" sz="2800" dirty="0" smtClean="0"/>
              <a:t> remainders where the proof of Little Fermat has the product of all nonzero remainders.</a:t>
            </a:r>
          </a:p>
        </p:txBody>
      </p:sp>
      <p:sp>
        <p:nvSpPr>
          <p:cNvPr id="4" name="Slide Number Placeholder 3"/>
          <p:cNvSpPr>
            <a:spLocks noGrp="1"/>
          </p:cNvSpPr>
          <p:nvPr>
            <p:ph type="sldNum" sz="quarter" idx="12"/>
          </p:nvPr>
        </p:nvSpPr>
        <p:spPr/>
        <p:txBody>
          <a:bodyPr/>
          <a:lstStyle/>
          <a:p>
            <a:fld id="{A1370079-B969-244C-8D20-DC2548AA4964}" type="slidenum">
              <a:rPr lang="en-US" smtClean="0"/>
              <a:t>223</a:t>
            </a:fld>
            <a:endParaRPr lang="en-US"/>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5800" y="1344904"/>
            <a:ext cx="7924800" cy="485192"/>
          </a:xfrm>
          <a:prstGeom prst="rect">
            <a:avLst/>
          </a:prstGeom>
        </p:spPr>
      </p:pic>
    </p:spTree>
    <p:extLst>
      <p:ext uri="{BB962C8B-B14F-4D97-AF65-F5344CB8AC3E}">
        <p14:creationId xmlns:p14="http://schemas.microsoft.com/office/powerpoint/2010/main" val="2111338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Computing </a:t>
            </a:r>
            <a:r>
              <a:rPr lang="el-GR" i="1" dirty="0">
                <a:latin typeface="Palatino"/>
                <a:cs typeface="Palatino"/>
              </a:rPr>
              <a:t>φ</a:t>
            </a:r>
            <a:r>
              <a:rPr lang="en-US" dirty="0" smtClean="0">
                <a:latin typeface="Palatino"/>
                <a:cs typeface="Palatino"/>
              </a:rPr>
              <a:t>(</a:t>
            </a:r>
            <a:r>
              <a:rPr lang="en-US" i="1" dirty="0" smtClean="0">
                <a:latin typeface="Palatino"/>
                <a:cs typeface="Palatino"/>
              </a:rPr>
              <a:t>n) </a:t>
            </a:r>
            <a:r>
              <a:rPr lang="en-US" dirty="0" smtClean="0">
                <a:latin typeface="+mn-lt"/>
                <a:cs typeface="Palatino"/>
              </a:rPr>
              <a:t>for any integer</a:t>
            </a:r>
            <a:endParaRPr lang="en-US" dirty="0"/>
          </a:p>
        </p:txBody>
      </p:sp>
      <p:sp>
        <p:nvSpPr>
          <p:cNvPr id="3" name="Content Placeholder 2"/>
          <p:cNvSpPr>
            <a:spLocks noGrp="1"/>
          </p:cNvSpPr>
          <p:nvPr>
            <p:ph idx="1"/>
          </p:nvPr>
        </p:nvSpPr>
        <p:spPr/>
        <p:txBody>
          <a:bodyPr/>
          <a:lstStyle/>
          <a:p>
            <a:r>
              <a:rPr lang="en-US" dirty="0" smtClean="0"/>
              <a:t>We can express any integer as the product of powers of primes, so first we’ll see how to compute the </a:t>
            </a:r>
            <a:r>
              <a:rPr lang="en-US" dirty="0" err="1" smtClean="0"/>
              <a:t>totient</a:t>
            </a:r>
            <a:r>
              <a:rPr lang="en-US" dirty="0" smtClean="0"/>
              <a:t> of a power of a prime </a:t>
            </a:r>
            <a:r>
              <a:rPr lang="en-US" i="1" dirty="0" smtClean="0">
                <a:latin typeface="Palatino"/>
                <a:cs typeface="Palatino"/>
              </a:rPr>
              <a:t>p</a:t>
            </a:r>
            <a:r>
              <a:rPr lang="en-US" dirty="0" smtClean="0"/>
              <a:t>.</a:t>
            </a:r>
          </a:p>
          <a:p>
            <a:r>
              <a:rPr lang="en-US" dirty="0" smtClean="0"/>
              <a:t>How many </a:t>
            </a:r>
            <a:r>
              <a:rPr lang="en-US" dirty="0" err="1" smtClean="0"/>
              <a:t>coprimes</a:t>
            </a:r>
            <a:r>
              <a:rPr lang="en-US" dirty="0" smtClean="0"/>
              <a:t> of </a:t>
            </a:r>
            <a:r>
              <a:rPr lang="en-US" i="1" dirty="0" smtClean="0">
                <a:latin typeface="Palatino"/>
                <a:cs typeface="Palatino"/>
              </a:rPr>
              <a:t>p</a:t>
            </a:r>
            <a:r>
              <a:rPr lang="en-US" i="1" baseline="30000" dirty="0">
                <a:latin typeface="Palatino"/>
                <a:cs typeface="Palatino"/>
              </a:rPr>
              <a:t>m</a:t>
            </a:r>
            <a:r>
              <a:rPr lang="en-US" dirty="0" smtClean="0"/>
              <a:t>?  At most </a:t>
            </a:r>
            <a:r>
              <a:rPr lang="en-US" i="1" dirty="0" smtClean="0">
                <a:latin typeface="Palatino"/>
                <a:cs typeface="Palatino"/>
              </a:rPr>
              <a:t>p</a:t>
            </a:r>
            <a:r>
              <a:rPr lang="en-US" i="1" baseline="30000" dirty="0" smtClean="0">
                <a:latin typeface="Palatino"/>
                <a:cs typeface="Palatino"/>
              </a:rPr>
              <a:t>m</a:t>
            </a:r>
            <a:r>
              <a:rPr lang="en-US" dirty="0" smtClean="0">
                <a:latin typeface="Palatino"/>
                <a:cs typeface="Palatino"/>
              </a:rPr>
              <a:t>–1</a:t>
            </a:r>
            <a:r>
              <a:rPr lang="en-US" dirty="0" smtClean="0"/>
              <a:t>.</a:t>
            </a:r>
          </a:p>
          <a:p>
            <a:r>
              <a:rPr lang="en-US" dirty="0" smtClean="0"/>
              <a:t>But need to subtract multiples of </a:t>
            </a:r>
            <a:r>
              <a:rPr lang="en-US" i="1" dirty="0" smtClean="0">
                <a:latin typeface="Palatino"/>
                <a:cs typeface="Palatino"/>
              </a:rPr>
              <a:t>p</a:t>
            </a:r>
            <a:r>
              <a:rPr lang="en-US" dirty="0" smtClean="0"/>
              <a:t>, because we know those aren’t </a:t>
            </a:r>
            <a:r>
              <a:rPr lang="en-US" dirty="0" err="1" smtClean="0"/>
              <a:t>coprime</a:t>
            </a:r>
            <a:r>
              <a:rPr lang="en-US" dirty="0"/>
              <a:t>.</a:t>
            </a:r>
          </a:p>
        </p:txBody>
      </p:sp>
      <p:sp>
        <p:nvSpPr>
          <p:cNvPr id="4" name="Slide Number Placeholder 3"/>
          <p:cNvSpPr>
            <a:spLocks noGrp="1"/>
          </p:cNvSpPr>
          <p:nvPr>
            <p:ph type="sldNum" sz="quarter" idx="12"/>
          </p:nvPr>
        </p:nvSpPr>
        <p:spPr/>
        <p:txBody>
          <a:bodyPr/>
          <a:lstStyle/>
          <a:p>
            <a:fld id="{A1370079-B969-244C-8D20-DC2548AA4964}" type="slidenum">
              <a:rPr lang="en-US" smtClean="0"/>
              <a:t>224</a:t>
            </a:fld>
            <a:endParaRPr lang="en-US"/>
          </a:p>
        </p:txBody>
      </p:sp>
    </p:spTree>
    <p:extLst>
      <p:ext uri="{BB962C8B-B14F-4D97-AF65-F5344CB8AC3E}">
        <p14:creationId xmlns:p14="http://schemas.microsoft.com/office/powerpoint/2010/main" val="993473542"/>
      </p:ext>
    </p:extLst>
  </p:cSld>
  <p:clrMapOvr>
    <a:masterClrMapping/>
  </p:clrMapOvr>
  <p:timing>
    <p:tnLst>
      <p:par>
        <p:cTn xmlns:p14="http://schemas.microsoft.com/office/powerpoint/2010/mai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Totient</a:t>
            </a:r>
            <a:r>
              <a:rPr lang="en-US" dirty="0" smtClean="0"/>
              <a:t> of Prime Power</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225</a:t>
            </a:fld>
            <a:endParaRPr lang="en-US"/>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85950" y="1905000"/>
            <a:ext cx="5772150" cy="2927239"/>
          </a:xfrm>
          <a:prstGeom prst="rect">
            <a:avLst/>
          </a:prstGeom>
        </p:spPr>
      </p:pic>
    </p:spTree>
    <p:extLst>
      <p:ext uri="{BB962C8B-B14F-4D97-AF65-F5344CB8AC3E}">
        <p14:creationId xmlns:p14="http://schemas.microsoft.com/office/powerpoint/2010/main" val="2019987705"/>
      </p:ext>
    </p:extLst>
  </p:cSld>
  <p:clrMapOvr>
    <a:masterClrMapping/>
  </p:clrMapOvr>
  <p:timing>
    <p:tnLst>
      <p:par>
        <p:cTn xmlns:p14="http://schemas.microsoft.com/office/powerpoint/2010/mai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00" y="274638"/>
            <a:ext cx="8470900" cy="1143000"/>
          </a:xfrm>
        </p:spPr>
        <p:txBody>
          <a:bodyPr>
            <a:noAutofit/>
          </a:bodyPr>
          <a:lstStyle/>
          <a:p>
            <a:r>
              <a:rPr lang="en-US" sz="3600" dirty="0" err="1" smtClean="0"/>
              <a:t>Totient</a:t>
            </a:r>
            <a:r>
              <a:rPr lang="en-US" sz="3600" dirty="0" smtClean="0"/>
              <a:t> of Product of Prime Powers:  </a:t>
            </a:r>
            <a:r>
              <a:rPr lang="el-GR" sz="3600" i="1" dirty="0" smtClean="0">
                <a:latin typeface="Palatino"/>
                <a:cs typeface="Palatino"/>
              </a:rPr>
              <a:t>φ</a:t>
            </a:r>
            <a:r>
              <a:rPr lang="en-US" sz="3600" dirty="0" smtClean="0">
                <a:latin typeface="Palatino"/>
                <a:cs typeface="Palatino"/>
              </a:rPr>
              <a:t>(</a:t>
            </a:r>
            <a:r>
              <a:rPr lang="en-US" sz="3600" i="1" dirty="0" err="1" smtClean="0">
                <a:latin typeface="Palatino"/>
                <a:cs typeface="Palatino"/>
              </a:rPr>
              <a:t>p</a:t>
            </a:r>
            <a:r>
              <a:rPr lang="en-US" sz="3600" i="1" baseline="30000" dirty="0" err="1" smtClean="0">
                <a:latin typeface="Palatino"/>
                <a:cs typeface="Palatino"/>
              </a:rPr>
              <a:t>u</a:t>
            </a:r>
            <a:r>
              <a:rPr lang="en-US" sz="3600" i="1" dirty="0" err="1" smtClean="0">
                <a:latin typeface="Palatino"/>
                <a:cs typeface="Palatino"/>
              </a:rPr>
              <a:t>q</a:t>
            </a:r>
            <a:r>
              <a:rPr lang="en-US" sz="3600" i="1" baseline="30000" dirty="0" err="1" smtClean="0">
                <a:latin typeface="Palatino"/>
                <a:cs typeface="Palatino"/>
              </a:rPr>
              <a:t>v</a:t>
            </a:r>
            <a:r>
              <a:rPr lang="en-US" sz="3600" i="1" dirty="0" smtClean="0">
                <a:latin typeface="Palatino"/>
                <a:cs typeface="Palatino"/>
              </a:rPr>
              <a:t>)</a:t>
            </a:r>
            <a:endParaRPr lang="en-US" sz="3600" dirty="0"/>
          </a:p>
        </p:txBody>
      </p:sp>
      <p:sp>
        <p:nvSpPr>
          <p:cNvPr id="3" name="Content Placeholder 2"/>
          <p:cNvSpPr>
            <a:spLocks noGrp="1"/>
          </p:cNvSpPr>
          <p:nvPr>
            <p:ph idx="1"/>
          </p:nvPr>
        </p:nvSpPr>
        <p:spPr>
          <a:xfrm>
            <a:off x="457200" y="1506538"/>
            <a:ext cx="8229600" cy="4525963"/>
          </a:xfrm>
        </p:spPr>
        <p:txBody>
          <a:bodyPr/>
          <a:lstStyle/>
          <a:p>
            <a:pPr marL="0" indent="0">
              <a:buNone/>
            </a:pPr>
            <a:r>
              <a:rPr lang="en-US" sz="2400" dirty="0" smtClean="0"/>
              <a:t>Let </a:t>
            </a:r>
            <a:r>
              <a:rPr lang="en-US" sz="2400" i="1" dirty="0" smtClean="0">
                <a:latin typeface="Palatino"/>
                <a:cs typeface="Palatino"/>
              </a:rPr>
              <a:t>n</a:t>
            </a:r>
            <a:r>
              <a:rPr lang="en-US" sz="2400" dirty="0" smtClean="0"/>
              <a:t> = </a:t>
            </a:r>
            <a:r>
              <a:rPr lang="en-US" sz="2400" i="1" dirty="0" err="1" smtClean="0">
                <a:latin typeface="Palatino"/>
                <a:cs typeface="Palatino"/>
              </a:rPr>
              <a:t>p</a:t>
            </a:r>
            <a:r>
              <a:rPr lang="en-US" sz="2400" i="1" baseline="30000" dirty="0" err="1" smtClean="0">
                <a:latin typeface="Palatino"/>
                <a:cs typeface="Palatino"/>
              </a:rPr>
              <a:t>u</a:t>
            </a:r>
            <a:r>
              <a:rPr lang="en-US" sz="2400" i="1" dirty="0" err="1" smtClean="0">
                <a:latin typeface="Palatino"/>
                <a:cs typeface="Palatino"/>
              </a:rPr>
              <a:t>q</a:t>
            </a:r>
            <a:r>
              <a:rPr lang="en-US" sz="2400" i="1" baseline="30000" dirty="0" err="1" smtClean="0">
                <a:latin typeface="Palatino"/>
                <a:cs typeface="Palatino"/>
              </a:rPr>
              <a:t>v</a:t>
            </a:r>
            <a:r>
              <a:rPr lang="en-US" i="1" dirty="0">
                <a:latin typeface="Palatino"/>
                <a:cs typeface="Palatino"/>
              </a:rPr>
              <a:t>.</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226</a:t>
            </a:fld>
            <a:endParaRPr lang="en-US"/>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26067" y="1544638"/>
            <a:ext cx="5960733" cy="4756620"/>
          </a:xfrm>
          <a:prstGeom prst="rect">
            <a:avLst/>
          </a:prstGeom>
        </p:spPr>
      </p:pic>
    </p:spTree>
    <p:extLst>
      <p:ext uri="{BB962C8B-B14F-4D97-AF65-F5344CB8AC3E}">
        <p14:creationId xmlns:p14="http://schemas.microsoft.com/office/powerpoint/2010/main" val="1151493453"/>
      </p:ext>
    </p:extLst>
  </p:cSld>
  <p:clrMapOvr>
    <a:masterClrMapping/>
  </p:clrMapOvr>
  <p:timing>
    <p:tnLst>
      <p:par>
        <p:cTn xmlns:p14="http://schemas.microsoft.com/office/powerpoint/2010/mai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Special Case:  Product of Two Primes</a:t>
            </a:r>
            <a:endParaRPr lang="en-US" dirty="0"/>
          </a:p>
        </p:txBody>
      </p:sp>
      <p:sp>
        <p:nvSpPr>
          <p:cNvPr id="3" name="Content Placeholder 2"/>
          <p:cNvSpPr>
            <a:spLocks noGrp="1"/>
          </p:cNvSpPr>
          <p:nvPr>
            <p:ph idx="1"/>
          </p:nvPr>
        </p:nvSpPr>
        <p:spPr/>
        <p:txBody>
          <a:bodyPr/>
          <a:lstStyle/>
          <a:p>
            <a:pPr marL="0" indent="0" algn="ctr">
              <a:buNone/>
            </a:pPr>
            <a:r>
              <a:rPr lang="el-GR" i="1" dirty="0">
                <a:latin typeface="Palatino"/>
                <a:cs typeface="Palatino"/>
              </a:rPr>
              <a:t>φ</a:t>
            </a:r>
            <a:r>
              <a:rPr lang="en-US" dirty="0" smtClean="0">
                <a:latin typeface="Palatino"/>
                <a:cs typeface="Palatino"/>
              </a:rPr>
              <a:t>(</a:t>
            </a:r>
            <a:r>
              <a:rPr lang="en-US" i="1" dirty="0" smtClean="0">
                <a:latin typeface="Palatino"/>
                <a:cs typeface="Palatino"/>
              </a:rPr>
              <a:t>p</a:t>
            </a:r>
            <a:r>
              <a:rPr lang="en-US" baseline="-25000" dirty="0" smtClean="0">
                <a:latin typeface="Palatino"/>
                <a:cs typeface="Palatino"/>
              </a:rPr>
              <a:t>1</a:t>
            </a:r>
            <a:r>
              <a:rPr lang="en-US" i="1" dirty="0" smtClean="0">
                <a:latin typeface="Palatino"/>
                <a:cs typeface="Palatino"/>
              </a:rPr>
              <a:t>p</a:t>
            </a:r>
            <a:r>
              <a:rPr lang="en-US" baseline="-25000" dirty="0" smtClean="0">
                <a:latin typeface="Palatino"/>
                <a:cs typeface="Palatino"/>
              </a:rPr>
              <a:t>2</a:t>
            </a:r>
            <a:r>
              <a:rPr lang="en-US" dirty="0" smtClean="0">
                <a:latin typeface="Palatino"/>
                <a:cs typeface="Palatino"/>
              </a:rPr>
              <a:t>) </a:t>
            </a:r>
            <a:r>
              <a:rPr lang="en-US" i="1" dirty="0" smtClean="0">
                <a:latin typeface="Palatino"/>
                <a:cs typeface="Palatino"/>
              </a:rPr>
              <a:t>= </a:t>
            </a:r>
            <a:r>
              <a:rPr lang="el-GR" i="1" dirty="0" smtClean="0">
                <a:latin typeface="Palatino"/>
                <a:cs typeface="Palatino"/>
              </a:rPr>
              <a:t>φ</a:t>
            </a:r>
            <a:r>
              <a:rPr lang="en-US" dirty="0" smtClean="0">
                <a:latin typeface="Palatino"/>
                <a:cs typeface="Palatino"/>
              </a:rPr>
              <a:t>(</a:t>
            </a:r>
            <a:r>
              <a:rPr lang="en-US" i="1" dirty="0" smtClean="0">
                <a:latin typeface="Palatino"/>
                <a:cs typeface="Palatino"/>
              </a:rPr>
              <a:t>p</a:t>
            </a:r>
            <a:r>
              <a:rPr lang="en-US" baseline="-25000" dirty="0" smtClean="0">
                <a:latin typeface="Palatino"/>
                <a:cs typeface="Palatino"/>
              </a:rPr>
              <a:t>1</a:t>
            </a:r>
            <a:r>
              <a:rPr lang="en-US" dirty="0" smtClean="0">
                <a:latin typeface="Palatino"/>
                <a:cs typeface="Palatino"/>
              </a:rPr>
              <a:t>)</a:t>
            </a:r>
            <a:r>
              <a:rPr lang="el-GR" dirty="0">
                <a:latin typeface="Palatino"/>
                <a:cs typeface="Palatino"/>
              </a:rPr>
              <a:t> </a:t>
            </a:r>
            <a:r>
              <a:rPr lang="el-GR" i="1" dirty="0" smtClean="0">
                <a:latin typeface="Palatino"/>
                <a:cs typeface="Palatino"/>
              </a:rPr>
              <a:t>φ</a:t>
            </a:r>
            <a:r>
              <a:rPr lang="en-US" dirty="0" smtClean="0">
                <a:latin typeface="Palatino"/>
                <a:cs typeface="Palatino"/>
              </a:rPr>
              <a:t>(</a:t>
            </a:r>
            <a:r>
              <a:rPr lang="en-US" i="1" dirty="0" smtClean="0">
                <a:latin typeface="Palatino"/>
                <a:cs typeface="Palatino"/>
              </a:rPr>
              <a:t>p</a:t>
            </a:r>
            <a:r>
              <a:rPr lang="en-US" baseline="-25000" dirty="0" smtClean="0">
                <a:latin typeface="Palatino"/>
                <a:cs typeface="Palatino"/>
              </a:rPr>
              <a:t>2</a:t>
            </a:r>
            <a:r>
              <a:rPr lang="en-US" dirty="0" smtClean="0">
                <a:latin typeface="Palatino"/>
                <a:cs typeface="Palatino"/>
              </a:rPr>
              <a:t>)</a:t>
            </a:r>
            <a:endParaRPr lang="en-US" dirty="0" smtClean="0"/>
          </a:p>
          <a:p>
            <a:endParaRPr lang="en-US" dirty="0"/>
          </a:p>
          <a:p>
            <a:endParaRPr lang="en-US" dirty="0" smtClean="0"/>
          </a:p>
          <a:p>
            <a:r>
              <a:rPr lang="en-US" dirty="0" smtClean="0"/>
              <a:t>Example:  Since 10 = 5 x 2</a:t>
            </a:r>
          </a:p>
          <a:p>
            <a:pPr marL="0" indent="0" algn="ctr">
              <a:buNone/>
            </a:pPr>
            <a:r>
              <a:rPr lang="el-GR" i="1" dirty="0" smtClean="0">
                <a:latin typeface="Palatino"/>
                <a:cs typeface="Palatino"/>
              </a:rPr>
              <a:t>φ</a:t>
            </a:r>
            <a:r>
              <a:rPr lang="en-US" dirty="0" smtClean="0">
                <a:latin typeface="Palatino"/>
                <a:cs typeface="Palatino"/>
              </a:rPr>
              <a:t>(10) </a:t>
            </a:r>
            <a:r>
              <a:rPr lang="en-US" i="1" dirty="0" smtClean="0">
                <a:latin typeface="Palatino"/>
                <a:cs typeface="Palatino"/>
              </a:rPr>
              <a:t>= </a:t>
            </a:r>
            <a:r>
              <a:rPr lang="el-GR" i="1" dirty="0" smtClean="0">
                <a:latin typeface="Palatino"/>
                <a:cs typeface="Palatino"/>
              </a:rPr>
              <a:t>φ</a:t>
            </a:r>
            <a:r>
              <a:rPr lang="en-US" dirty="0" smtClean="0">
                <a:latin typeface="Palatino"/>
                <a:cs typeface="Palatino"/>
              </a:rPr>
              <a:t>(5)</a:t>
            </a:r>
            <a:r>
              <a:rPr lang="el-GR" i="1" dirty="0">
                <a:latin typeface="Palatino"/>
                <a:cs typeface="Palatino"/>
              </a:rPr>
              <a:t> </a:t>
            </a:r>
            <a:r>
              <a:rPr lang="el-GR" i="1" dirty="0" smtClean="0">
                <a:latin typeface="Palatino"/>
                <a:cs typeface="Palatino"/>
              </a:rPr>
              <a:t>φ</a:t>
            </a:r>
            <a:r>
              <a:rPr lang="en-US" dirty="0" smtClean="0">
                <a:latin typeface="Palatino"/>
                <a:cs typeface="Palatino"/>
              </a:rPr>
              <a:t>(2) = 4</a:t>
            </a:r>
            <a:r>
              <a:rPr lang="en-US" dirty="0" smtClean="0"/>
              <a:t> </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227</a:t>
            </a:fld>
            <a:endParaRPr lang="en-US"/>
          </a:p>
        </p:txBody>
      </p:sp>
    </p:spTree>
    <p:extLst>
      <p:ext uri="{BB962C8B-B14F-4D97-AF65-F5344CB8AC3E}">
        <p14:creationId xmlns:p14="http://schemas.microsoft.com/office/powerpoint/2010/main" val="133007027"/>
      </p:ext>
    </p:extLst>
  </p:cSld>
  <p:clrMapOvr>
    <a:masterClrMapping/>
  </p:clrMapOvr>
  <p:timing>
    <p:tnLst>
      <p:par>
        <p:cTn xmlns:p14="http://schemas.microsoft.com/office/powerpoint/2010/mai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General Case:  Product of </a:t>
            </a:r>
            <a:r>
              <a:rPr lang="en-US" sz="3600" i="1" dirty="0" smtClean="0">
                <a:latin typeface="Palatino"/>
                <a:cs typeface="Palatino"/>
              </a:rPr>
              <a:t>m</a:t>
            </a:r>
            <a:r>
              <a:rPr lang="en-US" sz="3600" dirty="0" smtClean="0"/>
              <a:t> Prime Powers</a:t>
            </a:r>
            <a:endParaRPr lang="en-US" sz="3600" dirty="0"/>
          </a:p>
        </p:txBody>
      </p:sp>
      <p:sp>
        <p:nvSpPr>
          <p:cNvPr id="3" name="Content Placeholder 2"/>
          <p:cNvSpPr>
            <a:spLocks noGrp="1"/>
          </p:cNvSpPr>
          <p:nvPr>
            <p:ph idx="1"/>
          </p:nvPr>
        </p:nvSpPr>
        <p:spPr/>
        <p:txBody>
          <a:bodyPr>
            <a:normAutofit/>
          </a:bodyPr>
          <a:lstStyle/>
          <a:p>
            <a:pPr marL="0" indent="0">
              <a:buNone/>
            </a:pPr>
            <a:r>
              <a:rPr lang="en-US" sz="2400" dirty="0" smtClean="0"/>
              <a:t>Let</a:t>
            </a:r>
            <a:endParaRPr lang="en-US" sz="2400" dirty="0"/>
          </a:p>
        </p:txBody>
      </p:sp>
      <p:sp>
        <p:nvSpPr>
          <p:cNvPr id="4" name="Slide Number Placeholder 3"/>
          <p:cNvSpPr>
            <a:spLocks noGrp="1"/>
          </p:cNvSpPr>
          <p:nvPr>
            <p:ph type="sldNum" sz="quarter" idx="12"/>
          </p:nvPr>
        </p:nvSpPr>
        <p:spPr/>
        <p:txBody>
          <a:bodyPr/>
          <a:lstStyle/>
          <a:p>
            <a:fld id="{A1370079-B969-244C-8D20-DC2548AA4964}" type="slidenum">
              <a:rPr lang="en-US" smtClean="0"/>
              <a:t>228</a:t>
            </a:fld>
            <a:endParaRPr lang="en-US"/>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23950" y="1417638"/>
            <a:ext cx="1390650" cy="927100"/>
          </a:xfrm>
          <a:prstGeom prst="rect">
            <a:avLst/>
          </a:prstGeom>
        </p:spPr>
      </p:pic>
      <p:pic>
        <p:nvPicPr>
          <p:cNvPr id="8" name="Picture 7"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76601" y="2344738"/>
            <a:ext cx="3048000" cy="3155577"/>
          </a:xfrm>
          <a:prstGeom prst="rect">
            <a:avLst/>
          </a:prstGeom>
        </p:spPr>
      </p:pic>
    </p:spTree>
    <p:extLst>
      <p:ext uri="{BB962C8B-B14F-4D97-AF65-F5344CB8AC3E}">
        <p14:creationId xmlns:p14="http://schemas.microsoft.com/office/powerpoint/2010/main" val="2860598724"/>
      </p:ext>
    </p:extLst>
  </p:cSld>
  <p:clrMapOvr>
    <a:masterClrMapping/>
  </p:clrMapOvr>
  <p:timing>
    <p:tnLst>
      <p:par>
        <p:cTn xmlns:p14="http://schemas.microsoft.com/office/powerpoint/2010/mai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Wilson’s Theorem </a:t>
            </a:r>
            <a:br>
              <a:rPr lang="en-US" dirty="0" smtClean="0"/>
            </a:br>
            <a:r>
              <a:rPr lang="en-US" dirty="0" smtClean="0"/>
              <a:t>with Modular Arithmetic</a:t>
            </a:r>
            <a:endParaRPr lang="en-US" dirty="0"/>
          </a:p>
        </p:txBody>
      </p:sp>
      <p:sp>
        <p:nvSpPr>
          <p:cNvPr id="3" name="Content Placeholder 2"/>
          <p:cNvSpPr>
            <a:spLocks noGrp="1"/>
          </p:cNvSpPr>
          <p:nvPr>
            <p:ph idx="1"/>
          </p:nvPr>
        </p:nvSpPr>
        <p:spPr>
          <a:xfrm>
            <a:off x="457200" y="1600200"/>
            <a:ext cx="8394700" cy="4940300"/>
          </a:xfrm>
        </p:spPr>
        <p:txBody>
          <a:bodyPr>
            <a:normAutofit lnSpcReduction="10000"/>
          </a:bodyPr>
          <a:lstStyle/>
          <a:p>
            <a:r>
              <a:rPr lang="en-US" sz="2400" dirty="0" smtClean="0"/>
              <a:t>Wilson’s theorem says for a prime </a:t>
            </a:r>
            <a:r>
              <a:rPr lang="en-US" sz="2400" i="1" dirty="0" smtClean="0">
                <a:latin typeface="Palatino"/>
                <a:cs typeface="Palatino"/>
              </a:rPr>
              <a:t>p</a:t>
            </a:r>
            <a:r>
              <a:rPr lang="en-US" sz="2400" dirty="0" smtClean="0"/>
              <a:t>, there is an </a:t>
            </a:r>
            <a:r>
              <a:rPr lang="en-US" sz="2400" i="1" dirty="0" smtClean="0">
                <a:latin typeface="Palatino"/>
                <a:cs typeface="Palatino"/>
              </a:rPr>
              <a:t>m</a:t>
            </a:r>
            <a:r>
              <a:rPr lang="en-US" sz="2400" dirty="0" smtClean="0"/>
              <a:t> such that</a:t>
            </a:r>
          </a:p>
          <a:p>
            <a:pPr marL="0" indent="0" algn="ctr">
              <a:buNone/>
            </a:pPr>
            <a:r>
              <a:rPr lang="en-US" sz="2400" dirty="0" smtClean="0">
                <a:latin typeface="Palatino"/>
                <a:cs typeface="Palatino"/>
              </a:rPr>
              <a:t>(</a:t>
            </a:r>
            <a:r>
              <a:rPr lang="en-US" sz="2400" i="1" dirty="0" smtClean="0">
                <a:latin typeface="Palatino"/>
                <a:cs typeface="Palatino"/>
              </a:rPr>
              <a:t>p</a:t>
            </a:r>
            <a:r>
              <a:rPr lang="en-US" sz="2400" dirty="0" smtClean="0">
                <a:latin typeface="Palatino"/>
                <a:cs typeface="Palatino"/>
              </a:rPr>
              <a:t> – 1)! = (</a:t>
            </a:r>
            <a:r>
              <a:rPr lang="en-US" sz="2400" i="1" dirty="0" smtClean="0">
                <a:latin typeface="Palatino"/>
                <a:cs typeface="Palatino"/>
              </a:rPr>
              <a:t>p</a:t>
            </a:r>
            <a:r>
              <a:rPr lang="en-US" sz="2400" dirty="0" smtClean="0">
                <a:latin typeface="Palatino"/>
                <a:cs typeface="Palatino"/>
              </a:rPr>
              <a:t> – 1) + </a:t>
            </a:r>
            <a:r>
              <a:rPr lang="en-US" sz="2400" i="1" dirty="0" err="1" smtClean="0">
                <a:latin typeface="Palatino"/>
                <a:cs typeface="Palatino"/>
              </a:rPr>
              <a:t>mp</a:t>
            </a:r>
            <a:endParaRPr lang="en-US" sz="2400" i="1" dirty="0" smtClean="0">
              <a:latin typeface="Palatino"/>
              <a:cs typeface="Palatino"/>
            </a:endParaRPr>
          </a:p>
          <a:p>
            <a:pPr marL="0" indent="0">
              <a:buNone/>
            </a:pPr>
            <a:r>
              <a:rPr lang="en-US" sz="2400" dirty="0" smtClean="0"/>
              <a:t>	or equivalently</a:t>
            </a:r>
          </a:p>
          <a:p>
            <a:pPr marL="0" indent="0" algn="ctr">
              <a:buNone/>
            </a:pPr>
            <a:r>
              <a:rPr lang="en-US" sz="2400" dirty="0">
                <a:latin typeface="Palatino"/>
                <a:cs typeface="Palatino"/>
              </a:rPr>
              <a:t>(</a:t>
            </a:r>
            <a:r>
              <a:rPr lang="en-US" sz="2400" i="1" dirty="0">
                <a:latin typeface="Palatino"/>
                <a:cs typeface="Palatino"/>
              </a:rPr>
              <a:t>p</a:t>
            </a:r>
            <a:r>
              <a:rPr lang="en-US" sz="2400" dirty="0">
                <a:latin typeface="Palatino"/>
                <a:cs typeface="Palatino"/>
              </a:rPr>
              <a:t> – 1)! = (</a:t>
            </a:r>
            <a:r>
              <a:rPr lang="en-US" sz="2400" i="1" dirty="0">
                <a:latin typeface="Palatino"/>
                <a:cs typeface="Palatino"/>
              </a:rPr>
              <a:t>p</a:t>
            </a:r>
            <a:r>
              <a:rPr lang="en-US" sz="2400" dirty="0">
                <a:latin typeface="Palatino"/>
                <a:cs typeface="Palatino"/>
              </a:rPr>
              <a:t> – 1) </a:t>
            </a:r>
            <a:r>
              <a:rPr lang="en-US" sz="2400" dirty="0" smtClean="0">
                <a:latin typeface="Palatino"/>
                <a:cs typeface="Palatino"/>
              </a:rPr>
              <a:t>mod </a:t>
            </a:r>
            <a:r>
              <a:rPr lang="en-US" sz="2400" i="1" dirty="0" smtClean="0">
                <a:latin typeface="Palatino"/>
                <a:cs typeface="Palatino"/>
              </a:rPr>
              <a:t>p</a:t>
            </a:r>
          </a:p>
          <a:p>
            <a:pPr marL="0" indent="0" algn="ctr">
              <a:buNone/>
            </a:pPr>
            <a:endParaRPr lang="en-US" sz="2400" dirty="0" smtClean="0"/>
          </a:p>
          <a:p>
            <a:r>
              <a:rPr lang="en-US" sz="2400" dirty="0" smtClean="0"/>
              <a:t>Suppose </a:t>
            </a:r>
            <a:r>
              <a:rPr lang="en-US" sz="2400" i="1" dirty="0" smtClean="0">
                <a:latin typeface="Palatino"/>
                <a:cs typeface="Palatino"/>
              </a:rPr>
              <a:t>p</a:t>
            </a:r>
            <a:r>
              <a:rPr lang="en-US" sz="2400" dirty="0" smtClean="0">
                <a:latin typeface="Palatino"/>
                <a:cs typeface="Palatino"/>
              </a:rPr>
              <a:t> = 7 </a:t>
            </a:r>
            <a:r>
              <a:rPr lang="en-US" sz="2400" dirty="0" smtClean="0"/>
              <a:t>and </a:t>
            </a:r>
            <a:r>
              <a:rPr lang="en-US" sz="2400" i="1" dirty="0" smtClean="0">
                <a:latin typeface="Palatino"/>
                <a:cs typeface="Palatino"/>
              </a:rPr>
              <a:t>p</a:t>
            </a:r>
            <a:r>
              <a:rPr lang="en-US" sz="2400" dirty="0">
                <a:latin typeface="Palatino"/>
                <a:cs typeface="Palatino"/>
              </a:rPr>
              <a:t>–</a:t>
            </a:r>
            <a:r>
              <a:rPr lang="en-US" sz="2400" dirty="0" smtClean="0">
                <a:latin typeface="Palatino"/>
                <a:cs typeface="Palatino"/>
              </a:rPr>
              <a:t>1 = 6</a:t>
            </a:r>
            <a:r>
              <a:rPr lang="en-US" sz="2400" dirty="0" smtClean="0"/>
              <a:t>.  So let’s expand </a:t>
            </a:r>
            <a:r>
              <a:rPr lang="en-US" sz="2400" dirty="0" smtClean="0">
                <a:latin typeface="Palatino"/>
                <a:cs typeface="Palatino"/>
              </a:rPr>
              <a:t>6!</a:t>
            </a:r>
            <a:r>
              <a:rPr lang="en-US" sz="2400" dirty="0" smtClean="0"/>
              <a:t>:</a:t>
            </a:r>
          </a:p>
          <a:p>
            <a:endParaRPr lang="en-US" sz="2400" dirty="0"/>
          </a:p>
          <a:p>
            <a:endParaRPr lang="en-US" sz="2400" dirty="0" smtClean="0"/>
          </a:p>
          <a:p>
            <a:endParaRPr lang="en-US" sz="2400" dirty="0"/>
          </a:p>
          <a:p>
            <a:endParaRPr lang="en-US" sz="2400" dirty="0" smtClean="0"/>
          </a:p>
          <a:p>
            <a:endParaRPr lang="en-US" sz="2400" dirty="0"/>
          </a:p>
          <a:p>
            <a:pPr marL="0" indent="0">
              <a:buNone/>
            </a:pPr>
            <a:r>
              <a:rPr lang="en-US" sz="2400" dirty="0" smtClean="0"/>
              <a:t>	which is what Wilson’s theorem predicts.</a:t>
            </a:r>
            <a:endParaRPr lang="en-US" sz="2400" dirty="0"/>
          </a:p>
          <a:p>
            <a:pPr marL="0" indent="0" algn="ctr">
              <a:buNone/>
            </a:pPr>
            <a:endParaRPr lang="en-US" sz="2800" dirty="0"/>
          </a:p>
        </p:txBody>
      </p:sp>
      <p:sp>
        <p:nvSpPr>
          <p:cNvPr id="4" name="Slide Number Placeholder 3"/>
          <p:cNvSpPr>
            <a:spLocks noGrp="1"/>
          </p:cNvSpPr>
          <p:nvPr>
            <p:ph type="sldNum" sz="quarter" idx="12"/>
          </p:nvPr>
        </p:nvSpPr>
        <p:spPr/>
        <p:txBody>
          <a:bodyPr/>
          <a:lstStyle/>
          <a:p>
            <a:fld id="{A1370079-B969-244C-8D20-DC2548AA4964}" type="slidenum">
              <a:rPr lang="en-US" smtClean="0"/>
              <a:t>229</a:t>
            </a:fld>
            <a:endParaRPr lang="en-US"/>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11500" y="4283688"/>
            <a:ext cx="3721100" cy="1534137"/>
          </a:xfrm>
          <a:prstGeom prst="rect">
            <a:avLst/>
          </a:prstGeom>
        </p:spPr>
      </p:pic>
    </p:spTree>
    <p:extLst>
      <p:ext uri="{BB962C8B-B14F-4D97-AF65-F5344CB8AC3E}">
        <p14:creationId xmlns:p14="http://schemas.microsoft.com/office/powerpoint/2010/main" val="295626736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…aka </a:t>
            </a:r>
            <a:r>
              <a:rPr lang="en-US" i="1" dirty="0"/>
              <a:t>Russian Peasant </a:t>
            </a:r>
            <a:r>
              <a:rPr lang="en-US" dirty="0"/>
              <a:t>Algorithm</a:t>
            </a:r>
          </a:p>
        </p:txBody>
      </p:sp>
      <p:sp>
        <p:nvSpPr>
          <p:cNvPr id="3" name="Content Placeholder 2"/>
          <p:cNvSpPr>
            <a:spLocks noGrp="1"/>
          </p:cNvSpPr>
          <p:nvPr>
            <p:ph idx="1"/>
          </p:nvPr>
        </p:nvSpPr>
        <p:spPr>
          <a:xfrm>
            <a:off x="457200" y="1600200"/>
            <a:ext cx="8382000" cy="4525963"/>
          </a:xfrm>
        </p:spPr>
        <p:txBody>
          <a:bodyPr/>
          <a:lstStyle/>
          <a:p>
            <a:pPr>
              <a:spcAft>
                <a:spcPts val="600"/>
              </a:spcAft>
            </a:pPr>
            <a:r>
              <a:rPr lang="en-US" dirty="0" smtClean="0"/>
              <a:t>Many computer scientists know this as the </a:t>
            </a:r>
            <a:r>
              <a:rPr lang="en-US" i="1" dirty="0" smtClean="0"/>
              <a:t>Russian Peasant </a:t>
            </a:r>
            <a:r>
              <a:rPr lang="en-US" dirty="0" smtClean="0"/>
              <a:t>Algorithm, which is what Knuth called it.</a:t>
            </a:r>
          </a:p>
          <a:p>
            <a:pPr>
              <a:spcAft>
                <a:spcPts val="600"/>
              </a:spcAft>
            </a:pPr>
            <a:r>
              <a:rPr lang="en-US" dirty="0" smtClean="0"/>
              <a:t>But original source actually says:</a:t>
            </a:r>
          </a:p>
          <a:p>
            <a:pPr marL="400050" lvl="1" indent="0">
              <a:spcAft>
                <a:spcPts val="600"/>
              </a:spcAft>
              <a:buNone/>
            </a:pPr>
            <a:r>
              <a:rPr lang="en-US" sz="2400" dirty="0">
                <a:ea typeface="ＭＳ Ｐゴシック" charset="0"/>
              </a:rPr>
              <a:t>“I have been told that there is a method in use to-day </a:t>
            </a:r>
            <a:r>
              <a:rPr lang="en-US" sz="2400" dirty="0" smtClean="0">
                <a:ea typeface="ＭＳ Ｐゴシック" charset="0"/>
              </a:rPr>
              <a:t/>
            </a:r>
            <a:br>
              <a:rPr lang="en-US" sz="2400" dirty="0" smtClean="0">
                <a:ea typeface="ＭＳ Ｐゴシック" charset="0"/>
              </a:rPr>
            </a:br>
            <a:r>
              <a:rPr lang="en-US" sz="2400" dirty="0" smtClean="0">
                <a:ea typeface="ＭＳ Ｐゴシック" charset="0"/>
              </a:rPr>
              <a:t>(</a:t>
            </a:r>
            <a:r>
              <a:rPr lang="en-US" sz="2400" dirty="0">
                <a:ea typeface="ＭＳ Ｐゴシック" charset="0"/>
              </a:rPr>
              <a:t>some say in Russia, but </a:t>
            </a:r>
            <a:r>
              <a:rPr lang="en-US" sz="2400" i="1" dirty="0">
                <a:ea typeface="ＭＳ Ｐゴシック" charset="0"/>
              </a:rPr>
              <a:t>I have not been able to verify this</a:t>
            </a:r>
            <a:r>
              <a:rPr lang="en-US" sz="2400" dirty="0" smtClean="0">
                <a:ea typeface="ＭＳ Ｐゴシック" charset="0"/>
              </a:rPr>
              <a:t>).</a:t>
            </a:r>
            <a:r>
              <a:rPr lang="en-US" sz="2400" dirty="0">
                <a:ea typeface="ＭＳ Ｐゴシック" charset="0"/>
              </a:rPr>
              <a:t>..” </a:t>
            </a:r>
            <a:endParaRPr lang="en-US" sz="2400" dirty="0" smtClean="0">
              <a:ea typeface="ＭＳ Ｐゴシック" charset="0"/>
            </a:endParaRPr>
          </a:p>
          <a:p>
            <a:pPr marL="400050" lvl="1" indent="0">
              <a:spcAft>
                <a:spcPts val="600"/>
              </a:spcAft>
              <a:buNone/>
            </a:pPr>
            <a:r>
              <a:rPr lang="en-US" sz="2400" dirty="0">
                <a:ea typeface="ＭＳ Ｐゴシック" charset="0"/>
              </a:rPr>
              <a:t>	</a:t>
            </a:r>
            <a:r>
              <a:rPr lang="en-US" sz="2400" dirty="0" smtClean="0">
                <a:ea typeface="ＭＳ Ｐゴシック" charset="0"/>
              </a:rPr>
              <a:t>		Sir </a:t>
            </a:r>
            <a:r>
              <a:rPr lang="en-US" sz="2400" dirty="0">
                <a:ea typeface="ＭＳ Ｐゴシック" charset="0"/>
              </a:rPr>
              <a:t>Thomas Heath, </a:t>
            </a:r>
            <a:r>
              <a:rPr lang="en-US" sz="2400" i="1" dirty="0">
                <a:ea typeface="ＭＳ Ｐゴシック" charset="0"/>
              </a:rPr>
              <a:t>History of Greek </a:t>
            </a:r>
            <a:r>
              <a:rPr lang="en-US" sz="2400" i="1" dirty="0" smtClean="0">
                <a:ea typeface="ＭＳ Ｐゴシック" charset="0"/>
              </a:rPr>
              <a:t>Mathematics, </a:t>
            </a:r>
            <a:r>
              <a:rPr lang="en-US" sz="2400" dirty="0" smtClean="0">
                <a:ea typeface="ＭＳ Ｐゴシック" charset="0"/>
              </a:rPr>
              <a:t>1911</a:t>
            </a:r>
            <a:endParaRPr lang="en-US" sz="2400" dirty="0"/>
          </a:p>
          <a:p>
            <a:pPr marL="0" indent="0">
              <a:buNone/>
            </a:pP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23</a:t>
            </a:fld>
            <a:endParaRPr lang="en-US"/>
          </a:p>
        </p:txBody>
      </p:sp>
    </p:spTree>
    <p:extLst>
      <p:ext uri="{BB962C8B-B14F-4D97-AF65-F5344CB8AC3E}">
        <p14:creationId xmlns:p14="http://schemas.microsoft.com/office/powerpoint/2010/main" val="1360123476"/>
      </p:ext>
    </p:extLst>
  </p:cSld>
  <p:clrMapOvr>
    <a:masterClrMapping/>
  </p:clrMapOvr>
  <p:timing>
    <p:tnLst>
      <p:par>
        <p:cTn xmlns:p14="http://schemas.microsoft.com/office/powerpoint/2010/mai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Fermat’s Little Theorem</a:t>
            </a:r>
            <a:br>
              <a:rPr lang="en-US" dirty="0" smtClean="0"/>
            </a:br>
            <a:r>
              <a:rPr lang="en-US" dirty="0" smtClean="0"/>
              <a:t>with Modular Arithmetic</a:t>
            </a:r>
            <a:endParaRPr lang="en-US" dirty="0"/>
          </a:p>
        </p:txBody>
      </p:sp>
      <p:sp>
        <p:nvSpPr>
          <p:cNvPr id="3" name="Content Placeholder 2"/>
          <p:cNvSpPr>
            <a:spLocks noGrp="1"/>
          </p:cNvSpPr>
          <p:nvPr>
            <p:ph idx="1"/>
          </p:nvPr>
        </p:nvSpPr>
        <p:spPr>
          <a:xfrm>
            <a:off x="457200" y="1727199"/>
            <a:ext cx="8394700" cy="4994275"/>
          </a:xfrm>
        </p:spPr>
        <p:txBody>
          <a:bodyPr>
            <a:normAutofit/>
          </a:bodyPr>
          <a:lstStyle/>
          <a:p>
            <a:pPr marL="0" indent="0">
              <a:buNone/>
            </a:pPr>
            <a:r>
              <a:rPr lang="en-US" sz="2400" dirty="0" smtClean="0"/>
              <a:t>Restate “If </a:t>
            </a:r>
            <a:r>
              <a:rPr lang="en-US" sz="2400" i="1" dirty="0" smtClean="0">
                <a:latin typeface="Palatino"/>
                <a:cs typeface="Palatino"/>
              </a:rPr>
              <a:t>p</a:t>
            </a:r>
            <a:r>
              <a:rPr lang="en-US" sz="2400" dirty="0" smtClean="0"/>
              <a:t> is prime, </a:t>
            </a:r>
            <a:r>
              <a:rPr lang="en-US" sz="2400" i="1" dirty="0" err="1" smtClean="0">
                <a:latin typeface="Palatino"/>
                <a:cs typeface="Palatino"/>
              </a:rPr>
              <a:t>a</a:t>
            </a:r>
            <a:r>
              <a:rPr lang="en-US" sz="2400" i="1" baseline="30000" dirty="0" err="1" smtClean="0">
                <a:latin typeface="Palatino"/>
                <a:cs typeface="Palatino"/>
              </a:rPr>
              <a:t>p</a:t>
            </a:r>
            <a:r>
              <a:rPr lang="en-US" sz="2400" baseline="30000" dirty="0" smtClean="0">
                <a:latin typeface="Palatino"/>
                <a:cs typeface="Palatino"/>
              </a:rPr>
              <a:t>–1 </a:t>
            </a:r>
            <a:r>
              <a:rPr lang="en-US" sz="2400" dirty="0" smtClean="0">
                <a:latin typeface="Palatino"/>
                <a:cs typeface="Palatino"/>
              </a:rPr>
              <a:t>– 1</a:t>
            </a:r>
            <a:r>
              <a:rPr lang="en-US" sz="2400" baseline="30000" dirty="0" smtClean="0"/>
              <a:t> </a:t>
            </a:r>
            <a:r>
              <a:rPr lang="en-US" sz="2400" dirty="0" smtClean="0"/>
              <a:t>is divisible by </a:t>
            </a:r>
            <a:r>
              <a:rPr lang="en-US" sz="2400" i="1" dirty="0" smtClean="0">
                <a:latin typeface="Palatino"/>
                <a:cs typeface="Palatino"/>
              </a:rPr>
              <a:t>p</a:t>
            </a:r>
            <a:r>
              <a:rPr lang="en-US" sz="2400" dirty="0" smtClean="0"/>
              <a:t> for any </a:t>
            </a:r>
            <a:r>
              <a:rPr lang="en-US" sz="2400" dirty="0" smtClean="0">
                <a:latin typeface="Palatino"/>
                <a:cs typeface="Palatino"/>
              </a:rPr>
              <a:t>0 &lt; </a:t>
            </a:r>
            <a:r>
              <a:rPr lang="en-US" sz="2400" i="1" dirty="0" smtClean="0">
                <a:latin typeface="Palatino"/>
                <a:cs typeface="Palatino"/>
              </a:rPr>
              <a:t>a</a:t>
            </a:r>
            <a:r>
              <a:rPr lang="en-US" sz="2400" dirty="0" smtClean="0">
                <a:latin typeface="Palatino"/>
                <a:cs typeface="Palatino"/>
              </a:rPr>
              <a:t> &lt; </a:t>
            </a:r>
            <a:r>
              <a:rPr lang="en-US" sz="2400" i="1" dirty="0" smtClean="0">
                <a:latin typeface="Palatino"/>
                <a:cs typeface="Palatino"/>
              </a:rPr>
              <a:t>p</a:t>
            </a:r>
            <a:r>
              <a:rPr lang="en-US" sz="2400" dirty="0" smtClean="0"/>
              <a:t>” as</a:t>
            </a:r>
          </a:p>
          <a:p>
            <a:pPr marL="0" indent="0">
              <a:buNone/>
            </a:pPr>
            <a:r>
              <a:rPr lang="en-US" sz="2400" dirty="0" smtClean="0"/>
              <a:t>“If </a:t>
            </a:r>
            <a:r>
              <a:rPr lang="en-US" sz="2400" i="1" dirty="0" smtClean="0">
                <a:latin typeface="Palatino"/>
                <a:cs typeface="Palatino"/>
              </a:rPr>
              <a:t>p</a:t>
            </a:r>
            <a:r>
              <a:rPr lang="en-US" sz="2400" dirty="0" smtClean="0"/>
              <a:t> is prime, </a:t>
            </a:r>
            <a:r>
              <a:rPr lang="en-US" sz="2400" i="1" dirty="0" err="1">
                <a:latin typeface="Palatino"/>
                <a:cs typeface="Palatino"/>
              </a:rPr>
              <a:t>a</a:t>
            </a:r>
            <a:r>
              <a:rPr lang="en-US" sz="2400" i="1" baseline="30000" dirty="0" err="1">
                <a:latin typeface="Palatino"/>
                <a:cs typeface="Palatino"/>
              </a:rPr>
              <a:t>p</a:t>
            </a:r>
            <a:r>
              <a:rPr lang="en-US" sz="2400" baseline="30000" dirty="0">
                <a:latin typeface="Palatino"/>
                <a:cs typeface="Palatino"/>
              </a:rPr>
              <a:t>–1 </a:t>
            </a:r>
            <a:r>
              <a:rPr lang="en-US" sz="2400" dirty="0" smtClean="0">
                <a:latin typeface="Palatino"/>
                <a:cs typeface="Palatino"/>
              </a:rPr>
              <a:t>= 1 mod p </a:t>
            </a:r>
            <a:r>
              <a:rPr lang="en-US" sz="2400" dirty="0" smtClean="0"/>
              <a:t>for any </a:t>
            </a:r>
            <a:r>
              <a:rPr lang="en-US" sz="2400" dirty="0">
                <a:latin typeface="Palatino"/>
                <a:cs typeface="Palatino"/>
              </a:rPr>
              <a:t>0 &lt; </a:t>
            </a:r>
            <a:r>
              <a:rPr lang="en-US" sz="2400" i="1" dirty="0">
                <a:latin typeface="Palatino"/>
                <a:cs typeface="Palatino"/>
              </a:rPr>
              <a:t>a</a:t>
            </a:r>
            <a:r>
              <a:rPr lang="en-US" sz="2400" dirty="0">
                <a:latin typeface="Palatino"/>
                <a:cs typeface="Palatino"/>
              </a:rPr>
              <a:t> &lt; </a:t>
            </a:r>
            <a:r>
              <a:rPr lang="en-US" sz="2400" i="1" dirty="0" smtClean="0">
                <a:latin typeface="Palatino"/>
                <a:cs typeface="Palatino"/>
              </a:rPr>
              <a:t>p</a:t>
            </a:r>
            <a:r>
              <a:rPr lang="en-US" sz="2400" i="1" dirty="0" smtClean="0"/>
              <a:t>.” </a:t>
            </a:r>
          </a:p>
          <a:p>
            <a:pPr marL="0" indent="0">
              <a:buNone/>
            </a:pPr>
            <a:r>
              <a:rPr lang="en-US" sz="2400" dirty="0" smtClean="0"/>
              <a:t>We’ll try </a:t>
            </a:r>
            <a:r>
              <a:rPr lang="en-US" sz="2400" i="1" dirty="0" smtClean="0">
                <a:latin typeface="Palatino"/>
                <a:cs typeface="Palatino"/>
              </a:rPr>
              <a:t>p</a:t>
            </a:r>
            <a:r>
              <a:rPr lang="en-US" sz="2400" dirty="0" smtClean="0">
                <a:latin typeface="Palatino"/>
                <a:cs typeface="Palatino"/>
              </a:rPr>
              <a:t> = 7 </a:t>
            </a:r>
            <a:r>
              <a:rPr lang="en-US" sz="2400" dirty="0" smtClean="0"/>
              <a:t>and </a:t>
            </a:r>
            <a:r>
              <a:rPr lang="en-US" sz="2400" i="1" dirty="0" smtClean="0">
                <a:latin typeface="Palatino"/>
                <a:cs typeface="Palatino"/>
              </a:rPr>
              <a:t>a</a:t>
            </a:r>
            <a:r>
              <a:rPr lang="en-US" sz="2400" dirty="0" smtClean="0">
                <a:latin typeface="Palatino"/>
                <a:cs typeface="Palatino"/>
              </a:rPr>
              <a:t> = 2</a:t>
            </a:r>
            <a:r>
              <a:rPr lang="en-US" sz="2400" dirty="0" smtClean="0"/>
              <a:t>:</a:t>
            </a:r>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r>
              <a:rPr lang="en-US" sz="2400" dirty="0" smtClean="0"/>
              <a:t>It works!</a:t>
            </a:r>
            <a:endParaRPr lang="en-US" sz="2400" dirty="0"/>
          </a:p>
        </p:txBody>
      </p:sp>
      <p:sp>
        <p:nvSpPr>
          <p:cNvPr id="4" name="Slide Number Placeholder 3"/>
          <p:cNvSpPr>
            <a:spLocks noGrp="1"/>
          </p:cNvSpPr>
          <p:nvPr>
            <p:ph type="sldNum" sz="quarter" idx="12"/>
          </p:nvPr>
        </p:nvSpPr>
        <p:spPr/>
        <p:txBody>
          <a:bodyPr/>
          <a:lstStyle/>
          <a:p>
            <a:fld id="{A1370079-B969-244C-8D20-DC2548AA4964}" type="slidenum">
              <a:rPr lang="en-US" smtClean="0"/>
              <a:t>230</a:t>
            </a:fld>
            <a:endParaRPr lang="en-US"/>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0800" y="3241684"/>
            <a:ext cx="7010400" cy="2546719"/>
          </a:xfrm>
          <a:prstGeom prst="rect">
            <a:avLst/>
          </a:prstGeom>
        </p:spPr>
      </p:pic>
    </p:spTree>
    <p:extLst>
      <p:ext uri="{BB962C8B-B14F-4D97-AF65-F5344CB8AC3E}">
        <p14:creationId xmlns:p14="http://schemas.microsoft.com/office/powerpoint/2010/main" val="2613718838"/>
      </p:ext>
    </p:extLst>
  </p:cSld>
  <p:clrMapOvr>
    <a:masterClrMapping/>
  </p:clrMapOvr>
  <p:timing>
    <p:tnLst>
      <p:par>
        <p:cTn xmlns:p14="http://schemas.microsoft.com/office/powerpoint/2010/mai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to Consider</a:t>
            </a:r>
            <a:endParaRPr lang="en-US" dirty="0"/>
          </a:p>
        </p:txBody>
      </p:sp>
      <p:sp>
        <p:nvSpPr>
          <p:cNvPr id="3" name="Content Placeholder 2"/>
          <p:cNvSpPr>
            <a:spLocks noGrp="1"/>
          </p:cNvSpPr>
          <p:nvPr>
            <p:ph idx="1"/>
          </p:nvPr>
        </p:nvSpPr>
        <p:spPr/>
        <p:txBody>
          <a:bodyPr/>
          <a:lstStyle/>
          <a:p>
            <a:r>
              <a:rPr lang="en-US" dirty="0" smtClean="0"/>
              <a:t>Euler saw how to take a result for a specific smaller set (primes) and generalize it to work for a larger set (all positive integers)</a:t>
            </a:r>
          </a:p>
          <a:p>
            <a:r>
              <a:rPr lang="en-US" dirty="0" smtClean="0"/>
              <a:t>This idea of relaxing requirements is at the heart of generic programming</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231</a:t>
            </a:fld>
            <a:endParaRPr lang="en-US"/>
          </a:p>
        </p:txBody>
      </p:sp>
    </p:spTree>
    <p:extLst>
      <p:ext uri="{BB962C8B-B14F-4D97-AF65-F5344CB8AC3E}">
        <p14:creationId xmlns:p14="http://schemas.microsoft.com/office/powerpoint/2010/main" val="228674854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many additions to multiply by </a:t>
            </a:r>
            <a:r>
              <a:rPr lang="en-US" i="1" dirty="0" smtClean="0">
                <a:latin typeface="Palatino"/>
                <a:cs typeface="Palatino"/>
              </a:rPr>
              <a:t>n</a:t>
            </a:r>
            <a:r>
              <a:rPr lang="en-US" dirty="0" smtClean="0"/>
              <a:t>?</a:t>
            </a:r>
            <a:endParaRPr lang="en-US" dirty="0"/>
          </a:p>
        </p:txBody>
      </p:sp>
      <p:sp>
        <p:nvSpPr>
          <p:cNvPr id="7" name="Content Placeholder 6"/>
          <p:cNvSpPr>
            <a:spLocks noGrp="1"/>
          </p:cNvSpPr>
          <p:nvPr>
            <p:ph idx="1"/>
          </p:nvPr>
        </p:nvSpPr>
        <p:spPr>
          <a:xfrm>
            <a:off x="457200" y="1600200"/>
            <a:ext cx="8343900" cy="4525963"/>
          </a:xfrm>
        </p:spPr>
        <p:txBody>
          <a:bodyPr/>
          <a:lstStyle/>
          <a:p>
            <a:endParaRPr lang="en-US" dirty="0" smtClean="0"/>
          </a:p>
          <a:p>
            <a:endParaRPr lang="en-US" dirty="0"/>
          </a:p>
          <a:p>
            <a:endParaRPr lang="en-US" dirty="0" smtClean="0"/>
          </a:p>
          <a:p>
            <a:pPr marL="0" indent="0">
              <a:buNone/>
            </a:pPr>
            <a:r>
              <a:rPr lang="en-US" sz="2800" dirty="0" smtClean="0"/>
              <a:t>where </a:t>
            </a:r>
            <a:r>
              <a:rPr lang="en-US" sz="2800" dirty="0" smtClean="0">
                <a:latin typeface="Palatino"/>
                <a:cs typeface="Palatino"/>
              </a:rPr>
              <a:t>𝜈(</a:t>
            </a:r>
            <a:r>
              <a:rPr lang="en-US" sz="2800" i="1" dirty="0" smtClean="0">
                <a:latin typeface="Palatino"/>
                <a:cs typeface="Palatino"/>
              </a:rPr>
              <a:t>n</a:t>
            </a:r>
            <a:r>
              <a:rPr lang="en-US" sz="2800" dirty="0" smtClean="0">
                <a:latin typeface="Palatino"/>
                <a:cs typeface="Palatino"/>
              </a:rPr>
              <a:t>) </a:t>
            </a:r>
            <a:r>
              <a:rPr lang="en-US" sz="2800" dirty="0" smtClean="0"/>
              <a:t>is the number of 1s in the binary representation of </a:t>
            </a:r>
            <a:r>
              <a:rPr lang="en-US" sz="2800" i="1" dirty="0" smtClean="0">
                <a:latin typeface="Palatino"/>
                <a:cs typeface="Palatino"/>
              </a:rPr>
              <a:t>n</a:t>
            </a:r>
            <a:r>
              <a:rPr lang="en-US" sz="2800" dirty="0" smtClean="0"/>
              <a:t> (the population count or </a:t>
            </a:r>
            <a:r>
              <a:rPr lang="en-US" sz="2800" i="1" dirty="0" smtClean="0"/>
              <a:t>pop count</a:t>
            </a:r>
            <a:r>
              <a:rPr lang="en-US" sz="2800" dirty="0" smtClean="0"/>
              <a:t>)</a:t>
            </a:r>
          </a:p>
          <a:p>
            <a:pPr marL="0" indent="0">
              <a:buNone/>
            </a:pPr>
            <a:endParaRPr lang="en-US" sz="2800" dirty="0"/>
          </a:p>
          <a:p>
            <a:pPr marL="0" indent="0" algn="ctr">
              <a:buNone/>
            </a:pPr>
            <a:r>
              <a:rPr lang="en-US" sz="3600" i="1" dirty="0"/>
              <a:t>W</a:t>
            </a:r>
            <a:r>
              <a:rPr lang="en-US" sz="3600" i="1" dirty="0" smtClean="0"/>
              <a:t>e have replaced an O(n) algorithm</a:t>
            </a:r>
            <a:br>
              <a:rPr lang="en-US" sz="3600" i="1" dirty="0" smtClean="0"/>
            </a:br>
            <a:r>
              <a:rPr lang="en-US" sz="3600" i="1" dirty="0" smtClean="0"/>
              <a:t>with a O(log n) algorithm.</a:t>
            </a:r>
          </a:p>
          <a:p>
            <a:endParaRPr lang="en-US" dirty="0"/>
          </a:p>
        </p:txBody>
      </p:sp>
      <p:sp>
        <p:nvSpPr>
          <p:cNvPr id="3" name="Slide Number Placeholder 2"/>
          <p:cNvSpPr>
            <a:spLocks noGrp="1"/>
          </p:cNvSpPr>
          <p:nvPr>
            <p:ph type="sldNum" sz="quarter" idx="12"/>
          </p:nvPr>
        </p:nvSpPr>
        <p:spPr/>
        <p:txBody>
          <a:bodyPr/>
          <a:lstStyle/>
          <a:p>
            <a:fld id="{A1370079-B969-244C-8D20-DC2548AA4964}" type="slidenum">
              <a:rPr lang="en-US" smtClean="0"/>
              <a:t>24</a:t>
            </a:fld>
            <a:endParaRPr lang="en-US"/>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36700" y="2489200"/>
            <a:ext cx="5410200" cy="482600"/>
          </a:xfrm>
          <a:prstGeom prst="rect">
            <a:avLst/>
          </a:prstGeom>
        </p:spPr>
      </p:pic>
    </p:spTree>
    <p:extLst>
      <p:ext uri="{BB962C8B-B14F-4D97-AF65-F5344CB8AC3E}">
        <p14:creationId xmlns:p14="http://schemas.microsoft.com/office/powerpoint/2010/main" val="10161981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a:t>
            </a:r>
            <a:r>
              <a:rPr lang="en-US" dirty="0" smtClean="0"/>
              <a:t>it </a:t>
            </a:r>
            <a:r>
              <a:rPr lang="en-US" dirty="0" smtClean="0"/>
              <a:t>optimal?</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25</a:t>
            </a:fld>
            <a:endParaRPr lang="en-US"/>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90800" y="2635250"/>
            <a:ext cx="4216400" cy="421640"/>
          </a:xfrm>
          <a:prstGeom prst="rect">
            <a:avLst/>
          </a:prstGeom>
        </p:spPr>
      </p:pic>
    </p:spTree>
    <p:extLst>
      <p:ext uri="{BB962C8B-B14F-4D97-AF65-F5344CB8AC3E}">
        <p14:creationId xmlns:p14="http://schemas.microsoft.com/office/powerpoint/2010/main" val="7240159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ucida Console"/>
                <a:cs typeface="Lucida Console"/>
              </a:rPr>
              <a:t>multiply_by_15</a:t>
            </a:r>
            <a:endParaRPr lang="en-US" dirty="0">
              <a:latin typeface="Lucida Console"/>
              <a:cs typeface="Lucida Console"/>
            </a:endParaRPr>
          </a:p>
        </p:txBody>
      </p:sp>
      <p:sp>
        <p:nvSpPr>
          <p:cNvPr id="7" name="Content Placeholder 6"/>
          <p:cNvSpPr>
            <a:spLocks noGrp="1"/>
          </p:cNvSpPr>
          <p:nvPr>
            <p:ph idx="1"/>
          </p:nvPr>
        </p:nvSpPr>
        <p:spPr/>
        <p:txBody>
          <a:bodyPr>
            <a:normAutofit fontScale="85000" lnSpcReduction="10000"/>
          </a:bodyPr>
          <a:lstStyle/>
          <a:p>
            <a:endParaRPr lang="en-US" dirty="0" smtClean="0"/>
          </a:p>
          <a:p>
            <a:endParaRPr lang="en-US" dirty="0"/>
          </a:p>
          <a:p>
            <a:endParaRPr lang="en-US" dirty="0" smtClean="0"/>
          </a:p>
          <a:p>
            <a:endParaRPr lang="en-US" dirty="0"/>
          </a:p>
          <a:p>
            <a:endParaRPr lang="en-US" dirty="0" smtClean="0"/>
          </a:p>
          <a:p>
            <a:endParaRPr lang="en-US" dirty="0" smtClean="0"/>
          </a:p>
          <a:p>
            <a:r>
              <a:rPr lang="en-US" dirty="0" smtClean="0"/>
              <a:t>5 additions!</a:t>
            </a:r>
          </a:p>
          <a:p>
            <a:r>
              <a:rPr lang="en-US" dirty="0" smtClean="0"/>
              <a:t>We have discovered an optimal </a:t>
            </a:r>
            <a:r>
              <a:rPr lang="en-US" i="1" dirty="0" smtClean="0"/>
              <a:t>addition chain </a:t>
            </a:r>
            <a:r>
              <a:rPr lang="en-US" dirty="0" smtClean="0"/>
              <a:t>for 15.</a:t>
            </a:r>
          </a:p>
          <a:p>
            <a:r>
              <a:rPr lang="en-US" dirty="0" smtClean="0"/>
              <a:t>However, we’ll stick with Egyptian Multiplication for the general case.</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26</a:t>
            </a:fld>
            <a:endParaRPr lang="en-US"/>
          </a:p>
        </p:txBody>
      </p:sp>
      <p:sp>
        <p:nvSpPr>
          <p:cNvPr id="6" name="TextBox 5"/>
          <p:cNvSpPr txBox="1"/>
          <p:nvPr/>
        </p:nvSpPr>
        <p:spPr>
          <a:xfrm>
            <a:off x="457200" y="1970899"/>
            <a:ext cx="7671842" cy="1938992"/>
          </a:xfrm>
          <a:prstGeom prst="rect">
            <a:avLst/>
          </a:prstGeom>
          <a:noFill/>
        </p:spPr>
        <p:txBody>
          <a:bodyPr wrap="none" rtlCol="0">
            <a:spAutoFit/>
          </a:bodyPr>
          <a:lstStyle/>
          <a:p>
            <a:r>
              <a:rPr lang="en-US" sz="2400" dirty="0" err="1">
                <a:solidFill>
                  <a:prstClr val="black"/>
                </a:solidFill>
                <a:latin typeface="Lucida Console"/>
                <a:cs typeface="Lucida Console"/>
              </a:rPr>
              <a:t>int</a:t>
            </a:r>
            <a:r>
              <a:rPr lang="en-US" sz="2400" dirty="0">
                <a:solidFill>
                  <a:prstClr val="black"/>
                </a:solidFill>
                <a:latin typeface="Lucida Console"/>
                <a:cs typeface="Lucida Console"/>
              </a:rPr>
              <a:t> multiply_by_15(</a:t>
            </a:r>
            <a:r>
              <a:rPr lang="en-US" sz="2400" dirty="0" err="1">
                <a:solidFill>
                  <a:prstClr val="black"/>
                </a:solidFill>
                <a:latin typeface="Lucida Console"/>
                <a:cs typeface="Lucida Console"/>
              </a:rPr>
              <a:t>int</a:t>
            </a:r>
            <a:r>
              <a:rPr lang="en-US" sz="2400" dirty="0">
                <a:solidFill>
                  <a:prstClr val="black"/>
                </a:solidFill>
                <a:latin typeface="Lucida Console"/>
                <a:cs typeface="Lucida Console"/>
              </a:rPr>
              <a:t> a) {</a:t>
            </a:r>
          </a:p>
          <a:p>
            <a:r>
              <a:rPr lang="fr-FR" sz="2400" dirty="0">
                <a:solidFill>
                  <a:prstClr val="black"/>
                </a:solidFill>
                <a:latin typeface="Lucida Console"/>
                <a:cs typeface="Lucida Console"/>
              </a:rPr>
              <a:t>    </a:t>
            </a:r>
            <a:r>
              <a:rPr lang="fr-FR" sz="2400" dirty="0" err="1">
                <a:solidFill>
                  <a:prstClr val="black"/>
                </a:solidFill>
                <a:latin typeface="Lucida Console"/>
                <a:cs typeface="Lucida Console"/>
              </a:rPr>
              <a:t>int</a:t>
            </a:r>
            <a:r>
              <a:rPr lang="fr-FR" sz="2400" dirty="0">
                <a:solidFill>
                  <a:prstClr val="black"/>
                </a:solidFill>
                <a:latin typeface="Lucida Console"/>
                <a:cs typeface="Lucida Console"/>
              </a:rPr>
              <a:t> b = (a + a) + a</a:t>
            </a:r>
            <a:r>
              <a:rPr lang="fr-FR" sz="2400" dirty="0" smtClean="0">
                <a:solidFill>
                  <a:prstClr val="black"/>
                </a:solidFill>
                <a:latin typeface="Lucida Console"/>
                <a:cs typeface="Lucida Console"/>
              </a:rPr>
              <a:t>;</a:t>
            </a:r>
            <a:r>
              <a:rPr lang="fr-FR" sz="2400" dirty="0">
                <a:solidFill>
                  <a:prstClr val="black"/>
                </a:solidFill>
                <a:latin typeface="Lucida Console"/>
                <a:cs typeface="Lucida Console"/>
              </a:rPr>
              <a:t>	</a:t>
            </a:r>
            <a:r>
              <a:rPr lang="fr-FR" sz="2400" dirty="0" smtClean="0">
                <a:solidFill>
                  <a:prstClr val="black"/>
                </a:solidFill>
                <a:latin typeface="Lucida Console"/>
                <a:cs typeface="Lucida Console"/>
              </a:rPr>
              <a:t>	// b == 3*a</a:t>
            </a:r>
            <a:endParaRPr lang="fr-FR" sz="2400" dirty="0">
              <a:solidFill>
                <a:prstClr val="black"/>
              </a:solidFill>
              <a:latin typeface="Lucida Console"/>
              <a:cs typeface="Lucida Console"/>
            </a:endParaRPr>
          </a:p>
          <a:p>
            <a:r>
              <a:rPr lang="fr-FR" sz="2400" dirty="0">
                <a:solidFill>
                  <a:prstClr val="black"/>
                </a:solidFill>
                <a:latin typeface="Lucida Console"/>
                <a:cs typeface="Lucida Console"/>
              </a:rPr>
              <a:t>    </a:t>
            </a:r>
            <a:r>
              <a:rPr lang="fr-FR" sz="2400" dirty="0" err="1">
                <a:solidFill>
                  <a:prstClr val="black"/>
                </a:solidFill>
                <a:latin typeface="Lucida Console"/>
                <a:cs typeface="Lucida Console"/>
              </a:rPr>
              <a:t>int</a:t>
            </a:r>
            <a:r>
              <a:rPr lang="fr-FR" sz="2400" dirty="0">
                <a:solidFill>
                  <a:prstClr val="black"/>
                </a:solidFill>
                <a:latin typeface="Lucida Console"/>
                <a:cs typeface="Lucida Console"/>
              </a:rPr>
              <a:t> c = b + b</a:t>
            </a:r>
            <a:r>
              <a:rPr lang="fr-FR" sz="2400" dirty="0" smtClean="0">
                <a:solidFill>
                  <a:prstClr val="black"/>
                </a:solidFill>
                <a:latin typeface="Lucida Console"/>
                <a:cs typeface="Lucida Console"/>
              </a:rPr>
              <a:t>;				// c == 6*a</a:t>
            </a:r>
            <a:endParaRPr lang="fr-FR" sz="2400" dirty="0">
              <a:solidFill>
                <a:prstClr val="black"/>
              </a:solidFill>
              <a:latin typeface="Lucida Console"/>
              <a:cs typeface="Lucida Console"/>
            </a:endParaRPr>
          </a:p>
          <a:p>
            <a:r>
              <a:rPr lang="is-IS" sz="2400" dirty="0">
                <a:solidFill>
                  <a:prstClr val="black"/>
                </a:solidFill>
                <a:latin typeface="Lucida Console"/>
                <a:cs typeface="Lucida Console"/>
              </a:rPr>
              <a:t>    return (c + c) + b</a:t>
            </a:r>
            <a:r>
              <a:rPr lang="is-IS" sz="2400" dirty="0" smtClean="0">
                <a:solidFill>
                  <a:prstClr val="black"/>
                </a:solidFill>
                <a:latin typeface="Lucida Console"/>
                <a:cs typeface="Lucida Console"/>
              </a:rPr>
              <a:t>;		// 12*a + 3*a</a:t>
            </a:r>
            <a:endParaRPr lang="is-IS" sz="2400" dirty="0">
              <a:solidFill>
                <a:prstClr val="black"/>
              </a:solidFill>
              <a:latin typeface="Lucida Console"/>
              <a:cs typeface="Lucida Console"/>
            </a:endParaRPr>
          </a:p>
          <a:p>
            <a:r>
              <a:rPr lang="is-IS" sz="2400" dirty="0" smtClean="0">
                <a:solidFill>
                  <a:prstClr val="black"/>
                </a:solidFill>
                <a:latin typeface="Lucida Console"/>
                <a:cs typeface="Lucida Console"/>
              </a:rPr>
              <a:t>}</a:t>
            </a:r>
          </a:p>
        </p:txBody>
      </p:sp>
    </p:spTree>
    <p:extLst>
      <p:ext uri="{BB962C8B-B14F-4D97-AF65-F5344CB8AC3E}">
        <p14:creationId xmlns:p14="http://schemas.microsoft.com/office/powerpoint/2010/main" val="124072290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Can we improve the </a:t>
            </a:r>
            <a:br>
              <a:rPr lang="en-US" dirty="0" smtClean="0"/>
            </a:br>
            <a:r>
              <a:rPr lang="en-US" dirty="0" smtClean="0"/>
              <a:t>Egyptian Multiplication code?</a:t>
            </a:r>
            <a:endParaRPr lang="en-US" dirty="0"/>
          </a:p>
        </p:txBody>
      </p:sp>
      <p:sp>
        <p:nvSpPr>
          <p:cNvPr id="3" name="Content Placeholder 2"/>
          <p:cNvSpPr>
            <a:spLocks noGrp="1"/>
          </p:cNvSpPr>
          <p:nvPr>
            <p:ph idx="1"/>
          </p:nvPr>
        </p:nvSpPr>
        <p:spPr/>
        <p:txBody>
          <a:bodyPr/>
          <a:lstStyle/>
          <a:p>
            <a:endParaRPr lang="en-US" dirty="0" smtClean="0"/>
          </a:p>
          <a:p>
            <a:r>
              <a:rPr lang="en-US" dirty="0" smtClean="0"/>
              <a:t>The code of </a:t>
            </a:r>
            <a:r>
              <a:rPr lang="en-US" dirty="0" smtClean="0">
                <a:latin typeface="Lucida Console"/>
                <a:cs typeface="Lucida Console"/>
              </a:rPr>
              <a:t>multiply1</a:t>
            </a:r>
            <a:r>
              <a:rPr lang="en-US" dirty="0" smtClean="0">
                <a:cs typeface="Menlo Regular"/>
              </a:rPr>
              <a:t> is a good implementation as far as the number of additions</a:t>
            </a:r>
          </a:p>
          <a:p>
            <a:r>
              <a:rPr lang="en-US" dirty="0" smtClean="0">
                <a:cs typeface="Menlo Regular"/>
              </a:rPr>
              <a:t>But it also does             recursive calls</a:t>
            </a:r>
          </a:p>
          <a:p>
            <a:pPr lvl="1"/>
            <a:r>
              <a:rPr lang="en-US" dirty="0" smtClean="0">
                <a:cs typeface="Menlo Regular"/>
              </a:rPr>
              <a:t>function call is much more expensive than </a:t>
            </a:r>
            <a:r>
              <a:rPr lang="en-US" i="1" dirty="0" smtClean="0">
                <a:cs typeface="Menlo Regular"/>
              </a:rPr>
              <a:t>plus</a:t>
            </a:r>
            <a:endParaRPr lang="en-US" sz="2400" i="1" dirty="0" smtClean="0">
              <a:cs typeface="Menlo Regular"/>
            </a:endParaRPr>
          </a:p>
          <a:p>
            <a:endParaRPr lang="en-US" dirty="0"/>
          </a:p>
        </p:txBody>
      </p:sp>
      <p:sp>
        <p:nvSpPr>
          <p:cNvPr id="5" name="Slide Number Placeholder 4"/>
          <p:cNvSpPr>
            <a:spLocks noGrp="1"/>
          </p:cNvSpPr>
          <p:nvPr>
            <p:ph type="sldNum" sz="quarter" idx="12"/>
          </p:nvPr>
        </p:nvSpPr>
        <p:spPr/>
        <p:txBody>
          <a:bodyPr/>
          <a:lstStyle/>
          <a:p>
            <a:fld id="{A1370079-B969-244C-8D20-DC2548AA4964}" type="slidenum">
              <a:rPr lang="en-US" smtClean="0"/>
              <a:t>27</a:t>
            </a:fld>
            <a:endParaRPr lang="en-US"/>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05200" y="3905250"/>
            <a:ext cx="1035050" cy="409707"/>
          </a:xfrm>
          <a:prstGeom prst="rect">
            <a:avLst/>
          </a:prstGeom>
        </p:spPr>
      </p:pic>
    </p:spTree>
    <p:extLst>
      <p:ext uri="{BB962C8B-B14F-4D97-AF65-F5344CB8AC3E}">
        <p14:creationId xmlns:p14="http://schemas.microsoft.com/office/powerpoint/2010/main" val="171746045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Another approach: use helper function </a:t>
            </a:r>
            <a:r>
              <a:rPr lang="en-US" b="1" dirty="0" smtClean="0"/>
              <a:t>multiply-accumulate</a:t>
            </a:r>
            <a:endParaRPr lang="en-US" b="1" dirty="0"/>
          </a:p>
        </p:txBody>
      </p:sp>
      <p:sp>
        <p:nvSpPr>
          <p:cNvPr id="3" name="Content Placeholder 2"/>
          <p:cNvSpPr>
            <a:spLocks noGrp="1"/>
          </p:cNvSpPr>
          <p:nvPr>
            <p:ph idx="1"/>
          </p:nvPr>
        </p:nvSpPr>
        <p:spPr/>
        <p:txBody>
          <a:bodyPr/>
          <a:lstStyle/>
          <a:p>
            <a:pPr marL="0" indent="0" algn="ctr">
              <a:buNone/>
            </a:pPr>
            <a:endParaRPr lang="en-US" i="1" dirty="0" smtClean="0">
              <a:latin typeface="Palatino"/>
              <a:cs typeface="Palatino"/>
            </a:endParaRPr>
          </a:p>
          <a:p>
            <a:pPr marL="0" indent="0" algn="ctr">
              <a:buNone/>
            </a:pPr>
            <a:r>
              <a:rPr lang="en-US" i="1" dirty="0" smtClean="0">
                <a:latin typeface="Palatino"/>
                <a:cs typeface="Palatino"/>
              </a:rPr>
              <a:t>r</a:t>
            </a:r>
            <a:r>
              <a:rPr lang="en-US" dirty="0" smtClean="0">
                <a:latin typeface="Palatino"/>
                <a:cs typeface="Palatino"/>
              </a:rPr>
              <a:t> + </a:t>
            </a:r>
            <a:r>
              <a:rPr lang="en-US" i="1" dirty="0" err="1" smtClean="0">
                <a:latin typeface="Palatino"/>
                <a:cs typeface="Palatino"/>
              </a:rPr>
              <a:t>na</a:t>
            </a:r>
            <a:endParaRPr lang="en-US" i="1" dirty="0" smtClean="0">
              <a:latin typeface="Palatino"/>
              <a:cs typeface="Palatino"/>
            </a:endParaRPr>
          </a:p>
          <a:p>
            <a:endParaRPr lang="en-US" dirty="0"/>
          </a:p>
          <a:p>
            <a:pPr marL="0" indent="0">
              <a:buNone/>
            </a:pPr>
            <a:r>
              <a:rPr lang="en-US" i="1" dirty="0" smtClean="0">
                <a:latin typeface="Palatino"/>
                <a:cs typeface="Palatino"/>
              </a:rPr>
              <a:t>a</a:t>
            </a:r>
            <a:r>
              <a:rPr lang="en-US" dirty="0" smtClean="0"/>
              <a:t> and </a:t>
            </a:r>
            <a:r>
              <a:rPr lang="en-US" i="1" dirty="0" smtClean="0">
                <a:latin typeface="Palatino"/>
                <a:cs typeface="Palatino"/>
              </a:rPr>
              <a:t>n</a:t>
            </a:r>
            <a:r>
              <a:rPr lang="en-US" dirty="0" smtClean="0"/>
              <a:t> are the values we’re multiplying;</a:t>
            </a:r>
            <a:br>
              <a:rPr lang="en-US" dirty="0" smtClean="0"/>
            </a:br>
            <a:r>
              <a:rPr lang="en-US" i="1" dirty="0" smtClean="0">
                <a:latin typeface="Palatino"/>
                <a:cs typeface="Palatino"/>
              </a:rPr>
              <a:t>r</a:t>
            </a:r>
            <a:r>
              <a:rPr lang="en-US" dirty="0" smtClean="0"/>
              <a:t> is a running total.</a:t>
            </a:r>
          </a:p>
          <a:p>
            <a:pPr marL="0" indent="0">
              <a:buNone/>
            </a:pPr>
            <a:endParaRPr lang="en-US" dirty="0"/>
          </a:p>
          <a:p>
            <a:endParaRPr lang="en-US" dirty="0"/>
          </a:p>
        </p:txBody>
      </p:sp>
      <p:sp>
        <p:nvSpPr>
          <p:cNvPr id="6" name="Slide Number Placeholder 5"/>
          <p:cNvSpPr>
            <a:spLocks noGrp="1"/>
          </p:cNvSpPr>
          <p:nvPr>
            <p:ph type="sldNum" sz="quarter" idx="12"/>
          </p:nvPr>
        </p:nvSpPr>
        <p:spPr/>
        <p:txBody>
          <a:bodyPr/>
          <a:lstStyle/>
          <a:p>
            <a:fld id="{4AA04D0C-89BA-0845-9137-904D20B84DDB}" type="slidenum">
              <a:rPr lang="en-US" smtClean="0"/>
              <a:pPr/>
              <a:t>28</a:t>
            </a:fld>
            <a:endParaRPr lang="en-US"/>
          </a:p>
        </p:txBody>
      </p:sp>
    </p:spTree>
    <p:extLst>
      <p:ext uri="{BB962C8B-B14F-4D97-AF65-F5344CB8AC3E}">
        <p14:creationId xmlns:p14="http://schemas.microsoft.com/office/powerpoint/2010/main" val="365074915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Observation</a:t>
            </a:r>
            <a:endParaRPr lang="en-US" b="1" dirty="0"/>
          </a:p>
        </p:txBody>
      </p:sp>
      <p:sp>
        <p:nvSpPr>
          <p:cNvPr id="3" name="Content Placeholder 2"/>
          <p:cNvSpPr>
            <a:spLocks noGrp="1"/>
          </p:cNvSpPr>
          <p:nvPr>
            <p:ph idx="1"/>
          </p:nvPr>
        </p:nvSpPr>
        <p:spPr/>
        <p:txBody>
          <a:bodyPr/>
          <a:lstStyle/>
          <a:p>
            <a:endParaRPr lang="en-US" dirty="0" smtClean="0"/>
          </a:p>
          <a:p>
            <a:endParaRPr lang="en-US" dirty="0" smtClean="0"/>
          </a:p>
          <a:p>
            <a:pPr marL="0" indent="0" algn="ctr">
              <a:buNone/>
            </a:pPr>
            <a:r>
              <a:rPr lang="en-US" i="1" dirty="0" smtClean="0"/>
              <a:t>It is often easier to do more rather than less.</a:t>
            </a:r>
          </a:p>
          <a:p>
            <a:endParaRPr lang="en-US" dirty="0"/>
          </a:p>
          <a:p>
            <a:endParaRPr lang="en-US" dirty="0"/>
          </a:p>
        </p:txBody>
      </p:sp>
      <p:sp>
        <p:nvSpPr>
          <p:cNvPr id="6" name="Slide Number Placeholder 5"/>
          <p:cNvSpPr>
            <a:spLocks noGrp="1"/>
          </p:cNvSpPr>
          <p:nvPr>
            <p:ph type="sldNum" sz="quarter" idx="12"/>
          </p:nvPr>
        </p:nvSpPr>
        <p:spPr/>
        <p:txBody>
          <a:bodyPr/>
          <a:lstStyle/>
          <a:p>
            <a:fld id="{4AA04D0C-89BA-0845-9137-904D20B84DDB}" type="slidenum">
              <a:rPr lang="en-US" smtClean="0"/>
              <a:pPr/>
              <a:t>29</a:t>
            </a:fld>
            <a:endParaRPr lang="en-US"/>
          </a:p>
        </p:txBody>
      </p:sp>
    </p:spTree>
    <p:extLst>
      <p:ext uri="{BB962C8B-B14F-4D97-AF65-F5344CB8AC3E}">
        <p14:creationId xmlns:p14="http://schemas.microsoft.com/office/powerpoint/2010/main" val="387733208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This Course Is About</a:t>
            </a:r>
            <a:endParaRPr lang="en-US" dirty="0"/>
          </a:p>
        </p:txBody>
      </p:sp>
      <p:sp>
        <p:nvSpPr>
          <p:cNvPr id="3" name="Content Placeholder 2"/>
          <p:cNvSpPr>
            <a:spLocks noGrp="1"/>
          </p:cNvSpPr>
          <p:nvPr>
            <p:ph idx="1"/>
          </p:nvPr>
        </p:nvSpPr>
        <p:spPr/>
        <p:txBody>
          <a:bodyPr/>
          <a:lstStyle/>
          <a:p>
            <a:pPr marL="0" indent="0" algn="ctr">
              <a:buNone/>
            </a:pPr>
            <a:endParaRPr lang="en-US" i="1" dirty="0" smtClean="0"/>
          </a:p>
          <a:p>
            <a:pPr marL="0" indent="0" algn="ctr">
              <a:buNone/>
            </a:pPr>
            <a:r>
              <a:rPr lang="en-US" i="1" dirty="0" smtClean="0"/>
              <a:t>The deep relationship between</a:t>
            </a:r>
            <a:br>
              <a:rPr lang="en-US" i="1" dirty="0" smtClean="0"/>
            </a:br>
            <a:r>
              <a:rPr lang="en-US" i="1" dirty="0" smtClean="0"/>
              <a:t>mathematics and programming,</a:t>
            </a:r>
            <a:br>
              <a:rPr lang="en-US" i="1" dirty="0" smtClean="0"/>
            </a:br>
            <a:r>
              <a:rPr lang="en-US" i="1" dirty="0" smtClean="0"/>
              <a:t>especially generic programming.</a:t>
            </a:r>
            <a:endParaRPr lang="en-US" i="1" dirty="0"/>
          </a:p>
        </p:txBody>
      </p:sp>
      <p:sp>
        <p:nvSpPr>
          <p:cNvPr id="4" name="Slide Number Placeholder 3"/>
          <p:cNvSpPr>
            <a:spLocks noGrp="1"/>
          </p:cNvSpPr>
          <p:nvPr>
            <p:ph type="sldNum" sz="quarter" idx="12"/>
          </p:nvPr>
        </p:nvSpPr>
        <p:spPr/>
        <p:txBody>
          <a:bodyPr/>
          <a:lstStyle/>
          <a:p>
            <a:fld id="{A1370079-B969-244C-8D20-DC2548AA4964}" type="slidenum">
              <a:rPr lang="en-US" smtClean="0"/>
              <a:t>3</a:t>
            </a:fld>
            <a:endParaRPr lang="en-US"/>
          </a:p>
        </p:txBody>
      </p:sp>
    </p:spTree>
    <p:extLst>
      <p:ext uri="{BB962C8B-B14F-4D97-AF65-F5344CB8AC3E}">
        <p14:creationId xmlns:p14="http://schemas.microsoft.com/office/powerpoint/2010/main" val="32538125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mn-lt"/>
                <a:cs typeface="Lucida Console"/>
              </a:rPr>
              <a:t>Multiply-Accumulate:</a:t>
            </a:r>
            <a:br>
              <a:rPr lang="en-US" dirty="0" smtClean="0">
                <a:latin typeface="+mn-lt"/>
                <a:cs typeface="Lucida Console"/>
              </a:rPr>
            </a:br>
            <a:r>
              <a:rPr lang="en-US" dirty="0" smtClean="0">
                <a:latin typeface="+mn-lt"/>
                <a:cs typeface="Lucida Console"/>
              </a:rPr>
              <a:t>First Attempt</a:t>
            </a:r>
            <a:endParaRPr lang="en-US" dirty="0">
              <a:latin typeface="+mn-lt"/>
              <a:cs typeface="Lucida Console"/>
            </a:endParaRPr>
          </a:p>
        </p:txBody>
      </p:sp>
      <p:sp>
        <p:nvSpPr>
          <p:cNvPr id="9" name="Content Placeholder 8"/>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pPr marL="0" indent="0">
              <a:buNone/>
            </a:pPr>
            <a:r>
              <a:rPr lang="en-US" dirty="0" smtClean="0"/>
              <a:t>Invariant:		</a:t>
            </a:r>
            <a:r>
              <a:rPr lang="en-US" i="1" dirty="0" smtClean="0">
                <a:latin typeface="Palatino"/>
                <a:cs typeface="Palatino"/>
              </a:rPr>
              <a:t>r</a:t>
            </a:r>
            <a:r>
              <a:rPr lang="en-US" dirty="0" smtClean="0">
                <a:latin typeface="Palatino"/>
                <a:cs typeface="Palatino"/>
              </a:rPr>
              <a:t> + </a:t>
            </a:r>
            <a:r>
              <a:rPr lang="en-US" i="1" dirty="0" err="1" smtClean="0">
                <a:latin typeface="Palatino"/>
                <a:cs typeface="Palatino"/>
              </a:rPr>
              <a:t>na</a:t>
            </a:r>
            <a:r>
              <a:rPr lang="en-US" dirty="0" smtClean="0">
                <a:latin typeface="Palatino"/>
                <a:cs typeface="Palatino"/>
              </a:rPr>
              <a:t> = </a:t>
            </a:r>
            <a:r>
              <a:rPr lang="en-US" i="1" dirty="0" smtClean="0">
                <a:latin typeface="Palatino"/>
                <a:cs typeface="Palatino"/>
              </a:rPr>
              <a:t>r</a:t>
            </a:r>
            <a:r>
              <a:rPr lang="en-US" baseline="-25000" dirty="0" smtClean="0">
                <a:latin typeface="Palatino"/>
                <a:cs typeface="Palatino"/>
              </a:rPr>
              <a:t>0</a:t>
            </a:r>
            <a:r>
              <a:rPr lang="en-US" dirty="0" smtClean="0">
                <a:latin typeface="Palatino"/>
                <a:cs typeface="Palatino"/>
              </a:rPr>
              <a:t> + </a:t>
            </a:r>
            <a:r>
              <a:rPr lang="en-US" i="1" dirty="0" smtClean="0">
                <a:latin typeface="Palatino"/>
                <a:cs typeface="Palatino"/>
              </a:rPr>
              <a:t>n</a:t>
            </a:r>
            <a:r>
              <a:rPr lang="en-US" baseline="-25000" dirty="0" smtClean="0">
                <a:latin typeface="Palatino"/>
                <a:cs typeface="Palatino"/>
              </a:rPr>
              <a:t>0</a:t>
            </a:r>
            <a:r>
              <a:rPr lang="en-US" i="1" dirty="0" smtClean="0">
                <a:latin typeface="Palatino"/>
                <a:cs typeface="Palatino"/>
              </a:rPr>
              <a:t>a</a:t>
            </a:r>
            <a:r>
              <a:rPr lang="en-US" baseline="-25000" dirty="0" smtClean="0">
                <a:latin typeface="Palatino"/>
                <a:cs typeface="Palatino"/>
              </a:rPr>
              <a:t>0</a:t>
            </a:r>
            <a:endParaRPr lang="en-US" baseline="-25000" dirty="0">
              <a:latin typeface="Palatino"/>
              <a:cs typeface="Palatino"/>
            </a:endParaRPr>
          </a:p>
        </p:txBody>
      </p:sp>
      <p:sp>
        <p:nvSpPr>
          <p:cNvPr id="6" name="Slide Number Placeholder 5"/>
          <p:cNvSpPr>
            <a:spLocks noGrp="1"/>
          </p:cNvSpPr>
          <p:nvPr>
            <p:ph type="sldNum" sz="quarter" idx="12"/>
          </p:nvPr>
        </p:nvSpPr>
        <p:spPr/>
        <p:txBody>
          <a:bodyPr/>
          <a:lstStyle/>
          <a:p>
            <a:fld id="{4AA04D0C-89BA-0845-9137-904D20B84DDB}" type="slidenum">
              <a:rPr lang="en-US" smtClean="0"/>
              <a:pPr/>
              <a:t>30</a:t>
            </a:fld>
            <a:endParaRPr lang="en-US"/>
          </a:p>
        </p:txBody>
      </p:sp>
      <p:sp>
        <p:nvSpPr>
          <p:cNvPr id="7" name="TextBox 6"/>
          <p:cNvSpPr txBox="1"/>
          <p:nvPr/>
        </p:nvSpPr>
        <p:spPr>
          <a:xfrm>
            <a:off x="403130" y="1985308"/>
            <a:ext cx="8337739" cy="3046988"/>
          </a:xfrm>
          <a:prstGeom prst="rect">
            <a:avLst/>
          </a:prstGeom>
          <a:noFill/>
        </p:spPr>
        <p:txBody>
          <a:bodyPr wrap="none" rtlCol="0">
            <a:spAutoFit/>
          </a:bodyPr>
          <a:lstStyle/>
          <a:p>
            <a:r>
              <a:rPr lang="en-US" sz="2400" dirty="0" err="1">
                <a:latin typeface="Lucida Console"/>
                <a:cs typeface="Lucida Console"/>
              </a:rPr>
              <a:t>int</a:t>
            </a:r>
            <a:r>
              <a:rPr lang="en-US" sz="2400" dirty="0">
                <a:latin typeface="Lucida Console"/>
                <a:cs typeface="Lucida Console"/>
              </a:rPr>
              <a:t> mult_acc0(</a:t>
            </a:r>
            <a:r>
              <a:rPr lang="en-US" sz="2400" dirty="0" err="1">
                <a:latin typeface="Lucida Console"/>
                <a:cs typeface="Lucida Console"/>
              </a:rPr>
              <a:t>int</a:t>
            </a:r>
            <a:r>
              <a:rPr lang="en-US" sz="2400" dirty="0">
                <a:latin typeface="Lucida Console"/>
                <a:cs typeface="Lucida Console"/>
              </a:rPr>
              <a:t> r, </a:t>
            </a:r>
            <a:r>
              <a:rPr lang="en-US" sz="2400" dirty="0" err="1">
                <a:latin typeface="Lucida Console"/>
                <a:cs typeface="Lucida Console"/>
              </a:rPr>
              <a:t>int</a:t>
            </a:r>
            <a:r>
              <a:rPr lang="en-US" sz="2400" dirty="0">
                <a:latin typeface="Lucida Console"/>
                <a:cs typeface="Lucida Console"/>
              </a:rPr>
              <a:t> n, </a:t>
            </a:r>
            <a:r>
              <a:rPr lang="en-US" sz="2400" dirty="0" err="1">
                <a:latin typeface="Lucida Console"/>
                <a:cs typeface="Lucida Console"/>
              </a:rPr>
              <a:t>int</a:t>
            </a:r>
            <a:r>
              <a:rPr lang="en-US" sz="2400" dirty="0">
                <a:latin typeface="Lucida Console"/>
                <a:cs typeface="Lucida Console"/>
              </a:rPr>
              <a:t> a) {</a:t>
            </a:r>
          </a:p>
          <a:p>
            <a:r>
              <a:rPr lang="en-US" sz="2400" dirty="0">
                <a:latin typeface="Lucida Console"/>
                <a:cs typeface="Lucida Console"/>
              </a:rPr>
              <a:t>  </a:t>
            </a:r>
            <a:r>
              <a:rPr lang="en-US" sz="2400" dirty="0" smtClean="0">
                <a:latin typeface="Lucida Console"/>
                <a:cs typeface="Lucida Console"/>
              </a:rPr>
              <a:t>if </a:t>
            </a:r>
            <a:r>
              <a:rPr lang="en-US" sz="2400" dirty="0">
                <a:latin typeface="Lucida Console"/>
                <a:cs typeface="Lucida Console"/>
              </a:rPr>
              <a:t>(n == 1) return r + a;</a:t>
            </a:r>
          </a:p>
          <a:p>
            <a:r>
              <a:rPr lang="en-US" sz="2400" dirty="0" smtClean="0">
                <a:latin typeface="Lucida Console"/>
                <a:cs typeface="Lucida Console"/>
              </a:rPr>
              <a:t>  </a:t>
            </a:r>
            <a:r>
              <a:rPr lang="en-US" sz="2400" dirty="0">
                <a:latin typeface="Lucida Console"/>
                <a:cs typeface="Lucida Console"/>
              </a:rPr>
              <a:t>if (odd(n)) </a:t>
            </a:r>
          </a:p>
          <a:p>
            <a:r>
              <a:rPr lang="ro-RO" sz="2400" dirty="0" smtClean="0">
                <a:latin typeface="Lucida Console"/>
                <a:cs typeface="Lucida Console"/>
              </a:rPr>
              <a:t>  </a:t>
            </a:r>
            <a:r>
              <a:rPr lang="ro-RO" sz="2400" dirty="0">
                <a:latin typeface="Lucida Console"/>
                <a:cs typeface="Lucida Console"/>
              </a:rPr>
              <a:t> </a:t>
            </a:r>
            <a:r>
              <a:rPr lang="ro-RO" sz="2400" dirty="0" smtClean="0">
                <a:latin typeface="Lucida Console"/>
                <a:cs typeface="Lucida Console"/>
              </a:rPr>
              <a:t> return </a:t>
            </a:r>
            <a:r>
              <a:rPr lang="ro-RO" sz="2400" dirty="0">
                <a:latin typeface="Lucida Console"/>
                <a:cs typeface="Lucida Console"/>
              </a:rPr>
              <a:t>mult_acc0(r + a, half(n), a + a)</a:t>
            </a:r>
            <a:r>
              <a:rPr lang="ro-RO" sz="2400" dirty="0" smtClean="0">
                <a:latin typeface="Lucida Console"/>
                <a:cs typeface="Lucida Console"/>
              </a:rPr>
              <a:t>;</a:t>
            </a:r>
          </a:p>
          <a:p>
            <a:r>
              <a:rPr lang="da-DK" sz="2400" dirty="0" smtClean="0">
                <a:latin typeface="Lucida Console"/>
                <a:cs typeface="Lucida Console"/>
              </a:rPr>
              <a:t>  } </a:t>
            </a:r>
            <a:r>
              <a:rPr lang="da-DK" sz="2400" dirty="0" err="1">
                <a:latin typeface="Lucida Console"/>
                <a:cs typeface="Lucida Console"/>
              </a:rPr>
              <a:t>else</a:t>
            </a:r>
            <a:r>
              <a:rPr lang="da-DK" sz="2400" dirty="0">
                <a:latin typeface="Lucida Console"/>
                <a:cs typeface="Lucida Console"/>
              </a:rPr>
              <a:t> {</a:t>
            </a:r>
          </a:p>
          <a:p>
            <a:r>
              <a:rPr lang="ro-RO" sz="2400" dirty="0" smtClean="0">
                <a:latin typeface="Lucida Console"/>
                <a:cs typeface="Lucida Console"/>
              </a:rPr>
              <a:t>  </a:t>
            </a:r>
            <a:r>
              <a:rPr lang="ro-RO" sz="2400" dirty="0">
                <a:latin typeface="Lucida Console"/>
                <a:cs typeface="Lucida Console"/>
              </a:rPr>
              <a:t> </a:t>
            </a:r>
            <a:r>
              <a:rPr lang="ro-RO" sz="2400" dirty="0" smtClean="0">
                <a:latin typeface="Lucida Console"/>
                <a:cs typeface="Lucida Console"/>
              </a:rPr>
              <a:t> return </a:t>
            </a:r>
            <a:r>
              <a:rPr lang="ro-RO" sz="2400" dirty="0">
                <a:latin typeface="Lucida Console"/>
                <a:cs typeface="Lucida Console"/>
              </a:rPr>
              <a:t>mult_acc0(r, half(n), a + a);</a:t>
            </a:r>
          </a:p>
          <a:p>
            <a:r>
              <a:rPr lang="ro-RO" sz="2400" dirty="0" smtClean="0">
                <a:latin typeface="Lucida Console"/>
                <a:cs typeface="Lucida Console"/>
              </a:rPr>
              <a:t>  </a:t>
            </a:r>
            <a:r>
              <a:rPr lang="ro-RO" sz="2400" dirty="0">
                <a:latin typeface="Lucida Console"/>
                <a:cs typeface="Lucida Console"/>
              </a:rPr>
              <a:t>}</a:t>
            </a:r>
          </a:p>
          <a:p>
            <a:r>
              <a:rPr lang="ro-RO" sz="2400" dirty="0">
                <a:latin typeface="Lucida Console"/>
                <a:cs typeface="Lucida Console"/>
              </a:rPr>
              <a:t>}</a:t>
            </a:r>
            <a:endParaRPr lang="en-US" sz="2400" dirty="0">
              <a:latin typeface="Lucida Console"/>
              <a:cs typeface="Lucida Console"/>
            </a:endParaRPr>
          </a:p>
        </p:txBody>
      </p:sp>
    </p:spTree>
    <p:extLst>
      <p:ext uri="{BB962C8B-B14F-4D97-AF65-F5344CB8AC3E}">
        <p14:creationId xmlns:p14="http://schemas.microsoft.com/office/powerpoint/2010/main" val="79364481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Tail Recursion</a:t>
            </a:r>
            <a:endParaRPr lang="en-US" dirty="0"/>
          </a:p>
        </p:txBody>
      </p:sp>
      <p:sp>
        <p:nvSpPr>
          <p:cNvPr id="3" name="Content Placeholder 2"/>
          <p:cNvSpPr>
            <a:spLocks noGrp="1"/>
          </p:cNvSpPr>
          <p:nvPr>
            <p:ph idx="1"/>
          </p:nvPr>
        </p:nvSpPr>
        <p:spPr/>
        <p:txBody>
          <a:bodyPr/>
          <a:lstStyle/>
          <a:p>
            <a:r>
              <a:rPr lang="en-US" dirty="0" smtClean="0"/>
              <a:t>A function is </a:t>
            </a:r>
            <a:r>
              <a:rPr lang="en-US" i="1" dirty="0" smtClean="0"/>
              <a:t>tail recursive </a:t>
            </a:r>
            <a:r>
              <a:rPr lang="en-US" dirty="0" smtClean="0"/>
              <a:t>if it calls itself in its return statement (only).</a:t>
            </a:r>
          </a:p>
          <a:p>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31</a:t>
            </a:fld>
            <a:endParaRPr lang="en-US"/>
          </a:p>
        </p:txBody>
      </p:sp>
    </p:spTree>
    <p:extLst>
      <p:ext uri="{BB962C8B-B14F-4D97-AF65-F5344CB8AC3E}">
        <p14:creationId xmlns:p14="http://schemas.microsoft.com/office/powerpoint/2010/main" val="347151984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dirty="0" smtClean="0">
                <a:latin typeface="+mn-lt"/>
                <a:cs typeface="Lucida Console"/>
              </a:rPr>
              <a:t>Tail Recursive Multiply-Accumulate</a:t>
            </a:r>
            <a:endParaRPr lang="en-US" dirty="0">
              <a:latin typeface="+mn-lt"/>
              <a:cs typeface="Lucida Console"/>
            </a:endParaRPr>
          </a:p>
        </p:txBody>
      </p:sp>
      <p:sp>
        <p:nvSpPr>
          <p:cNvPr id="3" name="Content Placeholder 2"/>
          <p:cNvSpPr>
            <a:spLocks noGrp="1"/>
          </p:cNvSpPr>
          <p:nvPr>
            <p:ph idx="1"/>
          </p:nvPr>
        </p:nvSpPr>
        <p:spPr/>
        <p:txBody>
          <a:bodyPr>
            <a:normAutofit fontScale="92500" lnSpcReduction="10000"/>
          </a:bodyPr>
          <a:lstStyle/>
          <a:p>
            <a:pPr marL="0" indent="0">
              <a:buNone/>
            </a:pPr>
            <a:endParaRPr lang="en-US" sz="2400" dirty="0" smtClean="0">
              <a:latin typeface="Menlo Regular"/>
              <a:cs typeface="Menlo Regular"/>
            </a:endParaRPr>
          </a:p>
          <a:p>
            <a:pPr marL="0" indent="0">
              <a:buNone/>
            </a:pPr>
            <a:endParaRPr lang="en-US" sz="2400" dirty="0">
              <a:latin typeface="Menlo Regular"/>
              <a:cs typeface="Menlo Regular"/>
            </a:endParaRPr>
          </a:p>
          <a:p>
            <a:pPr marL="0" indent="0">
              <a:buNone/>
            </a:pPr>
            <a:endParaRPr lang="en-US" sz="2400" dirty="0" smtClean="0">
              <a:latin typeface="Menlo Regular"/>
              <a:cs typeface="Menlo Regular"/>
            </a:endParaRPr>
          </a:p>
          <a:p>
            <a:pPr marL="0" indent="0">
              <a:buNone/>
            </a:pPr>
            <a:endParaRPr lang="en-US" sz="2400" dirty="0">
              <a:latin typeface="Menlo Regular"/>
              <a:cs typeface="Menlo Regular"/>
            </a:endParaRPr>
          </a:p>
          <a:p>
            <a:pPr marL="0" indent="0">
              <a:buNone/>
            </a:pPr>
            <a:endParaRPr lang="en-US" sz="2400" dirty="0" smtClean="0">
              <a:latin typeface="Menlo Regular"/>
              <a:cs typeface="Menlo Regular"/>
            </a:endParaRPr>
          </a:p>
          <a:p>
            <a:pPr marL="0" indent="0">
              <a:buNone/>
            </a:pPr>
            <a:endParaRPr lang="en-US" sz="2400" dirty="0" smtClean="0">
              <a:latin typeface="Menlo Regular"/>
              <a:cs typeface="Menlo Regular"/>
            </a:endParaRPr>
          </a:p>
          <a:p>
            <a:pPr marL="0" indent="0">
              <a:buNone/>
            </a:pPr>
            <a:endParaRPr lang="en-US" sz="2400" dirty="0">
              <a:latin typeface="Menlo Regular"/>
              <a:cs typeface="Menlo Regular"/>
            </a:endParaRPr>
          </a:p>
          <a:p>
            <a:pPr marL="0" indent="0">
              <a:buNone/>
            </a:pPr>
            <a:endParaRPr lang="en-US" sz="3000" dirty="0" smtClean="0">
              <a:cs typeface="Menlo Regular"/>
            </a:endParaRPr>
          </a:p>
          <a:p>
            <a:pPr marL="0" indent="0">
              <a:buNone/>
            </a:pPr>
            <a:r>
              <a:rPr lang="en-US" sz="3000" dirty="0" smtClean="0">
                <a:cs typeface="Menlo Regular"/>
              </a:rPr>
              <a:t>Observations:</a:t>
            </a:r>
          </a:p>
          <a:p>
            <a:r>
              <a:rPr lang="en-US" sz="3000" dirty="0" smtClean="0">
                <a:cs typeface="Menlo Regular"/>
              </a:rPr>
              <a:t>n is usually not 1.</a:t>
            </a:r>
          </a:p>
          <a:p>
            <a:r>
              <a:rPr lang="en-US" sz="3000" dirty="0">
                <a:cs typeface="Menlo Regular"/>
              </a:rPr>
              <a:t>i</a:t>
            </a:r>
            <a:r>
              <a:rPr lang="en-US" sz="3000" dirty="0" smtClean="0">
                <a:cs typeface="Menlo Regular"/>
              </a:rPr>
              <a:t>f n is even, it is not 1.</a:t>
            </a:r>
          </a:p>
          <a:p>
            <a:pPr marL="0" indent="0">
              <a:buNone/>
            </a:pP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32</a:t>
            </a:fld>
            <a:endParaRPr lang="en-US"/>
          </a:p>
        </p:txBody>
      </p:sp>
      <p:sp>
        <p:nvSpPr>
          <p:cNvPr id="4" name="TextBox 3"/>
          <p:cNvSpPr txBox="1"/>
          <p:nvPr/>
        </p:nvSpPr>
        <p:spPr>
          <a:xfrm>
            <a:off x="457200" y="1800558"/>
            <a:ext cx="7596551" cy="1938992"/>
          </a:xfrm>
          <a:prstGeom prst="rect">
            <a:avLst/>
          </a:prstGeom>
          <a:noFill/>
        </p:spPr>
        <p:txBody>
          <a:bodyPr wrap="none" rtlCol="0">
            <a:spAutoFit/>
          </a:bodyPr>
          <a:lstStyle/>
          <a:p>
            <a:r>
              <a:rPr lang="en-US" sz="2400" dirty="0" err="1">
                <a:latin typeface="Lucida Console"/>
                <a:cs typeface="Lucida Console"/>
              </a:rPr>
              <a:t>int</a:t>
            </a:r>
            <a:r>
              <a:rPr lang="en-US" sz="2400" dirty="0">
                <a:latin typeface="Lucida Console"/>
                <a:cs typeface="Lucida Console"/>
              </a:rPr>
              <a:t> mult_acc1(</a:t>
            </a:r>
            <a:r>
              <a:rPr lang="en-US" sz="2400" dirty="0" err="1">
                <a:latin typeface="Lucida Console"/>
                <a:cs typeface="Lucida Console"/>
              </a:rPr>
              <a:t>int</a:t>
            </a:r>
            <a:r>
              <a:rPr lang="en-US" sz="2400" dirty="0">
                <a:latin typeface="Lucida Console"/>
                <a:cs typeface="Lucida Console"/>
              </a:rPr>
              <a:t> r, </a:t>
            </a:r>
            <a:r>
              <a:rPr lang="en-US" sz="2400" dirty="0" err="1">
                <a:latin typeface="Lucida Console"/>
                <a:cs typeface="Lucida Console"/>
              </a:rPr>
              <a:t>int</a:t>
            </a:r>
            <a:r>
              <a:rPr lang="en-US" sz="2400" dirty="0">
                <a:latin typeface="Lucida Console"/>
                <a:cs typeface="Lucida Console"/>
              </a:rPr>
              <a:t> n, </a:t>
            </a:r>
            <a:r>
              <a:rPr lang="en-US" sz="2400" dirty="0" err="1">
                <a:latin typeface="Lucida Console"/>
                <a:cs typeface="Lucida Console"/>
              </a:rPr>
              <a:t>int</a:t>
            </a:r>
            <a:r>
              <a:rPr lang="en-US" sz="2400" dirty="0">
                <a:latin typeface="Lucida Console"/>
                <a:cs typeface="Lucida Console"/>
              </a:rPr>
              <a:t> a) {</a:t>
            </a:r>
          </a:p>
          <a:p>
            <a:r>
              <a:rPr lang="en-US" sz="2400" dirty="0">
                <a:latin typeface="Lucida Console"/>
                <a:cs typeface="Lucida Console"/>
              </a:rPr>
              <a:t>    if (n == 1) return r + a;</a:t>
            </a:r>
          </a:p>
          <a:p>
            <a:r>
              <a:rPr lang="en-US" sz="2400" dirty="0">
                <a:latin typeface="Lucida Console"/>
                <a:cs typeface="Lucida Console"/>
              </a:rPr>
              <a:t>    if (odd(n)) r = r + a;</a:t>
            </a:r>
          </a:p>
          <a:p>
            <a:r>
              <a:rPr lang="en-US" sz="2400" dirty="0">
                <a:latin typeface="Lucida Console"/>
                <a:cs typeface="Lucida Console"/>
              </a:rPr>
              <a:t>    return mult_acc1(r, half(n), a + a);</a:t>
            </a:r>
          </a:p>
          <a:p>
            <a:r>
              <a:rPr lang="en-US" sz="2400" dirty="0" smtClean="0">
                <a:latin typeface="Lucida Console"/>
                <a:cs typeface="Lucida Console"/>
              </a:rPr>
              <a:t>}</a:t>
            </a:r>
          </a:p>
        </p:txBody>
      </p:sp>
    </p:spTree>
    <p:extLst>
      <p:ext uri="{BB962C8B-B14F-4D97-AF65-F5344CB8AC3E}">
        <p14:creationId xmlns:p14="http://schemas.microsoft.com/office/powerpoint/2010/main" val="427943640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mn-lt"/>
                <a:cs typeface="Lucida Console"/>
              </a:rPr>
              <a:t>More Efficient Multiply-Accumulate</a:t>
            </a:r>
            <a:endParaRPr lang="en-US" dirty="0">
              <a:latin typeface="+mn-lt"/>
              <a:cs typeface="Lucida Console"/>
            </a:endParaRPr>
          </a:p>
        </p:txBody>
      </p:sp>
      <p:sp>
        <p:nvSpPr>
          <p:cNvPr id="6" name="Content Placeholder 5"/>
          <p:cNvSpPr>
            <a:spLocks noGrp="1"/>
          </p:cNvSpPr>
          <p:nvPr>
            <p:ph idx="1"/>
          </p:nvPr>
        </p:nvSpPr>
        <p:spPr/>
        <p:txBody>
          <a:bodyPr/>
          <a:lstStyle/>
          <a:p>
            <a:pPr marL="0" indent="0">
              <a:buNone/>
            </a:pPr>
            <a:r>
              <a:rPr lang="en-US" dirty="0" smtClean="0">
                <a:cs typeface="Menlo Regular"/>
              </a:rPr>
              <a:t>We reduce number of comparisons with 1 by a factor of 2 by checking for oddness first:</a:t>
            </a:r>
          </a:p>
          <a:p>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33</a:t>
            </a:fld>
            <a:endParaRPr lang="en-US"/>
          </a:p>
        </p:txBody>
      </p:sp>
      <p:sp>
        <p:nvSpPr>
          <p:cNvPr id="4" name="TextBox 3"/>
          <p:cNvSpPr txBox="1"/>
          <p:nvPr/>
        </p:nvSpPr>
        <p:spPr>
          <a:xfrm>
            <a:off x="457200" y="3139419"/>
            <a:ext cx="7596551" cy="2677656"/>
          </a:xfrm>
          <a:prstGeom prst="rect">
            <a:avLst/>
          </a:prstGeom>
          <a:noFill/>
        </p:spPr>
        <p:txBody>
          <a:bodyPr wrap="none" rtlCol="0">
            <a:spAutoFit/>
          </a:bodyPr>
          <a:lstStyle/>
          <a:p>
            <a:r>
              <a:rPr lang="en-US" sz="2400" dirty="0" err="1">
                <a:latin typeface="Lucida Console"/>
                <a:cs typeface="Lucida Console"/>
              </a:rPr>
              <a:t>int</a:t>
            </a:r>
            <a:r>
              <a:rPr lang="en-US" sz="2400" dirty="0">
                <a:latin typeface="Lucida Console"/>
                <a:cs typeface="Lucida Console"/>
              </a:rPr>
              <a:t> mult_acc2(</a:t>
            </a:r>
            <a:r>
              <a:rPr lang="en-US" sz="2400" dirty="0" err="1">
                <a:latin typeface="Lucida Console"/>
                <a:cs typeface="Lucida Console"/>
              </a:rPr>
              <a:t>int</a:t>
            </a:r>
            <a:r>
              <a:rPr lang="en-US" sz="2400" dirty="0">
                <a:latin typeface="Lucida Console"/>
                <a:cs typeface="Lucida Console"/>
              </a:rPr>
              <a:t> r, </a:t>
            </a:r>
            <a:r>
              <a:rPr lang="en-US" sz="2400" dirty="0" err="1">
                <a:latin typeface="Lucida Console"/>
                <a:cs typeface="Lucida Console"/>
              </a:rPr>
              <a:t>int</a:t>
            </a:r>
            <a:r>
              <a:rPr lang="en-US" sz="2400" dirty="0">
                <a:latin typeface="Lucida Console"/>
                <a:cs typeface="Lucida Console"/>
              </a:rPr>
              <a:t> n, </a:t>
            </a:r>
            <a:r>
              <a:rPr lang="en-US" sz="2400" dirty="0" err="1">
                <a:latin typeface="Lucida Console"/>
                <a:cs typeface="Lucida Console"/>
              </a:rPr>
              <a:t>int</a:t>
            </a:r>
            <a:r>
              <a:rPr lang="en-US" sz="2400" dirty="0">
                <a:latin typeface="Lucida Console"/>
                <a:cs typeface="Lucida Console"/>
              </a:rPr>
              <a:t> a) {</a:t>
            </a:r>
          </a:p>
          <a:p>
            <a:r>
              <a:rPr lang="en-US" sz="2400" dirty="0">
                <a:latin typeface="Lucida Console"/>
                <a:cs typeface="Lucida Console"/>
              </a:rPr>
              <a:t>    if (odd(n)) {</a:t>
            </a:r>
          </a:p>
          <a:p>
            <a:r>
              <a:rPr lang="en-US" sz="2400" dirty="0">
                <a:latin typeface="Lucida Console"/>
                <a:cs typeface="Lucida Console"/>
              </a:rPr>
              <a:t>        r = r + a;</a:t>
            </a:r>
          </a:p>
          <a:p>
            <a:r>
              <a:rPr lang="en-US" sz="2400" dirty="0">
                <a:latin typeface="Lucida Console"/>
                <a:cs typeface="Lucida Console"/>
              </a:rPr>
              <a:t>        if (n == 1) return r;</a:t>
            </a:r>
          </a:p>
          <a:p>
            <a:r>
              <a:rPr lang="en-US" sz="2400" dirty="0">
                <a:latin typeface="Lucida Console"/>
                <a:cs typeface="Lucida Console"/>
              </a:rPr>
              <a:t>    }</a:t>
            </a:r>
          </a:p>
          <a:p>
            <a:r>
              <a:rPr lang="en-US" sz="2400" dirty="0">
                <a:latin typeface="Lucida Console"/>
                <a:cs typeface="Lucida Console"/>
              </a:rPr>
              <a:t>    return mult_acc2(r, half(n), a + a);</a:t>
            </a:r>
          </a:p>
          <a:p>
            <a:r>
              <a:rPr lang="en-US" sz="2400" dirty="0">
                <a:latin typeface="Lucida Console"/>
                <a:cs typeface="Lucida Console"/>
              </a:rPr>
              <a:t>}</a:t>
            </a:r>
          </a:p>
        </p:txBody>
      </p:sp>
    </p:spTree>
    <p:extLst>
      <p:ext uri="{BB962C8B-B14F-4D97-AF65-F5344CB8AC3E}">
        <p14:creationId xmlns:p14="http://schemas.microsoft.com/office/powerpoint/2010/main" val="399493113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Strict Tail </a:t>
            </a:r>
            <a:r>
              <a:rPr lang="en-US" dirty="0"/>
              <a:t>R</a:t>
            </a:r>
            <a:r>
              <a:rPr lang="en-US" dirty="0" smtClean="0"/>
              <a:t>ecursion</a:t>
            </a:r>
            <a:endParaRPr lang="en-US" dirty="0"/>
          </a:p>
        </p:txBody>
      </p:sp>
      <p:sp>
        <p:nvSpPr>
          <p:cNvPr id="3" name="Content Placeholder 2"/>
          <p:cNvSpPr>
            <a:spLocks noGrp="1"/>
          </p:cNvSpPr>
          <p:nvPr>
            <p:ph idx="1"/>
          </p:nvPr>
        </p:nvSpPr>
        <p:spPr/>
        <p:txBody>
          <a:bodyPr/>
          <a:lstStyle/>
          <a:p>
            <a:pPr>
              <a:lnSpc>
                <a:spcPct val="90000"/>
              </a:lnSpc>
            </a:pPr>
            <a:r>
              <a:rPr lang="en-US" dirty="0" smtClean="0"/>
              <a:t>A function is </a:t>
            </a:r>
            <a:r>
              <a:rPr lang="en-US" i="1" dirty="0" smtClean="0"/>
              <a:t>strictly tail recursive </a:t>
            </a:r>
            <a:r>
              <a:rPr lang="en-US" dirty="0" smtClean="0"/>
              <a:t>if </a:t>
            </a:r>
            <a:r>
              <a:rPr lang="en-US" dirty="0" smtClean="0">
                <a:cs typeface="Menlo Regular"/>
              </a:rPr>
              <a:t>all the</a:t>
            </a:r>
            <a:br>
              <a:rPr lang="en-US" dirty="0" smtClean="0">
                <a:cs typeface="Menlo Regular"/>
              </a:rPr>
            </a:br>
            <a:r>
              <a:rPr lang="en-US" dirty="0" smtClean="0">
                <a:cs typeface="Menlo Regular"/>
              </a:rPr>
              <a:t>tail</a:t>
            </a:r>
            <a:r>
              <a:rPr lang="en-US" dirty="0">
                <a:cs typeface="Menlo Regular"/>
              </a:rPr>
              <a:t>-recursive calls are done with the formal parameters of the procedure being the corresponding arguments</a:t>
            </a:r>
            <a:r>
              <a:rPr lang="en-US" dirty="0" smtClean="0">
                <a:cs typeface="Menlo Regular"/>
              </a:rPr>
              <a:t>.</a:t>
            </a:r>
          </a:p>
          <a:p>
            <a:endParaRPr lang="en-US" dirty="0">
              <a:cs typeface="Menlo Regular"/>
            </a:endParaRPr>
          </a:p>
        </p:txBody>
      </p:sp>
      <p:sp>
        <p:nvSpPr>
          <p:cNvPr id="4" name="Slide Number Placeholder 3"/>
          <p:cNvSpPr>
            <a:spLocks noGrp="1"/>
          </p:cNvSpPr>
          <p:nvPr>
            <p:ph type="sldNum" sz="quarter" idx="12"/>
          </p:nvPr>
        </p:nvSpPr>
        <p:spPr/>
        <p:txBody>
          <a:bodyPr/>
          <a:lstStyle/>
          <a:p>
            <a:fld id="{A1370079-B969-244C-8D20-DC2548AA4964}" type="slidenum">
              <a:rPr lang="en-US" smtClean="0"/>
              <a:t>34</a:t>
            </a:fld>
            <a:endParaRPr lang="en-US"/>
          </a:p>
        </p:txBody>
      </p:sp>
    </p:spTree>
    <p:extLst>
      <p:ext uri="{BB962C8B-B14F-4D97-AF65-F5344CB8AC3E}">
        <p14:creationId xmlns:p14="http://schemas.microsoft.com/office/powerpoint/2010/main" val="117592746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mn-lt"/>
                <a:cs typeface="Lucida Console"/>
              </a:rPr>
              <a:t>Strictly Tail Recursive</a:t>
            </a:r>
            <a:br>
              <a:rPr lang="en-US" dirty="0" smtClean="0">
                <a:latin typeface="+mn-lt"/>
                <a:cs typeface="Lucida Console"/>
              </a:rPr>
            </a:br>
            <a:r>
              <a:rPr lang="en-US" dirty="0" smtClean="0">
                <a:latin typeface="+mn-lt"/>
                <a:cs typeface="Lucida Console"/>
              </a:rPr>
              <a:t>Multiply-Accumulate</a:t>
            </a:r>
            <a:endParaRPr lang="en-US" dirty="0">
              <a:latin typeface="+mn-lt"/>
              <a:cs typeface="Lucida Console"/>
            </a:endParaRPr>
          </a:p>
        </p:txBody>
      </p:sp>
      <p:sp>
        <p:nvSpPr>
          <p:cNvPr id="3" name="Content Placeholder 2"/>
          <p:cNvSpPr>
            <a:spLocks noGrp="1"/>
          </p:cNvSpPr>
          <p:nvPr>
            <p:ph idx="1"/>
          </p:nvPr>
        </p:nvSpPr>
        <p:spPr/>
        <p:txBody>
          <a:bodyPr/>
          <a:lstStyle/>
          <a:p>
            <a:pPr marL="0" indent="0">
              <a:buNone/>
            </a:pPr>
            <a:endParaRPr lang="en-US" sz="2400" dirty="0" smtClean="0">
              <a:cs typeface="Menlo Regular"/>
            </a:endParaRPr>
          </a:p>
          <a:p>
            <a:pPr marL="0" indent="0">
              <a:buNone/>
            </a:pPr>
            <a:endParaRPr lang="en-US" sz="2400" dirty="0">
              <a:cs typeface="Menlo Regular"/>
            </a:endParaRPr>
          </a:p>
          <a:p>
            <a:pPr marL="0" indent="0">
              <a:buNone/>
            </a:pPr>
            <a:endParaRPr lang="en-US" sz="2400" dirty="0" smtClean="0">
              <a:cs typeface="Menlo Regular"/>
            </a:endParaRPr>
          </a:p>
          <a:p>
            <a:pPr marL="0" indent="0">
              <a:buNone/>
            </a:pPr>
            <a:endParaRPr lang="en-US" sz="2400" dirty="0">
              <a:cs typeface="Menlo Regular"/>
            </a:endParaRPr>
          </a:p>
          <a:p>
            <a:pPr marL="0" indent="0">
              <a:buNone/>
            </a:pPr>
            <a:endParaRPr lang="en-US" sz="2400" dirty="0" smtClean="0">
              <a:cs typeface="Menlo Regular"/>
            </a:endParaRPr>
          </a:p>
          <a:p>
            <a:pPr marL="0" indent="0">
              <a:buNone/>
            </a:pPr>
            <a:endParaRPr lang="en-US" sz="2400" dirty="0">
              <a:cs typeface="Menlo Regular"/>
            </a:endParaRPr>
          </a:p>
          <a:p>
            <a:pPr marL="0" indent="0">
              <a:buNone/>
            </a:pPr>
            <a:endParaRPr lang="en-US" sz="2400" dirty="0" smtClean="0">
              <a:cs typeface="Menlo Regular"/>
            </a:endParaRPr>
          </a:p>
          <a:p>
            <a:pPr marL="0" indent="0">
              <a:buNone/>
            </a:pPr>
            <a:endParaRPr lang="en-US" sz="2400" dirty="0">
              <a:cs typeface="Menlo Regular"/>
            </a:endParaRPr>
          </a:p>
          <a:p>
            <a:pPr marL="0" indent="0">
              <a:buNone/>
            </a:pPr>
            <a:endParaRPr lang="en-US" sz="2400" dirty="0" smtClean="0">
              <a:cs typeface="Menlo Regular"/>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35</a:t>
            </a:fld>
            <a:endParaRPr lang="en-US"/>
          </a:p>
        </p:txBody>
      </p:sp>
      <p:sp>
        <p:nvSpPr>
          <p:cNvPr id="4" name="TextBox 3"/>
          <p:cNvSpPr txBox="1"/>
          <p:nvPr/>
        </p:nvSpPr>
        <p:spPr>
          <a:xfrm>
            <a:off x="588427" y="1655720"/>
            <a:ext cx="6855362" cy="3416320"/>
          </a:xfrm>
          <a:prstGeom prst="rect">
            <a:avLst/>
          </a:prstGeom>
          <a:noFill/>
        </p:spPr>
        <p:txBody>
          <a:bodyPr wrap="none" rtlCol="0">
            <a:spAutoFit/>
          </a:bodyPr>
          <a:lstStyle/>
          <a:p>
            <a:r>
              <a:rPr lang="en-US" sz="2400" dirty="0" err="1">
                <a:latin typeface="Lucida Console"/>
                <a:cs typeface="Lucida Console"/>
              </a:rPr>
              <a:t>int</a:t>
            </a:r>
            <a:r>
              <a:rPr lang="en-US" sz="2400" dirty="0">
                <a:latin typeface="Lucida Console"/>
                <a:cs typeface="Lucida Console"/>
              </a:rPr>
              <a:t> mult_acc3(</a:t>
            </a:r>
            <a:r>
              <a:rPr lang="en-US" sz="2400" dirty="0" err="1">
                <a:latin typeface="Lucida Console"/>
                <a:cs typeface="Lucida Console"/>
              </a:rPr>
              <a:t>int</a:t>
            </a:r>
            <a:r>
              <a:rPr lang="en-US" sz="2400" dirty="0">
                <a:latin typeface="Lucida Console"/>
                <a:cs typeface="Lucida Console"/>
              </a:rPr>
              <a:t> r, </a:t>
            </a:r>
            <a:r>
              <a:rPr lang="en-US" sz="2400" dirty="0" err="1">
                <a:latin typeface="Lucida Console"/>
                <a:cs typeface="Lucida Console"/>
              </a:rPr>
              <a:t>int</a:t>
            </a:r>
            <a:r>
              <a:rPr lang="en-US" sz="2400" dirty="0">
                <a:latin typeface="Lucida Console"/>
                <a:cs typeface="Lucida Console"/>
              </a:rPr>
              <a:t> n, </a:t>
            </a:r>
            <a:r>
              <a:rPr lang="en-US" sz="2400" dirty="0" err="1">
                <a:latin typeface="Lucida Console"/>
                <a:cs typeface="Lucida Console"/>
              </a:rPr>
              <a:t>int</a:t>
            </a:r>
            <a:r>
              <a:rPr lang="en-US" sz="2400" dirty="0">
                <a:latin typeface="Lucida Console"/>
                <a:cs typeface="Lucida Console"/>
              </a:rPr>
              <a:t> a) {</a:t>
            </a:r>
          </a:p>
          <a:p>
            <a:r>
              <a:rPr lang="en-US" sz="2400" dirty="0">
                <a:latin typeface="Lucida Console"/>
                <a:cs typeface="Lucida Console"/>
              </a:rPr>
              <a:t>    if (odd(n)) {</a:t>
            </a:r>
          </a:p>
          <a:p>
            <a:r>
              <a:rPr lang="en-US" sz="2400" dirty="0">
                <a:latin typeface="Lucida Console"/>
                <a:cs typeface="Lucida Console"/>
              </a:rPr>
              <a:t>        r = r + a;</a:t>
            </a:r>
          </a:p>
          <a:p>
            <a:r>
              <a:rPr lang="en-US" sz="2400" dirty="0">
                <a:latin typeface="Lucida Console"/>
                <a:cs typeface="Lucida Console"/>
              </a:rPr>
              <a:t>        if (n == 1) return r;</a:t>
            </a:r>
          </a:p>
          <a:p>
            <a:r>
              <a:rPr lang="en-US" sz="2400" dirty="0">
                <a:latin typeface="Lucida Console"/>
                <a:cs typeface="Lucida Console"/>
              </a:rPr>
              <a:t>    }</a:t>
            </a:r>
          </a:p>
          <a:p>
            <a:r>
              <a:rPr lang="fi-FI" sz="2400" dirty="0">
                <a:latin typeface="Lucida Console"/>
                <a:cs typeface="Lucida Console"/>
              </a:rPr>
              <a:t>    n = </a:t>
            </a:r>
            <a:r>
              <a:rPr lang="fi-FI" sz="2400" dirty="0" err="1">
                <a:latin typeface="Lucida Console"/>
                <a:cs typeface="Lucida Console"/>
              </a:rPr>
              <a:t>half(n</a:t>
            </a:r>
            <a:r>
              <a:rPr lang="fi-FI" sz="2400" dirty="0">
                <a:latin typeface="Lucida Console"/>
                <a:cs typeface="Lucida Console"/>
              </a:rPr>
              <a:t>);</a:t>
            </a:r>
          </a:p>
          <a:p>
            <a:r>
              <a:rPr lang="fi-FI" sz="2400" dirty="0">
                <a:latin typeface="Lucida Console"/>
                <a:cs typeface="Lucida Console"/>
              </a:rPr>
              <a:t>    a = a + a;</a:t>
            </a:r>
          </a:p>
          <a:p>
            <a:r>
              <a:rPr lang="fi-FI" sz="2400" dirty="0">
                <a:latin typeface="Lucida Console"/>
                <a:cs typeface="Lucida Console"/>
              </a:rPr>
              <a:t>    </a:t>
            </a:r>
            <a:r>
              <a:rPr lang="fi-FI" sz="2400" dirty="0" err="1">
                <a:latin typeface="Lucida Console"/>
                <a:cs typeface="Lucida Console"/>
              </a:rPr>
              <a:t>return</a:t>
            </a:r>
            <a:r>
              <a:rPr lang="fi-FI" sz="2400" dirty="0">
                <a:latin typeface="Lucida Console"/>
                <a:cs typeface="Lucida Console"/>
              </a:rPr>
              <a:t> mult_acc3(r, n, a);</a:t>
            </a:r>
          </a:p>
          <a:p>
            <a:r>
              <a:rPr lang="fi-FI" sz="2400" dirty="0">
                <a:latin typeface="Lucida Console"/>
                <a:cs typeface="Lucida Console"/>
              </a:rPr>
              <a:t>}</a:t>
            </a:r>
            <a:endParaRPr lang="en-US" sz="2400" dirty="0">
              <a:latin typeface="Lucida Console"/>
              <a:cs typeface="Lucida Console"/>
            </a:endParaRPr>
          </a:p>
        </p:txBody>
      </p:sp>
    </p:spTree>
    <p:extLst>
      <p:ext uri="{BB962C8B-B14F-4D97-AF65-F5344CB8AC3E}">
        <p14:creationId xmlns:p14="http://schemas.microsoft.com/office/powerpoint/2010/main" val="210875143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cs typeface="Lucida Console"/>
              </a:rPr>
              <a:t>Iterative Multiply-Accumulate</a:t>
            </a:r>
            <a:endParaRPr lang="en-US" dirty="0">
              <a:latin typeface="+mn-lt"/>
              <a:cs typeface="Lucida Console"/>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36</a:t>
            </a:fld>
            <a:endParaRPr lang="en-US"/>
          </a:p>
        </p:txBody>
      </p:sp>
      <p:sp>
        <p:nvSpPr>
          <p:cNvPr id="6" name="TextBox 5"/>
          <p:cNvSpPr txBox="1"/>
          <p:nvPr/>
        </p:nvSpPr>
        <p:spPr>
          <a:xfrm>
            <a:off x="719655" y="1639162"/>
            <a:ext cx="6855362" cy="3785652"/>
          </a:xfrm>
          <a:prstGeom prst="rect">
            <a:avLst/>
          </a:prstGeom>
          <a:noFill/>
        </p:spPr>
        <p:txBody>
          <a:bodyPr wrap="none" rtlCol="0">
            <a:spAutoFit/>
          </a:bodyPr>
          <a:lstStyle/>
          <a:p>
            <a:r>
              <a:rPr lang="en-US" sz="2400" dirty="0" err="1">
                <a:latin typeface="Lucida Console"/>
                <a:cs typeface="Lucida Console"/>
              </a:rPr>
              <a:t>int</a:t>
            </a:r>
            <a:r>
              <a:rPr lang="en-US" sz="2400" dirty="0">
                <a:latin typeface="Lucida Console"/>
                <a:cs typeface="Lucida Console"/>
              </a:rPr>
              <a:t> mult_acc4(</a:t>
            </a:r>
            <a:r>
              <a:rPr lang="en-US" sz="2400" dirty="0" err="1">
                <a:latin typeface="Lucida Console"/>
                <a:cs typeface="Lucida Console"/>
              </a:rPr>
              <a:t>int</a:t>
            </a:r>
            <a:r>
              <a:rPr lang="en-US" sz="2400" dirty="0">
                <a:latin typeface="Lucida Console"/>
                <a:cs typeface="Lucida Console"/>
              </a:rPr>
              <a:t> r, </a:t>
            </a:r>
            <a:r>
              <a:rPr lang="en-US" sz="2400" dirty="0" err="1">
                <a:latin typeface="Lucida Console"/>
                <a:cs typeface="Lucida Console"/>
              </a:rPr>
              <a:t>int</a:t>
            </a:r>
            <a:r>
              <a:rPr lang="en-US" sz="2400" dirty="0">
                <a:latin typeface="Lucida Console"/>
                <a:cs typeface="Lucida Console"/>
              </a:rPr>
              <a:t> n, </a:t>
            </a:r>
            <a:r>
              <a:rPr lang="en-US" sz="2400" dirty="0" err="1">
                <a:latin typeface="Lucida Console"/>
                <a:cs typeface="Lucida Console"/>
              </a:rPr>
              <a:t>int</a:t>
            </a:r>
            <a:r>
              <a:rPr lang="en-US" sz="2400" dirty="0">
                <a:latin typeface="Lucida Console"/>
                <a:cs typeface="Lucida Console"/>
              </a:rPr>
              <a:t> a) {</a:t>
            </a:r>
          </a:p>
          <a:p>
            <a:r>
              <a:rPr lang="en-US" sz="2400" dirty="0">
                <a:latin typeface="Lucida Console"/>
                <a:cs typeface="Lucida Console"/>
              </a:rPr>
              <a:t>  while (true) {</a:t>
            </a:r>
          </a:p>
          <a:p>
            <a:r>
              <a:rPr lang="en-US" sz="2400" dirty="0">
                <a:latin typeface="Lucida Console"/>
                <a:cs typeface="Lucida Console"/>
              </a:rPr>
              <a:t>    if (odd(n)) {</a:t>
            </a:r>
          </a:p>
          <a:p>
            <a:r>
              <a:rPr lang="en-US" sz="2400" dirty="0">
                <a:latin typeface="Lucida Console"/>
                <a:cs typeface="Lucida Console"/>
              </a:rPr>
              <a:t>      r = r + a;</a:t>
            </a:r>
          </a:p>
          <a:p>
            <a:r>
              <a:rPr lang="en-US" sz="2400" dirty="0">
                <a:latin typeface="Lucida Console"/>
                <a:cs typeface="Lucida Console"/>
              </a:rPr>
              <a:t>      if (n == 1) return r;</a:t>
            </a:r>
          </a:p>
          <a:p>
            <a:r>
              <a:rPr lang="en-US" sz="2400" dirty="0">
                <a:latin typeface="Lucida Console"/>
                <a:cs typeface="Lucida Console"/>
              </a:rPr>
              <a:t>    }</a:t>
            </a:r>
          </a:p>
          <a:p>
            <a:r>
              <a:rPr lang="fi-FI" sz="2400" dirty="0">
                <a:latin typeface="Lucida Console"/>
                <a:cs typeface="Lucida Console"/>
              </a:rPr>
              <a:t>    n = </a:t>
            </a:r>
            <a:r>
              <a:rPr lang="fi-FI" sz="2400" dirty="0" err="1">
                <a:latin typeface="Lucida Console"/>
                <a:cs typeface="Lucida Console"/>
              </a:rPr>
              <a:t>half(n</a:t>
            </a:r>
            <a:r>
              <a:rPr lang="fi-FI" sz="2400" dirty="0">
                <a:latin typeface="Lucida Console"/>
                <a:cs typeface="Lucida Console"/>
              </a:rPr>
              <a:t>);</a:t>
            </a:r>
          </a:p>
          <a:p>
            <a:r>
              <a:rPr lang="fi-FI" sz="2400" dirty="0">
                <a:latin typeface="Lucida Console"/>
                <a:cs typeface="Lucida Console"/>
              </a:rPr>
              <a:t>    a = a + a;</a:t>
            </a:r>
          </a:p>
          <a:p>
            <a:r>
              <a:rPr lang="fi-FI" sz="2400" dirty="0">
                <a:latin typeface="Lucida Console"/>
                <a:cs typeface="Lucida Console"/>
              </a:rPr>
              <a:t>  }</a:t>
            </a:r>
          </a:p>
          <a:p>
            <a:r>
              <a:rPr lang="fi-FI" sz="2400" dirty="0">
                <a:latin typeface="Lucida Console"/>
                <a:cs typeface="Lucida Console"/>
              </a:rPr>
              <a:t>}</a:t>
            </a:r>
            <a:endParaRPr lang="en-US" sz="2400" dirty="0">
              <a:latin typeface="Lucida Console"/>
              <a:cs typeface="Lucida Console"/>
            </a:endParaRPr>
          </a:p>
        </p:txBody>
      </p:sp>
    </p:spTree>
    <p:extLst>
      <p:ext uri="{BB962C8B-B14F-4D97-AF65-F5344CB8AC3E}">
        <p14:creationId xmlns:p14="http://schemas.microsoft.com/office/powerpoint/2010/main" val="250954321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mn-lt"/>
                <a:cs typeface="Lucida Console"/>
              </a:rPr>
              <a:t>Multiply Using Multiply-Accumulate</a:t>
            </a:r>
            <a:endParaRPr lang="en-US" dirty="0">
              <a:latin typeface="+mn-lt"/>
              <a:cs typeface="Lucida Console"/>
            </a:endParaRPr>
          </a:p>
        </p:txBody>
      </p:sp>
      <p:sp>
        <p:nvSpPr>
          <p:cNvPr id="3" name="Content Placeholder 2"/>
          <p:cNvSpPr>
            <a:spLocks noGrp="1"/>
          </p:cNvSpPr>
          <p:nvPr>
            <p:ph idx="1"/>
          </p:nvPr>
        </p:nvSpPr>
        <p:spPr/>
        <p:txBody>
          <a:bodyPr>
            <a:normAutofit/>
          </a:bodyPr>
          <a:lstStyle/>
          <a:p>
            <a:pPr marL="0" indent="0">
              <a:buNone/>
            </a:pPr>
            <a:endParaRPr lang="en-US" sz="2400" dirty="0" smtClean="0">
              <a:cs typeface="Menlo Regular"/>
            </a:endParaRPr>
          </a:p>
          <a:p>
            <a:pPr marL="0" indent="0">
              <a:buNone/>
            </a:pPr>
            <a:endParaRPr lang="en-US" sz="2400" dirty="0">
              <a:cs typeface="Menlo Regular"/>
            </a:endParaRPr>
          </a:p>
          <a:p>
            <a:pPr marL="0" indent="0">
              <a:buNone/>
            </a:pPr>
            <a:endParaRPr lang="en-US" sz="2400" dirty="0" smtClean="0">
              <a:cs typeface="Menlo Regular"/>
            </a:endParaRPr>
          </a:p>
          <a:p>
            <a:pPr marL="0" indent="0">
              <a:buNone/>
            </a:pPr>
            <a:endParaRPr lang="en-US" sz="2400" dirty="0">
              <a:cs typeface="Menlo Regular"/>
            </a:endParaRPr>
          </a:p>
          <a:p>
            <a:pPr marL="0" indent="0">
              <a:buNone/>
            </a:pPr>
            <a:endParaRPr lang="en-US" sz="2400" dirty="0" smtClean="0">
              <a:cs typeface="Menlo Regular"/>
            </a:endParaRPr>
          </a:p>
          <a:p>
            <a:pPr marL="0" indent="0">
              <a:buNone/>
            </a:pPr>
            <a:endParaRPr lang="en-US" sz="2400" dirty="0" smtClean="0">
              <a:cs typeface="Menlo Regular"/>
            </a:endParaRPr>
          </a:p>
          <a:p>
            <a:pPr marL="0" indent="0">
              <a:buNone/>
            </a:pPr>
            <a:r>
              <a:rPr lang="en-US" sz="2400" dirty="0" smtClean="0">
                <a:cs typeface="Menlo Regular"/>
              </a:rPr>
              <a:t>Observations:</a:t>
            </a:r>
          </a:p>
          <a:p>
            <a:r>
              <a:rPr lang="en-US" sz="2400" dirty="0" smtClean="0">
                <a:cs typeface="Menlo Regular"/>
              </a:rPr>
              <a:t>When n is 16, it does 7 additions instead of 4.</a:t>
            </a:r>
          </a:p>
          <a:p>
            <a:r>
              <a:rPr lang="en-US" sz="2400" dirty="0" smtClean="0">
                <a:cs typeface="Menlo Regular"/>
              </a:rPr>
              <a:t>We do not want to subtract 1 from an even number.</a:t>
            </a:r>
            <a:br>
              <a:rPr lang="en-US" sz="2400" dirty="0" smtClean="0">
                <a:cs typeface="Menlo Regular"/>
              </a:rPr>
            </a:br>
            <a:r>
              <a:rPr lang="en-US" sz="2400" dirty="0" smtClean="0">
                <a:cs typeface="Menlo Regular"/>
              </a:rPr>
              <a:t>Let us make it odd! </a:t>
            </a:r>
            <a:endParaRPr lang="en-US" sz="2400" dirty="0">
              <a:cs typeface="Menlo Regular"/>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37</a:t>
            </a:fld>
            <a:endParaRPr lang="en-US"/>
          </a:p>
        </p:txBody>
      </p:sp>
      <p:sp>
        <p:nvSpPr>
          <p:cNvPr id="4" name="TextBox 3"/>
          <p:cNvSpPr txBox="1"/>
          <p:nvPr/>
        </p:nvSpPr>
        <p:spPr>
          <a:xfrm>
            <a:off x="948077" y="1928939"/>
            <a:ext cx="6484768" cy="1569660"/>
          </a:xfrm>
          <a:prstGeom prst="rect">
            <a:avLst/>
          </a:prstGeom>
          <a:noFill/>
        </p:spPr>
        <p:txBody>
          <a:bodyPr wrap="none" rtlCol="0">
            <a:spAutoFit/>
          </a:bodyPr>
          <a:lstStyle/>
          <a:p>
            <a:r>
              <a:rPr lang="en-US" sz="2400" dirty="0" err="1">
                <a:latin typeface="Lucida Console"/>
                <a:cs typeface="Lucida Console"/>
              </a:rPr>
              <a:t>int</a:t>
            </a:r>
            <a:r>
              <a:rPr lang="en-US" sz="2400" dirty="0">
                <a:latin typeface="Lucida Console"/>
                <a:cs typeface="Lucida Console"/>
              </a:rPr>
              <a:t> multiply2(</a:t>
            </a:r>
            <a:r>
              <a:rPr lang="en-US" sz="2400" dirty="0" err="1">
                <a:latin typeface="Lucida Console"/>
                <a:cs typeface="Lucida Console"/>
              </a:rPr>
              <a:t>int</a:t>
            </a:r>
            <a:r>
              <a:rPr lang="en-US" sz="2400" dirty="0">
                <a:latin typeface="Lucida Console"/>
                <a:cs typeface="Lucida Console"/>
              </a:rPr>
              <a:t> n, </a:t>
            </a:r>
            <a:r>
              <a:rPr lang="en-US" sz="2400" dirty="0" err="1">
                <a:latin typeface="Lucida Console"/>
                <a:cs typeface="Lucida Console"/>
              </a:rPr>
              <a:t>int</a:t>
            </a:r>
            <a:r>
              <a:rPr lang="en-US" sz="2400" dirty="0">
                <a:latin typeface="Lucida Console"/>
                <a:cs typeface="Lucida Console"/>
              </a:rPr>
              <a:t> a) {</a:t>
            </a:r>
          </a:p>
          <a:p>
            <a:r>
              <a:rPr lang="en-US" sz="2400" dirty="0">
                <a:latin typeface="Lucida Console"/>
                <a:cs typeface="Lucida Console"/>
              </a:rPr>
              <a:t>    if (n == 1) return a;</a:t>
            </a:r>
          </a:p>
          <a:p>
            <a:r>
              <a:rPr lang="ro-RO" sz="2400" dirty="0">
                <a:latin typeface="Lucida Console"/>
                <a:cs typeface="Lucida Console"/>
              </a:rPr>
              <a:t>    return mult_acc4(a, n - 1, a);</a:t>
            </a:r>
          </a:p>
          <a:p>
            <a:r>
              <a:rPr lang="ro-RO" sz="2400" dirty="0">
                <a:latin typeface="Lucida Console"/>
                <a:cs typeface="Lucida Console"/>
              </a:rPr>
              <a:t>}</a:t>
            </a:r>
            <a:endParaRPr lang="en-US" sz="2400" dirty="0">
              <a:latin typeface="Lucida Console"/>
              <a:cs typeface="Lucida Console"/>
            </a:endParaRPr>
          </a:p>
        </p:txBody>
      </p:sp>
    </p:spTree>
    <p:extLst>
      <p:ext uri="{BB962C8B-B14F-4D97-AF65-F5344CB8AC3E}">
        <p14:creationId xmlns:p14="http://schemas.microsoft.com/office/powerpoint/2010/main" val="178056866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latin typeface="+mn-lt"/>
                <a:cs typeface="Lucida Console"/>
              </a:rPr>
              <a:t>Improve Multiply</a:t>
            </a:r>
            <a:endParaRPr lang="en-US" dirty="0">
              <a:latin typeface="+mn-lt"/>
              <a:cs typeface="Lucida Console"/>
            </a:endParaRPr>
          </a:p>
        </p:txBody>
      </p:sp>
      <p:sp>
        <p:nvSpPr>
          <p:cNvPr id="3" name="Content Placeholder 2"/>
          <p:cNvSpPr>
            <a:spLocks noGrp="1"/>
          </p:cNvSpPr>
          <p:nvPr>
            <p:ph idx="1"/>
          </p:nvPr>
        </p:nvSpPr>
        <p:spPr/>
        <p:txBody>
          <a:bodyPr/>
          <a:lstStyle/>
          <a:p>
            <a:pPr marL="0" indent="0">
              <a:buNone/>
            </a:pPr>
            <a:endParaRPr lang="en-US" sz="2400" dirty="0" smtClean="0">
              <a:latin typeface="Menlo Regular"/>
              <a:cs typeface="Menlo Regular"/>
            </a:endParaRPr>
          </a:p>
          <a:p>
            <a:pPr marL="0" indent="0">
              <a:buNone/>
            </a:pPr>
            <a:endParaRPr lang="en-US" sz="2400" dirty="0">
              <a:latin typeface="Menlo Regular"/>
              <a:cs typeface="Menlo Regular"/>
            </a:endParaRPr>
          </a:p>
          <a:p>
            <a:pPr marL="0" indent="0">
              <a:buNone/>
            </a:pPr>
            <a:endParaRPr lang="en-US" sz="2400" dirty="0" smtClean="0">
              <a:latin typeface="Menlo Regular"/>
              <a:cs typeface="Menlo Regular"/>
            </a:endParaRPr>
          </a:p>
          <a:p>
            <a:pPr marL="0" indent="0">
              <a:buNone/>
            </a:pPr>
            <a:endParaRPr lang="en-US" sz="2400" dirty="0">
              <a:latin typeface="Menlo Regular"/>
              <a:cs typeface="Menlo Regular"/>
            </a:endParaRPr>
          </a:p>
          <a:p>
            <a:pPr marL="0" indent="0">
              <a:buNone/>
            </a:pPr>
            <a:endParaRPr lang="en-US" sz="2400" dirty="0" smtClean="0">
              <a:latin typeface="Menlo Regular"/>
              <a:cs typeface="Menlo Regular"/>
            </a:endParaRPr>
          </a:p>
          <a:p>
            <a:pPr marL="0" indent="0">
              <a:buNone/>
            </a:pPr>
            <a:endParaRPr lang="en-US" sz="2400" dirty="0">
              <a:latin typeface="Menlo Regular"/>
              <a:cs typeface="Menlo Regular"/>
            </a:endParaRPr>
          </a:p>
          <a:p>
            <a:pPr marL="0" indent="0">
              <a:buNone/>
            </a:pPr>
            <a:endParaRPr lang="en-US" sz="2400" dirty="0" smtClean="0">
              <a:latin typeface="Menlo Regular"/>
              <a:cs typeface="Menlo Regular"/>
            </a:endParaRPr>
          </a:p>
          <a:p>
            <a:pPr marL="0" indent="0">
              <a:buNone/>
            </a:pPr>
            <a:endParaRPr lang="en-US" sz="2400" dirty="0" smtClean="0">
              <a:cs typeface="Menlo Regular"/>
            </a:endParaRPr>
          </a:p>
          <a:p>
            <a:pPr marL="0" indent="0">
              <a:buNone/>
            </a:pPr>
            <a:endParaRPr lang="en-US" sz="2400" dirty="0">
              <a:latin typeface="Menlo Regular"/>
              <a:cs typeface="Menlo Regular"/>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38</a:t>
            </a:fld>
            <a:endParaRPr lang="en-US"/>
          </a:p>
        </p:txBody>
      </p:sp>
      <p:sp>
        <p:nvSpPr>
          <p:cNvPr id="4" name="TextBox 3"/>
          <p:cNvSpPr txBox="1"/>
          <p:nvPr/>
        </p:nvSpPr>
        <p:spPr>
          <a:xfrm>
            <a:off x="621118" y="1752731"/>
            <a:ext cx="6484768" cy="3046988"/>
          </a:xfrm>
          <a:prstGeom prst="rect">
            <a:avLst/>
          </a:prstGeom>
          <a:noFill/>
        </p:spPr>
        <p:txBody>
          <a:bodyPr wrap="none" rtlCol="0">
            <a:spAutoFit/>
          </a:bodyPr>
          <a:lstStyle/>
          <a:p>
            <a:r>
              <a:rPr lang="en-US" sz="2400" dirty="0" err="1">
                <a:latin typeface="Lucida Console"/>
                <a:cs typeface="Lucida Console"/>
              </a:rPr>
              <a:t>int</a:t>
            </a:r>
            <a:r>
              <a:rPr lang="en-US" sz="2400" dirty="0">
                <a:latin typeface="Lucida Console"/>
                <a:cs typeface="Lucida Console"/>
              </a:rPr>
              <a:t> multiply3(</a:t>
            </a:r>
            <a:r>
              <a:rPr lang="en-US" sz="2400" dirty="0" err="1">
                <a:latin typeface="Lucida Console"/>
                <a:cs typeface="Lucida Console"/>
              </a:rPr>
              <a:t>int</a:t>
            </a:r>
            <a:r>
              <a:rPr lang="en-US" sz="2400" dirty="0">
                <a:latin typeface="Lucida Console"/>
                <a:cs typeface="Lucida Console"/>
              </a:rPr>
              <a:t> n, </a:t>
            </a:r>
            <a:r>
              <a:rPr lang="en-US" sz="2400" dirty="0" err="1">
                <a:latin typeface="Lucida Console"/>
                <a:cs typeface="Lucida Console"/>
              </a:rPr>
              <a:t>int</a:t>
            </a:r>
            <a:r>
              <a:rPr lang="en-US" sz="2400" dirty="0">
                <a:latin typeface="Lucida Console"/>
                <a:cs typeface="Lucida Console"/>
              </a:rPr>
              <a:t> a) {</a:t>
            </a:r>
          </a:p>
          <a:p>
            <a:r>
              <a:rPr lang="en-US" sz="2400" dirty="0">
                <a:latin typeface="Lucida Console"/>
                <a:cs typeface="Lucida Console"/>
              </a:rPr>
              <a:t>    while (!odd(n)) {</a:t>
            </a:r>
          </a:p>
          <a:p>
            <a:r>
              <a:rPr lang="en-US" sz="2400" dirty="0">
                <a:latin typeface="Lucida Console"/>
                <a:cs typeface="Lucida Console"/>
              </a:rPr>
              <a:t>        a = a + a;</a:t>
            </a:r>
          </a:p>
          <a:p>
            <a:r>
              <a:rPr lang="fi-FI" sz="2400" dirty="0">
                <a:latin typeface="Lucida Console"/>
                <a:cs typeface="Lucida Console"/>
              </a:rPr>
              <a:t>        n = </a:t>
            </a:r>
            <a:r>
              <a:rPr lang="fi-FI" sz="2400" dirty="0" err="1">
                <a:latin typeface="Lucida Console"/>
                <a:cs typeface="Lucida Console"/>
              </a:rPr>
              <a:t>half(n</a:t>
            </a:r>
            <a:r>
              <a:rPr lang="fi-FI" sz="2400" dirty="0">
                <a:latin typeface="Lucida Console"/>
                <a:cs typeface="Lucida Console"/>
              </a:rPr>
              <a:t>);</a:t>
            </a:r>
          </a:p>
          <a:p>
            <a:r>
              <a:rPr lang="fi-FI" sz="2400" dirty="0">
                <a:latin typeface="Lucida Console"/>
                <a:cs typeface="Lucida Console"/>
              </a:rPr>
              <a:t>    }</a:t>
            </a:r>
          </a:p>
          <a:p>
            <a:r>
              <a:rPr lang="en-US" sz="2400" dirty="0">
                <a:latin typeface="Lucida Console"/>
                <a:cs typeface="Lucida Console"/>
              </a:rPr>
              <a:t>    if (n == 1) return a;</a:t>
            </a:r>
          </a:p>
          <a:p>
            <a:r>
              <a:rPr lang="ro-RO" sz="2400" dirty="0">
                <a:latin typeface="Lucida Console"/>
                <a:cs typeface="Lucida Console"/>
              </a:rPr>
              <a:t>    return mult_acc4(a, n - 1, a);</a:t>
            </a:r>
          </a:p>
          <a:p>
            <a:r>
              <a:rPr lang="ro-RO" sz="2400" dirty="0">
                <a:latin typeface="Lucida Console"/>
                <a:cs typeface="Lucida Console"/>
              </a:rPr>
              <a:t>}</a:t>
            </a:r>
            <a:endParaRPr lang="en-US" sz="2400" dirty="0">
              <a:latin typeface="Lucida Console"/>
              <a:cs typeface="Lucida Console"/>
            </a:endParaRPr>
          </a:p>
        </p:txBody>
      </p:sp>
    </p:spTree>
    <p:extLst>
      <p:ext uri="{BB962C8B-B14F-4D97-AF65-F5344CB8AC3E}">
        <p14:creationId xmlns:p14="http://schemas.microsoft.com/office/powerpoint/2010/main" val="83766421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cs typeface="Menlo Regular"/>
              </a:rPr>
              <a:t>Final </a:t>
            </a:r>
            <a:r>
              <a:rPr lang="en-US" dirty="0">
                <a:cs typeface="Menlo Regular"/>
              </a:rPr>
              <a:t>V</a:t>
            </a:r>
            <a:r>
              <a:rPr lang="en-US" dirty="0" smtClean="0">
                <a:cs typeface="Menlo Regular"/>
              </a:rPr>
              <a:t>ersion of Multiply</a:t>
            </a:r>
            <a:endParaRPr lang="en-US" dirty="0">
              <a:latin typeface="Lucida Console"/>
              <a:cs typeface="Lucida Console"/>
            </a:endParaRPr>
          </a:p>
        </p:txBody>
      </p:sp>
      <p:sp>
        <p:nvSpPr>
          <p:cNvPr id="5" name="Slide Number Placeholder 4"/>
          <p:cNvSpPr>
            <a:spLocks noGrp="1"/>
          </p:cNvSpPr>
          <p:nvPr>
            <p:ph type="sldNum" sz="quarter" idx="12"/>
          </p:nvPr>
        </p:nvSpPr>
        <p:spPr/>
        <p:txBody>
          <a:bodyPr/>
          <a:lstStyle/>
          <a:p>
            <a:fld id="{4AA04D0C-89BA-0845-9137-904D20B84DDB}" type="slidenum">
              <a:rPr lang="en-US" smtClean="0"/>
              <a:pPr/>
              <a:t>39</a:t>
            </a:fld>
            <a:endParaRPr lang="en-US"/>
          </a:p>
        </p:txBody>
      </p:sp>
      <p:sp>
        <p:nvSpPr>
          <p:cNvPr id="4" name="TextBox 3"/>
          <p:cNvSpPr txBox="1"/>
          <p:nvPr/>
        </p:nvSpPr>
        <p:spPr>
          <a:xfrm>
            <a:off x="719655" y="1971886"/>
            <a:ext cx="7967145" cy="3416320"/>
          </a:xfrm>
          <a:prstGeom prst="rect">
            <a:avLst/>
          </a:prstGeom>
          <a:noFill/>
        </p:spPr>
        <p:txBody>
          <a:bodyPr wrap="none" rtlCol="0">
            <a:spAutoFit/>
          </a:bodyPr>
          <a:lstStyle/>
          <a:p>
            <a:r>
              <a:rPr lang="en-US" sz="2400" dirty="0" err="1">
                <a:latin typeface="Lucida Console"/>
                <a:cs typeface="Lucida Console"/>
              </a:rPr>
              <a:t>int</a:t>
            </a:r>
            <a:r>
              <a:rPr lang="en-US" sz="2400" dirty="0">
                <a:latin typeface="Lucida Console"/>
                <a:cs typeface="Lucida Console"/>
              </a:rPr>
              <a:t> multiply4(</a:t>
            </a:r>
            <a:r>
              <a:rPr lang="en-US" sz="2400" dirty="0" err="1">
                <a:latin typeface="Lucida Console"/>
                <a:cs typeface="Lucida Console"/>
              </a:rPr>
              <a:t>int</a:t>
            </a:r>
            <a:r>
              <a:rPr lang="en-US" sz="2400" dirty="0">
                <a:latin typeface="Lucida Console"/>
                <a:cs typeface="Lucida Console"/>
              </a:rPr>
              <a:t> n, </a:t>
            </a:r>
            <a:r>
              <a:rPr lang="en-US" sz="2400" dirty="0" err="1">
                <a:latin typeface="Lucida Console"/>
                <a:cs typeface="Lucida Console"/>
              </a:rPr>
              <a:t>int</a:t>
            </a:r>
            <a:r>
              <a:rPr lang="en-US" sz="2400" dirty="0">
                <a:latin typeface="Lucida Console"/>
                <a:cs typeface="Lucida Console"/>
              </a:rPr>
              <a:t> a) {</a:t>
            </a:r>
          </a:p>
          <a:p>
            <a:r>
              <a:rPr lang="en-US" sz="2400" dirty="0">
                <a:latin typeface="Lucida Console"/>
                <a:cs typeface="Lucida Console"/>
              </a:rPr>
              <a:t>  </a:t>
            </a:r>
            <a:r>
              <a:rPr lang="en-US" sz="2400" dirty="0" smtClean="0">
                <a:latin typeface="Lucida Console"/>
                <a:cs typeface="Lucida Console"/>
              </a:rPr>
              <a:t>while </a:t>
            </a:r>
            <a:r>
              <a:rPr lang="en-US" sz="2400" dirty="0">
                <a:latin typeface="Lucida Console"/>
                <a:cs typeface="Lucida Console"/>
              </a:rPr>
              <a:t>(!odd(n)) {</a:t>
            </a:r>
          </a:p>
          <a:p>
            <a:r>
              <a:rPr lang="en-US" sz="2400" dirty="0" smtClean="0">
                <a:latin typeface="Lucida Console"/>
                <a:cs typeface="Lucida Console"/>
              </a:rPr>
              <a:t>    </a:t>
            </a:r>
            <a:r>
              <a:rPr lang="en-US" sz="2400" dirty="0">
                <a:latin typeface="Lucida Console"/>
                <a:cs typeface="Lucida Console"/>
              </a:rPr>
              <a:t> </a:t>
            </a:r>
            <a:r>
              <a:rPr lang="en-US" sz="2400" dirty="0" smtClean="0">
                <a:latin typeface="Lucida Console"/>
                <a:cs typeface="Lucida Console"/>
              </a:rPr>
              <a:t> a </a:t>
            </a:r>
            <a:r>
              <a:rPr lang="en-US" sz="2400" dirty="0">
                <a:latin typeface="Lucida Console"/>
                <a:cs typeface="Lucida Console"/>
              </a:rPr>
              <a:t>= a + </a:t>
            </a:r>
            <a:r>
              <a:rPr lang="en-US" sz="2400" dirty="0" smtClean="0">
                <a:latin typeface="Lucida Console"/>
                <a:cs typeface="Lucida Console"/>
              </a:rPr>
              <a:t>a</a:t>
            </a:r>
            <a:endParaRPr lang="en-US" sz="2400" dirty="0">
              <a:latin typeface="Lucida Console"/>
              <a:cs typeface="Lucida Console"/>
            </a:endParaRPr>
          </a:p>
          <a:p>
            <a:r>
              <a:rPr lang="fi-FI" sz="2400" dirty="0" smtClean="0">
                <a:latin typeface="Lucida Console"/>
                <a:cs typeface="Lucida Console"/>
              </a:rPr>
              <a:t>      </a:t>
            </a:r>
            <a:r>
              <a:rPr lang="fi-FI" sz="2400" dirty="0">
                <a:latin typeface="Lucida Console"/>
                <a:cs typeface="Lucida Console"/>
              </a:rPr>
              <a:t>n = </a:t>
            </a:r>
            <a:r>
              <a:rPr lang="fi-FI" sz="2400" dirty="0" err="1">
                <a:latin typeface="Lucida Console"/>
                <a:cs typeface="Lucida Console"/>
              </a:rPr>
              <a:t>half(n</a:t>
            </a:r>
            <a:r>
              <a:rPr lang="fi-FI" sz="2400" dirty="0">
                <a:latin typeface="Lucida Console"/>
                <a:cs typeface="Lucida Console"/>
              </a:rPr>
              <a:t>);</a:t>
            </a:r>
          </a:p>
          <a:p>
            <a:r>
              <a:rPr lang="fi-FI" sz="2400" dirty="0" smtClean="0">
                <a:latin typeface="Lucida Console"/>
                <a:cs typeface="Lucida Console"/>
              </a:rPr>
              <a:t>  </a:t>
            </a:r>
            <a:r>
              <a:rPr lang="fi-FI" sz="2400" dirty="0">
                <a:latin typeface="Lucida Console"/>
                <a:cs typeface="Lucida Console"/>
              </a:rPr>
              <a:t>}</a:t>
            </a:r>
          </a:p>
          <a:p>
            <a:r>
              <a:rPr lang="en-US" sz="2400" dirty="0" smtClean="0">
                <a:latin typeface="Lucida Console"/>
                <a:cs typeface="Lucida Console"/>
              </a:rPr>
              <a:t>  </a:t>
            </a:r>
            <a:r>
              <a:rPr lang="en-US" sz="2400" dirty="0">
                <a:latin typeface="Lucida Console"/>
                <a:cs typeface="Lucida Console"/>
              </a:rPr>
              <a:t>if (n == 1) return a;</a:t>
            </a:r>
          </a:p>
          <a:p>
            <a:r>
              <a:rPr lang="en-US" sz="2400" dirty="0" smtClean="0">
                <a:latin typeface="Lucida Console"/>
                <a:cs typeface="Lucida Console"/>
              </a:rPr>
              <a:t>  </a:t>
            </a:r>
            <a:r>
              <a:rPr lang="en-US" sz="2400" dirty="0">
                <a:latin typeface="Lucida Console"/>
                <a:cs typeface="Lucida Console"/>
              </a:rPr>
              <a:t>// even(n - 1) =&gt; n - 1 != 1</a:t>
            </a:r>
          </a:p>
          <a:p>
            <a:r>
              <a:rPr lang="ro-RO" sz="2400" dirty="0" smtClean="0">
                <a:latin typeface="Lucida Console"/>
                <a:cs typeface="Lucida Console"/>
              </a:rPr>
              <a:t>  </a:t>
            </a:r>
            <a:r>
              <a:rPr lang="ro-RO" sz="2400" dirty="0">
                <a:latin typeface="Lucida Console"/>
                <a:cs typeface="Lucida Console"/>
              </a:rPr>
              <a:t>return mult_acc4(a, half(n - 1), a + a);</a:t>
            </a:r>
          </a:p>
          <a:p>
            <a:r>
              <a:rPr lang="ro-RO" sz="2400" dirty="0">
                <a:latin typeface="Lucida Console"/>
                <a:cs typeface="Lucida Console"/>
              </a:rPr>
              <a:t>}</a:t>
            </a:r>
            <a:endParaRPr lang="en-US" sz="2400" dirty="0">
              <a:latin typeface="Lucida Console"/>
              <a:cs typeface="Lucida Console"/>
            </a:endParaRPr>
          </a:p>
        </p:txBody>
      </p:sp>
    </p:spTree>
    <p:extLst>
      <p:ext uri="{BB962C8B-B14F-4D97-AF65-F5344CB8AC3E}">
        <p14:creationId xmlns:p14="http://schemas.microsoft.com/office/powerpoint/2010/main" val="141120281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Do We Mean By</a:t>
            </a:r>
            <a:br>
              <a:rPr lang="en-US" dirty="0" smtClean="0"/>
            </a:br>
            <a:r>
              <a:rPr lang="en-US" dirty="0" smtClean="0"/>
              <a:t>Generic Programming?</a:t>
            </a:r>
            <a:endParaRPr lang="en-US" dirty="0"/>
          </a:p>
        </p:txBody>
      </p:sp>
      <p:sp>
        <p:nvSpPr>
          <p:cNvPr id="3" name="Content Placeholder 2"/>
          <p:cNvSpPr>
            <a:spLocks noGrp="1"/>
          </p:cNvSpPr>
          <p:nvPr>
            <p:ph idx="1"/>
          </p:nvPr>
        </p:nvSpPr>
        <p:spPr/>
        <p:txBody>
          <a:bodyPr/>
          <a:lstStyle/>
          <a:p>
            <a:pPr marL="0" indent="0">
              <a:buNone/>
            </a:pPr>
            <a:endParaRPr lang="en-US" i="1" dirty="0" smtClean="0"/>
          </a:p>
          <a:p>
            <a:pPr marL="0" indent="0">
              <a:buNone/>
            </a:pPr>
            <a:r>
              <a:rPr lang="en-US" i="1" dirty="0" smtClean="0"/>
              <a:t>Generic Programming </a:t>
            </a:r>
            <a:r>
              <a:rPr lang="en-US" dirty="0" smtClean="0"/>
              <a:t>is an</a:t>
            </a:r>
          </a:p>
          <a:p>
            <a:r>
              <a:rPr lang="en-US" dirty="0" smtClean="0"/>
              <a:t>approach to programming…</a:t>
            </a:r>
          </a:p>
          <a:p>
            <a:r>
              <a:rPr lang="en-US" dirty="0"/>
              <a:t>f</a:t>
            </a:r>
            <a:r>
              <a:rPr lang="en-US" dirty="0" smtClean="0"/>
              <a:t>ocused on designing algorithms and</a:t>
            </a:r>
            <a:br>
              <a:rPr lang="en-US" dirty="0" smtClean="0"/>
            </a:br>
            <a:r>
              <a:rPr lang="en-US" dirty="0" smtClean="0"/>
              <a:t>data structures so that they work</a:t>
            </a:r>
            <a:br>
              <a:rPr lang="en-US" dirty="0" smtClean="0"/>
            </a:br>
            <a:r>
              <a:rPr lang="en-US" dirty="0" smtClean="0"/>
              <a:t>in the most general setting…</a:t>
            </a:r>
          </a:p>
          <a:p>
            <a:r>
              <a:rPr lang="en-US" dirty="0" smtClean="0"/>
              <a:t>without loss of efficiency</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4</a:t>
            </a:fld>
            <a:endParaRPr lang="en-US"/>
          </a:p>
        </p:txBody>
      </p:sp>
    </p:spTree>
    <p:extLst>
      <p:ext uri="{BB962C8B-B14F-4D97-AF65-F5344CB8AC3E}">
        <p14:creationId xmlns:p14="http://schemas.microsoft.com/office/powerpoint/2010/main" val="385417940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Things to Consider</a:t>
            </a:r>
            <a:endParaRPr lang="en-US" dirty="0"/>
          </a:p>
        </p:txBody>
      </p:sp>
      <p:sp>
        <p:nvSpPr>
          <p:cNvPr id="3" name="Content Placeholder 2"/>
          <p:cNvSpPr>
            <a:spLocks noGrp="1"/>
          </p:cNvSpPr>
          <p:nvPr>
            <p:ph idx="1"/>
          </p:nvPr>
        </p:nvSpPr>
        <p:spPr/>
        <p:txBody>
          <a:bodyPr/>
          <a:lstStyle/>
          <a:p>
            <a:r>
              <a:rPr lang="en-US" dirty="0" smtClean="0"/>
              <a:t>Even a simple algorithm can benefit from rewriting.</a:t>
            </a:r>
          </a:p>
          <a:p>
            <a:r>
              <a:rPr lang="en-US" dirty="0" smtClean="0"/>
              <a:t>Even a small optimization may have a large effect:</a:t>
            </a:r>
          </a:p>
          <a:p>
            <a:pPr lvl="1"/>
            <a:r>
              <a:rPr lang="en-US" dirty="0" smtClean="0"/>
              <a:t>It may be called billions of times</a:t>
            </a:r>
          </a:p>
          <a:p>
            <a:pPr lvl="1"/>
            <a:r>
              <a:rPr lang="en-US" dirty="0" smtClean="0"/>
              <a:t>A future use of the algorithm may replace your inexpensive operation with a very expensive one </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40</a:t>
            </a:fld>
            <a:endParaRPr lang="en-US"/>
          </a:p>
        </p:txBody>
      </p:sp>
    </p:spTree>
    <p:extLst>
      <p:ext uri="{BB962C8B-B14F-4D97-AF65-F5344CB8AC3E}">
        <p14:creationId xmlns:p14="http://schemas.microsoft.com/office/powerpoint/2010/main" val="132097722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Lecture 3</a:t>
            </a:r>
            <a:endParaRPr lang="en-US" dirty="0"/>
          </a:p>
        </p:txBody>
      </p:sp>
      <p:sp>
        <p:nvSpPr>
          <p:cNvPr id="3" name="Subtitle 2"/>
          <p:cNvSpPr>
            <a:spLocks noGrp="1"/>
          </p:cNvSpPr>
          <p:nvPr>
            <p:ph type="subTitle" idx="1"/>
          </p:nvPr>
        </p:nvSpPr>
        <p:spPr/>
        <p:txBody>
          <a:bodyPr/>
          <a:lstStyle/>
          <a:p>
            <a:r>
              <a:rPr lang="en-US" dirty="0" smtClean="0"/>
              <a:t>The Sieve of Eratosthenes</a:t>
            </a:r>
          </a:p>
          <a:p>
            <a:r>
              <a:rPr lang="en-US" dirty="0" smtClean="0"/>
              <a:t>(Covers material from Sec. 3.1-3.3)</a:t>
            </a:r>
            <a:endParaRPr lang="en-US" dirty="0"/>
          </a:p>
        </p:txBody>
      </p:sp>
    </p:spTree>
    <p:extLst>
      <p:ext uri="{BB962C8B-B14F-4D97-AF65-F5344CB8AC3E}">
        <p14:creationId xmlns:p14="http://schemas.microsoft.com/office/powerpoint/2010/main" val="25794482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Pythagoras (570BC - 490BC)</a:t>
            </a:r>
          </a:p>
        </p:txBody>
      </p:sp>
      <p:sp>
        <p:nvSpPr>
          <p:cNvPr id="7" name="Content Placeholder 6"/>
          <p:cNvSpPr>
            <a:spLocks noGrp="1"/>
          </p:cNvSpPr>
          <p:nvPr>
            <p:ph sz="half" idx="2"/>
          </p:nvPr>
        </p:nvSpPr>
        <p:spPr/>
        <p:txBody>
          <a:bodyPr/>
          <a:lstStyle/>
          <a:p>
            <a:r>
              <a:rPr lang="en-US" dirty="0" smtClean="0"/>
              <a:t>Studied with Thales of Miletus, the founder of philosophy</a:t>
            </a:r>
          </a:p>
          <a:p>
            <a:r>
              <a:rPr lang="en-US" dirty="0" smtClean="0"/>
              <a:t>Traveled to Egypt to learn mathematics, and then to Babylon</a:t>
            </a:r>
          </a:p>
          <a:p>
            <a:r>
              <a:rPr lang="en-US" dirty="0" smtClean="0"/>
              <a:t>Founded ascetic colony to study</a:t>
            </a:r>
            <a:endParaRPr lang="en-US" dirty="0"/>
          </a:p>
        </p:txBody>
      </p:sp>
      <p:sp>
        <p:nvSpPr>
          <p:cNvPr id="8" name="Slide Number Placeholder 7"/>
          <p:cNvSpPr>
            <a:spLocks noGrp="1"/>
          </p:cNvSpPr>
          <p:nvPr>
            <p:ph type="sldNum" sz="quarter" idx="12"/>
          </p:nvPr>
        </p:nvSpPr>
        <p:spPr/>
        <p:txBody>
          <a:bodyPr/>
          <a:lstStyle/>
          <a:p>
            <a:fld id="{4AA04D0C-89BA-0845-9137-904D20B84DDB}" type="slidenum">
              <a:rPr lang="en-US" smtClean="0"/>
              <a:pPr/>
              <a:t>42</a:t>
            </a:fld>
            <a:endParaRPr lang="en-US"/>
          </a:p>
        </p:txBody>
      </p:sp>
      <p:pic>
        <p:nvPicPr>
          <p:cNvPr id="3" name="Picture 2" descr="400px-Archytas_or_Pythagora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0" y="1600200"/>
            <a:ext cx="3048000" cy="4572000"/>
          </a:xfrm>
          <a:prstGeom prst="rect">
            <a:avLst/>
          </a:prstGeom>
          <a:ln>
            <a:solidFill>
              <a:schemeClr val="tx1"/>
            </a:solidFill>
          </a:ln>
        </p:spPr>
      </p:pic>
    </p:spTree>
    <p:extLst>
      <p:ext uri="{BB962C8B-B14F-4D97-AF65-F5344CB8AC3E}">
        <p14:creationId xmlns:p14="http://schemas.microsoft.com/office/powerpoint/2010/main" val="2586752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Pythagorean Studies</a:t>
            </a:r>
            <a:endParaRPr lang="en-US" dirty="0"/>
          </a:p>
        </p:txBody>
      </p:sp>
      <p:sp>
        <p:nvSpPr>
          <p:cNvPr id="6" name="Content Placeholder 5"/>
          <p:cNvSpPr>
            <a:spLocks noGrp="1"/>
          </p:cNvSpPr>
          <p:nvPr>
            <p:ph idx="1"/>
          </p:nvPr>
        </p:nvSpPr>
        <p:spPr/>
        <p:txBody>
          <a:bodyPr>
            <a:normAutofit/>
          </a:bodyPr>
          <a:lstStyle/>
          <a:p>
            <a:r>
              <a:rPr lang="en-US" dirty="0" smtClean="0"/>
              <a:t>“</a:t>
            </a:r>
            <a:r>
              <a:rPr lang="en-US" dirty="0" err="1" smtClean="0"/>
              <a:t>Quadrivium</a:t>
            </a:r>
            <a:r>
              <a:rPr lang="en-US" dirty="0" smtClean="0"/>
              <a:t>” – original basis of European education:</a:t>
            </a:r>
          </a:p>
          <a:p>
            <a:pPr lvl="1"/>
            <a:r>
              <a:rPr lang="en-US" dirty="0" smtClean="0"/>
              <a:t>Astronomy</a:t>
            </a:r>
          </a:p>
          <a:p>
            <a:pPr lvl="1"/>
            <a:r>
              <a:rPr lang="en-US" dirty="0" smtClean="0"/>
              <a:t>Geometry</a:t>
            </a:r>
          </a:p>
          <a:p>
            <a:pPr lvl="1"/>
            <a:r>
              <a:rPr lang="en-US" dirty="0" smtClean="0"/>
              <a:t>Number Theory</a:t>
            </a:r>
          </a:p>
          <a:p>
            <a:pPr lvl="1"/>
            <a:r>
              <a:rPr lang="en-US" dirty="0" smtClean="0"/>
              <a:t>Music</a:t>
            </a:r>
            <a:endParaRPr lang="en-US" dirty="0"/>
          </a:p>
          <a:p>
            <a:pPr lvl="1"/>
            <a:endParaRPr lang="en-US" dirty="0"/>
          </a:p>
        </p:txBody>
      </p:sp>
      <p:sp>
        <p:nvSpPr>
          <p:cNvPr id="2" name="Slide Number Placeholder 1"/>
          <p:cNvSpPr>
            <a:spLocks noGrp="1"/>
          </p:cNvSpPr>
          <p:nvPr>
            <p:ph type="sldNum" sz="quarter" idx="12"/>
          </p:nvPr>
        </p:nvSpPr>
        <p:spPr/>
        <p:txBody>
          <a:bodyPr/>
          <a:lstStyle/>
          <a:p>
            <a:fld id="{A1370079-B969-244C-8D20-DC2548AA4964}" type="slidenum">
              <a:rPr lang="en-US" smtClean="0"/>
              <a:t>43</a:t>
            </a:fld>
            <a:endParaRPr lang="en-US"/>
          </a:p>
        </p:txBody>
      </p:sp>
    </p:spTree>
    <p:extLst>
      <p:ext uri="{BB962C8B-B14F-4D97-AF65-F5344CB8AC3E}">
        <p14:creationId xmlns:p14="http://schemas.microsoft.com/office/powerpoint/2010/main" val="156239245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Integration of Pythagorean Studies</a:t>
            </a:r>
            <a:endParaRPr lang="en-US" dirty="0"/>
          </a:p>
        </p:txBody>
      </p:sp>
      <p:sp>
        <p:nvSpPr>
          <p:cNvPr id="6" name="Content Placeholder 5"/>
          <p:cNvSpPr>
            <a:spLocks noGrp="1"/>
          </p:cNvSpPr>
          <p:nvPr>
            <p:ph idx="1"/>
          </p:nvPr>
        </p:nvSpPr>
        <p:spPr/>
        <p:txBody>
          <a:bodyPr>
            <a:normAutofit/>
          </a:bodyPr>
          <a:lstStyle/>
          <a:p>
            <a:r>
              <a:rPr lang="en-US" dirty="0" smtClean="0"/>
              <a:t>Each field related to the others</a:t>
            </a:r>
          </a:p>
          <a:p>
            <a:pPr lvl="1"/>
            <a:r>
              <a:rPr lang="en-US" dirty="0" smtClean="0"/>
              <a:t>E.g. numerical relationships between frequencies in music</a:t>
            </a:r>
          </a:p>
          <a:p>
            <a:r>
              <a:rPr lang="en-US" dirty="0" smtClean="0"/>
              <a:t>Pythagoras could “hear the music of the celestial spheres”</a:t>
            </a:r>
          </a:p>
          <a:p>
            <a:pPr lvl="1"/>
            <a:endParaRPr lang="en-US" dirty="0"/>
          </a:p>
          <a:p>
            <a:pPr lvl="1"/>
            <a:endParaRPr lang="en-US" dirty="0"/>
          </a:p>
        </p:txBody>
      </p:sp>
      <p:sp>
        <p:nvSpPr>
          <p:cNvPr id="2" name="Slide Number Placeholder 1"/>
          <p:cNvSpPr>
            <a:spLocks noGrp="1"/>
          </p:cNvSpPr>
          <p:nvPr>
            <p:ph type="sldNum" sz="quarter" idx="12"/>
          </p:nvPr>
        </p:nvSpPr>
        <p:spPr/>
        <p:txBody>
          <a:bodyPr/>
          <a:lstStyle/>
          <a:p>
            <a:fld id="{A1370079-B969-244C-8D20-DC2548AA4964}" type="slidenum">
              <a:rPr lang="en-US" smtClean="0"/>
              <a:t>44</a:t>
            </a:fld>
            <a:endParaRPr lang="en-US"/>
          </a:p>
        </p:txBody>
      </p:sp>
    </p:spTree>
    <p:extLst>
      <p:ext uri="{BB962C8B-B14F-4D97-AF65-F5344CB8AC3E}">
        <p14:creationId xmlns:p14="http://schemas.microsoft.com/office/powerpoint/2010/main" val="298257285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Pythagorean Mathematics</a:t>
            </a:r>
            <a:endParaRPr lang="en-US" dirty="0"/>
          </a:p>
        </p:txBody>
      </p:sp>
      <p:sp>
        <p:nvSpPr>
          <p:cNvPr id="3" name="Content Placeholder 2"/>
          <p:cNvSpPr>
            <a:spLocks noGrp="1"/>
          </p:cNvSpPr>
          <p:nvPr>
            <p:ph idx="1"/>
          </p:nvPr>
        </p:nvSpPr>
        <p:spPr/>
        <p:txBody>
          <a:bodyPr>
            <a:normAutofit/>
          </a:bodyPr>
          <a:lstStyle/>
          <a:p>
            <a:pPr marL="0" indent="0" eaLnBrk="0" hangingPunct="0">
              <a:spcBef>
                <a:spcPct val="50000"/>
              </a:spcBef>
              <a:buNone/>
            </a:pPr>
            <a:r>
              <a:rPr lang="en-US" altLang="ja-JP" i="1" dirty="0" smtClean="0"/>
              <a:t>Pythagoreans applied themselves to the study of mathematics.  They thought that its principles must be the </a:t>
            </a:r>
            <a:r>
              <a:rPr lang="en-US" i="1" dirty="0" smtClean="0"/>
              <a:t>principles of all existing things.</a:t>
            </a:r>
          </a:p>
          <a:p>
            <a:pPr marL="0" indent="0" eaLnBrk="0" hangingPunct="0">
              <a:spcBef>
                <a:spcPct val="50000"/>
              </a:spcBef>
              <a:buNone/>
            </a:pPr>
            <a:r>
              <a:rPr lang="en-US" dirty="0" smtClean="0"/>
              <a:t>                                             Aristotle, </a:t>
            </a:r>
            <a:r>
              <a:rPr lang="en-US" i="1" dirty="0" smtClean="0"/>
              <a:t>Metaphysics</a:t>
            </a:r>
            <a:endParaRPr lang="en-US" dirty="0"/>
          </a:p>
          <a:p>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45</a:t>
            </a:fld>
            <a:endParaRPr lang="en-US"/>
          </a:p>
        </p:txBody>
      </p:sp>
    </p:spTree>
    <p:extLst>
      <p:ext uri="{BB962C8B-B14F-4D97-AF65-F5344CB8AC3E}">
        <p14:creationId xmlns:p14="http://schemas.microsoft.com/office/powerpoint/2010/main" val="255541806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Triangular Numbers:  </a:t>
            </a:r>
            <a:endParaRPr lang="en-US" dirty="0"/>
          </a:p>
        </p:txBody>
      </p:sp>
      <p:sp>
        <p:nvSpPr>
          <p:cNvPr id="3" name="Content Placeholder 2"/>
          <p:cNvSpPr>
            <a:spLocks noGrp="1"/>
          </p:cNvSpPr>
          <p:nvPr>
            <p:ph idx="1"/>
          </p:nvPr>
        </p:nvSpPr>
        <p:spPr/>
        <p:txBody>
          <a:bodyPr/>
          <a:lstStyle/>
          <a:p>
            <a:pPr marL="0" indent="0">
              <a:lnSpc>
                <a:spcPct val="60000"/>
              </a:lnSpc>
              <a:buNone/>
            </a:pPr>
            <a:endParaRPr lang="en-US" dirty="0" smtClean="0">
              <a:latin typeface="Menlo Regular"/>
              <a:cs typeface="Menlo Regular"/>
            </a:endParaRPr>
          </a:p>
          <a:p>
            <a:pPr marL="0" indent="0">
              <a:lnSpc>
                <a:spcPct val="60000"/>
              </a:lnSpc>
              <a:buNone/>
            </a:pPr>
            <a:endParaRPr lang="en-US" dirty="0" smtClean="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p:txBody>
      </p:sp>
      <p:graphicFrame>
        <p:nvGraphicFramePr>
          <p:cNvPr id="5" name="Table 4"/>
          <p:cNvGraphicFramePr>
            <a:graphicFrameLocks noGrp="1"/>
          </p:cNvGraphicFramePr>
          <p:nvPr>
            <p:extLst>
              <p:ext uri="{D42A27DB-BD31-4B8C-83A1-F6EECF244321}">
                <p14:modId xmlns:p14="http://schemas.microsoft.com/office/powerpoint/2010/main" val="1812297658"/>
              </p:ext>
            </p:extLst>
          </p:nvPr>
        </p:nvGraphicFramePr>
        <p:xfrm>
          <a:off x="-101600" y="1930400"/>
          <a:ext cx="8915400" cy="2590800"/>
        </p:xfrm>
        <a:graphic>
          <a:graphicData uri="http://schemas.openxmlformats.org/drawingml/2006/table">
            <a:tbl>
              <a:tblPr firstRow="1" bandRow="1">
                <a:tableStyleId>{BDBED569-4797-4DF1-A0F4-6AAB3CD982D8}</a:tableStyleId>
              </a:tblPr>
              <a:tblGrid>
                <a:gridCol w="1485900"/>
                <a:gridCol w="1485900"/>
                <a:gridCol w="1485900"/>
                <a:gridCol w="1485900"/>
                <a:gridCol w="1485900"/>
                <a:gridCol w="1485900"/>
              </a:tblGrid>
              <a:tr h="1209040">
                <a:tc>
                  <a:txBody>
                    <a:bodyPr/>
                    <a:lstStyle/>
                    <a:p>
                      <a:pPr marL="0" marR="0" indent="0" algn="l" defTabSz="457200" rtl="0" eaLnBrk="1" fontAlgn="auto" latinLnBrk="0" hangingPunct="1">
                        <a:lnSpc>
                          <a:spcPct val="60000"/>
                        </a:lnSpc>
                        <a:spcBef>
                          <a:spcPts val="0"/>
                        </a:spcBef>
                        <a:spcAft>
                          <a:spcPts val="0"/>
                        </a:spcAft>
                        <a:buClrTx/>
                        <a:buSzTx/>
                        <a:buFontTx/>
                        <a:buNone/>
                        <a:tabLst/>
                        <a:defRPr/>
                      </a:pPr>
                      <a:r>
                        <a:rPr lang="en-US" sz="2800" dirty="0" smtClean="0">
                          <a:latin typeface="Consolas"/>
                          <a:cs typeface="Consolas"/>
                        </a:rPr>
                        <a:t>   </a:t>
                      </a:r>
                      <a:r>
                        <a:rPr lang="el-GR" sz="2800" dirty="0" smtClean="0">
                          <a:latin typeface="Consolas"/>
                          <a:cs typeface="Consolas"/>
                        </a:rPr>
                        <a:t>α</a:t>
                      </a:r>
                      <a:endParaRPr lang="en-US" sz="2800" dirty="0" smtClean="0">
                        <a:latin typeface="Consolas"/>
                        <a:cs typeface="Consolas"/>
                      </a:endParaRPr>
                    </a:p>
                    <a:p>
                      <a:pPr>
                        <a:lnSpc>
                          <a:spcPct val="60000"/>
                        </a:lnSpc>
                      </a:pPr>
                      <a:endParaRPr lang="en-US" sz="2800" dirty="0">
                        <a:latin typeface="Consolas"/>
                        <a:cs typeface="Consolas"/>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n-US" sz="2800" dirty="0" smtClean="0">
                          <a:latin typeface="Consolas"/>
                          <a:cs typeface="Consolas"/>
                        </a:rPr>
                        <a:t>   </a:t>
                      </a:r>
                      <a:r>
                        <a:rPr lang="el-GR" sz="2800" dirty="0" smtClean="0">
                          <a:solidFill>
                            <a:schemeClr val="tx1"/>
                          </a:solidFill>
                          <a:latin typeface="Consolas"/>
                          <a:cs typeface="Consolas"/>
                        </a:rPr>
                        <a:t>α</a:t>
                      </a:r>
                      <a:endParaRPr lang="en-US" sz="2800" dirty="0" smtClean="0">
                        <a:solidFill>
                          <a:schemeClr val="tx1"/>
                        </a:solidFill>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n-US" sz="2800" dirty="0" smtClean="0">
                          <a:latin typeface="Consolas"/>
                          <a:cs typeface="Consolas"/>
                        </a:rPr>
                        <a:t>  </a:t>
                      </a:r>
                      <a:r>
                        <a:rPr lang="el-GR" sz="2800" dirty="0" smtClean="0">
                          <a:latin typeface="Consolas"/>
                          <a:cs typeface="Consolas"/>
                        </a:rPr>
                        <a:t>αα</a:t>
                      </a:r>
                      <a:endParaRPr lang="en-US" sz="2800" dirty="0" smtClean="0">
                        <a:latin typeface="Consolas"/>
                        <a:cs typeface="Consolas"/>
                      </a:endParaRPr>
                    </a:p>
                    <a:p>
                      <a:pPr marL="0" indent="0">
                        <a:lnSpc>
                          <a:spcPct val="60000"/>
                        </a:lnSpc>
                        <a:buNone/>
                      </a:pPr>
                      <a:endParaRPr lang="en-US" sz="2800" dirty="0">
                        <a:latin typeface="Consolas"/>
                        <a:cs typeface="Consolas"/>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n-US" sz="2800" dirty="0" smtClean="0">
                          <a:latin typeface="Consolas"/>
                          <a:cs typeface="Consolas"/>
                        </a:rPr>
                        <a:t>   </a:t>
                      </a:r>
                      <a:r>
                        <a:rPr lang="el-GR" sz="2800" dirty="0" smtClean="0">
                          <a:latin typeface="Consolas"/>
                          <a:cs typeface="Consolas"/>
                        </a:rPr>
                        <a:t>α</a:t>
                      </a:r>
                      <a:endParaRPr lang="en-US" sz="2800" dirty="0" smtClean="0">
                        <a:latin typeface="Consolas"/>
                        <a:cs typeface="Consolas"/>
                      </a:endParaRPr>
                    </a:p>
                    <a:p>
                      <a:pPr marL="0" indent="0">
                        <a:lnSpc>
                          <a:spcPct val="60000"/>
                        </a:lnSpc>
                        <a:buNone/>
                      </a:pPr>
                      <a:r>
                        <a:rPr lang="en-US" sz="2800" dirty="0" smtClean="0">
                          <a:latin typeface="Consolas"/>
                          <a:cs typeface="Consolas"/>
                        </a:rPr>
                        <a:t>  </a:t>
                      </a:r>
                      <a:r>
                        <a:rPr lang="el-GR" sz="2800" dirty="0" smtClean="0">
                          <a:latin typeface="Consolas"/>
                          <a:cs typeface="Consolas"/>
                        </a:rPr>
                        <a:t>αα</a:t>
                      </a:r>
                      <a:endParaRPr lang="en-US" sz="2800" dirty="0" smtClean="0">
                        <a:latin typeface="Consolas"/>
                        <a:cs typeface="Consolas"/>
                      </a:endParaRPr>
                    </a:p>
                    <a:p>
                      <a:pPr marL="0" indent="0">
                        <a:lnSpc>
                          <a:spcPct val="60000"/>
                        </a:lnSpc>
                        <a:buNone/>
                      </a:pPr>
                      <a:r>
                        <a:rPr lang="en-US" sz="2800" dirty="0" smtClean="0">
                          <a:latin typeface="Consolas"/>
                          <a:cs typeface="Consolas"/>
                        </a:rPr>
                        <a:t> </a:t>
                      </a:r>
                      <a:r>
                        <a:rPr lang="el-GR" sz="2800" dirty="0" smtClean="0">
                          <a:latin typeface="Consolas"/>
                          <a:cs typeface="Consolas"/>
                        </a:rPr>
                        <a:t>ααα</a:t>
                      </a:r>
                      <a:endParaRPr lang="en-US" sz="2800" dirty="0" smtClean="0">
                        <a:latin typeface="Consolas"/>
                        <a:cs typeface="Consolas"/>
                      </a:endParaRPr>
                    </a:p>
                    <a:p>
                      <a:pPr>
                        <a:lnSpc>
                          <a:spcPct val="60000"/>
                        </a:lnSpc>
                      </a:pPr>
                      <a:endParaRPr lang="en-US" sz="2800" dirty="0">
                        <a:latin typeface="Consolas"/>
                        <a:cs typeface="Consolas"/>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n-US" sz="2800" dirty="0" smtClean="0">
                          <a:latin typeface="Consolas"/>
                          <a:cs typeface="Consolas"/>
                        </a:rPr>
                        <a:t>   </a:t>
                      </a:r>
                      <a:r>
                        <a:rPr lang="el-GR" sz="2800" dirty="0" smtClean="0">
                          <a:latin typeface="Consolas"/>
                          <a:cs typeface="Consolas"/>
                        </a:rPr>
                        <a:t>α</a:t>
                      </a:r>
                      <a:endParaRPr lang="en-US" sz="2800" dirty="0" smtClean="0">
                        <a:latin typeface="Consolas"/>
                        <a:cs typeface="Consolas"/>
                      </a:endParaRPr>
                    </a:p>
                    <a:p>
                      <a:pPr marL="0" indent="0">
                        <a:lnSpc>
                          <a:spcPct val="60000"/>
                        </a:lnSpc>
                        <a:buNone/>
                      </a:pPr>
                      <a:r>
                        <a:rPr lang="en-US" sz="2800" dirty="0" smtClean="0">
                          <a:latin typeface="Consolas"/>
                          <a:cs typeface="Consolas"/>
                        </a:rPr>
                        <a:t>  </a:t>
                      </a:r>
                      <a:r>
                        <a:rPr lang="el-GR" sz="2800" dirty="0" smtClean="0">
                          <a:latin typeface="Consolas"/>
                          <a:cs typeface="Consolas"/>
                        </a:rPr>
                        <a:t>αα</a:t>
                      </a:r>
                      <a:endParaRPr lang="en-US" sz="2800" dirty="0" smtClean="0">
                        <a:latin typeface="Consolas"/>
                        <a:cs typeface="Consolas"/>
                      </a:endParaRPr>
                    </a:p>
                    <a:p>
                      <a:pPr marL="0" indent="0">
                        <a:lnSpc>
                          <a:spcPct val="60000"/>
                        </a:lnSpc>
                        <a:buNone/>
                      </a:pPr>
                      <a:r>
                        <a:rPr lang="en-US" sz="2800" dirty="0" smtClean="0">
                          <a:latin typeface="Consolas"/>
                          <a:cs typeface="Consolas"/>
                        </a:rPr>
                        <a:t> </a:t>
                      </a:r>
                      <a:r>
                        <a:rPr lang="el-GR" sz="2800" dirty="0" smtClean="0">
                          <a:latin typeface="Consolas"/>
                          <a:cs typeface="Consolas"/>
                        </a:rPr>
                        <a:t>ααα</a:t>
                      </a:r>
                      <a:endParaRPr lang="en-US" sz="2800" dirty="0" smtClean="0">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Consolas"/>
                          <a:cs typeface="Consolas"/>
                        </a:rPr>
                        <a:t>αααα</a:t>
                      </a:r>
                      <a:endParaRPr lang="en-US" sz="2800" dirty="0" smtClean="0">
                        <a:latin typeface="Consolas"/>
                        <a:cs typeface="Consolas"/>
                      </a:endParaRPr>
                    </a:p>
                    <a:p>
                      <a:pPr>
                        <a:lnSpc>
                          <a:spcPct val="60000"/>
                        </a:lnSpc>
                      </a:pPr>
                      <a:endParaRPr lang="en-US" sz="2800" dirty="0">
                        <a:latin typeface="Consolas"/>
                        <a:cs typeface="Consolas"/>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n-US" sz="2800" dirty="0" smtClean="0">
                          <a:latin typeface="Consolas"/>
                          <a:cs typeface="Consolas"/>
                        </a:rPr>
                        <a:t>    </a:t>
                      </a:r>
                      <a:r>
                        <a:rPr lang="el-GR" sz="2800" dirty="0" smtClean="0">
                          <a:latin typeface="Consolas"/>
                          <a:cs typeface="Consolas"/>
                        </a:rPr>
                        <a:t>α</a:t>
                      </a:r>
                      <a:endParaRPr lang="en-US" sz="2800" dirty="0" smtClean="0">
                        <a:latin typeface="Consolas"/>
                        <a:cs typeface="Consolas"/>
                      </a:endParaRPr>
                    </a:p>
                    <a:p>
                      <a:pPr marL="0" indent="0">
                        <a:lnSpc>
                          <a:spcPct val="60000"/>
                        </a:lnSpc>
                        <a:buNone/>
                      </a:pPr>
                      <a:r>
                        <a:rPr lang="en-US" sz="2800" dirty="0" smtClean="0">
                          <a:latin typeface="Consolas"/>
                          <a:cs typeface="Consolas"/>
                        </a:rPr>
                        <a:t>   </a:t>
                      </a:r>
                      <a:r>
                        <a:rPr lang="el-GR" sz="2800" dirty="0" smtClean="0">
                          <a:latin typeface="Consolas"/>
                          <a:cs typeface="Consolas"/>
                        </a:rPr>
                        <a:t>αα</a:t>
                      </a:r>
                      <a:endParaRPr lang="en-US" sz="2800" dirty="0" smtClean="0">
                        <a:latin typeface="Consolas"/>
                        <a:cs typeface="Consolas"/>
                      </a:endParaRPr>
                    </a:p>
                    <a:p>
                      <a:pPr marL="0" indent="0">
                        <a:lnSpc>
                          <a:spcPct val="60000"/>
                        </a:lnSpc>
                        <a:buNone/>
                      </a:pPr>
                      <a:r>
                        <a:rPr lang="en-US" sz="2800" dirty="0" smtClean="0">
                          <a:latin typeface="Consolas"/>
                          <a:cs typeface="Consolas"/>
                        </a:rPr>
                        <a:t>  </a:t>
                      </a:r>
                      <a:r>
                        <a:rPr lang="el-GR" sz="2800" dirty="0" smtClean="0">
                          <a:latin typeface="Consolas"/>
                          <a:cs typeface="Consolas"/>
                        </a:rPr>
                        <a:t>ααα</a:t>
                      </a:r>
                      <a:endParaRPr lang="en-US" sz="2800" dirty="0" smtClean="0">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n-US" sz="2800" dirty="0" smtClean="0">
                          <a:latin typeface="Consolas"/>
                          <a:cs typeface="Consolas"/>
                        </a:rPr>
                        <a:t> </a:t>
                      </a:r>
                      <a:r>
                        <a:rPr lang="el-GR" sz="2800" dirty="0" smtClean="0">
                          <a:latin typeface="Consolas"/>
                          <a:cs typeface="Consolas"/>
                        </a:rPr>
                        <a:t>αααα</a:t>
                      </a:r>
                      <a:endParaRPr lang="en-US" sz="2800" dirty="0" smtClean="0">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Consolas"/>
                          <a:cs typeface="Consolas"/>
                        </a:rPr>
                        <a:t>ααααα</a:t>
                      </a:r>
                      <a:endParaRPr lang="en-US" sz="2800" dirty="0" smtClean="0">
                        <a:latin typeface="Consolas"/>
                        <a:cs typeface="Consolas"/>
                      </a:endParaRPr>
                    </a:p>
                    <a:p>
                      <a:pPr>
                        <a:lnSpc>
                          <a:spcPct val="60000"/>
                        </a:lnSpc>
                      </a:pPr>
                      <a:endParaRPr lang="en-US" sz="2800" dirty="0">
                        <a:latin typeface="Consolas"/>
                        <a:cs typeface="Consolas"/>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n-US" sz="2800" dirty="0" smtClean="0">
                          <a:latin typeface="Consolas"/>
                          <a:cs typeface="Consolas"/>
                        </a:rPr>
                        <a:t>     </a:t>
                      </a:r>
                      <a:r>
                        <a:rPr lang="el-GR" sz="2800" dirty="0" smtClean="0">
                          <a:latin typeface="Consolas"/>
                          <a:cs typeface="Consolas"/>
                        </a:rPr>
                        <a:t>α</a:t>
                      </a:r>
                      <a:endParaRPr lang="en-US" sz="2800" dirty="0" smtClean="0">
                        <a:latin typeface="Consolas"/>
                        <a:cs typeface="Consolas"/>
                      </a:endParaRPr>
                    </a:p>
                    <a:p>
                      <a:pPr marL="0" indent="0">
                        <a:lnSpc>
                          <a:spcPct val="60000"/>
                        </a:lnSpc>
                        <a:buNone/>
                      </a:pPr>
                      <a:r>
                        <a:rPr lang="en-US" sz="2800" dirty="0" smtClean="0">
                          <a:latin typeface="Consolas"/>
                          <a:cs typeface="Consolas"/>
                        </a:rPr>
                        <a:t>    </a:t>
                      </a:r>
                      <a:r>
                        <a:rPr lang="el-GR" sz="2800" dirty="0" smtClean="0">
                          <a:latin typeface="Consolas"/>
                          <a:cs typeface="Consolas"/>
                        </a:rPr>
                        <a:t>αα</a:t>
                      </a:r>
                      <a:endParaRPr lang="en-US" sz="2800" dirty="0" smtClean="0">
                        <a:latin typeface="Consolas"/>
                        <a:cs typeface="Consolas"/>
                      </a:endParaRPr>
                    </a:p>
                    <a:p>
                      <a:pPr marL="0" indent="0">
                        <a:lnSpc>
                          <a:spcPct val="60000"/>
                        </a:lnSpc>
                        <a:buNone/>
                      </a:pPr>
                      <a:r>
                        <a:rPr lang="en-US" sz="2800" dirty="0" smtClean="0">
                          <a:latin typeface="Consolas"/>
                          <a:cs typeface="Consolas"/>
                        </a:rPr>
                        <a:t>   </a:t>
                      </a:r>
                      <a:r>
                        <a:rPr lang="el-GR" sz="2800" dirty="0" smtClean="0">
                          <a:latin typeface="Consolas"/>
                          <a:cs typeface="Consolas"/>
                        </a:rPr>
                        <a:t>ααα</a:t>
                      </a:r>
                      <a:endParaRPr lang="en-US" sz="2800" dirty="0" smtClean="0">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n-US" sz="2800" dirty="0" smtClean="0">
                          <a:latin typeface="Consolas"/>
                          <a:cs typeface="Consolas"/>
                        </a:rPr>
                        <a:t>  </a:t>
                      </a:r>
                      <a:r>
                        <a:rPr lang="el-GR" sz="2800" dirty="0" smtClean="0">
                          <a:latin typeface="Consolas"/>
                          <a:cs typeface="Consolas"/>
                        </a:rPr>
                        <a:t>αααα</a:t>
                      </a:r>
                      <a:endParaRPr lang="en-US" sz="2800" dirty="0" smtClean="0">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n-US" sz="2800" dirty="0" smtClean="0">
                          <a:latin typeface="Consolas"/>
                          <a:cs typeface="Consolas"/>
                        </a:rPr>
                        <a:t> </a:t>
                      </a:r>
                      <a:r>
                        <a:rPr lang="el-GR" sz="2800" dirty="0" smtClean="0">
                          <a:latin typeface="Consolas"/>
                          <a:cs typeface="Consolas"/>
                        </a:rPr>
                        <a:t>ααααα</a:t>
                      </a:r>
                      <a:endParaRPr lang="en-US" sz="2800" dirty="0" smtClean="0">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Consolas"/>
                          <a:cs typeface="Consolas"/>
                        </a:rPr>
                        <a:t>αααααα</a:t>
                      </a:r>
                      <a:endParaRPr lang="en-US" sz="2800" dirty="0" smtClean="0">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endParaRPr lang="en-US" sz="2800" dirty="0">
                        <a:latin typeface="Consolas"/>
                        <a:cs typeface="Consolas"/>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r>
              <a:tr h="707136">
                <a:tc>
                  <a:txBody>
                    <a:bodyPr/>
                    <a:lstStyle/>
                    <a:p>
                      <a:pPr algn="ctr">
                        <a:lnSpc>
                          <a:spcPct val="60000"/>
                        </a:lnSpc>
                      </a:pPr>
                      <a:r>
                        <a:rPr lang="en-US" sz="2800" dirty="0" smtClean="0">
                          <a:latin typeface="+mn-lt"/>
                          <a:cs typeface="Consolas"/>
                        </a:rPr>
                        <a:t> 1</a:t>
                      </a:r>
                      <a:endParaRPr lang="en-US" sz="2800" dirty="0">
                        <a:latin typeface="+mn-lt"/>
                        <a:cs typeface="Consolas"/>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FFFFFF">
                        <a:alpha val="20000"/>
                      </a:srgbClr>
                    </a:solidFill>
                  </a:tcPr>
                </a:tc>
                <a:tc>
                  <a:txBody>
                    <a:bodyPr/>
                    <a:lstStyle/>
                    <a:p>
                      <a:pPr marL="0" indent="0" algn="ctr">
                        <a:lnSpc>
                          <a:spcPct val="60000"/>
                        </a:lnSpc>
                        <a:buNone/>
                      </a:pPr>
                      <a:r>
                        <a:rPr lang="en-US" sz="2800" dirty="0" smtClean="0">
                          <a:latin typeface="+mn-lt"/>
                          <a:cs typeface="Consolas"/>
                        </a:rPr>
                        <a:t>3</a:t>
                      </a:r>
                      <a:endParaRPr lang="en-US" sz="2800" dirty="0">
                        <a:latin typeface="+mn-lt"/>
                        <a:cs typeface="Consolas"/>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FFFFFF">
                        <a:alpha val="20000"/>
                      </a:srgbClr>
                    </a:solidFill>
                  </a:tcPr>
                </a:tc>
                <a:tc>
                  <a:txBody>
                    <a:bodyPr/>
                    <a:lstStyle/>
                    <a:p>
                      <a:pPr algn="ctr">
                        <a:lnSpc>
                          <a:spcPct val="60000"/>
                        </a:lnSpc>
                      </a:pPr>
                      <a:r>
                        <a:rPr lang="en-US" sz="2800" dirty="0" smtClean="0">
                          <a:latin typeface="+mn-lt"/>
                          <a:cs typeface="Consolas"/>
                        </a:rPr>
                        <a:t>6</a:t>
                      </a:r>
                      <a:endParaRPr lang="en-US" sz="2800" dirty="0">
                        <a:latin typeface="+mn-lt"/>
                        <a:cs typeface="Consolas"/>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FFFFFF">
                        <a:alpha val="20000"/>
                      </a:srgbClr>
                    </a:solidFill>
                  </a:tcPr>
                </a:tc>
                <a:tc>
                  <a:txBody>
                    <a:bodyPr/>
                    <a:lstStyle/>
                    <a:p>
                      <a:pPr algn="ctr">
                        <a:lnSpc>
                          <a:spcPct val="60000"/>
                        </a:lnSpc>
                      </a:pPr>
                      <a:r>
                        <a:rPr lang="en-US" sz="2800" dirty="0" smtClean="0">
                          <a:latin typeface="+mn-lt"/>
                          <a:cs typeface="Consolas"/>
                        </a:rPr>
                        <a:t>10</a:t>
                      </a:r>
                      <a:endParaRPr lang="en-US" sz="2800" dirty="0">
                        <a:latin typeface="+mn-lt"/>
                        <a:cs typeface="Consolas"/>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FFFFFF">
                        <a:alpha val="20000"/>
                      </a:srgbClr>
                    </a:solidFill>
                  </a:tcPr>
                </a:tc>
                <a:tc>
                  <a:txBody>
                    <a:bodyPr/>
                    <a:lstStyle/>
                    <a:p>
                      <a:pPr algn="ctr">
                        <a:lnSpc>
                          <a:spcPct val="60000"/>
                        </a:lnSpc>
                      </a:pPr>
                      <a:r>
                        <a:rPr lang="en-US" sz="2800" dirty="0" smtClean="0">
                          <a:latin typeface="+mn-lt"/>
                          <a:cs typeface="Consolas"/>
                        </a:rPr>
                        <a:t>15</a:t>
                      </a:r>
                      <a:endParaRPr lang="en-US" sz="2800" dirty="0">
                        <a:latin typeface="+mn-lt"/>
                        <a:cs typeface="Consolas"/>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FFFFFF">
                        <a:alpha val="20000"/>
                      </a:srgbClr>
                    </a:solidFill>
                  </a:tcPr>
                </a:tc>
                <a:tc>
                  <a:txBody>
                    <a:bodyPr/>
                    <a:lstStyle/>
                    <a:p>
                      <a:pPr marL="0" marR="0" indent="0" algn="ctr" defTabSz="457200" rtl="0" eaLnBrk="1" fontAlgn="auto" latinLnBrk="0" hangingPunct="1">
                        <a:lnSpc>
                          <a:spcPct val="60000"/>
                        </a:lnSpc>
                        <a:spcBef>
                          <a:spcPts val="0"/>
                        </a:spcBef>
                        <a:spcAft>
                          <a:spcPts val="0"/>
                        </a:spcAft>
                        <a:buClrTx/>
                        <a:buSzTx/>
                        <a:buFontTx/>
                        <a:buNone/>
                        <a:tabLst/>
                        <a:defRPr/>
                      </a:pPr>
                      <a:r>
                        <a:rPr lang="en-US" sz="2800" dirty="0" smtClean="0">
                          <a:latin typeface="+mn-lt"/>
                          <a:cs typeface="Consolas"/>
                        </a:rPr>
                        <a:t>21</a:t>
                      </a:r>
                      <a:endParaRPr lang="en-US" sz="2800" dirty="0">
                        <a:latin typeface="+mn-lt"/>
                        <a:cs typeface="Consolas"/>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FFFFFF">
                        <a:alpha val="20000"/>
                      </a:srgbClr>
                    </a:solidFill>
                  </a:tcPr>
                </a:tc>
              </a:tr>
            </a:tbl>
          </a:graphicData>
        </a:graphic>
      </p:graphicFrame>
      <p:sp>
        <p:nvSpPr>
          <p:cNvPr id="10" name="Slide Number Placeholder 9"/>
          <p:cNvSpPr>
            <a:spLocks noGrp="1"/>
          </p:cNvSpPr>
          <p:nvPr>
            <p:ph type="sldNum" sz="quarter" idx="12"/>
          </p:nvPr>
        </p:nvSpPr>
        <p:spPr/>
        <p:txBody>
          <a:bodyPr/>
          <a:lstStyle/>
          <a:p>
            <a:fld id="{4AA04D0C-89BA-0845-9137-904D20B84DDB}" type="slidenum">
              <a:rPr lang="en-US" smtClean="0"/>
              <a:pPr/>
              <a:t>46</a:t>
            </a:fld>
            <a:endParaRPr lang="en-US" dirty="0"/>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87269" y="727198"/>
            <a:ext cx="546100" cy="406400"/>
          </a:xfrm>
          <a:prstGeom prst="rect">
            <a:avLst/>
          </a:prstGeom>
        </p:spPr>
      </p:pic>
    </p:spTree>
    <p:extLst>
      <p:ext uri="{BB962C8B-B14F-4D97-AF65-F5344CB8AC3E}">
        <p14:creationId xmlns:p14="http://schemas.microsoft.com/office/powerpoint/2010/main" val="43233562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Oblong Numbers:</a:t>
            </a:r>
            <a:endParaRPr lang="en-US" dirty="0"/>
          </a:p>
        </p:txBody>
      </p:sp>
      <p:sp>
        <p:nvSpPr>
          <p:cNvPr id="3" name="Content Placeholder 2"/>
          <p:cNvSpPr>
            <a:spLocks noGrp="1"/>
          </p:cNvSpPr>
          <p:nvPr>
            <p:ph idx="1"/>
          </p:nvPr>
        </p:nvSpPr>
        <p:spPr/>
        <p:txBody>
          <a:bodyPr/>
          <a:lstStyle/>
          <a:p>
            <a:pPr marL="0" indent="0">
              <a:lnSpc>
                <a:spcPct val="60000"/>
              </a:lnSpc>
              <a:buNone/>
            </a:pPr>
            <a:endParaRPr lang="en-US" dirty="0" smtClean="0">
              <a:latin typeface="Menlo Regular"/>
              <a:cs typeface="Menlo Regular"/>
            </a:endParaRPr>
          </a:p>
          <a:p>
            <a:pPr marL="0" indent="0">
              <a:lnSpc>
                <a:spcPct val="60000"/>
              </a:lnSpc>
              <a:buNone/>
            </a:pPr>
            <a:endParaRPr lang="en-US" dirty="0" smtClean="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p:txBody>
      </p:sp>
      <p:graphicFrame>
        <p:nvGraphicFramePr>
          <p:cNvPr id="5" name="Table 4"/>
          <p:cNvGraphicFramePr>
            <a:graphicFrameLocks noGrp="1"/>
          </p:cNvGraphicFramePr>
          <p:nvPr>
            <p:extLst>
              <p:ext uri="{D42A27DB-BD31-4B8C-83A1-F6EECF244321}">
                <p14:modId xmlns:p14="http://schemas.microsoft.com/office/powerpoint/2010/main" val="3453874433"/>
              </p:ext>
            </p:extLst>
          </p:nvPr>
        </p:nvGraphicFramePr>
        <p:xfrm>
          <a:off x="-101600" y="1676400"/>
          <a:ext cx="8915400" cy="2846832"/>
        </p:xfrm>
        <a:graphic>
          <a:graphicData uri="http://schemas.openxmlformats.org/drawingml/2006/table">
            <a:tbl>
              <a:tblPr firstRow="1" bandRow="1">
                <a:tableStyleId>{BDBED569-4797-4DF1-A0F4-6AAB3CD982D8}</a:tableStyleId>
              </a:tblPr>
              <a:tblGrid>
                <a:gridCol w="1485900"/>
                <a:gridCol w="1485900"/>
                <a:gridCol w="1485900"/>
                <a:gridCol w="1485900"/>
                <a:gridCol w="1485900"/>
                <a:gridCol w="1485900"/>
              </a:tblGrid>
              <a:tr h="2133600">
                <a:tc>
                  <a:txBody>
                    <a:bodyPr/>
                    <a:lstStyle/>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Consolas"/>
                          <a:cs typeface="Consolas"/>
                        </a:rPr>
                        <a:t>  </a:t>
                      </a:r>
                      <a:r>
                        <a:rPr lang="en-US" sz="2800" dirty="0" smtClean="0">
                          <a:latin typeface="Consolas"/>
                          <a:cs typeface="Consolas"/>
                        </a:rPr>
                        <a:t> </a:t>
                      </a:r>
                      <a:r>
                        <a:rPr lang="el-GR" sz="2800" dirty="0" smtClean="0">
                          <a:solidFill>
                            <a:srgbClr val="FF0000"/>
                          </a:solidFill>
                          <a:latin typeface="Consolas"/>
                          <a:cs typeface="Consolas"/>
                        </a:rPr>
                        <a:t>α</a:t>
                      </a:r>
                      <a:endParaRPr lang="en-US" sz="2800" dirty="0" smtClean="0">
                        <a:solidFill>
                          <a:srgbClr val="FF0000"/>
                        </a:solidFill>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Consolas"/>
                          <a:cs typeface="Consolas"/>
                        </a:rPr>
                        <a:t>  </a:t>
                      </a:r>
                      <a:r>
                        <a:rPr lang="en-US" sz="2800" dirty="0" smtClean="0">
                          <a:latin typeface="Consolas"/>
                          <a:cs typeface="Consolas"/>
                        </a:rPr>
                        <a:t> </a:t>
                      </a:r>
                      <a:r>
                        <a:rPr lang="el-GR" sz="2800" dirty="0" smtClean="0">
                          <a:latin typeface="Consolas"/>
                          <a:cs typeface="Consolas"/>
                        </a:rPr>
                        <a:t>α</a:t>
                      </a:r>
                    </a:p>
                    <a:p>
                      <a:pPr marL="0" marR="0" indent="0" algn="l" defTabSz="457200" rtl="0" eaLnBrk="1" fontAlgn="auto" latinLnBrk="0" hangingPunct="1">
                        <a:lnSpc>
                          <a:spcPct val="60000"/>
                        </a:lnSpc>
                        <a:spcBef>
                          <a:spcPts val="0"/>
                        </a:spcBef>
                        <a:spcAft>
                          <a:spcPts val="0"/>
                        </a:spcAft>
                        <a:buClrTx/>
                        <a:buSzTx/>
                        <a:buFontTx/>
                        <a:buNone/>
                        <a:tabLst/>
                        <a:defRPr/>
                      </a:pPr>
                      <a:endParaRPr lang="en-US" sz="2800" dirty="0" smtClean="0">
                        <a:latin typeface="Consolas"/>
                        <a:cs typeface="Consolas"/>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n-US" sz="2800" dirty="0" smtClean="0">
                          <a:latin typeface="Consolas"/>
                          <a:cs typeface="Consolas"/>
                        </a:rPr>
                        <a:t>  </a:t>
                      </a:r>
                      <a:r>
                        <a:rPr lang="el-GR" sz="2800" dirty="0" smtClean="0">
                          <a:solidFill>
                            <a:srgbClr val="FF0000"/>
                          </a:solidFill>
                          <a:latin typeface="Consolas"/>
                          <a:cs typeface="Consolas"/>
                        </a:rPr>
                        <a:t>αα</a:t>
                      </a:r>
                      <a:endParaRPr lang="en-US" sz="2800" dirty="0" smtClean="0">
                        <a:solidFill>
                          <a:srgbClr val="FF0000"/>
                        </a:solidFill>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n-US" sz="2800" dirty="0" smtClean="0">
                          <a:solidFill>
                            <a:srgbClr val="FF0000"/>
                          </a:solidFill>
                          <a:latin typeface="Consolas"/>
                          <a:cs typeface="Consolas"/>
                        </a:rPr>
                        <a:t>  </a:t>
                      </a:r>
                      <a:r>
                        <a:rPr lang="el-GR" sz="2800" dirty="0" smtClean="0">
                          <a:solidFill>
                            <a:srgbClr val="FF0000"/>
                          </a:solidFill>
                          <a:latin typeface="Consolas"/>
                          <a:cs typeface="Consolas"/>
                        </a:rPr>
                        <a:t>α</a:t>
                      </a:r>
                      <a:r>
                        <a:rPr lang="el-GR" sz="2800" dirty="0" smtClean="0">
                          <a:latin typeface="Consolas"/>
                          <a:cs typeface="Consolas"/>
                        </a:rPr>
                        <a:t>α</a:t>
                      </a: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Consolas"/>
                          <a:cs typeface="Consolas"/>
                        </a:rPr>
                        <a:t>  αα</a:t>
                      </a:r>
                      <a:endParaRPr lang="en-US" sz="2800" dirty="0" smtClean="0">
                        <a:latin typeface="Consolas"/>
                        <a:cs typeface="Consolas"/>
                      </a:endParaRPr>
                    </a:p>
                    <a:p>
                      <a:pPr marL="0" indent="0">
                        <a:lnSpc>
                          <a:spcPct val="60000"/>
                        </a:lnSpc>
                        <a:buNone/>
                      </a:pPr>
                      <a:endParaRPr lang="en-US" sz="2800" dirty="0">
                        <a:latin typeface="Consolas"/>
                        <a:cs typeface="Consolas"/>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n-US" sz="2800" dirty="0" smtClean="0">
                          <a:latin typeface="Consolas"/>
                          <a:cs typeface="Consolas"/>
                        </a:rPr>
                        <a:t> </a:t>
                      </a:r>
                      <a:r>
                        <a:rPr lang="el-GR" sz="2800" dirty="0" smtClean="0">
                          <a:solidFill>
                            <a:srgbClr val="FF0000"/>
                          </a:solidFill>
                          <a:latin typeface="Consolas"/>
                          <a:cs typeface="Consolas"/>
                        </a:rPr>
                        <a:t>ααα</a:t>
                      </a:r>
                      <a:endParaRPr lang="en-US" sz="2800" dirty="0" smtClean="0">
                        <a:solidFill>
                          <a:srgbClr val="FF0000"/>
                        </a:solidFill>
                        <a:latin typeface="Consolas"/>
                        <a:cs typeface="Consolas"/>
                      </a:endParaRPr>
                    </a:p>
                    <a:p>
                      <a:pPr marL="0" indent="0">
                        <a:lnSpc>
                          <a:spcPct val="60000"/>
                        </a:lnSpc>
                        <a:buNone/>
                      </a:pPr>
                      <a:r>
                        <a:rPr lang="en-US" sz="2800" dirty="0" smtClean="0">
                          <a:solidFill>
                            <a:srgbClr val="FF0000"/>
                          </a:solidFill>
                          <a:latin typeface="Consolas"/>
                          <a:cs typeface="Consolas"/>
                        </a:rPr>
                        <a:t> </a:t>
                      </a:r>
                      <a:r>
                        <a:rPr lang="el-GR" sz="2800" dirty="0" smtClean="0">
                          <a:solidFill>
                            <a:srgbClr val="FF0000"/>
                          </a:solidFill>
                          <a:latin typeface="Consolas"/>
                          <a:cs typeface="Consolas"/>
                        </a:rPr>
                        <a:t>αα</a:t>
                      </a:r>
                      <a:r>
                        <a:rPr lang="el-GR" sz="2800" dirty="0" smtClean="0">
                          <a:solidFill>
                            <a:schemeClr val="tx1"/>
                          </a:solidFill>
                          <a:latin typeface="Consolas"/>
                          <a:cs typeface="Consolas"/>
                        </a:rPr>
                        <a:t>α</a:t>
                      </a:r>
                      <a:endParaRPr lang="en-US" sz="2800" dirty="0" smtClean="0">
                        <a:solidFill>
                          <a:schemeClr val="tx1"/>
                        </a:solidFill>
                        <a:latin typeface="Consolas"/>
                        <a:cs typeface="Consolas"/>
                      </a:endParaRPr>
                    </a:p>
                    <a:p>
                      <a:pPr marL="0" indent="0">
                        <a:lnSpc>
                          <a:spcPct val="60000"/>
                        </a:lnSpc>
                        <a:buNone/>
                      </a:pPr>
                      <a:r>
                        <a:rPr lang="en-US" sz="2800" dirty="0" smtClean="0">
                          <a:solidFill>
                            <a:srgbClr val="FF0000"/>
                          </a:solidFill>
                          <a:latin typeface="Consolas"/>
                          <a:cs typeface="Consolas"/>
                        </a:rPr>
                        <a:t> </a:t>
                      </a:r>
                      <a:r>
                        <a:rPr lang="el-GR" sz="2800" dirty="0" smtClean="0">
                          <a:solidFill>
                            <a:srgbClr val="FF0000"/>
                          </a:solidFill>
                          <a:latin typeface="Consolas"/>
                          <a:cs typeface="Consolas"/>
                        </a:rPr>
                        <a:t>α</a:t>
                      </a:r>
                      <a:r>
                        <a:rPr lang="el-GR" sz="2800" dirty="0" smtClean="0">
                          <a:latin typeface="Consolas"/>
                          <a:cs typeface="Consolas"/>
                        </a:rPr>
                        <a:t>αα</a:t>
                      </a:r>
                    </a:p>
                    <a:p>
                      <a:pPr marL="0" indent="0">
                        <a:lnSpc>
                          <a:spcPct val="60000"/>
                        </a:lnSpc>
                        <a:buNone/>
                      </a:pPr>
                      <a:r>
                        <a:rPr lang="el-GR" sz="2800" dirty="0" smtClean="0">
                          <a:latin typeface="Consolas"/>
                          <a:cs typeface="Consolas"/>
                        </a:rPr>
                        <a:t> ααα</a:t>
                      </a:r>
                      <a:endParaRPr lang="en-US" sz="2800" dirty="0" smtClean="0">
                        <a:latin typeface="Consolas"/>
                        <a:cs typeface="Consolas"/>
                      </a:endParaRPr>
                    </a:p>
                    <a:p>
                      <a:pPr>
                        <a:lnSpc>
                          <a:spcPct val="60000"/>
                        </a:lnSpc>
                      </a:pPr>
                      <a:endParaRPr lang="en-US" sz="2800" dirty="0">
                        <a:latin typeface="Consolas"/>
                        <a:cs typeface="Consolas"/>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l-GR" sz="2800" dirty="0" smtClean="0">
                          <a:solidFill>
                            <a:srgbClr val="FF0000"/>
                          </a:solidFill>
                          <a:latin typeface="Consolas"/>
                          <a:cs typeface="Consolas"/>
                        </a:rPr>
                        <a:t>αααα</a:t>
                      </a:r>
                    </a:p>
                    <a:p>
                      <a:pPr marL="0" indent="0">
                        <a:lnSpc>
                          <a:spcPct val="60000"/>
                        </a:lnSpc>
                        <a:buNone/>
                      </a:pPr>
                      <a:r>
                        <a:rPr lang="el-GR" sz="2800" dirty="0" smtClean="0">
                          <a:solidFill>
                            <a:srgbClr val="FF0000"/>
                          </a:solidFill>
                          <a:latin typeface="Consolas"/>
                          <a:cs typeface="Consolas"/>
                        </a:rPr>
                        <a:t>ααα</a:t>
                      </a:r>
                      <a:r>
                        <a:rPr lang="el-GR" sz="2800" dirty="0" smtClean="0">
                          <a:solidFill>
                            <a:schemeClr val="tx1"/>
                          </a:solidFill>
                          <a:latin typeface="Consolas"/>
                          <a:cs typeface="Consolas"/>
                        </a:rPr>
                        <a:t>α</a:t>
                      </a:r>
                      <a:endParaRPr lang="en-US" sz="2800" dirty="0" smtClean="0">
                        <a:solidFill>
                          <a:schemeClr val="tx1"/>
                        </a:solidFill>
                        <a:latin typeface="Consolas"/>
                        <a:cs typeface="Consolas"/>
                      </a:endParaRPr>
                    </a:p>
                    <a:p>
                      <a:pPr marL="0" indent="0">
                        <a:lnSpc>
                          <a:spcPct val="60000"/>
                        </a:lnSpc>
                        <a:buNone/>
                      </a:pPr>
                      <a:r>
                        <a:rPr lang="el-GR" sz="2800" dirty="0" smtClean="0">
                          <a:solidFill>
                            <a:srgbClr val="FF0000"/>
                          </a:solidFill>
                          <a:latin typeface="Consolas"/>
                          <a:cs typeface="Consolas"/>
                        </a:rPr>
                        <a:t>αα</a:t>
                      </a:r>
                      <a:r>
                        <a:rPr lang="el-GR" sz="2800" dirty="0" smtClean="0">
                          <a:solidFill>
                            <a:schemeClr val="tx1"/>
                          </a:solidFill>
                          <a:latin typeface="Consolas"/>
                          <a:cs typeface="Consolas"/>
                        </a:rPr>
                        <a:t>αα</a:t>
                      </a:r>
                      <a:endParaRPr lang="en-US" sz="2800" dirty="0" smtClean="0">
                        <a:solidFill>
                          <a:schemeClr val="tx1"/>
                        </a:solidFill>
                        <a:latin typeface="Consolas"/>
                        <a:cs typeface="Consolas"/>
                      </a:endParaRPr>
                    </a:p>
                    <a:p>
                      <a:pPr marL="0" indent="0">
                        <a:lnSpc>
                          <a:spcPct val="60000"/>
                        </a:lnSpc>
                        <a:buNone/>
                      </a:pPr>
                      <a:r>
                        <a:rPr lang="el-GR" sz="2800" dirty="0" smtClean="0">
                          <a:solidFill>
                            <a:srgbClr val="FF0000"/>
                          </a:solidFill>
                          <a:latin typeface="Consolas"/>
                          <a:cs typeface="Consolas"/>
                        </a:rPr>
                        <a:t>α</a:t>
                      </a:r>
                      <a:r>
                        <a:rPr lang="el-GR" sz="2800" dirty="0" smtClean="0">
                          <a:latin typeface="Consolas"/>
                          <a:cs typeface="Consolas"/>
                        </a:rPr>
                        <a:t>ααα</a:t>
                      </a:r>
                      <a:endParaRPr lang="en-US" sz="2800" dirty="0" smtClean="0">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Consolas"/>
                          <a:cs typeface="Consolas"/>
                        </a:rPr>
                        <a:t>αααα</a:t>
                      </a:r>
                      <a:endParaRPr lang="en-US" sz="2800" dirty="0" smtClean="0">
                        <a:latin typeface="Consolas"/>
                        <a:cs typeface="Consolas"/>
                      </a:endParaRPr>
                    </a:p>
                    <a:p>
                      <a:pPr>
                        <a:lnSpc>
                          <a:spcPct val="60000"/>
                        </a:lnSpc>
                      </a:pPr>
                      <a:endParaRPr lang="en-US" sz="2800" dirty="0">
                        <a:latin typeface="Consolas"/>
                        <a:cs typeface="Consolas"/>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l-GR" sz="2800" dirty="0" smtClean="0">
                          <a:solidFill>
                            <a:srgbClr val="FF0000"/>
                          </a:solidFill>
                          <a:latin typeface="Consolas"/>
                          <a:cs typeface="Consolas"/>
                        </a:rPr>
                        <a:t>ααααα</a:t>
                      </a:r>
                    </a:p>
                    <a:p>
                      <a:pPr marL="0" indent="0">
                        <a:lnSpc>
                          <a:spcPct val="60000"/>
                        </a:lnSpc>
                        <a:buNone/>
                      </a:pPr>
                      <a:r>
                        <a:rPr lang="el-GR" sz="2800" dirty="0" smtClean="0">
                          <a:solidFill>
                            <a:srgbClr val="FF0000"/>
                          </a:solidFill>
                          <a:latin typeface="Consolas"/>
                          <a:cs typeface="Consolas"/>
                        </a:rPr>
                        <a:t>αααα</a:t>
                      </a:r>
                      <a:r>
                        <a:rPr lang="el-GR" sz="2800" dirty="0" smtClean="0">
                          <a:solidFill>
                            <a:schemeClr val="tx1"/>
                          </a:solidFill>
                          <a:latin typeface="Consolas"/>
                          <a:cs typeface="Consolas"/>
                        </a:rPr>
                        <a:t>α</a:t>
                      </a:r>
                      <a:endParaRPr lang="en-US" sz="2800" dirty="0" smtClean="0">
                        <a:solidFill>
                          <a:schemeClr val="tx1"/>
                        </a:solidFill>
                        <a:latin typeface="Consolas"/>
                        <a:cs typeface="Consolas"/>
                      </a:endParaRPr>
                    </a:p>
                    <a:p>
                      <a:pPr marL="0" indent="0">
                        <a:lnSpc>
                          <a:spcPct val="60000"/>
                        </a:lnSpc>
                        <a:buNone/>
                      </a:pPr>
                      <a:r>
                        <a:rPr lang="el-GR" sz="2800" dirty="0" smtClean="0">
                          <a:solidFill>
                            <a:srgbClr val="FF0000"/>
                          </a:solidFill>
                          <a:latin typeface="Consolas"/>
                          <a:cs typeface="Consolas"/>
                        </a:rPr>
                        <a:t>ααα</a:t>
                      </a:r>
                      <a:r>
                        <a:rPr lang="el-GR" sz="2800" dirty="0" smtClean="0">
                          <a:solidFill>
                            <a:srgbClr val="000000"/>
                          </a:solidFill>
                          <a:latin typeface="Consolas"/>
                          <a:cs typeface="Consolas"/>
                        </a:rPr>
                        <a:t>αα</a:t>
                      </a:r>
                      <a:endParaRPr lang="en-US" sz="2800" dirty="0" smtClean="0">
                        <a:solidFill>
                          <a:srgbClr val="000000"/>
                        </a:solidFill>
                        <a:latin typeface="Consolas"/>
                        <a:cs typeface="Consolas"/>
                      </a:endParaRPr>
                    </a:p>
                    <a:p>
                      <a:pPr marL="0" indent="0">
                        <a:lnSpc>
                          <a:spcPct val="60000"/>
                        </a:lnSpc>
                        <a:buNone/>
                      </a:pPr>
                      <a:r>
                        <a:rPr lang="el-GR" sz="2800" dirty="0" smtClean="0">
                          <a:solidFill>
                            <a:srgbClr val="FF0000"/>
                          </a:solidFill>
                          <a:latin typeface="Consolas"/>
                          <a:cs typeface="Consolas"/>
                        </a:rPr>
                        <a:t>αα</a:t>
                      </a:r>
                      <a:r>
                        <a:rPr lang="el-GR" sz="2800" dirty="0" smtClean="0">
                          <a:solidFill>
                            <a:srgbClr val="000000"/>
                          </a:solidFill>
                          <a:latin typeface="Consolas"/>
                          <a:cs typeface="Consolas"/>
                        </a:rPr>
                        <a:t>ααα</a:t>
                      </a:r>
                      <a:endParaRPr lang="en-US" sz="2800" dirty="0" smtClean="0">
                        <a:solidFill>
                          <a:srgbClr val="000000"/>
                        </a:solidFill>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solidFill>
                            <a:srgbClr val="FF0000"/>
                          </a:solidFill>
                          <a:latin typeface="Consolas"/>
                          <a:cs typeface="Consolas"/>
                        </a:rPr>
                        <a:t>α</a:t>
                      </a:r>
                      <a:r>
                        <a:rPr lang="el-GR" sz="2800" dirty="0" smtClean="0">
                          <a:latin typeface="Consolas"/>
                          <a:cs typeface="Consolas"/>
                        </a:rPr>
                        <a:t>αααα</a:t>
                      </a:r>
                      <a:endParaRPr lang="en-US" sz="2800" dirty="0" smtClean="0">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Consolas"/>
                          <a:cs typeface="Consolas"/>
                        </a:rPr>
                        <a:t>ααααα</a:t>
                      </a:r>
                      <a:endParaRPr lang="en-US" sz="2800" dirty="0" smtClean="0">
                        <a:latin typeface="Consolas"/>
                        <a:cs typeface="Consolas"/>
                      </a:endParaRPr>
                    </a:p>
                    <a:p>
                      <a:pPr>
                        <a:lnSpc>
                          <a:spcPct val="60000"/>
                        </a:lnSpc>
                      </a:pPr>
                      <a:endParaRPr lang="en-US" sz="2800" dirty="0">
                        <a:latin typeface="Consolas"/>
                        <a:cs typeface="Consolas"/>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l-GR" sz="2800" dirty="0" smtClean="0">
                          <a:solidFill>
                            <a:srgbClr val="FF0000"/>
                          </a:solidFill>
                          <a:latin typeface="Consolas"/>
                          <a:cs typeface="Consolas"/>
                        </a:rPr>
                        <a:t>αααααα</a:t>
                      </a:r>
                      <a:endParaRPr lang="en-US" sz="2800" dirty="0" smtClean="0">
                        <a:solidFill>
                          <a:srgbClr val="FF0000"/>
                        </a:solidFill>
                        <a:latin typeface="Consolas"/>
                        <a:cs typeface="Consolas"/>
                      </a:endParaRPr>
                    </a:p>
                    <a:p>
                      <a:pPr marL="0" indent="0">
                        <a:lnSpc>
                          <a:spcPct val="60000"/>
                        </a:lnSpc>
                        <a:buNone/>
                      </a:pPr>
                      <a:r>
                        <a:rPr lang="el-GR" sz="2800" dirty="0" smtClean="0">
                          <a:solidFill>
                            <a:srgbClr val="FF0000"/>
                          </a:solidFill>
                          <a:latin typeface="Consolas"/>
                          <a:cs typeface="Consolas"/>
                        </a:rPr>
                        <a:t>ααααα</a:t>
                      </a:r>
                      <a:r>
                        <a:rPr lang="el-GR" sz="2800" dirty="0" smtClean="0">
                          <a:latin typeface="Consolas"/>
                          <a:cs typeface="Consolas"/>
                        </a:rPr>
                        <a:t>α</a:t>
                      </a:r>
                      <a:endParaRPr lang="en-US" sz="2800" dirty="0" smtClean="0">
                        <a:latin typeface="Consolas"/>
                        <a:cs typeface="Consolas"/>
                      </a:endParaRPr>
                    </a:p>
                    <a:p>
                      <a:pPr marL="0" indent="0">
                        <a:lnSpc>
                          <a:spcPct val="60000"/>
                        </a:lnSpc>
                        <a:buNone/>
                      </a:pPr>
                      <a:r>
                        <a:rPr lang="el-GR" sz="2800" dirty="0" smtClean="0">
                          <a:solidFill>
                            <a:srgbClr val="FF0000"/>
                          </a:solidFill>
                          <a:latin typeface="Consolas"/>
                          <a:cs typeface="Consolas"/>
                        </a:rPr>
                        <a:t>αααα</a:t>
                      </a:r>
                      <a:r>
                        <a:rPr lang="el-GR" sz="2800" dirty="0" smtClean="0">
                          <a:latin typeface="Consolas"/>
                          <a:cs typeface="Consolas"/>
                        </a:rPr>
                        <a:t>αα</a:t>
                      </a:r>
                      <a:endParaRPr lang="en-US" sz="2800" dirty="0" smtClean="0">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solidFill>
                            <a:srgbClr val="FF0000"/>
                          </a:solidFill>
                          <a:latin typeface="Consolas"/>
                          <a:cs typeface="Consolas"/>
                        </a:rPr>
                        <a:t>ααα</a:t>
                      </a:r>
                      <a:r>
                        <a:rPr lang="el-GR" sz="2800" dirty="0" smtClean="0">
                          <a:latin typeface="Consolas"/>
                          <a:cs typeface="Consolas"/>
                        </a:rPr>
                        <a:t>ααα</a:t>
                      </a:r>
                      <a:endParaRPr lang="en-US" sz="2800" dirty="0" smtClean="0">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solidFill>
                            <a:srgbClr val="FF0000"/>
                          </a:solidFill>
                          <a:latin typeface="Consolas"/>
                          <a:cs typeface="Consolas"/>
                        </a:rPr>
                        <a:t>αα</a:t>
                      </a:r>
                      <a:r>
                        <a:rPr lang="el-GR" sz="2800" dirty="0" smtClean="0">
                          <a:latin typeface="Consolas"/>
                          <a:cs typeface="Consolas"/>
                        </a:rPr>
                        <a:t>αααα</a:t>
                      </a:r>
                      <a:endParaRPr lang="en-US" sz="2800" dirty="0" smtClean="0">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solidFill>
                            <a:srgbClr val="FF0000"/>
                          </a:solidFill>
                          <a:latin typeface="Consolas"/>
                          <a:cs typeface="Consolas"/>
                        </a:rPr>
                        <a:t>α</a:t>
                      </a:r>
                      <a:r>
                        <a:rPr lang="el-GR" sz="2800" dirty="0" smtClean="0">
                          <a:latin typeface="Consolas"/>
                          <a:cs typeface="Consolas"/>
                        </a:rPr>
                        <a:t>ααααα</a:t>
                      </a: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Consolas"/>
                          <a:cs typeface="Consolas"/>
                        </a:rPr>
                        <a:t>αααααα</a:t>
                      </a:r>
                      <a:endParaRPr lang="en-US" sz="2800" dirty="0" smtClean="0">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endParaRPr lang="en-US" sz="2800" dirty="0">
                        <a:latin typeface="Consolas"/>
                        <a:cs typeface="Consolas"/>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r>
              <a:tr h="707136">
                <a:tc>
                  <a:txBody>
                    <a:bodyPr/>
                    <a:lstStyle/>
                    <a:p>
                      <a:pPr algn="ctr">
                        <a:lnSpc>
                          <a:spcPct val="60000"/>
                        </a:lnSpc>
                      </a:pPr>
                      <a:r>
                        <a:rPr lang="en-US" sz="2800" dirty="0" smtClean="0">
                          <a:latin typeface="+mn-lt"/>
                          <a:cs typeface="Menlo Regular"/>
                        </a:rPr>
                        <a:t> 2</a:t>
                      </a:r>
                      <a:endParaRPr lang="en-US" sz="2800" dirty="0">
                        <a:latin typeface="+mn-lt"/>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FFFFFF">
                        <a:alpha val="20000"/>
                      </a:srgbClr>
                    </a:solidFill>
                  </a:tcPr>
                </a:tc>
                <a:tc>
                  <a:txBody>
                    <a:bodyPr/>
                    <a:lstStyle/>
                    <a:p>
                      <a:pPr marL="0" indent="0" algn="ctr">
                        <a:lnSpc>
                          <a:spcPct val="60000"/>
                        </a:lnSpc>
                        <a:buNone/>
                      </a:pPr>
                      <a:r>
                        <a:rPr lang="en-US" sz="2800" dirty="0" smtClean="0">
                          <a:latin typeface="+mn-lt"/>
                          <a:cs typeface="Menlo Regular"/>
                        </a:rPr>
                        <a:t>6</a:t>
                      </a:r>
                      <a:endParaRPr lang="en-US" sz="2800" dirty="0">
                        <a:latin typeface="+mn-lt"/>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FFFFFF">
                        <a:alpha val="20000"/>
                      </a:srgbClr>
                    </a:solidFill>
                  </a:tcPr>
                </a:tc>
                <a:tc>
                  <a:txBody>
                    <a:bodyPr/>
                    <a:lstStyle/>
                    <a:p>
                      <a:pPr algn="ctr">
                        <a:lnSpc>
                          <a:spcPct val="60000"/>
                        </a:lnSpc>
                      </a:pPr>
                      <a:r>
                        <a:rPr lang="en-US" sz="2800" dirty="0" smtClean="0">
                          <a:latin typeface="+mn-lt"/>
                          <a:cs typeface="Menlo Regular"/>
                        </a:rPr>
                        <a:t>12</a:t>
                      </a:r>
                      <a:endParaRPr lang="en-US" sz="2800" dirty="0">
                        <a:latin typeface="+mn-lt"/>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FFFFFF">
                        <a:alpha val="20000"/>
                      </a:srgbClr>
                    </a:solidFill>
                  </a:tcPr>
                </a:tc>
                <a:tc>
                  <a:txBody>
                    <a:bodyPr/>
                    <a:lstStyle/>
                    <a:p>
                      <a:pPr algn="ctr">
                        <a:lnSpc>
                          <a:spcPct val="60000"/>
                        </a:lnSpc>
                      </a:pPr>
                      <a:r>
                        <a:rPr lang="en-US" sz="2800" dirty="0" smtClean="0">
                          <a:latin typeface="+mn-lt"/>
                          <a:cs typeface="Menlo Regular"/>
                        </a:rPr>
                        <a:t>20</a:t>
                      </a:r>
                      <a:endParaRPr lang="en-US" sz="2800" dirty="0">
                        <a:latin typeface="+mn-lt"/>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FFFFFF">
                        <a:alpha val="20000"/>
                      </a:srgbClr>
                    </a:solidFill>
                  </a:tcPr>
                </a:tc>
                <a:tc>
                  <a:txBody>
                    <a:bodyPr/>
                    <a:lstStyle/>
                    <a:p>
                      <a:pPr algn="ctr">
                        <a:lnSpc>
                          <a:spcPct val="60000"/>
                        </a:lnSpc>
                      </a:pPr>
                      <a:r>
                        <a:rPr lang="en-US" sz="2800" dirty="0" smtClean="0">
                          <a:latin typeface="+mn-lt"/>
                          <a:cs typeface="Menlo Regular"/>
                        </a:rPr>
                        <a:t>30</a:t>
                      </a:r>
                      <a:endParaRPr lang="en-US" sz="2800" dirty="0">
                        <a:latin typeface="+mn-lt"/>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FFFFFF">
                        <a:alpha val="20000"/>
                      </a:srgbClr>
                    </a:solidFill>
                  </a:tcPr>
                </a:tc>
                <a:tc>
                  <a:txBody>
                    <a:bodyPr/>
                    <a:lstStyle/>
                    <a:p>
                      <a:pPr marL="0" marR="0" indent="0" algn="ctr" defTabSz="457200" rtl="0" eaLnBrk="1" fontAlgn="auto" latinLnBrk="0" hangingPunct="1">
                        <a:lnSpc>
                          <a:spcPct val="60000"/>
                        </a:lnSpc>
                        <a:spcBef>
                          <a:spcPts val="0"/>
                        </a:spcBef>
                        <a:spcAft>
                          <a:spcPts val="0"/>
                        </a:spcAft>
                        <a:buClrTx/>
                        <a:buSzTx/>
                        <a:buFontTx/>
                        <a:buNone/>
                        <a:tabLst/>
                        <a:defRPr/>
                      </a:pPr>
                      <a:r>
                        <a:rPr lang="en-US" sz="2800" dirty="0" smtClean="0">
                          <a:latin typeface="+mn-lt"/>
                          <a:cs typeface="Menlo Regular"/>
                        </a:rPr>
                        <a:t>42</a:t>
                      </a:r>
                      <a:endParaRPr lang="en-US" sz="2800" dirty="0">
                        <a:latin typeface="+mn-lt"/>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FFFFFF">
                        <a:alpha val="20000"/>
                      </a:srgbClr>
                    </a:solidFill>
                  </a:tcPr>
                </a:tc>
              </a:tr>
            </a:tbl>
          </a:graphicData>
        </a:graphic>
      </p:graphicFrame>
      <p:sp>
        <p:nvSpPr>
          <p:cNvPr id="10" name="Slide Number Placeholder 9"/>
          <p:cNvSpPr>
            <a:spLocks noGrp="1"/>
          </p:cNvSpPr>
          <p:nvPr>
            <p:ph type="sldNum" sz="quarter" idx="12"/>
          </p:nvPr>
        </p:nvSpPr>
        <p:spPr/>
        <p:txBody>
          <a:bodyPr/>
          <a:lstStyle/>
          <a:p>
            <a:fld id="{4AA04D0C-89BA-0845-9137-904D20B84DDB}" type="slidenum">
              <a:rPr lang="en-US" smtClean="0"/>
              <a:pPr/>
              <a:t>47</a:t>
            </a:fld>
            <a:endParaRPr lang="en-US"/>
          </a:p>
        </p:txBody>
      </p:sp>
      <p:sp>
        <p:nvSpPr>
          <p:cNvPr id="7" name="TextBox 6"/>
          <p:cNvSpPr txBox="1"/>
          <p:nvPr/>
        </p:nvSpPr>
        <p:spPr>
          <a:xfrm>
            <a:off x="715316" y="4976798"/>
            <a:ext cx="6577667" cy="523220"/>
          </a:xfrm>
          <a:prstGeom prst="rect">
            <a:avLst/>
          </a:prstGeom>
          <a:noFill/>
        </p:spPr>
        <p:txBody>
          <a:bodyPr wrap="none" rtlCol="0">
            <a:spAutoFit/>
          </a:bodyPr>
          <a:lstStyle/>
          <a:p>
            <a:r>
              <a:rPr lang="en-US" sz="2800" i="1" dirty="0"/>
              <a:t>n</a:t>
            </a:r>
            <a:r>
              <a:rPr lang="en-US" sz="2800" dirty="0" smtClean="0"/>
              <a:t>th oblong number is area of the rectangle:</a:t>
            </a:r>
            <a:endParaRPr lang="en-US" sz="2800" dirty="0"/>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07631" y="712431"/>
            <a:ext cx="508000" cy="406400"/>
          </a:xfrm>
          <a:prstGeom prst="rect">
            <a:avLst/>
          </a:prstGeom>
        </p:spPr>
      </p:pic>
      <p:pic>
        <p:nvPicPr>
          <p:cNvPr id="8" name="Picture 7"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70250" y="5656263"/>
            <a:ext cx="2755900" cy="469900"/>
          </a:xfrm>
          <a:prstGeom prst="rect">
            <a:avLst/>
          </a:prstGeom>
        </p:spPr>
      </p:pic>
    </p:spTree>
    <p:extLst>
      <p:ext uri="{BB962C8B-B14F-4D97-AF65-F5344CB8AC3E}">
        <p14:creationId xmlns:p14="http://schemas.microsoft.com/office/powerpoint/2010/main" val="28508934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Relationship of Triangular and Oblong </a:t>
            </a:r>
            <a:endParaRPr lang="en-US" dirty="0"/>
          </a:p>
        </p:txBody>
      </p:sp>
      <p:sp>
        <p:nvSpPr>
          <p:cNvPr id="3" name="Content Placeholder 2"/>
          <p:cNvSpPr>
            <a:spLocks noGrp="1"/>
          </p:cNvSpPr>
          <p:nvPr>
            <p:ph idx="1"/>
          </p:nvPr>
        </p:nvSpPr>
        <p:spPr/>
        <p:txBody>
          <a:bodyPr/>
          <a:lstStyle/>
          <a:p>
            <a:pPr marL="0" indent="0">
              <a:lnSpc>
                <a:spcPct val="60000"/>
              </a:lnSpc>
              <a:buNone/>
            </a:pPr>
            <a:endParaRPr lang="en-US" dirty="0" smtClean="0">
              <a:latin typeface="Menlo Regular"/>
              <a:cs typeface="Menlo Regular"/>
            </a:endParaRPr>
          </a:p>
          <a:p>
            <a:pPr marL="0" indent="0">
              <a:lnSpc>
                <a:spcPct val="60000"/>
              </a:lnSpc>
              <a:buNone/>
            </a:pPr>
            <a:endParaRPr lang="en-US" dirty="0" smtClean="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p:txBody>
      </p:sp>
      <p:graphicFrame>
        <p:nvGraphicFramePr>
          <p:cNvPr id="5" name="Table 4"/>
          <p:cNvGraphicFramePr>
            <a:graphicFrameLocks noGrp="1"/>
          </p:cNvGraphicFramePr>
          <p:nvPr>
            <p:extLst>
              <p:ext uri="{D42A27DB-BD31-4B8C-83A1-F6EECF244321}">
                <p14:modId xmlns:p14="http://schemas.microsoft.com/office/powerpoint/2010/main" val="600263746"/>
              </p:ext>
            </p:extLst>
          </p:nvPr>
        </p:nvGraphicFramePr>
        <p:xfrm>
          <a:off x="-101600" y="1676400"/>
          <a:ext cx="8915400" cy="2846832"/>
        </p:xfrm>
        <a:graphic>
          <a:graphicData uri="http://schemas.openxmlformats.org/drawingml/2006/table">
            <a:tbl>
              <a:tblPr firstRow="1" bandRow="1">
                <a:tableStyleId>{BDBED569-4797-4DF1-A0F4-6AAB3CD982D8}</a:tableStyleId>
              </a:tblPr>
              <a:tblGrid>
                <a:gridCol w="1485900"/>
                <a:gridCol w="1485900"/>
                <a:gridCol w="1485900"/>
                <a:gridCol w="1485900"/>
                <a:gridCol w="1485900"/>
                <a:gridCol w="1485900"/>
              </a:tblGrid>
              <a:tr h="2133600">
                <a:tc>
                  <a:txBody>
                    <a:bodyPr/>
                    <a:lstStyle/>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Consolas"/>
                          <a:cs typeface="Consolas"/>
                        </a:rPr>
                        <a:t>  </a:t>
                      </a:r>
                      <a:r>
                        <a:rPr lang="en-US" sz="2800" dirty="0" smtClean="0">
                          <a:latin typeface="Consolas"/>
                          <a:cs typeface="Consolas"/>
                        </a:rPr>
                        <a:t> </a:t>
                      </a:r>
                      <a:r>
                        <a:rPr lang="el-GR" sz="2800" dirty="0" smtClean="0">
                          <a:solidFill>
                            <a:srgbClr val="FF0000"/>
                          </a:solidFill>
                          <a:latin typeface="Consolas"/>
                          <a:cs typeface="Consolas"/>
                        </a:rPr>
                        <a:t>α</a:t>
                      </a:r>
                      <a:endParaRPr lang="en-US" sz="2800" dirty="0" smtClean="0">
                        <a:solidFill>
                          <a:srgbClr val="FF0000"/>
                        </a:solidFill>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Consolas"/>
                          <a:cs typeface="Consolas"/>
                        </a:rPr>
                        <a:t>  </a:t>
                      </a:r>
                      <a:r>
                        <a:rPr lang="en-US" sz="2800" dirty="0" smtClean="0">
                          <a:latin typeface="Consolas"/>
                          <a:cs typeface="Consolas"/>
                        </a:rPr>
                        <a:t> </a:t>
                      </a:r>
                      <a:r>
                        <a:rPr lang="el-GR" sz="2800" dirty="0" smtClean="0">
                          <a:latin typeface="Consolas"/>
                          <a:cs typeface="Consolas"/>
                        </a:rPr>
                        <a:t>α</a:t>
                      </a:r>
                    </a:p>
                    <a:p>
                      <a:pPr marL="0" marR="0" indent="0" algn="l" defTabSz="457200" rtl="0" eaLnBrk="1" fontAlgn="auto" latinLnBrk="0" hangingPunct="1">
                        <a:lnSpc>
                          <a:spcPct val="60000"/>
                        </a:lnSpc>
                        <a:spcBef>
                          <a:spcPts val="0"/>
                        </a:spcBef>
                        <a:spcAft>
                          <a:spcPts val="0"/>
                        </a:spcAft>
                        <a:buClrTx/>
                        <a:buSzTx/>
                        <a:buFontTx/>
                        <a:buNone/>
                        <a:tabLst/>
                        <a:defRPr/>
                      </a:pPr>
                      <a:endParaRPr lang="en-US" sz="2800" dirty="0" smtClean="0">
                        <a:latin typeface="Consolas"/>
                        <a:cs typeface="Consolas"/>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n-US" sz="2800" dirty="0" smtClean="0">
                          <a:latin typeface="Consolas"/>
                          <a:cs typeface="Consolas"/>
                        </a:rPr>
                        <a:t>  </a:t>
                      </a:r>
                      <a:r>
                        <a:rPr lang="el-GR" sz="2800" dirty="0" smtClean="0">
                          <a:solidFill>
                            <a:srgbClr val="FF0000"/>
                          </a:solidFill>
                          <a:latin typeface="Consolas"/>
                          <a:cs typeface="Consolas"/>
                        </a:rPr>
                        <a:t>αα</a:t>
                      </a:r>
                      <a:endParaRPr lang="en-US" sz="2800" dirty="0" smtClean="0">
                        <a:solidFill>
                          <a:srgbClr val="FF0000"/>
                        </a:solidFill>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n-US" sz="2800" dirty="0" smtClean="0">
                          <a:solidFill>
                            <a:srgbClr val="FF0000"/>
                          </a:solidFill>
                          <a:latin typeface="Consolas"/>
                          <a:cs typeface="Consolas"/>
                        </a:rPr>
                        <a:t>  </a:t>
                      </a:r>
                      <a:r>
                        <a:rPr lang="el-GR" sz="2800" dirty="0" smtClean="0">
                          <a:solidFill>
                            <a:srgbClr val="FF0000"/>
                          </a:solidFill>
                          <a:latin typeface="Consolas"/>
                          <a:cs typeface="Consolas"/>
                        </a:rPr>
                        <a:t>α</a:t>
                      </a:r>
                      <a:r>
                        <a:rPr lang="el-GR" sz="2800" dirty="0" smtClean="0">
                          <a:latin typeface="Consolas"/>
                          <a:cs typeface="Consolas"/>
                        </a:rPr>
                        <a:t>α</a:t>
                      </a: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Consolas"/>
                          <a:cs typeface="Consolas"/>
                        </a:rPr>
                        <a:t>  αα</a:t>
                      </a:r>
                      <a:endParaRPr lang="en-US" sz="2800" dirty="0" smtClean="0">
                        <a:latin typeface="Consolas"/>
                        <a:cs typeface="Consolas"/>
                      </a:endParaRPr>
                    </a:p>
                    <a:p>
                      <a:pPr marL="0" indent="0">
                        <a:lnSpc>
                          <a:spcPct val="60000"/>
                        </a:lnSpc>
                        <a:buNone/>
                      </a:pPr>
                      <a:endParaRPr lang="en-US" sz="2800" dirty="0">
                        <a:latin typeface="Consolas"/>
                        <a:cs typeface="Consolas"/>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n-US" sz="2800" dirty="0" smtClean="0">
                          <a:latin typeface="Consolas"/>
                          <a:cs typeface="Consolas"/>
                        </a:rPr>
                        <a:t> </a:t>
                      </a:r>
                      <a:r>
                        <a:rPr lang="el-GR" sz="2800" dirty="0" smtClean="0">
                          <a:solidFill>
                            <a:srgbClr val="FF0000"/>
                          </a:solidFill>
                          <a:latin typeface="Consolas"/>
                          <a:cs typeface="Consolas"/>
                        </a:rPr>
                        <a:t>ααα</a:t>
                      </a:r>
                      <a:endParaRPr lang="en-US" sz="2800" dirty="0" smtClean="0">
                        <a:solidFill>
                          <a:srgbClr val="FF0000"/>
                        </a:solidFill>
                        <a:latin typeface="Consolas"/>
                        <a:cs typeface="Consolas"/>
                      </a:endParaRPr>
                    </a:p>
                    <a:p>
                      <a:pPr marL="0" indent="0">
                        <a:lnSpc>
                          <a:spcPct val="60000"/>
                        </a:lnSpc>
                        <a:buNone/>
                      </a:pPr>
                      <a:r>
                        <a:rPr lang="en-US" sz="2800" dirty="0" smtClean="0">
                          <a:solidFill>
                            <a:srgbClr val="FF0000"/>
                          </a:solidFill>
                          <a:latin typeface="Consolas"/>
                          <a:cs typeface="Consolas"/>
                        </a:rPr>
                        <a:t> </a:t>
                      </a:r>
                      <a:r>
                        <a:rPr lang="el-GR" sz="2800" dirty="0" smtClean="0">
                          <a:solidFill>
                            <a:srgbClr val="FF0000"/>
                          </a:solidFill>
                          <a:latin typeface="Consolas"/>
                          <a:cs typeface="Consolas"/>
                        </a:rPr>
                        <a:t>αα</a:t>
                      </a:r>
                      <a:r>
                        <a:rPr lang="el-GR" sz="2800" dirty="0" smtClean="0">
                          <a:solidFill>
                            <a:schemeClr val="tx1"/>
                          </a:solidFill>
                          <a:latin typeface="Consolas"/>
                          <a:cs typeface="Consolas"/>
                        </a:rPr>
                        <a:t>α</a:t>
                      </a:r>
                      <a:endParaRPr lang="en-US" sz="2800" dirty="0" smtClean="0">
                        <a:solidFill>
                          <a:schemeClr val="tx1"/>
                        </a:solidFill>
                        <a:latin typeface="Consolas"/>
                        <a:cs typeface="Consolas"/>
                      </a:endParaRPr>
                    </a:p>
                    <a:p>
                      <a:pPr marL="0" indent="0">
                        <a:lnSpc>
                          <a:spcPct val="60000"/>
                        </a:lnSpc>
                        <a:buNone/>
                      </a:pPr>
                      <a:r>
                        <a:rPr lang="en-US" sz="2800" dirty="0" smtClean="0">
                          <a:solidFill>
                            <a:srgbClr val="FF0000"/>
                          </a:solidFill>
                          <a:latin typeface="Consolas"/>
                          <a:cs typeface="Consolas"/>
                        </a:rPr>
                        <a:t> </a:t>
                      </a:r>
                      <a:r>
                        <a:rPr lang="el-GR" sz="2800" dirty="0" smtClean="0">
                          <a:solidFill>
                            <a:srgbClr val="FF0000"/>
                          </a:solidFill>
                          <a:latin typeface="Consolas"/>
                          <a:cs typeface="Consolas"/>
                        </a:rPr>
                        <a:t>α</a:t>
                      </a:r>
                      <a:r>
                        <a:rPr lang="el-GR" sz="2800" dirty="0" smtClean="0">
                          <a:latin typeface="Consolas"/>
                          <a:cs typeface="Consolas"/>
                        </a:rPr>
                        <a:t>αα</a:t>
                      </a:r>
                    </a:p>
                    <a:p>
                      <a:pPr marL="0" indent="0">
                        <a:lnSpc>
                          <a:spcPct val="60000"/>
                        </a:lnSpc>
                        <a:buNone/>
                      </a:pPr>
                      <a:r>
                        <a:rPr lang="el-GR" sz="2800" dirty="0" smtClean="0">
                          <a:latin typeface="Consolas"/>
                          <a:cs typeface="Consolas"/>
                        </a:rPr>
                        <a:t> ααα</a:t>
                      </a:r>
                      <a:endParaRPr lang="en-US" sz="2800" dirty="0" smtClean="0">
                        <a:latin typeface="Consolas"/>
                        <a:cs typeface="Consolas"/>
                      </a:endParaRPr>
                    </a:p>
                    <a:p>
                      <a:pPr>
                        <a:lnSpc>
                          <a:spcPct val="60000"/>
                        </a:lnSpc>
                      </a:pPr>
                      <a:endParaRPr lang="en-US" sz="2800" dirty="0">
                        <a:latin typeface="Consolas"/>
                        <a:cs typeface="Consolas"/>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l-GR" sz="2800" dirty="0" smtClean="0">
                          <a:solidFill>
                            <a:srgbClr val="FF0000"/>
                          </a:solidFill>
                          <a:latin typeface="Consolas"/>
                          <a:cs typeface="Consolas"/>
                        </a:rPr>
                        <a:t>αααα</a:t>
                      </a:r>
                    </a:p>
                    <a:p>
                      <a:pPr marL="0" indent="0">
                        <a:lnSpc>
                          <a:spcPct val="60000"/>
                        </a:lnSpc>
                        <a:buNone/>
                      </a:pPr>
                      <a:r>
                        <a:rPr lang="el-GR" sz="2800" dirty="0" smtClean="0">
                          <a:solidFill>
                            <a:srgbClr val="FF0000"/>
                          </a:solidFill>
                          <a:latin typeface="Consolas"/>
                          <a:cs typeface="Consolas"/>
                        </a:rPr>
                        <a:t>ααα</a:t>
                      </a:r>
                      <a:r>
                        <a:rPr lang="el-GR" sz="2800" dirty="0" smtClean="0">
                          <a:solidFill>
                            <a:schemeClr val="tx1"/>
                          </a:solidFill>
                          <a:latin typeface="Consolas"/>
                          <a:cs typeface="Consolas"/>
                        </a:rPr>
                        <a:t>α</a:t>
                      </a:r>
                      <a:endParaRPr lang="en-US" sz="2800" dirty="0" smtClean="0">
                        <a:solidFill>
                          <a:schemeClr val="tx1"/>
                        </a:solidFill>
                        <a:latin typeface="Consolas"/>
                        <a:cs typeface="Consolas"/>
                      </a:endParaRPr>
                    </a:p>
                    <a:p>
                      <a:pPr marL="0" indent="0">
                        <a:lnSpc>
                          <a:spcPct val="60000"/>
                        </a:lnSpc>
                        <a:buNone/>
                      </a:pPr>
                      <a:r>
                        <a:rPr lang="el-GR" sz="2800" dirty="0" smtClean="0">
                          <a:solidFill>
                            <a:srgbClr val="FF0000"/>
                          </a:solidFill>
                          <a:latin typeface="Consolas"/>
                          <a:cs typeface="Consolas"/>
                        </a:rPr>
                        <a:t>αα</a:t>
                      </a:r>
                      <a:r>
                        <a:rPr lang="el-GR" sz="2800" dirty="0" smtClean="0">
                          <a:solidFill>
                            <a:schemeClr val="tx1"/>
                          </a:solidFill>
                          <a:latin typeface="Consolas"/>
                          <a:cs typeface="Consolas"/>
                        </a:rPr>
                        <a:t>αα</a:t>
                      </a:r>
                      <a:endParaRPr lang="en-US" sz="2800" dirty="0" smtClean="0">
                        <a:solidFill>
                          <a:schemeClr val="tx1"/>
                        </a:solidFill>
                        <a:latin typeface="Consolas"/>
                        <a:cs typeface="Consolas"/>
                      </a:endParaRPr>
                    </a:p>
                    <a:p>
                      <a:pPr marL="0" indent="0">
                        <a:lnSpc>
                          <a:spcPct val="60000"/>
                        </a:lnSpc>
                        <a:buNone/>
                      </a:pPr>
                      <a:r>
                        <a:rPr lang="el-GR" sz="2800" dirty="0" smtClean="0">
                          <a:solidFill>
                            <a:srgbClr val="FF0000"/>
                          </a:solidFill>
                          <a:latin typeface="Consolas"/>
                          <a:cs typeface="Consolas"/>
                        </a:rPr>
                        <a:t>α</a:t>
                      </a:r>
                      <a:r>
                        <a:rPr lang="el-GR" sz="2800" dirty="0" smtClean="0">
                          <a:latin typeface="Consolas"/>
                          <a:cs typeface="Consolas"/>
                        </a:rPr>
                        <a:t>ααα</a:t>
                      </a:r>
                      <a:endParaRPr lang="en-US" sz="2800" dirty="0" smtClean="0">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Consolas"/>
                          <a:cs typeface="Consolas"/>
                        </a:rPr>
                        <a:t>αααα</a:t>
                      </a:r>
                      <a:endParaRPr lang="en-US" sz="2800" dirty="0" smtClean="0">
                        <a:latin typeface="Consolas"/>
                        <a:cs typeface="Consolas"/>
                      </a:endParaRPr>
                    </a:p>
                    <a:p>
                      <a:pPr>
                        <a:lnSpc>
                          <a:spcPct val="60000"/>
                        </a:lnSpc>
                      </a:pPr>
                      <a:endParaRPr lang="en-US" sz="2800" dirty="0">
                        <a:latin typeface="Consolas"/>
                        <a:cs typeface="Consolas"/>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l-GR" sz="2800" dirty="0" smtClean="0">
                          <a:solidFill>
                            <a:srgbClr val="FF0000"/>
                          </a:solidFill>
                          <a:latin typeface="Consolas"/>
                          <a:cs typeface="Consolas"/>
                        </a:rPr>
                        <a:t>ααααα</a:t>
                      </a:r>
                    </a:p>
                    <a:p>
                      <a:pPr marL="0" indent="0">
                        <a:lnSpc>
                          <a:spcPct val="60000"/>
                        </a:lnSpc>
                        <a:buNone/>
                      </a:pPr>
                      <a:r>
                        <a:rPr lang="el-GR" sz="2800" dirty="0" smtClean="0">
                          <a:solidFill>
                            <a:srgbClr val="FF0000"/>
                          </a:solidFill>
                          <a:latin typeface="Consolas"/>
                          <a:cs typeface="Consolas"/>
                        </a:rPr>
                        <a:t>αααα</a:t>
                      </a:r>
                      <a:r>
                        <a:rPr lang="el-GR" sz="2800" dirty="0" smtClean="0">
                          <a:solidFill>
                            <a:schemeClr val="tx1"/>
                          </a:solidFill>
                          <a:latin typeface="Consolas"/>
                          <a:cs typeface="Consolas"/>
                        </a:rPr>
                        <a:t>α</a:t>
                      </a:r>
                      <a:endParaRPr lang="en-US" sz="2800" dirty="0" smtClean="0">
                        <a:solidFill>
                          <a:schemeClr val="tx1"/>
                        </a:solidFill>
                        <a:latin typeface="Consolas"/>
                        <a:cs typeface="Consolas"/>
                      </a:endParaRPr>
                    </a:p>
                    <a:p>
                      <a:pPr marL="0" indent="0">
                        <a:lnSpc>
                          <a:spcPct val="60000"/>
                        </a:lnSpc>
                        <a:buNone/>
                      </a:pPr>
                      <a:r>
                        <a:rPr lang="el-GR" sz="2800" dirty="0" smtClean="0">
                          <a:solidFill>
                            <a:srgbClr val="FF0000"/>
                          </a:solidFill>
                          <a:latin typeface="Consolas"/>
                          <a:cs typeface="Consolas"/>
                        </a:rPr>
                        <a:t>ααα</a:t>
                      </a:r>
                      <a:r>
                        <a:rPr lang="el-GR" sz="2800" dirty="0" smtClean="0">
                          <a:solidFill>
                            <a:srgbClr val="000000"/>
                          </a:solidFill>
                          <a:latin typeface="Consolas"/>
                          <a:cs typeface="Consolas"/>
                        </a:rPr>
                        <a:t>αα</a:t>
                      </a:r>
                      <a:endParaRPr lang="en-US" sz="2800" dirty="0" smtClean="0">
                        <a:solidFill>
                          <a:srgbClr val="000000"/>
                        </a:solidFill>
                        <a:latin typeface="Consolas"/>
                        <a:cs typeface="Consolas"/>
                      </a:endParaRPr>
                    </a:p>
                    <a:p>
                      <a:pPr marL="0" indent="0">
                        <a:lnSpc>
                          <a:spcPct val="60000"/>
                        </a:lnSpc>
                        <a:buNone/>
                      </a:pPr>
                      <a:r>
                        <a:rPr lang="el-GR" sz="2800" dirty="0" smtClean="0">
                          <a:solidFill>
                            <a:srgbClr val="FF0000"/>
                          </a:solidFill>
                          <a:latin typeface="Consolas"/>
                          <a:cs typeface="Consolas"/>
                        </a:rPr>
                        <a:t>αα</a:t>
                      </a:r>
                      <a:r>
                        <a:rPr lang="el-GR" sz="2800" dirty="0" smtClean="0">
                          <a:solidFill>
                            <a:srgbClr val="000000"/>
                          </a:solidFill>
                          <a:latin typeface="Consolas"/>
                          <a:cs typeface="Consolas"/>
                        </a:rPr>
                        <a:t>ααα</a:t>
                      </a:r>
                      <a:endParaRPr lang="en-US" sz="2800" dirty="0" smtClean="0">
                        <a:solidFill>
                          <a:srgbClr val="000000"/>
                        </a:solidFill>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solidFill>
                            <a:srgbClr val="FF0000"/>
                          </a:solidFill>
                          <a:latin typeface="Consolas"/>
                          <a:cs typeface="Consolas"/>
                        </a:rPr>
                        <a:t>α</a:t>
                      </a:r>
                      <a:r>
                        <a:rPr lang="el-GR" sz="2800" dirty="0" smtClean="0">
                          <a:latin typeface="Consolas"/>
                          <a:cs typeface="Consolas"/>
                        </a:rPr>
                        <a:t>αααα</a:t>
                      </a:r>
                      <a:endParaRPr lang="en-US" sz="2800" dirty="0" smtClean="0">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Consolas"/>
                          <a:cs typeface="Consolas"/>
                        </a:rPr>
                        <a:t>ααααα</a:t>
                      </a:r>
                      <a:endParaRPr lang="en-US" sz="2800" dirty="0" smtClean="0">
                        <a:latin typeface="Consolas"/>
                        <a:cs typeface="Consolas"/>
                      </a:endParaRPr>
                    </a:p>
                    <a:p>
                      <a:pPr>
                        <a:lnSpc>
                          <a:spcPct val="60000"/>
                        </a:lnSpc>
                      </a:pPr>
                      <a:endParaRPr lang="en-US" sz="2800" dirty="0">
                        <a:latin typeface="Consolas"/>
                        <a:cs typeface="Consolas"/>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l-GR" sz="2800" dirty="0" smtClean="0">
                          <a:solidFill>
                            <a:srgbClr val="FF0000"/>
                          </a:solidFill>
                          <a:latin typeface="Consolas"/>
                          <a:cs typeface="Consolas"/>
                        </a:rPr>
                        <a:t>αααααα</a:t>
                      </a:r>
                      <a:endParaRPr lang="en-US" sz="2800" dirty="0" smtClean="0">
                        <a:solidFill>
                          <a:srgbClr val="FF0000"/>
                        </a:solidFill>
                        <a:latin typeface="Consolas"/>
                        <a:cs typeface="Consolas"/>
                      </a:endParaRPr>
                    </a:p>
                    <a:p>
                      <a:pPr marL="0" indent="0">
                        <a:lnSpc>
                          <a:spcPct val="60000"/>
                        </a:lnSpc>
                        <a:buNone/>
                      </a:pPr>
                      <a:r>
                        <a:rPr lang="el-GR" sz="2800" dirty="0" smtClean="0">
                          <a:solidFill>
                            <a:srgbClr val="FF0000"/>
                          </a:solidFill>
                          <a:latin typeface="Consolas"/>
                          <a:cs typeface="Consolas"/>
                        </a:rPr>
                        <a:t>ααααα</a:t>
                      </a:r>
                      <a:r>
                        <a:rPr lang="el-GR" sz="2800" dirty="0" smtClean="0">
                          <a:latin typeface="Consolas"/>
                          <a:cs typeface="Consolas"/>
                        </a:rPr>
                        <a:t>α</a:t>
                      </a:r>
                      <a:endParaRPr lang="en-US" sz="2800" dirty="0" smtClean="0">
                        <a:latin typeface="Consolas"/>
                        <a:cs typeface="Consolas"/>
                      </a:endParaRPr>
                    </a:p>
                    <a:p>
                      <a:pPr marL="0" indent="0">
                        <a:lnSpc>
                          <a:spcPct val="60000"/>
                        </a:lnSpc>
                        <a:buNone/>
                      </a:pPr>
                      <a:r>
                        <a:rPr lang="el-GR" sz="2800" dirty="0" smtClean="0">
                          <a:solidFill>
                            <a:srgbClr val="FF0000"/>
                          </a:solidFill>
                          <a:latin typeface="Consolas"/>
                          <a:cs typeface="Consolas"/>
                        </a:rPr>
                        <a:t>αααα</a:t>
                      </a:r>
                      <a:r>
                        <a:rPr lang="el-GR" sz="2800" dirty="0" smtClean="0">
                          <a:latin typeface="Consolas"/>
                          <a:cs typeface="Consolas"/>
                        </a:rPr>
                        <a:t>αα</a:t>
                      </a:r>
                      <a:endParaRPr lang="en-US" sz="2800" dirty="0" smtClean="0">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solidFill>
                            <a:srgbClr val="FF0000"/>
                          </a:solidFill>
                          <a:latin typeface="Consolas"/>
                          <a:cs typeface="Consolas"/>
                        </a:rPr>
                        <a:t>ααα</a:t>
                      </a:r>
                      <a:r>
                        <a:rPr lang="el-GR" sz="2800" dirty="0" smtClean="0">
                          <a:latin typeface="Consolas"/>
                          <a:cs typeface="Consolas"/>
                        </a:rPr>
                        <a:t>ααα</a:t>
                      </a:r>
                      <a:endParaRPr lang="en-US" sz="2800" dirty="0" smtClean="0">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solidFill>
                            <a:srgbClr val="FF0000"/>
                          </a:solidFill>
                          <a:latin typeface="Consolas"/>
                          <a:cs typeface="Consolas"/>
                        </a:rPr>
                        <a:t>αα</a:t>
                      </a:r>
                      <a:r>
                        <a:rPr lang="el-GR" sz="2800" dirty="0" smtClean="0">
                          <a:latin typeface="Consolas"/>
                          <a:cs typeface="Consolas"/>
                        </a:rPr>
                        <a:t>αααα</a:t>
                      </a:r>
                      <a:endParaRPr lang="en-US" sz="2800" dirty="0" smtClean="0">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solidFill>
                            <a:srgbClr val="FF0000"/>
                          </a:solidFill>
                          <a:latin typeface="Consolas"/>
                          <a:cs typeface="Consolas"/>
                        </a:rPr>
                        <a:t>α</a:t>
                      </a:r>
                      <a:r>
                        <a:rPr lang="el-GR" sz="2800" dirty="0" smtClean="0">
                          <a:latin typeface="Consolas"/>
                          <a:cs typeface="Consolas"/>
                        </a:rPr>
                        <a:t>ααααα</a:t>
                      </a: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Consolas"/>
                          <a:cs typeface="Consolas"/>
                        </a:rPr>
                        <a:t>αααααα</a:t>
                      </a:r>
                      <a:endParaRPr lang="en-US" sz="2800" dirty="0" smtClean="0">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endParaRPr lang="en-US" sz="2800" dirty="0">
                        <a:latin typeface="Consolas"/>
                        <a:cs typeface="Consolas"/>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r>
              <a:tr h="707136">
                <a:tc>
                  <a:txBody>
                    <a:bodyPr/>
                    <a:lstStyle/>
                    <a:p>
                      <a:pPr algn="ctr">
                        <a:lnSpc>
                          <a:spcPct val="60000"/>
                        </a:lnSpc>
                      </a:pPr>
                      <a:r>
                        <a:rPr lang="en-US" sz="2800" dirty="0" smtClean="0">
                          <a:latin typeface="+mn-lt"/>
                          <a:cs typeface="Menlo Regular"/>
                        </a:rPr>
                        <a:t> 2</a:t>
                      </a:r>
                      <a:endParaRPr lang="en-US" sz="2800" dirty="0">
                        <a:latin typeface="+mn-lt"/>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FFFFFF">
                        <a:alpha val="20000"/>
                      </a:srgbClr>
                    </a:solidFill>
                  </a:tcPr>
                </a:tc>
                <a:tc>
                  <a:txBody>
                    <a:bodyPr/>
                    <a:lstStyle/>
                    <a:p>
                      <a:pPr marL="0" indent="0" algn="ctr">
                        <a:lnSpc>
                          <a:spcPct val="60000"/>
                        </a:lnSpc>
                        <a:buNone/>
                      </a:pPr>
                      <a:r>
                        <a:rPr lang="en-US" sz="2800" dirty="0" smtClean="0">
                          <a:latin typeface="+mn-lt"/>
                          <a:cs typeface="Menlo Regular"/>
                        </a:rPr>
                        <a:t>6</a:t>
                      </a:r>
                      <a:endParaRPr lang="en-US" sz="2800" dirty="0">
                        <a:latin typeface="+mn-lt"/>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FFFFFF">
                        <a:alpha val="20000"/>
                      </a:srgbClr>
                    </a:solidFill>
                  </a:tcPr>
                </a:tc>
                <a:tc>
                  <a:txBody>
                    <a:bodyPr/>
                    <a:lstStyle/>
                    <a:p>
                      <a:pPr algn="ctr">
                        <a:lnSpc>
                          <a:spcPct val="60000"/>
                        </a:lnSpc>
                      </a:pPr>
                      <a:r>
                        <a:rPr lang="en-US" sz="2800" dirty="0" smtClean="0">
                          <a:latin typeface="+mn-lt"/>
                          <a:cs typeface="Menlo Regular"/>
                        </a:rPr>
                        <a:t>12</a:t>
                      </a:r>
                      <a:endParaRPr lang="en-US" sz="2800" dirty="0">
                        <a:latin typeface="+mn-lt"/>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FFFFFF">
                        <a:alpha val="20000"/>
                      </a:srgbClr>
                    </a:solidFill>
                  </a:tcPr>
                </a:tc>
                <a:tc>
                  <a:txBody>
                    <a:bodyPr/>
                    <a:lstStyle/>
                    <a:p>
                      <a:pPr algn="ctr">
                        <a:lnSpc>
                          <a:spcPct val="60000"/>
                        </a:lnSpc>
                      </a:pPr>
                      <a:r>
                        <a:rPr lang="en-US" sz="2800" dirty="0" smtClean="0">
                          <a:latin typeface="+mn-lt"/>
                          <a:cs typeface="Menlo Regular"/>
                        </a:rPr>
                        <a:t>20</a:t>
                      </a:r>
                      <a:endParaRPr lang="en-US" sz="2800" dirty="0">
                        <a:latin typeface="+mn-lt"/>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FFFFFF">
                        <a:alpha val="20000"/>
                      </a:srgbClr>
                    </a:solidFill>
                  </a:tcPr>
                </a:tc>
                <a:tc>
                  <a:txBody>
                    <a:bodyPr/>
                    <a:lstStyle/>
                    <a:p>
                      <a:pPr algn="ctr">
                        <a:lnSpc>
                          <a:spcPct val="60000"/>
                        </a:lnSpc>
                      </a:pPr>
                      <a:r>
                        <a:rPr lang="en-US" sz="2800" dirty="0" smtClean="0">
                          <a:latin typeface="+mn-lt"/>
                          <a:cs typeface="Menlo Regular"/>
                        </a:rPr>
                        <a:t>30</a:t>
                      </a:r>
                      <a:endParaRPr lang="en-US" sz="2800" dirty="0">
                        <a:latin typeface="+mn-lt"/>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FFFFFF">
                        <a:alpha val="20000"/>
                      </a:srgbClr>
                    </a:solidFill>
                  </a:tcPr>
                </a:tc>
                <a:tc>
                  <a:txBody>
                    <a:bodyPr/>
                    <a:lstStyle/>
                    <a:p>
                      <a:pPr marL="0" marR="0" indent="0" algn="ctr" defTabSz="457200" rtl="0" eaLnBrk="1" fontAlgn="auto" latinLnBrk="0" hangingPunct="1">
                        <a:lnSpc>
                          <a:spcPct val="60000"/>
                        </a:lnSpc>
                        <a:spcBef>
                          <a:spcPts val="0"/>
                        </a:spcBef>
                        <a:spcAft>
                          <a:spcPts val="0"/>
                        </a:spcAft>
                        <a:buClrTx/>
                        <a:buSzTx/>
                        <a:buFontTx/>
                        <a:buNone/>
                        <a:tabLst/>
                        <a:defRPr/>
                      </a:pPr>
                      <a:r>
                        <a:rPr lang="en-US" sz="2800" dirty="0" smtClean="0">
                          <a:latin typeface="+mn-lt"/>
                          <a:cs typeface="Menlo Regular"/>
                        </a:rPr>
                        <a:t>42</a:t>
                      </a:r>
                      <a:endParaRPr lang="en-US" sz="2800" dirty="0">
                        <a:latin typeface="+mn-lt"/>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FFFFFF">
                        <a:alpha val="20000"/>
                      </a:srgbClr>
                    </a:solidFill>
                  </a:tcPr>
                </a:tc>
              </a:tr>
            </a:tbl>
          </a:graphicData>
        </a:graphic>
      </p:graphicFrame>
      <p:sp>
        <p:nvSpPr>
          <p:cNvPr id="10" name="Slide Number Placeholder 9"/>
          <p:cNvSpPr>
            <a:spLocks noGrp="1"/>
          </p:cNvSpPr>
          <p:nvPr>
            <p:ph type="sldNum" sz="quarter" idx="12"/>
          </p:nvPr>
        </p:nvSpPr>
        <p:spPr/>
        <p:txBody>
          <a:bodyPr/>
          <a:lstStyle/>
          <a:p>
            <a:fld id="{4AA04D0C-89BA-0845-9137-904D20B84DDB}" type="slidenum">
              <a:rPr lang="en-US" smtClean="0"/>
              <a:pPr/>
              <a:t>48</a:t>
            </a:fld>
            <a:endParaRPr lang="en-US"/>
          </a:p>
        </p:txBody>
      </p:sp>
      <p:sp>
        <p:nvSpPr>
          <p:cNvPr id="7" name="TextBox 6"/>
          <p:cNvSpPr txBox="1"/>
          <p:nvPr/>
        </p:nvSpPr>
        <p:spPr>
          <a:xfrm>
            <a:off x="28604" y="4568520"/>
            <a:ext cx="9086792" cy="523220"/>
          </a:xfrm>
          <a:prstGeom prst="rect">
            <a:avLst/>
          </a:prstGeom>
          <a:noFill/>
        </p:spPr>
        <p:txBody>
          <a:bodyPr wrap="none" rtlCol="0">
            <a:spAutoFit/>
          </a:bodyPr>
          <a:lstStyle/>
          <a:p>
            <a:r>
              <a:rPr lang="en-US" sz="2800" dirty="0" smtClean="0"/>
              <a:t>Triangle is half the rectangle, so sum of first </a:t>
            </a:r>
            <a:r>
              <a:rPr lang="en-US" sz="2800" i="1" dirty="0" smtClean="0"/>
              <a:t>n</a:t>
            </a:r>
            <a:r>
              <a:rPr lang="en-US" sz="2800" dirty="0" smtClean="0"/>
              <a:t> pos. integers is:</a:t>
            </a:r>
            <a:endParaRPr lang="en-US" sz="2800" dirty="0"/>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6500" y="5245100"/>
            <a:ext cx="5029200" cy="1155357"/>
          </a:xfrm>
          <a:prstGeom prst="rect">
            <a:avLst/>
          </a:prstGeom>
        </p:spPr>
      </p:pic>
    </p:spTree>
    <p:extLst>
      <p:ext uri="{BB962C8B-B14F-4D97-AF65-F5344CB8AC3E}">
        <p14:creationId xmlns:p14="http://schemas.microsoft.com/office/powerpoint/2010/main" val="41348705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Gnomons</a:t>
            </a:r>
            <a:endParaRPr lang="en-US" dirty="0"/>
          </a:p>
        </p:txBody>
      </p:sp>
      <p:sp>
        <p:nvSpPr>
          <p:cNvPr id="3" name="Content Placeholder 2"/>
          <p:cNvSpPr>
            <a:spLocks noGrp="1"/>
          </p:cNvSpPr>
          <p:nvPr>
            <p:ph idx="1"/>
          </p:nvPr>
        </p:nvSpPr>
        <p:spPr/>
        <p:txBody>
          <a:bodyPr/>
          <a:lstStyle/>
          <a:p>
            <a:pPr marL="0" indent="0">
              <a:lnSpc>
                <a:spcPct val="60000"/>
              </a:lnSpc>
              <a:buNone/>
            </a:pPr>
            <a:endParaRPr lang="en-US" dirty="0" smtClean="0">
              <a:latin typeface="Menlo Regular"/>
              <a:cs typeface="Menlo Regular"/>
            </a:endParaRPr>
          </a:p>
          <a:p>
            <a:pPr marL="0" indent="0">
              <a:lnSpc>
                <a:spcPct val="60000"/>
              </a:lnSpc>
              <a:buNone/>
            </a:pPr>
            <a:endParaRPr lang="en-US" dirty="0" smtClean="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p:txBody>
      </p:sp>
      <p:graphicFrame>
        <p:nvGraphicFramePr>
          <p:cNvPr id="5" name="Table 4"/>
          <p:cNvGraphicFramePr>
            <a:graphicFrameLocks noGrp="1"/>
          </p:cNvGraphicFramePr>
          <p:nvPr>
            <p:extLst>
              <p:ext uri="{D42A27DB-BD31-4B8C-83A1-F6EECF244321}">
                <p14:modId xmlns:p14="http://schemas.microsoft.com/office/powerpoint/2010/main" val="2438191415"/>
              </p:ext>
            </p:extLst>
          </p:nvPr>
        </p:nvGraphicFramePr>
        <p:xfrm>
          <a:off x="-114300" y="1676400"/>
          <a:ext cx="8915400" cy="2840736"/>
        </p:xfrm>
        <a:graphic>
          <a:graphicData uri="http://schemas.openxmlformats.org/drawingml/2006/table">
            <a:tbl>
              <a:tblPr firstRow="1" bandRow="1">
                <a:tableStyleId>{BDBED569-4797-4DF1-A0F4-6AAB3CD982D8}</a:tableStyleId>
              </a:tblPr>
              <a:tblGrid>
                <a:gridCol w="1485900"/>
                <a:gridCol w="1485900"/>
                <a:gridCol w="1485900"/>
                <a:gridCol w="1485900"/>
                <a:gridCol w="1485900"/>
                <a:gridCol w="1485900"/>
              </a:tblGrid>
              <a:tr h="2133600">
                <a:tc>
                  <a:txBody>
                    <a:bodyPr/>
                    <a:lstStyle/>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Consolas"/>
                          <a:cs typeface="Consolas"/>
                        </a:rPr>
                        <a:t>  </a:t>
                      </a:r>
                      <a:endParaRPr lang="en-US" sz="2800" dirty="0" smtClean="0">
                        <a:solidFill>
                          <a:srgbClr val="FF0000"/>
                        </a:solidFill>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Consolas"/>
                          <a:cs typeface="Consolas"/>
                        </a:rPr>
                        <a:t>  </a:t>
                      </a:r>
                      <a:r>
                        <a:rPr lang="en-US" sz="2800" dirty="0" smtClean="0">
                          <a:latin typeface="Consolas"/>
                          <a:cs typeface="Consolas"/>
                        </a:rPr>
                        <a:t> </a:t>
                      </a:r>
                      <a:r>
                        <a:rPr lang="el-GR" sz="2800" dirty="0" smtClean="0">
                          <a:latin typeface="Consolas"/>
                          <a:cs typeface="Consolas"/>
                        </a:rPr>
                        <a:t>α</a:t>
                      </a:r>
                    </a:p>
                    <a:p>
                      <a:pPr marL="0" marR="0" indent="0" algn="l" defTabSz="457200" rtl="0" eaLnBrk="1" fontAlgn="auto" latinLnBrk="0" hangingPunct="1">
                        <a:lnSpc>
                          <a:spcPct val="60000"/>
                        </a:lnSpc>
                        <a:spcBef>
                          <a:spcPts val="0"/>
                        </a:spcBef>
                        <a:spcAft>
                          <a:spcPts val="0"/>
                        </a:spcAft>
                        <a:buClrTx/>
                        <a:buSzTx/>
                        <a:buFontTx/>
                        <a:buNone/>
                        <a:tabLst/>
                        <a:defRPr/>
                      </a:pPr>
                      <a:endParaRPr lang="en-US" sz="2800" dirty="0" smtClean="0">
                        <a:latin typeface="Consolas"/>
                        <a:cs typeface="Consolas"/>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FFFFFF"/>
                    </a:solidFill>
                  </a:tcPr>
                </a:tc>
                <a:tc>
                  <a:txBody>
                    <a:bodyPr/>
                    <a:lstStyle/>
                    <a:p>
                      <a:pPr marL="0" indent="0">
                        <a:lnSpc>
                          <a:spcPct val="60000"/>
                        </a:lnSpc>
                        <a:buNone/>
                      </a:pPr>
                      <a:r>
                        <a:rPr lang="en-US" sz="2800" baseline="0" dirty="0" smtClean="0">
                          <a:solidFill>
                            <a:srgbClr val="FF0000"/>
                          </a:solidFill>
                          <a:latin typeface="Consolas"/>
                          <a:cs typeface="Consolas"/>
                        </a:rPr>
                        <a:t>  </a:t>
                      </a:r>
                      <a:r>
                        <a:rPr lang="el-GR" sz="2800" dirty="0" smtClean="0">
                          <a:solidFill>
                            <a:srgbClr val="FF0000"/>
                          </a:solidFill>
                          <a:latin typeface="Consolas"/>
                          <a:cs typeface="Consolas"/>
                        </a:rPr>
                        <a:t>αα</a:t>
                      </a: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Consolas"/>
                          <a:cs typeface="Consolas"/>
                        </a:rPr>
                        <a:t>  </a:t>
                      </a:r>
                      <a:r>
                        <a:rPr lang="en-US" sz="2800" baseline="0" dirty="0" smtClean="0">
                          <a:latin typeface="Consolas"/>
                          <a:cs typeface="Consolas"/>
                        </a:rPr>
                        <a:t> </a:t>
                      </a:r>
                      <a:r>
                        <a:rPr lang="el-GR" sz="2800" dirty="0" smtClean="0">
                          <a:solidFill>
                            <a:srgbClr val="FF0000"/>
                          </a:solidFill>
                          <a:latin typeface="Consolas"/>
                          <a:cs typeface="Consolas"/>
                        </a:rPr>
                        <a:t>α</a:t>
                      </a:r>
                      <a:endParaRPr lang="en-US" sz="2800" dirty="0" smtClean="0">
                        <a:solidFill>
                          <a:srgbClr val="FF0000"/>
                        </a:solidFill>
                        <a:latin typeface="Consolas"/>
                        <a:cs typeface="Consolas"/>
                      </a:endParaRPr>
                    </a:p>
                    <a:p>
                      <a:pPr marL="0" indent="0">
                        <a:lnSpc>
                          <a:spcPct val="60000"/>
                        </a:lnSpc>
                        <a:buNone/>
                      </a:pPr>
                      <a:endParaRPr lang="en-US" sz="2800" dirty="0">
                        <a:latin typeface="Consolas"/>
                        <a:cs typeface="Consolas"/>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FFFFFF"/>
                    </a:solidFill>
                  </a:tcPr>
                </a:tc>
                <a:tc>
                  <a:txBody>
                    <a:bodyPr/>
                    <a:lstStyle/>
                    <a:p>
                      <a:pPr marL="0" indent="0">
                        <a:lnSpc>
                          <a:spcPct val="60000"/>
                        </a:lnSpc>
                        <a:buNone/>
                      </a:pPr>
                      <a:r>
                        <a:rPr lang="en-US" sz="2800" baseline="0" dirty="0" smtClean="0">
                          <a:solidFill>
                            <a:srgbClr val="FF0000"/>
                          </a:solidFill>
                          <a:latin typeface="Consolas"/>
                          <a:cs typeface="Consolas"/>
                        </a:rPr>
                        <a:t> </a:t>
                      </a:r>
                      <a:r>
                        <a:rPr lang="el-GR" sz="2800" dirty="0" smtClean="0">
                          <a:solidFill>
                            <a:srgbClr val="660066"/>
                          </a:solidFill>
                          <a:latin typeface="Consolas"/>
                          <a:cs typeface="Consolas"/>
                        </a:rPr>
                        <a:t>ααα</a:t>
                      </a:r>
                      <a:endParaRPr lang="en-US" sz="2800" dirty="0" smtClean="0">
                        <a:solidFill>
                          <a:srgbClr val="660066"/>
                        </a:solidFill>
                        <a:latin typeface="Consolas"/>
                        <a:cs typeface="Consolas"/>
                      </a:endParaRPr>
                    </a:p>
                    <a:p>
                      <a:pPr marL="0" indent="0">
                        <a:lnSpc>
                          <a:spcPct val="60000"/>
                        </a:lnSpc>
                        <a:buNone/>
                      </a:pPr>
                      <a:r>
                        <a:rPr lang="en-US" sz="2800" dirty="0" smtClean="0">
                          <a:solidFill>
                            <a:srgbClr val="FF0000"/>
                          </a:solidFill>
                          <a:latin typeface="Consolas"/>
                          <a:cs typeface="Consolas"/>
                        </a:rPr>
                        <a:t> </a:t>
                      </a:r>
                      <a:r>
                        <a:rPr lang="en-US" sz="2800" baseline="0" dirty="0" smtClean="0">
                          <a:solidFill>
                            <a:srgbClr val="FF0000"/>
                          </a:solidFill>
                          <a:latin typeface="Consolas"/>
                          <a:cs typeface="Consolas"/>
                        </a:rPr>
                        <a:t>  </a:t>
                      </a:r>
                      <a:r>
                        <a:rPr lang="el-GR" sz="2800" dirty="0" smtClean="0">
                          <a:solidFill>
                            <a:srgbClr val="660066"/>
                          </a:solidFill>
                          <a:latin typeface="Consolas"/>
                          <a:cs typeface="Consolas"/>
                        </a:rPr>
                        <a:t>α</a:t>
                      </a:r>
                    </a:p>
                    <a:p>
                      <a:pPr marL="0" indent="0">
                        <a:lnSpc>
                          <a:spcPct val="60000"/>
                        </a:lnSpc>
                        <a:buNone/>
                      </a:pPr>
                      <a:r>
                        <a:rPr lang="el-GR" sz="2800" dirty="0" smtClean="0">
                          <a:latin typeface="Consolas"/>
                          <a:cs typeface="Consolas"/>
                        </a:rPr>
                        <a:t> </a:t>
                      </a:r>
                      <a:r>
                        <a:rPr lang="en-US" sz="2800" baseline="0" dirty="0" smtClean="0">
                          <a:latin typeface="Consolas"/>
                          <a:cs typeface="Consolas"/>
                        </a:rPr>
                        <a:t>  </a:t>
                      </a:r>
                      <a:r>
                        <a:rPr lang="el-GR" sz="2800" dirty="0" smtClean="0">
                          <a:solidFill>
                            <a:srgbClr val="660066"/>
                          </a:solidFill>
                          <a:latin typeface="Consolas"/>
                          <a:cs typeface="Consolas"/>
                        </a:rPr>
                        <a:t>α</a:t>
                      </a:r>
                      <a:endParaRPr lang="en-US" sz="2800" dirty="0" smtClean="0">
                        <a:solidFill>
                          <a:srgbClr val="660066"/>
                        </a:solidFill>
                        <a:latin typeface="Consolas"/>
                        <a:cs typeface="Consolas"/>
                      </a:endParaRPr>
                    </a:p>
                    <a:p>
                      <a:pPr>
                        <a:lnSpc>
                          <a:spcPct val="60000"/>
                        </a:lnSpc>
                      </a:pPr>
                      <a:endParaRPr lang="en-US" sz="2800" dirty="0">
                        <a:latin typeface="Consolas"/>
                        <a:cs typeface="Consolas"/>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FFFFFF"/>
                    </a:solidFill>
                  </a:tcPr>
                </a:tc>
                <a:tc>
                  <a:txBody>
                    <a:bodyPr/>
                    <a:lstStyle/>
                    <a:p>
                      <a:pPr marL="0" indent="0">
                        <a:lnSpc>
                          <a:spcPct val="60000"/>
                        </a:lnSpc>
                        <a:buNone/>
                      </a:pPr>
                      <a:r>
                        <a:rPr lang="el-GR" sz="2800" dirty="0" smtClean="0">
                          <a:solidFill>
                            <a:srgbClr val="3366FF"/>
                          </a:solidFill>
                          <a:latin typeface="Consolas"/>
                          <a:cs typeface="Consolas"/>
                        </a:rPr>
                        <a:t>αααα</a:t>
                      </a:r>
                      <a:endParaRPr lang="en-US" sz="2800" dirty="0" smtClean="0">
                        <a:solidFill>
                          <a:srgbClr val="3366FF"/>
                        </a:solidFill>
                        <a:latin typeface="Consolas"/>
                        <a:cs typeface="Consolas"/>
                      </a:endParaRPr>
                    </a:p>
                    <a:p>
                      <a:pPr marL="0" indent="0">
                        <a:lnSpc>
                          <a:spcPct val="60000"/>
                        </a:lnSpc>
                        <a:buNone/>
                      </a:pPr>
                      <a:r>
                        <a:rPr lang="en-US" sz="2800" baseline="0" dirty="0" smtClean="0">
                          <a:solidFill>
                            <a:srgbClr val="660066"/>
                          </a:solidFill>
                          <a:latin typeface="Consolas"/>
                          <a:cs typeface="Consolas"/>
                        </a:rPr>
                        <a:t>   </a:t>
                      </a:r>
                      <a:r>
                        <a:rPr lang="el-GR" sz="2800" dirty="0" smtClean="0">
                          <a:solidFill>
                            <a:srgbClr val="3366FF"/>
                          </a:solidFill>
                          <a:latin typeface="Consolas"/>
                          <a:cs typeface="Consolas"/>
                        </a:rPr>
                        <a:t>α</a:t>
                      </a:r>
                      <a:endParaRPr lang="en-US" sz="2800" dirty="0" smtClean="0">
                        <a:solidFill>
                          <a:srgbClr val="3366FF"/>
                        </a:solidFill>
                        <a:latin typeface="Consolas"/>
                        <a:cs typeface="Consolas"/>
                      </a:endParaRPr>
                    </a:p>
                    <a:p>
                      <a:pPr marL="0" indent="0">
                        <a:lnSpc>
                          <a:spcPct val="60000"/>
                        </a:lnSpc>
                        <a:buNone/>
                      </a:pPr>
                      <a:r>
                        <a:rPr lang="en-US" sz="2800" baseline="0" dirty="0" smtClean="0">
                          <a:solidFill>
                            <a:srgbClr val="FF0000"/>
                          </a:solidFill>
                          <a:latin typeface="Consolas"/>
                          <a:cs typeface="Consolas"/>
                        </a:rPr>
                        <a:t>   </a:t>
                      </a:r>
                      <a:r>
                        <a:rPr lang="el-GR" sz="2800" dirty="0" smtClean="0">
                          <a:solidFill>
                            <a:srgbClr val="3366FF"/>
                          </a:solidFill>
                          <a:latin typeface="Consolas"/>
                          <a:cs typeface="Consolas"/>
                        </a:rPr>
                        <a:t>α</a:t>
                      </a:r>
                      <a:endParaRPr lang="en-US" sz="2800" dirty="0" smtClean="0">
                        <a:solidFill>
                          <a:srgbClr val="3366FF"/>
                        </a:solidFill>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n-US" sz="2800" baseline="0" dirty="0" smtClean="0">
                          <a:solidFill>
                            <a:schemeClr val="tx1"/>
                          </a:solidFill>
                          <a:latin typeface="Consolas"/>
                          <a:cs typeface="Consolas"/>
                        </a:rPr>
                        <a:t>   </a:t>
                      </a:r>
                      <a:r>
                        <a:rPr lang="el-GR" sz="2800" dirty="0" smtClean="0">
                          <a:solidFill>
                            <a:srgbClr val="3366FF"/>
                          </a:solidFill>
                          <a:latin typeface="Consolas"/>
                          <a:cs typeface="Consolas"/>
                        </a:rPr>
                        <a:t>α</a:t>
                      </a:r>
                      <a:endParaRPr lang="en-US" sz="2800" dirty="0" smtClean="0">
                        <a:solidFill>
                          <a:srgbClr val="3366FF"/>
                        </a:solidFill>
                        <a:latin typeface="Consolas"/>
                        <a:cs typeface="Consolas"/>
                      </a:endParaRPr>
                    </a:p>
                    <a:p>
                      <a:pPr>
                        <a:lnSpc>
                          <a:spcPct val="60000"/>
                        </a:lnSpc>
                      </a:pPr>
                      <a:endParaRPr lang="en-US" sz="2800" dirty="0">
                        <a:latin typeface="Consolas"/>
                        <a:cs typeface="Consolas"/>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FFFFFF"/>
                    </a:solidFill>
                  </a:tcPr>
                </a:tc>
                <a:tc>
                  <a:txBody>
                    <a:bodyPr/>
                    <a:lstStyle/>
                    <a:p>
                      <a:pPr marL="0" indent="0">
                        <a:lnSpc>
                          <a:spcPct val="60000"/>
                        </a:lnSpc>
                        <a:buNone/>
                      </a:pPr>
                      <a:r>
                        <a:rPr lang="el-GR" sz="2800" dirty="0" smtClean="0">
                          <a:solidFill>
                            <a:srgbClr val="008000"/>
                          </a:solidFill>
                          <a:latin typeface="Consolas"/>
                          <a:cs typeface="Consolas"/>
                        </a:rPr>
                        <a:t>ααααα</a:t>
                      </a:r>
                      <a:endParaRPr lang="en-US" sz="2800" dirty="0" smtClean="0">
                        <a:solidFill>
                          <a:srgbClr val="008000"/>
                        </a:solidFill>
                        <a:latin typeface="Consolas"/>
                        <a:cs typeface="Consolas"/>
                      </a:endParaRPr>
                    </a:p>
                    <a:p>
                      <a:pPr marL="0" indent="0">
                        <a:lnSpc>
                          <a:spcPct val="60000"/>
                        </a:lnSpc>
                        <a:buNone/>
                      </a:pPr>
                      <a:r>
                        <a:rPr lang="en-US" sz="2800" baseline="0" dirty="0" smtClean="0">
                          <a:solidFill>
                            <a:srgbClr val="3366FF"/>
                          </a:solidFill>
                          <a:latin typeface="Consolas"/>
                          <a:cs typeface="Consolas"/>
                        </a:rPr>
                        <a:t>    </a:t>
                      </a:r>
                      <a:r>
                        <a:rPr lang="el-GR" sz="2800" dirty="0" smtClean="0">
                          <a:solidFill>
                            <a:srgbClr val="008000"/>
                          </a:solidFill>
                          <a:latin typeface="Consolas"/>
                          <a:cs typeface="Consolas"/>
                        </a:rPr>
                        <a:t>α</a:t>
                      </a:r>
                      <a:endParaRPr lang="en-US" sz="2800" dirty="0" smtClean="0">
                        <a:solidFill>
                          <a:srgbClr val="008000"/>
                        </a:solidFill>
                        <a:latin typeface="Consolas"/>
                        <a:cs typeface="Consolas"/>
                      </a:endParaRPr>
                    </a:p>
                    <a:p>
                      <a:pPr marL="0" indent="0">
                        <a:lnSpc>
                          <a:spcPct val="60000"/>
                        </a:lnSpc>
                        <a:buNone/>
                      </a:pPr>
                      <a:r>
                        <a:rPr lang="en-US" sz="2800" baseline="0" dirty="0" smtClean="0">
                          <a:solidFill>
                            <a:srgbClr val="660066"/>
                          </a:solidFill>
                          <a:latin typeface="Consolas"/>
                          <a:cs typeface="Consolas"/>
                        </a:rPr>
                        <a:t>    </a:t>
                      </a:r>
                      <a:r>
                        <a:rPr lang="el-GR" sz="2800" dirty="0" smtClean="0">
                          <a:solidFill>
                            <a:srgbClr val="008000"/>
                          </a:solidFill>
                          <a:latin typeface="Consolas"/>
                          <a:cs typeface="Consolas"/>
                        </a:rPr>
                        <a:t>α</a:t>
                      </a:r>
                      <a:endParaRPr lang="en-US" sz="2800" dirty="0" smtClean="0">
                        <a:solidFill>
                          <a:srgbClr val="008000"/>
                        </a:solidFill>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n-US" sz="2800" baseline="0" dirty="0" smtClean="0">
                          <a:solidFill>
                            <a:srgbClr val="FF0000"/>
                          </a:solidFill>
                          <a:latin typeface="Consolas"/>
                          <a:cs typeface="Consolas"/>
                        </a:rPr>
                        <a:t>    </a:t>
                      </a:r>
                      <a:r>
                        <a:rPr lang="el-GR" sz="2800" dirty="0" smtClean="0">
                          <a:solidFill>
                            <a:srgbClr val="008000"/>
                          </a:solidFill>
                          <a:latin typeface="Consolas"/>
                          <a:cs typeface="Consolas"/>
                        </a:rPr>
                        <a:t>α</a:t>
                      </a:r>
                      <a:endParaRPr lang="en-US" sz="2800" dirty="0" smtClean="0">
                        <a:solidFill>
                          <a:srgbClr val="008000"/>
                        </a:solidFill>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n-US" sz="2800" baseline="0" dirty="0" smtClean="0">
                          <a:solidFill>
                            <a:schemeClr val="tx1"/>
                          </a:solidFill>
                          <a:latin typeface="Consolas"/>
                          <a:cs typeface="Consolas"/>
                        </a:rPr>
                        <a:t>    </a:t>
                      </a:r>
                      <a:r>
                        <a:rPr lang="el-GR" sz="2800" dirty="0" smtClean="0">
                          <a:solidFill>
                            <a:srgbClr val="008000"/>
                          </a:solidFill>
                          <a:latin typeface="Consolas"/>
                          <a:cs typeface="Consolas"/>
                        </a:rPr>
                        <a:t>α</a:t>
                      </a:r>
                      <a:endParaRPr lang="en-US" sz="2800" dirty="0" smtClean="0">
                        <a:solidFill>
                          <a:srgbClr val="008000"/>
                        </a:solidFill>
                        <a:latin typeface="Consolas"/>
                        <a:cs typeface="Consolas"/>
                      </a:endParaRPr>
                    </a:p>
                    <a:p>
                      <a:pPr>
                        <a:lnSpc>
                          <a:spcPct val="60000"/>
                        </a:lnSpc>
                      </a:pPr>
                      <a:endParaRPr lang="en-US" sz="2800" dirty="0">
                        <a:latin typeface="Consolas"/>
                        <a:cs typeface="Consolas"/>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FFFFFF"/>
                    </a:solidFill>
                  </a:tcPr>
                </a:tc>
                <a:tc>
                  <a:txBody>
                    <a:bodyPr/>
                    <a:lstStyle/>
                    <a:p>
                      <a:pPr marL="0" indent="0">
                        <a:lnSpc>
                          <a:spcPct val="60000"/>
                        </a:lnSpc>
                        <a:buNone/>
                      </a:pPr>
                      <a:r>
                        <a:rPr lang="el-GR" sz="2800" dirty="0" smtClean="0">
                          <a:solidFill>
                            <a:srgbClr val="C8C800"/>
                          </a:solidFill>
                          <a:latin typeface="Consolas"/>
                          <a:cs typeface="Consolas"/>
                        </a:rPr>
                        <a:t>αααααα</a:t>
                      </a:r>
                      <a:endParaRPr lang="en-US" sz="2800" dirty="0" smtClean="0">
                        <a:solidFill>
                          <a:srgbClr val="C8C800"/>
                        </a:solidFill>
                        <a:latin typeface="Consolas"/>
                        <a:cs typeface="Consolas"/>
                      </a:endParaRPr>
                    </a:p>
                    <a:p>
                      <a:pPr marL="0" indent="0">
                        <a:lnSpc>
                          <a:spcPct val="60000"/>
                        </a:lnSpc>
                        <a:buNone/>
                      </a:pPr>
                      <a:r>
                        <a:rPr lang="en-US" sz="2800" baseline="0" dirty="0" smtClean="0">
                          <a:solidFill>
                            <a:srgbClr val="008000"/>
                          </a:solidFill>
                          <a:latin typeface="Consolas"/>
                          <a:cs typeface="Consolas"/>
                        </a:rPr>
                        <a:t>     </a:t>
                      </a:r>
                      <a:r>
                        <a:rPr lang="el-GR" sz="2800" dirty="0" smtClean="0">
                          <a:solidFill>
                            <a:srgbClr val="C8C800"/>
                          </a:solidFill>
                          <a:latin typeface="Consolas"/>
                          <a:cs typeface="Consolas"/>
                        </a:rPr>
                        <a:t>α</a:t>
                      </a:r>
                      <a:endParaRPr lang="en-US" sz="2800" dirty="0" smtClean="0">
                        <a:solidFill>
                          <a:srgbClr val="C8C800"/>
                        </a:solidFill>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n-US" sz="2800" baseline="0" dirty="0" smtClean="0">
                          <a:solidFill>
                            <a:srgbClr val="3366FF"/>
                          </a:solidFill>
                          <a:latin typeface="Consolas"/>
                          <a:cs typeface="Consolas"/>
                        </a:rPr>
                        <a:t>     </a:t>
                      </a:r>
                      <a:r>
                        <a:rPr lang="el-GR" sz="2800" dirty="0" smtClean="0">
                          <a:solidFill>
                            <a:srgbClr val="C8C800"/>
                          </a:solidFill>
                          <a:latin typeface="Consolas"/>
                          <a:cs typeface="Consolas"/>
                        </a:rPr>
                        <a:t>α</a:t>
                      </a:r>
                      <a:endParaRPr lang="en-US" sz="2800" dirty="0" smtClean="0">
                        <a:solidFill>
                          <a:srgbClr val="C8C800"/>
                        </a:solidFill>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n-US" sz="2800" baseline="0" dirty="0" smtClean="0">
                          <a:solidFill>
                            <a:srgbClr val="660066"/>
                          </a:solidFill>
                          <a:latin typeface="Consolas"/>
                          <a:cs typeface="Consolas"/>
                        </a:rPr>
                        <a:t>     </a:t>
                      </a:r>
                      <a:r>
                        <a:rPr lang="el-GR" sz="2800" dirty="0" smtClean="0">
                          <a:solidFill>
                            <a:srgbClr val="C8C800"/>
                          </a:solidFill>
                          <a:latin typeface="Consolas"/>
                          <a:cs typeface="Consolas"/>
                        </a:rPr>
                        <a:t>α</a:t>
                      </a:r>
                      <a:endParaRPr lang="en-US" sz="2800" dirty="0" smtClean="0">
                        <a:solidFill>
                          <a:srgbClr val="C8C800"/>
                        </a:solidFill>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n-US" sz="2800" baseline="0" dirty="0" smtClean="0">
                          <a:solidFill>
                            <a:srgbClr val="FF0000"/>
                          </a:solidFill>
                          <a:latin typeface="Consolas"/>
                          <a:cs typeface="Consolas"/>
                        </a:rPr>
                        <a:t>     </a:t>
                      </a:r>
                      <a:r>
                        <a:rPr lang="el-GR" sz="2800" dirty="0" smtClean="0">
                          <a:solidFill>
                            <a:srgbClr val="C8C800"/>
                          </a:solidFill>
                          <a:latin typeface="Consolas"/>
                          <a:cs typeface="Consolas"/>
                        </a:rPr>
                        <a:t>α</a:t>
                      </a:r>
                    </a:p>
                    <a:p>
                      <a:pPr marL="0" marR="0" indent="0" algn="l" defTabSz="457200" rtl="0" eaLnBrk="1" fontAlgn="auto" latinLnBrk="0" hangingPunct="1">
                        <a:lnSpc>
                          <a:spcPct val="60000"/>
                        </a:lnSpc>
                        <a:spcBef>
                          <a:spcPts val="0"/>
                        </a:spcBef>
                        <a:spcAft>
                          <a:spcPts val="0"/>
                        </a:spcAft>
                        <a:buClrTx/>
                        <a:buSzTx/>
                        <a:buFontTx/>
                        <a:buNone/>
                        <a:tabLst/>
                        <a:defRPr/>
                      </a:pPr>
                      <a:r>
                        <a:rPr lang="en-US" sz="2800" baseline="0" dirty="0" smtClean="0">
                          <a:solidFill>
                            <a:schemeClr val="tx1"/>
                          </a:solidFill>
                          <a:latin typeface="Consolas"/>
                          <a:cs typeface="Consolas"/>
                        </a:rPr>
                        <a:t>     </a:t>
                      </a:r>
                      <a:r>
                        <a:rPr lang="el-GR" sz="2800" dirty="0" smtClean="0">
                          <a:solidFill>
                            <a:srgbClr val="C8C800"/>
                          </a:solidFill>
                          <a:latin typeface="Consolas"/>
                          <a:cs typeface="Consolas"/>
                        </a:rPr>
                        <a:t>α</a:t>
                      </a:r>
                      <a:endParaRPr lang="en-US" sz="2800" dirty="0" smtClean="0">
                        <a:solidFill>
                          <a:srgbClr val="C8C800"/>
                        </a:solidFill>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endParaRPr lang="en-US" sz="2800" dirty="0">
                        <a:latin typeface="Consolas"/>
                        <a:cs typeface="Consolas"/>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FFFFFF"/>
                    </a:solidFill>
                  </a:tcPr>
                </a:tc>
              </a:tr>
              <a:tr h="707136">
                <a:tc>
                  <a:txBody>
                    <a:bodyPr/>
                    <a:lstStyle/>
                    <a:p>
                      <a:pPr algn="ctr">
                        <a:lnSpc>
                          <a:spcPct val="60000"/>
                        </a:lnSpc>
                      </a:pPr>
                      <a:r>
                        <a:rPr lang="en-US" sz="2800" dirty="0" smtClean="0">
                          <a:latin typeface="+mn-lt"/>
                          <a:cs typeface="Menlo Regular"/>
                        </a:rPr>
                        <a:t> 1</a:t>
                      </a:r>
                      <a:endParaRPr lang="en-US" sz="2800" dirty="0">
                        <a:latin typeface="+mn-lt"/>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FFFFFF"/>
                    </a:solidFill>
                  </a:tcPr>
                </a:tc>
                <a:tc>
                  <a:txBody>
                    <a:bodyPr/>
                    <a:lstStyle/>
                    <a:p>
                      <a:pPr marL="0" indent="0" algn="ctr">
                        <a:lnSpc>
                          <a:spcPct val="60000"/>
                        </a:lnSpc>
                        <a:buNone/>
                      </a:pPr>
                      <a:r>
                        <a:rPr lang="en-US" sz="2800" dirty="0" smtClean="0">
                          <a:latin typeface="+mn-lt"/>
                          <a:cs typeface="Menlo Regular"/>
                        </a:rPr>
                        <a:t>3</a:t>
                      </a:r>
                      <a:endParaRPr lang="en-US" sz="2800" dirty="0">
                        <a:latin typeface="+mn-lt"/>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FFFFFF"/>
                    </a:solidFill>
                  </a:tcPr>
                </a:tc>
                <a:tc>
                  <a:txBody>
                    <a:bodyPr/>
                    <a:lstStyle/>
                    <a:p>
                      <a:pPr algn="ctr">
                        <a:lnSpc>
                          <a:spcPct val="60000"/>
                        </a:lnSpc>
                      </a:pPr>
                      <a:r>
                        <a:rPr lang="en-US" sz="2800" dirty="0" smtClean="0">
                          <a:latin typeface="+mn-lt"/>
                          <a:cs typeface="Menlo Regular"/>
                        </a:rPr>
                        <a:t>5</a:t>
                      </a:r>
                      <a:endParaRPr lang="en-US" sz="2800" dirty="0">
                        <a:latin typeface="+mn-lt"/>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FFFFFF"/>
                    </a:solidFill>
                  </a:tcPr>
                </a:tc>
                <a:tc>
                  <a:txBody>
                    <a:bodyPr/>
                    <a:lstStyle/>
                    <a:p>
                      <a:pPr algn="ctr">
                        <a:lnSpc>
                          <a:spcPct val="60000"/>
                        </a:lnSpc>
                      </a:pPr>
                      <a:r>
                        <a:rPr lang="en-US" sz="2800" dirty="0" smtClean="0">
                          <a:latin typeface="+mn-lt"/>
                          <a:cs typeface="Menlo Regular"/>
                        </a:rPr>
                        <a:t>7</a:t>
                      </a:r>
                      <a:endParaRPr lang="en-US" sz="2800" dirty="0">
                        <a:latin typeface="+mn-lt"/>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FFFFFF"/>
                    </a:solidFill>
                  </a:tcPr>
                </a:tc>
                <a:tc>
                  <a:txBody>
                    <a:bodyPr/>
                    <a:lstStyle/>
                    <a:p>
                      <a:pPr algn="ctr">
                        <a:lnSpc>
                          <a:spcPct val="60000"/>
                        </a:lnSpc>
                      </a:pPr>
                      <a:r>
                        <a:rPr lang="en-US" sz="2800" dirty="0" smtClean="0">
                          <a:latin typeface="+mn-lt"/>
                          <a:cs typeface="Menlo Regular"/>
                        </a:rPr>
                        <a:t>9</a:t>
                      </a:r>
                      <a:endParaRPr lang="en-US" sz="2800" dirty="0">
                        <a:latin typeface="+mn-lt"/>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FFFFFF"/>
                    </a:solidFill>
                  </a:tcPr>
                </a:tc>
                <a:tc>
                  <a:txBody>
                    <a:bodyPr/>
                    <a:lstStyle/>
                    <a:p>
                      <a:pPr marL="0" marR="0" indent="0" algn="ctr" defTabSz="457200" rtl="0" eaLnBrk="1" fontAlgn="auto" latinLnBrk="0" hangingPunct="1">
                        <a:lnSpc>
                          <a:spcPct val="60000"/>
                        </a:lnSpc>
                        <a:spcBef>
                          <a:spcPts val="0"/>
                        </a:spcBef>
                        <a:spcAft>
                          <a:spcPts val="0"/>
                        </a:spcAft>
                        <a:buClrTx/>
                        <a:buSzTx/>
                        <a:buFontTx/>
                        <a:buNone/>
                        <a:tabLst/>
                        <a:defRPr/>
                      </a:pPr>
                      <a:r>
                        <a:rPr lang="en-US" sz="2800" dirty="0" smtClean="0">
                          <a:latin typeface="+mn-lt"/>
                          <a:cs typeface="Menlo Regular"/>
                        </a:rPr>
                        <a:t>11</a:t>
                      </a:r>
                      <a:endParaRPr lang="en-US" sz="2800" dirty="0">
                        <a:latin typeface="+mn-lt"/>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FFFFFF"/>
                    </a:solidFill>
                  </a:tcPr>
                </a:tc>
              </a:tr>
            </a:tbl>
          </a:graphicData>
        </a:graphic>
      </p:graphicFrame>
      <p:sp>
        <p:nvSpPr>
          <p:cNvPr id="8" name="Slide Number Placeholder 7"/>
          <p:cNvSpPr>
            <a:spLocks noGrp="1"/>
          </p:cNvSpPr>
          <p:nvPr>
            <p:ph type="sldNum" sz="quarter" idx="12"/>
          </p:nvPr>
        </p:nvSpPr>
        <p:spPr/>
        <p:txBody>
          <a:bodyPr/>
          <a:lstStyle/>
          <a:p>
            <a:fld id="{4AA04D0C-89BA-0845-9137-904D20B84DDB}" type="slidenum">
              <a:rPr lang="en-US" smtClean="0"/>
              <a:pPr/>
              <a:t>49</a:t>
            </a:fld>
            <a:endParaRPr lang="en-US"/>
          </a:p>
        </p:txBody>
      </p:sp>
      <p:sp>
        <p:nvSpPr>
          <p:cNvPr id="6" name="TextBox 5"/>
          <p:cNvSpPr txBox="1"/>
          <p:nvPr/>
        </p:nvSpPr>
        <p:spPr>
          <a:xfrm>
            <a:off x="1445230" y="5163786"/>
            <a:ext cx="6026610" cy="523220"/>
          </a:xfrm>
          <a:prstGeom prst="rect">
            <a:avLst/>
          </a:prstGeom>
          <a:noFill/>
        </p:spPr>
        <p:txBody>
          <a:bodyPr wrap="none" rtlCol="0">
            <a:spAutoFit/>
          </a:bodyPr>
          <a:lstStyle/>
          <a:p>
            <a:r>
              <a:rPr lang="en-US" sz="2800" dirty="0" smtClean="0"/>
              <a:t>The </a:t>
            </a:r>
            <a:r>
              <a:rPr lang="en-US" sz="2800" i="1" dirty="0" smtClean="0"/>
              <a:t>n</a:t>
            </a:r>
            <a:r>
              <a:rPr lang="en-US" sz="2800" dirty="0" smtClean="0"/>
              <a:t>th gnomon is the </a:t>
            </a:r>
            <a:r>
              <a:rPr lang="en-US" sz="2800" i="1" dirty="0" smtClean="0"/>
              <a:t>n</a:t>
            </a:r>
            <a:r>
              <a:rPr lang="en-US" sz="2800" dirty="0" smtClean="0"/>
              <a:t>th odd number.</a:t>
            </a:r>
            <a:endParaRPr lang="en-US" sz="2800" dirty="0"/>
          </a:p>
        </p:txBody>
      </p:sp>
    </p:spTree>
    <p:extLst>
      <p:ext uri="{BB962C8B-B14F-4D97-AF65-F5344CB8AC3E}">
        <p14:creationId xmlns:p14="http://schemas.microsoft.com/office/powerpoint/2010/main" val="81991680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Wait, what?</a:t>
            </a:r>
            <a:endParaRPr lang="en-US" dirty="0"/>
          </a:p>
        </p:txBody>
      </p:sp>
      <p:sp>
        <p:nvSpPr>
          <p:cNvPr id="3" name="Content Placeholder 2"/>
          <p:cNvSpPr>
            <a:spLocks noGrp="1"/>
          </p:cNvSpPr>
          <p:nvPr>
            <p:ph idx="1"/>
          </p:nvPr>
        </p:nvSpPr>
        <p:spPr/>
        <p:txBody>
          <a:bodyPr>
            <a:normAutofit/>
          </a:bodyPr>
          <a:lstStyle/>
          <a:p>
            <a:r>
              <a:rPr lang="en-US" sz="2800" dirty="0" smtClean="0"/>
              <a:t>What about things like templates, iterator traits, and </a:t>
            </a:r>
            <a:r>
              <a:rPr lang="en-US" sz="2800" dirty="0" err="1" smtClean="0"/>
              <a:t>metaprogramming</a:t>
            </a:r>
            <a:r>
              <a:rPr lang="en-US" sz="2800" dirty="0" smtClean="0"/>
              <a:t>?</a:t>
            </a:r>
          </a:p>
          <a:p>
            <a:pPr lvl="1"/>
            <a:r>
              <a:rPr lang="en-US" sz="2400" dirty="0" smtClean="0"/>
              <a:t>Constructs like templates are tools needed for today’s languages to support generic programming</a:t>
            </a:r>
          </a:p>
          <a:p>
            <a:pPr lvl="1"/>
            <a:r>
              <a:rPr lang="en-US" sz="2400" dirty="0" smtClean="0"/>
              <a:t>You need to know how to use them, but they are just means to an end</a:t>
            </a:r>
          </a:p>
          <a:p>
            <a:r>
              <a:rPr lang="en-US" sz="2800" dirty="0" smtClean="0"/>
              <a:t>Generic programming is more of an </a:t>
            </a:r>
            <a:r>
              <a:rPr lang="en-US" sz="2800" i="1" dirty="0" smtClean="0"/>
              <a:t>attitude</a:t>
            </a:r>
            <a:r>
              <a:rPr lang="en-US" sz="2800" dirty="0" smtClean="0"/>
              <a:t> than a particular set of tools</a:t>
            </a:r>
          </a:p>
        </p:txBody>
      </p:sp>
      <p:sp>
        <p:nvSpPr>
          <p:cNvPr id="4" name="Slide Number Placeholder 3"/>
          <p:cNvSpPr>
            <a:spLocks noGrp="1"/>
          </p:cNvSpPr>
          <p:nvPr>
            <p:ph type="sldNum" sz="quarter" idx="12"/>
          </p:nvPr>
        </p:nvSpPr>
        <p:spPr/>
        <p:txBody>
          <a:bodyPr/>
          <a:lstStyle/>
          <a:p>
            <a:fld id="{A1370079-B969-244C-8D20-DC2548AA4964}" type="slidenum">
              <a:rPr lang="en-US" smtClean="0"/>
              <a:t>5</a:t>
            </a:fld>
            <a:endParaRPr lang="en-US"/>
          </a:p>
        </p:txBody>
      </p:sp>
    </p:spTree>
    <p:extLst>
      <p:ext uri="{BB962C8B-B14F-4D97-AF65-F5344CB8AC3E}">
        <p14:creationId xmlns:p14="http://schemas.microsoft.com/office/powerpoint/2010/main" val="427476579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Combining gnomons gives us </a:t>
            </a:r>
            <a:br>
              <a:rPr lang="en-US" dirty="0" smtClean="0"/>
            </a:br>
            <a:r>
              <a:rPr lang="en-US" dirty="0" smtClean="0"/>
              <a:t>square numbers</a:t>
            </a:r>
            <a:endParaRPr lang="en-US" dirty="0"/>
          </a:p>
        </p:txBody>
      </p:sp>
      <p:sp>
        <p:nvSpPr>
          <p:cNvPr id="3" name="Content Placeholder 2"/>
          <p:cNvSpPr>
            <a:spLocks noGrp="1"/>
          </p:cNvSpPr>
          <p:nvPr>
            <p:ph idx="1"/>
          </p:nvPr>
        </p:nvSpPr>
        <p:spPr/>
        <p:txBody>
          <a:bodyPr/>
          <a:lstStyle/>
          <a:p>
            <a:pPr marL="0" indent="0">
              <a:lnSpc>
                <a:spcPct val="60000"/>
              </a:lnSpc>
              <a:buNone/>
            </a:pPr>
            <a:endParaRPr lang="en-US" dirty="0" smtClean="0">
              <a:latin typeface="Menlo Regular"/>
              <a:cs typeface="Menlo Regular"/>
            </a:endParaRPr>
          </a:p>
          <a:p>
            <a:pPr marL="0" indent="0">
              <a:lnSpc>
                <a:spcPct val="60000"/>
              </a:lnSpc>
              <a:buNone/>
            </a:pPr>
            <a:endParaRPr lang="en-US" dirty="0" smtClean="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a:p>
            <a:pPr marL="0" indent="0">
              <a:buNone/>
            </a:pPr>
            <a:endParaRPr lang="en-US" dirty="0">
              <a:latin typeface="Menlo Regular"/>
              <a:cs typeface="Menlo Regular"/>
            </a:endParaRPr>
          </a:p>
        </p:txBody>
      </p:sp>
      <p:graphicFrame>
        <p:nvGraphicFramePr>
          <p:cNvPr id="5" name="Table 4"/>
          <p:cNvGraphicFramePr>
            <a:graphicFrameLocks noGrp="1"/>
          </p:cNvGraphicFramePr>
          <p:nvPr>
            <p:extLst>
              <p:ext uri="{D42A27DB-BD31-4B8C-83A1-F6EECF244321}">
                <p14:modId xmlns:p14="http://schemas.microsoft.com/office/powerpoint/2010/main" val="453135685"/>
              </p:ext>
            </p:extLst>
          </p:nvPr>
        </p:nvGraphicFramePr>
        <p:xfrm>
          <a:off x="-101600" y="1676400"/>
          <a:ext cx="8915400" cy="2840736"/>
        </p:xfrm>
        <a:graphic>
          <a:graphicData uri="http://schemas.openxmlformats.org/drawingml/2006/table">
            <a:tbl>
              <a:tblPr firstRow="1" bandRow="1">
                <a:tableStyleId>{BDBED569-4797-4DF1-A0F4-6AAB3CD982D8}</a:tableStyleId>
              </a:tblPr>
              <a:tblGrid>
                <a:gridCol w="1485900"/>
                <a:gridCol w="1485900"/>
                <a:gridCol w="1485900"/>
                <a:gridCol w="1485900"/>
                <a:gridCol w="1485900"/>
                <a:gridCol w="1485900"/>
              </a:tblGrid>
              <a:tr h="2133600">
                <a:tc>
                  <a:txBody>
                    <a:bodyPr/>
                    <a:lstStyle/>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Consolas"/>
                          <a:cs typeface="Consolas"/>
                        </a:rPr>
                        <a:t>  </a:t>
                      </a:r>
                      <a:endParaRPr lang="en-US" sz="2800" dirty="0" smtClean="0">
                        <a:solidFill>
                          <a:srgbClr val="FF0000"/>
                        </a:solidFill>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Consolas"/>
                          <a:cs typeface="Consolas"/>
                        </a:rPr>
                        <a:t>  </a:t>
                      </a:r>
                      <a:r>
                        <a:rPr lang="en-US" sz="2800" dirty="0" smtClean="0">
                          <a:latin typeface="Consolas"/>
                          <a:cs typeface="Consolas"/>
                        </a:rPr>
                        <a:t> </a:t>
                      </a:r>
                      <a:r>
                        <a:rPr lang="el-GR" sz="2800" dirty="0" smtClean="0">
                          <a:latin typeface="Consolas"/>
                          <a:cs typeface="Consolas"/>
                        </a:rPr>
                        <a:t>α</a:t>
                      </a:r>
                    </a:p>
                    <a:p>
                      <a:pPr marL="0" marR="0" indent="0" algn="l" defTabSz="457200" rtl="0" eaLnBrk="1" fontAlgn="auto" latinLnBrk="0" hangingPunct="1">
                        <a:lnSpc>
                          <a:spcPct val="60000"/>
                        </a:lnSpc>
                        <a:spcBef>
                          <a:spcPts val="0"/>
                        </a:spcBef>
                        <a:spcAft>
                          <a:spcPts val="0"/>
                        </a:spcAft>
                        <a:buClrTx/>
                        <a:buSzTx/>
                        <a:buFontTx/>
                        <a:buNone/>
                        <a:tabLst/>
                        <a:defRPr/>
                      </a:pPr>
                      <a:endParaRPr lang="en-US" sz="2800" dirty="0" smtClean="0">
                        <a:latin typeface="Consolas"/>
                        <a:cs typeface="Consolas"/>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n-US" sz="2800" baseline="0" dirty="0" smtClean="0">
                          <a:solidFill>
                            <a:srgbClr val="FF0000"/>
                          </a:solidFill>
                          <a:latin typeface="Consolas"/>
                          <a:cs typeface="Consolas"/>
                        </a:rPr>
                        <a:t>  </a:t>
                      </a:r>
                      <a:r>
                        <a:rPr lang="el-GR" sz="2800" dirty="0" smtClean="0">
                          <a:solidFill>
                            <a:srgbClr val="FF0000"/>
                          </a:solidFill>
                          <a:latin typeface="Consolas"/>
                          <a:cs typeface="Consolas"/>
                        </a:rPr>
                        <a:t>αα</a:t>
                      </a: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Consolas"/>
                          <a:cs typeface="Consolas"/>
                        </a:rPr>
                        <a:t>  α</a:t>
                      </a:r>
                      <a:r>
                        <a:rPr lang="el-GR" sz="2800" dirty="0" smtClean="0">
                          <a:solidFill>
                            <a:srgbClr val="FF0000"/>
                          </a:solidFill>
                          <a:latin typeface="Consolas"/>
                          <a:cs typeface="Consolas"/>
                        </a:rPr>
                        <a:t>α</a:t>
                      </a:r>
                      <a:endParaRPr lang="en-US" sz="2800" dirty="0" smtClean="0">
                        <a:solidFill>
                          <a:srgbClr val="FF0000"/>
                        </a:solidFill>
                        <a:latin typeface="Consolas"/>
                        <a:cs typeface="Consolas"/>
                      </a:endParaRPr>
                    </a:p>
                    <a:p>
                      <a:pPr marL="0" indent="0">
                        <a:lnSpc>
                          <a:spcPct val="60000"/>
                        </a:lnSpc>
                        <a:buNone/>
                      </a:pPr>
                      <a:endParaRPr lang="en-US" sz="2800" dirty="0">
                        <a:latin typeface="Consolas"/>
                        <a:cs typeface="Consolas"/>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n-US" sz="2800" baseline="0" dirty="0" smtClean="0">
                          <a:solidFill>
                            <a:srgbClr val="FF0000"/>
                          </a:solidFill>
                          <a:latin typeface="Consolas"/>
                          <a:cs typeface="Consolas"/>
                        </a:rPr>
                        <a:t> </a:t>
                      </a:r>
                      <a:r>
                        <a:rPr lang="el-GR" sz="2800" dirty="0" smtClean="0">
                          <a:solidFill>
                            <a:srgbClr val="660066"/>
                          </a:solidFill>
                          <a:latin typeface="Consolas"/>
                          <a:cs typeface="Consolas"/>
                        </a:rPr>
                        <a:t>ααα</a:t>
                      </a:r>
                      <a:endParaRPr lang="en-US" sz="2800" dirty="0" smtClean="0">
                        <a:solidFill>
                          <a:srgbClr val="660066"/>
                        </a:solidFill>
                        <a:latin typeface="Consolas"/>
                        <a:cs typeface="Consolas"/>
                      </a:endParaRPr>
                    </a:p>
                    <a:p>
                      <a:pPr marL="0" indent="0">
                        <a:lnSpc>
                          <a:spcPct val="60000"/>
                        </a:lnSpc>
                        <a:buNone/>
                      </a:pPr>
                      <a:r>
                        <a:rPr lang="en-US" sz="2800" dirty="0" smtClean="0">
                          <a:solidFill>
                            <a:srgbClr val="FF0000"/>
                          </a:solidFill>
                          <a:latin typeface="Consolas"/>
                          <a:cs typeface="Consolas"/>
                        </a:rPr>
                        <a:t> </a:t>
                      </a:r>
                      <a:r>
                        <a:rPr lang="el-GR" sz="2800" dirty="0" smtClean="0">
                          <a:solidFill>
                            <a:srgbClr val="FF0000"/>
                          </a:solidFill>
                          <a:latin typeface="Consolas"/>
                          <a:cs typeface="Consolas"/>
                        </a:rPr>
                        <a:t>αα</a:t>
                      </a:r>
                      <a:r>
                        <a:rPr lang="el-GR" sz="2800" dirty="0" smtClean="0">
                          <a:solidFill>
                            <a:srgbClr val="660066"/>
                          </a:solidFill>
                          <a:latin typeface="Consolas"/>
                          <a:cs typeface="Consolas"/>
                        </a:rPr>
                        <a:t>α</a:t>
                      </a:r>
                    </a:p>
                    <a:p>
                      <a:pPr marL="0" indent="0">
                        <a:lnSpc>
                          <a:spcPct val="60000"/>
                        </a:lnSpc>
                        <a:buNone/>
                      </a:pPr>
                      <a:r>
                        <a:rPr lang="el-GR" sz="2800" dirty="0" smtClean="0">
                          <a:latin typeface="Consolas"/>
                          <a:cs typeface="Consolas"/>
                        </a:rPr>
                        <a:t> α</a:t>
                      </a:r>
                      <a:r>
                        <a:rPr lang="el-GR" sz="2800" dirty="0" smtClean="0">
                          <a:solidFill>
                            <a:srgbClr val="FF0000"/>
                          </a:solidFill>
                          <a:latin typeface="Consolas"/>
                          <a:cs typeface="Consolas"/>
                        </a:rPr>
                        <a:t>α</a:t>
                      </a:r>
                      <a:r>
                        <a:rPr lang="el-GR" sz="2800" dirty="0" smtClean="0">
                          <a:solidFill>
                            <a:srgbClr val="660066"/>
                          </a:solidFill>
                          <a:latin typeface="Consolas"/>
                          <a:cs typeface="Consolas"/>
                        </a:rPr>
                        <a:t>α</a:t>
                      </a:r>
                      <a:endParaRPr lang="en-US" sz="2800" dirty="0" smtClean="0">
                        <a:solidFill>
                          <a:srgbClr val="660066"/>
                        </a:solidFill>
                        <a:latin typeface="Consolas"/>
                        <a:cs typeface="Consolas"/>
                      </a:endParaRPr>
                    </a:p>
                    <a:p>
                      <a:pPr>
                        <a:lnSpc>
                          <a:spcPct val="60000"/>
                        </a:lnSpc>
                      </a:pPr>
                      <a:endParaRPr lang="en-US" sz="2800" dirty="0">
                        <a:latin typeface="Consolas"/>
                        <a:cs typeface="Consolas"/>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l-GR" sz="2800" dirty="0" smtClean="0">
                          <a:solidFill>
                            <a:srgbClr val="3366FF"/>
                          </a:solidFill>
                          <a:latin typeface="Consolas"/>
                          <a:cs typeface="Consolas"/>
                        </a:rPr>
                        <a:t>αααα</a:t>
                      </a:r>
                      <a:endParaRPr lang="en-US" sz="2800" dirty="0" smtClean="0">
                        <a:solidFill>
                          <a:srgbClr val="3366FF"/>
                        </a:solidFill>
                        <a:latin typeface="Consolas"/>
                        <a:cs typeface="Consolas"/>
                      </a:endParaRPr>
                    </a:p>
                    <a:p>
                      <a:pPr marL="0" indent="0">
                        <a:lnSpc>
                          <a:spcPct val="60000"/>
                        </a:lnSpc>
                        <a:buNone/>
                      </a:pPr>
                      <a:r>
                        <a:rPr lang="el-GR" sz="2800" dirty="0" smtClean="0">
                          <a:solidFill>
                            <a:srgbClr val="660066"/>
                          </a:solidFill>
                          <a:latin typeface="Consolas"/>
                          <a:cs typeface="Consolas"/>
                        </a:rPr>
                        <a:t>ααα</a:t>
                      </a:r>
                      <a:r>
                        <a:rPr lang="el-GR" sz="2800" dirty="0" smtClean="0">
                          <a:solidFill>
                            <a:srgbClr val="3366FF"/>
                          </a:solidFill>
                          <a:latin typeface="Consolas"/>
                          <a:cs typeface="Consolas"/>
                        </a:rPr>
                        <a:t>α</a:t>
                      </a:r>
                      <a:endParaRPr lang="en-US" sz="2800" dirty="0" smtClean="0">
                        <a:solidFill>
                          <a:srgbClr val="3366FF"/>
                        </a:solidFill>
                        <a:latin typeface="Consolas"/>
                        <a:cs typeface="Consolas"/>
                      </a:endParaRPr>
                    </a:p>
                    <a:p>
                      <a:pPr marL="0" indent="0">
                        <a:lnSpc>
                          <a:spcPct val="60000"/>
                        </a:lnSpc>
                        <a:buNone/>
                      </a:pPr>
                      <a:r>
                        <a:rPr lang="el-GR" sz="2800" dirty="0" smtClean="0">
                          <a:solidFill>
                            <a:srgbClr val="FF0000"/>
                          </a:solidFill>
                          <a:latin typeface="Consolas"/>
                          <a:cs typeface="Consolas"/>
                        </a:rPr>
                        <a:t>αα</a:t>
                      </a:r>
                      <a:r>
                        <a:rPr lang="el-GR" sz="2800" dirty="0" smtClean="0">
                          <a:solidFill>
                            <a:srgbClr val="660066"/>
                          </a:solidFill>
                          <a:latin typeface="Consolas"/>
                          <a:cs typeface="Consolas"/>
                        </a:rPr>
                        <a:t>α</a:t>
                      </a:r>
                      <a:r>
                        <a:rPr lang="el-GR" sz="2800" dirty="0" smtClean="0">
                          <a:solidFill>
                            <a:srgbClr val="3366FF"/>
                          </a:solidFill>
                          <a:latin typeface="Consolas"/>
                          <a:cs typeface="Consolas"/>
                        </a:rPr>
                        <a:t>α</a:t>
                      </a:r>
                      <a:endParaRPr lang="en-US" sz="2800" dirty="0" smtClean="0">
                        <a:solidFill>
                          <a:srgbClr val="3366FF"/>
                        </a:solidFill>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Consolas"/>
                          <a:cs typeface="Consolas"/>
                        </a:rPr>
                        <a:t>α</a:t>
                      </a:r>
                      <a:r>
                        <a:rPr lang="el-GR" sz="2800" dirty="0" smtClean="0">
                          <a:solidFill>
                            <a:srgbClr val="FF0000"/>
                          </a:solidFill>
                          <a:latin typeface="Consolas"/>
                          <a:cs typeface="Consolas"/>
                        </a:rPr>
                        <a:t>α</a:t>
                      </a:r>
                      <a:r>
                        <a:rPr lang="el-GR" sz="2800" dirty="0" smtClean="0">
                          <a:solidFill>
                            <a:srgbClr val="660066"/>
                          </a:solidFill>
                          <a:latin typeface="Consolas"/>
                          <a:cs typeface="Consolas"/>
                        </a:rPr>
                        <a:t>α</a:t>
                      </a:r>
                      <a:r>
                        <a:rPr lang="el-GR" sz="2800" dirty="0" smtClean="0">
                          <a:solidFill>
                            <a:srgbClr val="3366FF"/>
                          </a:solidFill>
                          <a:latin typeface="Consolas"/>
                          <a:cs typeface="Consolas"/>
                        </a:rPr>
                        <a:t>α</a:t>
                      </a:r>
                      <a:endParaRPr lang="en-US" sz="2800" dirty="0" smtClean="0">
                        <a:solidFill>
                          <a:srgbClr val="3366FF"/>
                        </a:solidFill>
                        <a:latin typeface="Consolas"/>
                        <a:cs typeface="Consolas"/>
                      </a:endParaRPr>
                    </a:p>
                    <a:p>
                      <a:pPr>
                        <a:lnSpc>
                          <a:spcPct val="60000"/>
                        </a:lnSpc>
                      </a:pPr>
                      <a:endParaRPr lang="en-US" sz="2800" dirty="0">
                        <a:latin typeface="Consolas"/>
                        <a:cs typeface="Consolas"/>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l-GR" sz="2800" dirty="0" smtClean="0">
                          <a:solidFill>
                            <a:srgbClr val="008000"/>
                          </a:solidFill>
                          <a:latin typeface="Consolas"/>
                          <a:cs typeface="Consolas"/>
                        </a:rPr>
                        <a:t>ααααα</a:t>
                      </a:r>
                      <a:endParaRPr lang="en-US" sz="2800" dirty="0" smtClean="0">
                        <a:solidFill>
                          <a:srgbClr val="008000"/>
                        </a:solidFill>
                        <a:latin typeface="Consolas"/>
                        <a:cs typeface="Consolas"/>
                      </a:endParaRPr>
                    </a:p>
                    <a:p>
                      <a:pPr marL="0" indent="0">
                        <a:lnSpc>
                          <a:spcPct val="60000"/>
                        </a:lnSpc>
                        <a:buNone/>
                      </a:pPr>
                      <a:r>
                        <a:rPr lang="el-GR" sz="2800" dirty="0" smtClean="0">
                          <a:solidFill>
                            <a:srgbClr val="3366FF"/>
                          </a:solidFill>
                          <a:latin typeface="Consolas"/>
                          <a:cs typeface="Consolas"/>
                        </a:rPr>
                        <a:t>αααα</a:t>
                      </a:r>
                      <a:r>
                        <a:rPr lang="el-GR" sz="2800" dirty="0" smtClean="0">
                          <a:solidFill>
                            <a:srgbClr val="008000"/>
                          </a:solidFill>
                          <a:latin typeface="Consolas"/>
                          <a:cs typeface="Consolas"/>
                        </a:rPr>
                        <a:t>α</a:t>
                      </a:r>
                      <a:endParaRPr lang="en-US" sz="2800" dirty="0" smtClean="0">
                        <a:solidFill>
                          <a:srgbClr val="008000"/>
                        </a:solidFill>
                        <a:latin typeface="Consolas"/>
                        <a:cs typeface="Consolas"/>
                      </a:endParaRPr>
                    </a:p>
                    <a:p>
                      <a:pPr marL="0" indent="0">
                        <a:lnSpc>
                          <a:spcPct val="60000"/>
                        </a:lnSpc>
                        <a:buNone/>
                      </a:pPr>
                      <a:r>
                        <a:rPr lang="el-GR" sz="2800" dirty="0" smtClean="0">
                          <a:solidFill>
                            <a:srgbClr val="660066"/>
                          </a:solidFill>
                          <a:latin typeface="Consolas"/>
                          <a:cs typeface="Consolas"/>
                        </a:rPr>
                        <a:t>ααα</a:t>
                      </a:r>
                      <a:r>
                        <a:rPr lang="el-GR" sz="2800" dirty="0" smtClean="0">
                          <a:solidFill>
                            <a:srgbClr val="3366FF"/>
                          </a:solidFill>
                          <a:latin typeface="Consolas"/>
                          <a:cs typeface="Consolas"/>
                        </a:rPr>
                        <a:t>α</a:t>
                      </a:r>
                      <a:r>
                        <a:rPr lang="el-GR" sz="2800" dirty="0" smtClean="0">
                          <a:solidFill>
                            <a:srgbClr val="008000"/>
                          </a:solidFill>
                          <a:latin typeface="Consolas"/>
                          <a:cs typeface="Consolas"/>
                        </a:rPr>
                        <a:t>α</a:t>
                      </a:r>
                      <a:endParaRPr lang="en-US" sz="2800" dirty="0" smtClean="0">
                        <a:solidFill>
                          <a:srgbClr val="008000"/>
                        </a:solidFill>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solidFill>
                            <a:srgbClr val="FF0000"/>
                          </a:solidFill>
                          <a:latin typeface="Consolas"/>
                          <a:cs typeface="Consolas"/>
                        </a:rPr>
                        <a:t>αα</a:t>
                      </a:r>
                      <a:r>
                        <a:rPr lang="el-GR" sz="2800" dirty="0" smtClean="0">
                          <a:solidFill>
                            <a:srgbClr val="660066"/>
                          </a:solidFill>
                          <a:latin typeface="Consolas"/>
                          <a:cs typeface="Consolas"/>
                        </a:rPr>
                        <a:t>α</a:t>
                      </a:r>
                      <a:r>
                        <a:rPr lang="el-GR" sz="2800" dirty="0" smtClean="0">
                          <a:solidFill>
                            <a:srgbClr val="3366FF"/>
                          </a:solidFill>
                          <a:latin typeface="Consolas"/>
                          <a:cs typeface="Consolas"/>
                        </a:rPr>
                        <a:t>α</a:t>
                      </a:r>
                      <a:r>
                        <a:rPr lang="el-GR" sz="2800" dirty="0" smtClean="0">
                          <a:solidFill>
                            <a:srgbClr val="008000"/>
                          </a:solidFill>
                          <a:latin typeface="Consolas"/>
                          <a:cs typeface="Consolas"/>
                        </a:rPr>
                        <a:t>α</a:t>
                      </a:r>
                      <a:endParaRPr lang="en-US" sz="2800" dirty="0" smtClean="0">
                        <a:solidFill>
                          <a:srgbClr val="008000"/>
                        </a:solidFill>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Consolas"/>
                          <a:cs typeface="Consolas"/>
                        </a:rPr>
                        <a:t>α</a:t>
                      </a:r>
                      <a:r>
                        <a:rPr lang="el-GR" sz="2800" dirty="0" smtClean="0">
                          <a:solidFill>
                            <a:srgbClr val="FF0000"/>
                          </a:solidFill>
                          <a:latin typeface="Consolas"/>
                          <a:cs typeface="Consolas"/>
                        </a:rPr>
                        <a:t>α</a:t>
                      </a:r>
                      <a:r>
                        <a:rPr lang="el-GR" sz="2800" dirty="0" smtClean="0">
                          <a:solidFill>
                            <a:srgbClr val="660066"/>
                          </a:solidFill>
                          <a:latin typeface="Consolas"/>
                          <a:cs typeface="Consolas"/>
                        </a:rPr>
                        <a:t>α</a:t>
                      </a:r>
                      <a:r>
                        <a:rPr lang="el-GR" sz="2800" dirty="0" smtClean="0">
                          <a:solidFill>
                            <a:srgbClr val="3366FF"/>
                          </a:solidFill>
                          <a:latin typeface="Consolas"/>
                          <a:cs typeface="Consolas"/>
                        </a:rPr>
                        <a:t>α</a:t>
                      </a:r>
                      <a:r>
                        <a:rPr lang="el-GR" sz="2800" dirty="0" smtClean="0">
                          <a:solidFill>
                            <a:srgbClr val="008000"/>
                          </a:solidFill>
                          <a:latin typeface="Consolas"/>
                          <a:cs typeface="Consolas"/>
                        </a:rPr>
                        <a:t>α</a:t>
                      </a:r>
                      <a:endParaRPr lang="en-US" sz="2800" dirty="0" smtClean="0">
                        <a:solidFill>
                          <a:srgbClr val="008000"/>
                        </a:solidFill>
                        <a:latin typeface="Consolas"/>
                        <a:cs typeface="Consolas"/>
                      </a:endParaRPr>
                    </a:p>
                    <a:p>
                      <a:pPr>
                        <a:lnSpc>
                          <a:spcPct val="60000"/>
                        </a:lnSpc>
                      </a:pPr>
                      <a:endParaRPr lang="en-US" sz="2800" dirty="0">
                        <a:latin typeface="Consolas"/>
                        <a:cs typeface="Consolas"/>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0" indent="0">
                        <a:lnSpc>
                          <a:spcPct val="60000"/>
                        </a:lnSpc>
                        <a:buNone/>
                      </a:pPr>
                      <a:r>
                        <a:rPr lang="el-GR" sz="2800" dirty="0" smtClean="0">
                          <a:solidFill>
                            <a:srgbClr val="C8C800"/>
                          </a:solidFill>
                          <a:latin typeface="Consolas"/>
                          <a:cs typeface="Consolas"/>
                        </a:rPr>
                        <a:t>αααααα</a:t>
                      </a:r>
                      <a:endParaRPr lang="en-US" sz="2800" dirty="0" smtClean="0">
                        <a:solidFill>
                          <a:srgbClr val="C8C800"/>
                        </a:solidFill>
                        <a:latin typeface="Consolas"/>
                        <a:cs typeface="Consolas"/>
                      </a:endParaRPr>
                    </a:p>
                    <a:p>
                      <a:pPr marL="0" indent="0">
                        <a:lnSpc>
                          <a:spcPct val="60000"/>
                        </a:lnSpc>
                        <a:buNone/>
                      </a:pPr>
                      <a:r>
                        <a:rPr lang="el-GR" sz="2800" dirty="0" smtClean="0">
                          <a:solidFill>
                            <a:srgbClr val="008000"/>
                          </a:solidFill>
                          <a:latin typeface="Consolas"/>
                          <a:cs typeface="Consolas"/>
                        </a:rPr>
                        <a:t>ααααα</a:t>
                      </a:r>
                      <a:r>
                        <a:rPr lang="el-GR" sz="2800" dirty="0" smtClean="0">
                          <a:solidFill>
                            <a:srgbClr val="C8C800"/>
                          </a:solidFill>
                          <a:latin typeface="Consolas"/>
                          <a:cs typeface="Consolas"/>
                        </a:rPr>
                        <a:t>α</a:t>
                      </a:r>
                      <a:endParaRPr lang="en-US" sz="2800" dirty="0" smtClean="0">
                        <a:solidFill>
                          <a:srgbClr val="C8C800"/>
                        </a:solidFill>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solidFill>
                            <a:srgbClr val="3366FF"/>
                          </a:solidFill>
                          <a:latin typeface="Consolas"/>
                          <a:cs typeface="Consolas"/>
                        </a:rPr>
                        <a:t>αααα</a:t>
                      </a:r>
                      <a:r>
                        <a:rPr lang="el-GR" sz="2800" dirty="0" smtClean="0">
                          <a:solidFill>
                            <a:srgbClr val="008000"/>
                          </a:solidFill>
                          <a:latin typeface="Consolas"/>
                          <a:cs typeface="Consolas"/>
                        </a:rPr>
                        <a:t>α</a:t>
                      </a:r>
                      <a:r>
                        <a:rPr lang="el-GR" sz="2800" dirty="0" smtClean="0">
                          <a:solidFill>
                            <a:srgbClr val="C8C800"/>
                          </a:solidFill>
                          <a:latin typeface="Consolas"/>
                          <a:cs typeface="Consolas"/>
                        </a:rPr>
                        <a:t>α</a:t>
                      </a:r>
                      <a:endParaRPr lang="en-US" sz="2800" dirty="0" smtClean="0">
                        <a:solidFill>
                          <a:srgbClr val="C8C800"/>
                        </a:solidFill>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solidFill>
                            <a:srgbClr val="660066"/>
                          </a:solidFill>
                          <a:latin typeface="Consolas"/>
                          <a:cs typeface="Consolas"/>
                        </a:rPr>
                        <a:t>ααα</a:t>
                      </a:r>
                      <a:r>
                        <a:rPr lang="el-GR" sz="2800" dirty="0" smtClean="0">
                          <a:solidFill>
                            <a:srgbClr val="3366FF"/>
                          </a:solidFill>
                          <a:latin typeface="Consolas"/>
                          <a:cs typeface="Consolas"/>
                        </a:rPr>
                        <a:t>α</a:t>
                      </a:r>
                      <a:r>
                        <a:rPr lang="el-GR" sz="2800" dirty="0" smtClean="0">
                          <a:solidFill>
                            <a:srgbClr val="008000"/>
                          </a:solidFill>
                          <a:latin typeface="Consolas"/>
                          <a:cs typeface="Consolas"/>
                        </a:rPr>
                        <a:t>α</a:t>
                      </a:r>
                      <a:r>
                        <a:rPr lang="el-GR" sz="2800" dirty="0" smtClean="0">
                          <a:solidFill>
                            <a:srgbClr val="C8C800"/>
                          </a:solidFill>
                          <a:latin typeface="Consolas"/>
                          <a:cs typeface="Consolas"/>
                        </a:rPr>
                        <a:t>α</a:t>
                      </a:r>
                      <a:endParaRPr lang="en-US" sz="2800" dirty="0" smtClean="0">
                        <a:solidFill>
                          <a:srgbClr val="C8C800"/>
                        </a:solidFill>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solidFill>
                            <a:srgbClr val="FF0000"/>
                          </a:solidFill>
                          <a:latin typeface="Consolas"/>
                          <a:cs typeface="Consolas"/>
                        </a:rPr>
                        <a:t>αα</a:t>
                      </a:r>
                      <a:r>
                        <a:rPr lang="el-GR" sz="2800" dirty="0" smtClean="0">
                          <a:solidFill>
                            <a:srgbClr val="660066"/>
                          </a:solidFill>
                          <a:latin typeface="Consolas"/>
                          <a:cs typeface="Consolas"/>
                        </a:rPr>
                        <a:t>α</a:t>
                      </a:r>
                      <a:r>
                        <a:rPr lang="el-GR" sz="2800" dirty="0" smtClean="0">
                          <a:solidFill>
                            <a:srgbClr val="3366FF"/>
                          </a:solidFill>
                          <a:latin typeface="Consolas"/>
                          <a:cs typeface="Consolas"/>
                        </a:rPr>
                        <a:t>α</a:t>
                      </a:r>
                      <a:r>
                        <a:rPr lang="el-GR" sz="2800" dirty="0" smtClean="0">
                          <a:solidFill>
                            <a:srgbClr val="008000"/>
                          </a:solidFill>
                          <a:latin typeface="Consolas"/>
                          <a:cs typeface="Consolas"/>
                        </a:rPr>
                        <a:t>α</a:t>
                      </a:r>
                      <a:r>
                        <a:rPr lang="el-GR" sz="2800" dirty="0" smtClean="0">
                          <a:solidFill>
                            <a:srgbClr val="C8C800"/>
                          </a:solidFill>
                          <a:latin typeface="Consolas"/>
                          <a:cs typeface="Consolas"/>
                        </a:rPr>
                        <a:t>α</a:t>
                      </a:r>
                    </a:p>
                    <a:p>
                      <a:pPr marL="0" marR="0" indent="0" algn="l" defTabSz="457200" rtl="0" eaLnBrk="1" fontAlgn="auto" latinLnBrk="0" hangingPunct="1">
                        <a:lnSpc>
                          <a:spcPct val="60000"/>
                        </a:lnSpc>
                        <a:spcBef>
                          <a:spcPts val="0"/>
                        </a:spcBef>
                        <a:spcAft>
                          <a:spcPts val="0"/>
                        </a:spcAft>
                        <a:buClrTx/>
                        <a:buSzTx/>
                        <a:buFontTx/>
                        <a:buNone/>
                        <a:tabLst/>
                        <a:defRPr/>
                      </a:pPr>
                      <a:r>
                        <a:rPr lang="el-GR" sz="2800" dirty="0" smtClean="0">
                          <a:latin typeface="Consolas"/>
                          <a:cs typeface="Consolas"/>
                        </a:rPr>
                        <a:t>α</a:t>
                      </a:r>
                      <a:r>
                        <a:rPr lang="el-GR" sz="2800" dirty="0" smtClean="0">
                          <a:solidFill>
                            <a:srgbClr val="FF0000"/>
                          </a:solidFill>
                          <a:latin typeface="Consolas"/>
                          <a:cs typeface="Consolas"/>
                        </a:rPr>
                        <a:t>α</a:t>
                      </a:r>
                      <a:r>
                        <a:rPr lang="el-GR" sz="2800" dirty="0" smtClean="0">
                          <a:solidFill>
                            <a:srgbClr val="660066"/>
                          </a:solidFill>
                          <a:latin typeface="Consolas"/>
                          <a:cs typeface="Consolas"/>
                        </a:rPr>
                        <a:t>α</a:t>
                      </a:r>
                      <a:r>
                        <a:rPr lang="el-GR" sz="2800" dirty="0" smtClean="0">
                          <a:solidFill>
                            <a:srgbClr val="3366FF"/>
                          </a:solidFill>
                          <a:latin typeface="Consolas"/>
                          <a:cs typeface="Consolas"/>
                        </a:rPr>
                        <a:t>α</a:t>
                      </a:r>
                      <a:r>
                        <a:rPr lang="el-GR" sz="2800" dirty="0" smtClean="0">
                          <a:solidFill>
                            <a:srgbClr val="008000"/>
                          </a:solidFill>
                          <a:latin typeface="Consolas"/>
                          <a:cs typeface="Consolas"/>
                        </a:rPr>
                        <a:t>α</a:t>
                      </a:r>
                      <a:r>
                        <a:rPr lang="el-GR" sz="2800" dirty="0" smtClean="0">
                          <a:solidFill>
                            <a:srgbClr val="C8C800"/>
                          </a:solidFill>
                          <a:latin typeface="Consolas"/>
                          <a:cs typeface="Consolas"/>
                        </a:rPr>
                        <a:t>α</a:t>
                      </a:r>
                      <a:endParaRPr lang="en-US" sz="2800" dirty="0" smtClean="0">
                        <a:solidFill>
                          <a:srgbClr val="C8C800"/>
                        </a:solidFill>
                        <a:latin typeface="Consolas"/>
                        <a:cs typeface="Consolas"/>
                      </a:endParaRPr>
                    </a:p>
                    <a:p>
                      <a:pPr marL="0" marR="0" indent="0" algn="l" defTabSz="457200" rtl="0" eaLnBrk="1" fontAlgn="auto" latinLnBrk="0" hangingPunct="1">
                        <a:lnSpc>
                          <a:spcPct val="60000"/>
                        </a:lnSpc>
                        <a:spcBef>
                          <a:spcPts val="0"/>
                        </a:spcBef>
                        <a:spcAft>
                          <a:spcPts val="0"/>
                        </a:spcAft>
                        <a:buClrTx/>
                        <a:buSzTx/>
                        <a:buFontTx/>
                        <a:buNone/>
                        <a:tabLst/>
                        <a:defRPr/>
                      </a:pPr>
                      <a:endParaRPr lang="en-US" sz="2800" dirty="0">
                        <a:latin typeface="Consolas"/>
                        <a:cs typeface="Consolas"/>
                      </a:endParaRPr>
                    </a:p>
                  </a:txBody>
                  <a:tcPr anchor="b">
                    <a:lnL w="12700" cmpd="sng">
                      <a:noFill/>
                    </a:lnL>
                    <a:lnR w="12700" cmpd="sng">
                      <a:noFill/>
                    </a:lnR>
                    <a:lnT w="12700" cmpd="sng">
                      <a:noFill/>
                    </a:lnT>
                    <a:lnB w="25400" cmpd="sng">
                      <a:noFill/>
                    </a:lnB>
                    <a:lnTlToBr w="12700" cmpd="sng">
                      <a:noFill/>
                      <a:prstDash val="solid"/>
                    </a:lnTlToBr>
                    <a:lnBlToTr w="12700" cmpd="sng">
                      <a:noFill/>
                      <a:prstDash val="solid"/>
                    </a:lnBlToTr>
                  </a:tcPr>
                </a:tc>
              </a:tr>
              <a:tr h="707136">
                <a:tc>
                  <a:txBody>
                    <a:bodyPr/>
                    <a:lstStyle/>
                    <a:p>
                      <a:pPr algn="ctr">
                        <a:lnSpc>
                          <a:spcPct val="60000"/>
                        </a:lnSpc>
                      </a:pPr>
                      <a:r>
                        <a:rPr lang="en-US" sz="2800" dirty="0" smtClean="0">
                          <a:latin typeface="+mn-lt"/>
                          <a:cs typeface="Menlo Regular"/>
                        </a:rPr>
                        <a:t> 1</a:t>
                      </a:r>
                      <a:endParaRPr lang="en-US" sz="2800" dirty="0">
                        <a:latin typeface="+mn-lt"/>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FFFFFF">
                        <a:alpha val="20000"/>
                      </a:srgbClr>
                    </a:solidFill>
                  </a:tcPr>
                </a:tc>
                <a:tc>
                  <a:txBody>
                    <a:bodyPr/>
                    <a:lstStyle/>
                    <a:p>
                      <a:pPr marL="0" indent="0" algn="ctr">
                        <a:lnSpc>
                          <a:spcPct val="60000"/>
                        </a:lnSpc>
                        <a:buNone/>
                      </a:pPr>
                      <a:r>
                        <a:rPr lang="en-US" sz="2800" dirty="0" smtClean="0">
                          <a:latin typeface="+mn-lt"/>
                          <a:cs typeface="Menlo Regular"/>
                        </a:rPr>
                        <a:t>4</a:t>
                      </a:r>
                      <a:endParaRPr lang="en-US" sz="2800" dirty="0">
                        <a:latin typeface="+mn-lt"/>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FFFFFF">
                        <a:alpha val="20000"/>
                      </a:srgbClr>
                    </a:solidFill>
                  </a:tcPr>
                </a:tc>
                <a:tc>
                  <a:txBody>
                    <a:bodyPr/>
                    <a:lstStyle/>
                    <a:p>
                      <a:pPr algn="ctr">
                        <a:lnSpc>
                          <a:spcPct val="60000"/>
                        </a:lnSpc>
                      </a:pPr>
                      <a:r>
                        <a:rPr lang="en-US" sz="2800" dirty="0" smtClean="0">
                          <a:latin typeface="+mn-lt"/>
                          <a:cs typeface="Menlo Regular"/>
                        </a:rPr>
                        <a:t>9</a:t>
                      </a:r>
                      <a:endParaRPr lang="en-US" sz="2800" dirty="0">
                        <a:latin typeface="+mn-lt"/>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FFFFFF">
                        <a:alpha val="20000"/>
                      </a:srgbClr>
                    </a:solidFill>
                  </a:tcPr>
                </a:tc>
                <a:tc>
                  <a:txBody>
                    <a:bodyPr/>
                    <a:lstStyle/>
                    <a:p>
                      <a:pPr algn="ctr">
                        <a:lnSpc>
                          <a:spcPct val="60000"/>
                        </a:lnSpc>
                      </a:pPr>
                      <a:r>
                        <a:rPr lang="en-US" sz="2800" dirty="0" smtClean="0">
                          <a:latin typeface="+mn-lt"/>
                          <a:cs typeface="Menlo Regular"/>
                        </a:rPr>
                        <a:t>16</a:t>
                      </a:r>
                      <a:endParaRPr lang="en-US" sz="2800" dirty="0">
                        <a:latin typeface="+mn-lt"/>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FFFFFF">
                        <a:alpha val="20000"/>
                      </a:srgbClr>
                    </a:solidFill>
                  </a:tcPr>
                </a:tc>
                <a:tc>
                  <a:txBody>
                    <a:bodyPr/>
                    <a:lstStyle/>
                    <a:p>
                      <a:pPr algn="ctr">
                        <a:lnSpc>
                          <a:spcPct val="60000"/>
                        </a:lnSpc>
                      </a:pPr>
                      <a:r>
                        <a:rPr lang="en-US" sz="2800" dirty="0" smtClean="0">
                          <a:latin typeface="+mn-lt"/>
                          <a:cs typeface="Menlo Regular"/>
                        </a:rPr>
                        <a:t>25</a:t>
                      </a:r>
                      <a:endParaRPr lang="en-US" sz="2800" dirty="0">
                        <a:latin typeface="+mn-lt"/>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FFFFFF">
                        <a:alpha val="20000"/>
                      </a:srgbClr>
                    </a:solidFill>
                  </a:tcPr>
                </a:tc>
                <a:tc>
                  <a:txBody>
                    <a:bodyPr/>
                    <a:lstStyle/>
                    <a:p>
                      <a:pPr marL="0" marR="0" indent="0" algn="ctr" defTabSz="457200" rtl="0" eaLnBrk="1" fontAlgn="auto" latinLnBrk="0" hangingPunct="1">
                        <a:lnSpc>
                          <a:spcPct val="60000"/>
                        </a:lnSpc>
                        <a:spcBef>
                          <a:spcPts val="0"/>
                        </a:spcBef>
                        <a:spcAft>
                          <a:spcPts val="0"/>
                        </a:spcAft>
                        <a:buClrTx/>
                        <a:buSzTx/>
                        <a:buFontTx/>
                        <a:buNone/>
                        <a:tabLst/>
                        <a:defRPr/>
                      </a:pPr>
                      <a:r>
                        <a:rPr lang="en-US" sz="2800" dirty="0" smtClean="0">
                          <a:latin typeface="+mn-lt"/>
                          <a:cs typeface="Menlo Regular"/>
                        </a:rPr>
                        <a:t>36</a:t>
                      </a:r>
                      <a:endParaRPr lang="en-US" sz="2800" dirty="0">
                        <a:latin typeface="+mn-lt"/>
                        <a:cs typeface="Menlo Regular"/>
                      </a:endParaRPr>
                    </a:p>
                  </a:txBody>
                  <a:tcPr anchor="b">
                    <a:lnL w="12700" cmpd="sng">
                      <a:noFill/>
                    </a:lnL>
                    <a:lnR w="12700" cmpd="sng">
                      <a:noFill/>
                    </a:lnR>
                    <a:lnT w="25400" cmpd="sng">
                      <a:noFill/>
                    </a:lnT>
                    <a:lnB w="12700" cmpd="sng">
                      <a:noFill/>
                    </a:lnB>
                    <a:lnTlToBr w="12700" cmpd="sng">
                      <a:noFill/>
                      <a:prstDash val="solid"/>
                    </a:lnTlToBr>
                    <a:lnBlToTr w="12700" cmpd="sng">
                      <a:noFill/>
                      <a:prstDash val="solid"/>
                    </a:lnBlToTr>
                    <a:solidFill>
                      <a:srgbClr val="FFFFFF">
                        <a:alpha val="20000"/>
                      </a:srgbClr>
                    </a:solidFill>
                  </a:tcPr>
                </a:tc>
              </a:tr>
            </a:tbl>
          </a:graphicData>
        </a:graphic>
      </p:graphicFrame>
      <p:sp>
        <p:nvSpPr>
          <p:cNvPr id="8" name="Slide Number Placeholder 7"/>
          <p:cNvSpPr>
            <a:spLocks noGrp="1"/>
          </p:cNvSpPr>
          <p:nvPr>
            <p:ph type="sldNum" sz="quarter" idx="12"/>
          </p:nvPr>
        </p:nvSpPr>
        <p:spPr/>
        <p:txBody>
          <a:bodyPr/>
          <a:lstStyle/>
          <a:p>
            <a:fld id="{4AA04D0C-89BA-0845-9137-904D20B84DDB}" type="slidenum">
              <a:rPr lang="en-US" smtClean="0"/>
              <a:pPr/>
              <a:t>50</a:t>
            </a:fld>
            <a:endParaRPr lang="en-US"/>
          </a:p>
        </p:txBody>
      </p:sp>
      <p:sp>
        <p:nvSpPr>
          <p:cNvPr id="9" name="TextBox 8"/>
          <p:cNvSpPr txBox="1"/>
          <p:nvPr/>
        </p:nvSpPr>
        <p:spPr>
          <a:xfrm>
            <a:off x="113996" y="4672937"/>
            <a:ext cx="9132378" cy="523220"/>
          </a:xfrm>
          <a:prstGeom prst="rect">
            <a:avLst/>
          </a:prstGeom>
          <a:noFill/>
        </p:spPr>
        <p:txBody>
          <a:bodyPr wrap="none" rtlCol="0">
            <a:spAutoFit/>
          </a:bodyPr>
          <a:lstStyle/>
          <a:p>
            <a:r>
              <a:rPr lang="en-US" sz="2800" dirty="0" smtClean="0"/>
              <a:t>And a formula for the sum of the first </a:t>
            </a:r>
            <a:r>
              <a:rPr lang="en-US" sz="2800" i="1" dirty="0" smtClean="0"/>
              <a:t>n</a:t>
            </a:r>
            <a:r>
              <a:rPr lang="en-US" sz="2800" dirty="0" smtClean="0"/>
              <a:t> positive odd integers:</a:t>
            </a:r>
            <a:endParaRPr lang="en-US" sz="2800" dirty="0"/>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51150" y="5272357"/>
            <a:ext cx="3841750" cy="1162785"/>
          </a:xfrm>
          <a:prstGeom prst="rect">
            <a:avLst/>
          </a:prstGeom>
        </p:spPr>
      </p:pic>
    </p:spTree>
    <p:extLst>
      <p:ext uri="{BB962C8B-B14F-4D97-AF65-F5344CB8AC3E}">
        <p14:creationId xmlns:p14="http://schemas.microsoft.com/office/powerpoint/2010/main" val="34039308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Prime Numbers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Numbers that are not products of smaller numbers.  </a:t>
            </a:r>
            <a:endParaRPr lang="en-US" dirty="0"/>
          </a:p>
          <a:p>
            <a:pPr marL="0" indent="0">
              <a:buNone/>
            </a:pPr>
            <a:r>
              <a:rPr lang="en-US" dirty="0" smtClean="0"/>
              <a:t>					2, 3, 5, 7, 11, 13, 17…</a:t>
            </a:r>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51</a:t>
            </a:fld>
            <a:endParaRPr lang="en-US"/>
          </a:p>
        </p:txBody>
      </p:sp>
    </p:spTree>
    <p:extLst>
      <p:ext uri="{BB962C8B-B14F-4D97-AF65-F5344CB8AC3E}">
        <p14:creationId xmlns:p14="http://schemas.microsoft.com/office/powerpoint/2010/main" val="342991477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Euclid VII, 32</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Any number is either prime or divisible by some prime.</a:t>
            </a:r>
          </a:p>
          <a:p>
            <a:pPr marL="0" indent="0">
              <a:buNone/>
            </a:pPr>
            <a:endParaRPr lang="en-US" dirty="0"/>
          </a:p>
          <a:p>
            <a:pPr marL="0" indent="0">
              <a:buNone/>
            </a:pPr>
            <a:r>
              <a:rPr lang="en-US" dirty="0" smtClean="0"/>
              <a:t>If not, “an infinite sequence of numbers will divide the number, each of which is less than the other; and this is impossible.”</a:t>
            </a:r>
          </a:p>
          <a:p>
            <a:pPr marL="0" indent="0">
              <a:buNone/>
            </a:pP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52</a:t>
            </a:fld>
            <a:endParaRPr lang="en-US"/>
          </a:p>
        </p:txBody>
      </p:sp>
    </p:spTree>
    <p:extLst>
      <p:ext uri="{BB962C8B-B14F-4D97-AF65-F5344CB8AC3E}">
        <p14:creationId xmlns:p14="http://schemas.microsoft.com/office/powerpoint/2010/main" val="2748337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900"/>
            <a:ext cx="8229600" cy="1493838"/>
          </a:xfrm>
        </p:spPr>
        <p:txBody>
          <a:bodyPr>
            <a:noAutofit/>
          </a:bodyPr>
          <a:lstStyle/>
          <a:p>
            <a:pPr marL="0" indent="0">
              <a:lnSpc>
                <a:spcPct val="80000"/>
              </a:lnSpc>
              <a:spcAft>
                <a:spcPts val="1200"/>
              </a:spcAft>
            </a:pPr>
            <a:r>
              <a:rPr lang="en-US" dirty="0" smtClean="0"/>
              <a:t>Euclid IX, 20:  </a:t>
            </a:r>
            <a:br>
              <a:rPr lang="en-US" dirty="0" smtClean="0"/>
            </a:br>
            <a:r>
              <a:rPr lang="en-US" sz="1800" dirty="0" smtClean="0"/>
              <a:t/>
            </a:r>
            <a:br>
              <a:rPr lang="en-US" sz="1800" dirty="0" smtClean="0"/>
            </a:br>
            <a:r>
              <a:rPr lang="en-US" sz="3200" i="1" dirty="0" smtClean="0"/>
              <a:t>For </a:t>
            </a:r>
            <a:r>
              <a:rPr lang="en-US" sz="3200" i="1" dirty="0"/>
              <a:t>any sequence of primes </a:t>
            </a:r>
            <a:r>
              <a:rPr lang="en-US" sz="3200" dirty="0">
                <a:latin typeface="Palatino"/>
                <a:cs typeface="Palatino"/>
              </a:rPr>
              <a:t>{</a:t>
            </a:r>
            <a:r>
              <a:rPr lang="en-US" sz="3200" i="1" dirty="0">
                <a:latin typeface="Palatino"/>
                <a:cs typeface="Palatino"/>
              </a:rPr>
              <a:t>p</a:t>
            </a:r>
            <a:r>
              <a:rPr lang="en-US" sz="3200" i="1" baseline="-25000" dirty="0">
                <a:latin typeface="Palatino"/>
                <a:cs typeface="Palatino"/>
              </a:rPr>
              <a:t>1</a:t>
            </a:r>
            <a:r>
              <a:rPr lang="en-US" sz="3200" i="1" dirty="0">
                <a:latin typeface="Palatino"/>
                <a:cs typeface="Palatino"/>
              </a:rPr>
              <a:t>, …, </a:t>
            </a:r>
            <a:r>
              <a:rPr lang="en-US" sz="3200" i="1" dirty="0" err="1">
                <a:latin typeface="Palatino"/>
                <a:cs typeface="Palatino"/>
              </a:rPr>
              <a:t>p</a:t>
            </a:r>
            <a:r>
              <a:rPr lang="en-US" sz="3200" i="1" baseline="-25000" dirty="0" err="1">
                <a:latin typeface="Palatino"/>
                <a:cs typeface="Palatino"/>
              </a:rPr>
              <a:t>n</a:t>
            </a:r>
            <a:r>
              <a:rPr lang="en-US" sz="3200" dirty="0" smtClean="0">
                <a:latin typeface="Palatino"/>
                <a:cs typeface="Palatino"/>
              </a:rPr>
              <a:t>}</a:t>
            </a:r>
            <a:r>
              <a:rPr lang="en-US" sz="3200" i="1" dirty="0" smtClean="0">
                <a:latin typeface="Palatino"/>
                <a:cs typeface="Palatino"/>
              </a:rPr>
              <a:t/>
            </a:r>
            <a:br>
              <a:rPr lang="en-US" sz="3200" i="1" dirty="0" smtClean="0">
                <a:latin typeface="Palatino"/>
                <a:cs typeface="Palatino"/>
              </a:rPr>
            </a:br>
            <a:r>
              <a:rPr lang="en-US" sz="3200" i="1" dirty="0" smtClean="0"/>
              <a:t>there </a:t>
            </a:r>
            <a:r>
              <a:rPr lang="en-US" sz="3200" i="1" dirty="0"/>
              <a:t>is a prime </a:t>
            </a:r>
            <a:r>
              <a:rPr lang="en-US" sz="3200" i="1" dirty="0">
                <a:latin typeface="Palatino"/>
                <a:cs typeface="Palatino"/>
              </a:rPr>
              <a:t>p</a:t>
            </a:r>
            <a:r>
              <a:rPr lang="en-US" sz="3200" i="1" dirty="0"/>
              <a:t> not in the sequence</a:t>
            </a:r>
            <a:r>
              <a:rPr lang="en-US" sz="3200" i="1" dirty="0" smtClean="0"/>
              <a:t>.</a:t>
            </a:r>
            <a:endParaRPr lang="en-US" sz="3200" dirty="0"/>
          </a:p>
        </p:txBody>
      </p:sp>
      <p:sp>
        <p:nvSpPr>
          <p:cNvPr id="3" name="Content Placeholder 2"/>
          <p:cNvSpPr>
            <a:spLocks noGrp="1"/>
          </p:cNvSpPr>
          <p:nvPr>
            <p:ph idx="1"/>
          </p:nvPr>
        </p:nvSpPr>
        <p:spPr>
          <a:xfrm>
            <a:off x="457200" y="1936750"/>
            <a:ext cx="8229600" cy="4525963"/>
          </a:xfrm>
        </p:spPr>
        <p:txBody>
          <a:bodyPr>
            <a:normAutofit lnSpcReduction="10000"/>
          </a:bodyPr>
          <a:lstStyle/>
          <a:p>
            <a:pPr marL="0" indent="0">
              <a:buNone/>
            </a:pPr>
            <a:r>
              <a:rPr lang="en-US" dirty="0" smtClean="0"/>
              <a:t>Proof:  Consider the number</a:t>
            </a:r>
          </a:p>
          <a:p>
            <a:pPr marL="0" indent="0">
              <a:buNone/>
            </a:pPr>
            <a:endParaRPr lang="en-US" sz="3000" dirty="0" smtClean="0"/>
          </a:p>
          <a:p>
            <a:pPr marL="0" indent="0">
              <a:buNone/>
            </a:pPr>
            <a:r>
              <a:rPr lang="en-US" sz="3000" dirty="0" smtClean="0"/>
              <a:t>By construction, </a:t>
            </a:r>
            <a:r>
              <a:rPr lang="en-US" sz="3000" i="1" dirty="0" smtClean="0">
                <a:latin typeface="Palatino"/>
                <a:cs typeface="Palatino"/>
              </a:rPr>
              <a:t>q</a:t>
            </a:r>
            <a:r>
              <a:rPr lang="en-US" sz="3000" dirty="0" smtClean="0"/>
              <a:t> is not divisible by any </a:t>
            </a:r>
            <a:r>
              <a:rPr lang="en-US" sz="3000" i="1" dirty="0" smtClean="0">
                <a:latin typeface="Palatino"/>
                <a:cs typeface="Palatino"/>
              </a:rPr>
              <a:t>p</a:t>
            </a:r>
            <a:r>
              <a:rPr lang="en-US" sz="3000" i="1" baseline="-25000" dirty="0" smtClean="0">
                <a:latin typeface="Palatino"/>
                <a:cs typeface="Palatino"/>
              </a:rPr>
              <a:t>i</a:t>
            </a:r>
            <a:r>
              <a:rPr lang="en-US" sz="3000" dirty="0" smtClean="0"/>
              <a:t>.</a:t>
            </a:r>
            <a:br>
              <a:rPr lang="en-US" sz="3000" dirty="0" smtClean="0"/>
            </a:br>
            <a:endParaRPr lang="en-US" sz="3000" dirty="0" smtClean="0"/>
          </a:p>
          <a:p>
            <a:pPr marL="0" indent="0">
              <a:buNone/>
            </a:pPr>
            <a:r>
              <a:rPr lang="en-US" sz="3000" dirty="0" smtClean="0"/>
              <a:t>Either </a:t>
            </a:r>
            <a:r>
              <a:rPr lang="en-US" sz="3000" i="1" dirty="0" smtClean="0">
                <a:latin typeface="Palatino"/>
                <a:cs typeface="Palatino"/>
              </a:rPr>
              <a:t>q</a:t>
            </a:r>
            <a:r>
              <a:rPr lang="en-US" sz="3000" dirty="0" smtClean="0"/>
              <a:t> is prime</a:t>
            </a:r>
            <a:br>
              <a:rPr lang="en-US" sz="3000" dirty="0" smtClean="0"/>
            </a:br>
            <a:r>
              <a:rPr lang="en-US" sz="3000" dirty="0" smtClean="0"/>
              <a:t>	in which case it is a prime not in the sequence</a:t>
            </a:r>
          </a:p>
          <a:p>
            <a:pPr marL="0" indent="0">
              <a:buNone/>
            </a:pPr>
            <a:r>
              <a:rPr lang="en-US" sz="3000" dirty="0" smtClean="0"/>
              <a:t>or </a:t>
            </a:r>
            <a:r>
              <a:rPr lang="en-US" sz="3000" i="1" dirty="0" smtClean="0">
                <a:latin typeface="Palatino"/>
                <a:cs typeface="Palatino"/>
              </a:rPr>
              <a:t>q</a:t>
            </a:r>
            <a:r>
              <a:rPr lang="en-US" sz="3000" dirty="0" smtClean="0"/>
              <a:t> is divisible by some new prime, </a:t>
            </a:r>
            <a:br>
              <a:rPr lang="en-US" sz="3000" dirty="0" smtClean="0"/>
            </a:br>
            <a:r>
              <a:rPr lang="en-US" sz="3000" dirty="0" smtClean="0"/>
              <a:t>	which is by definition not in the sequence.</a:t>
            </a:r>
          </a:p>
          <a:p>
            <a:pPr marL="0" indent="0">
              <a:buNone/>
            </a:pPr>
            <a:r>
              <a:rPr lang="en-US" dirty="0" smtClean="0"/>
              <a:t>Therefore, there </a:t>
            </a:r>
            <a:r>
              <a:rPr lang="en-US" dirty="0"/>
              <a:t>are infinitely many </a:t>
            </a:r>
            <a:r>
              <a:rPr lang="en-US" dirty="0" smtClean="0"/>
              <a:t>primes.</a:t>
            </a:r>
            <a:endParaRPr lang="en-US" dirty="0"/>
          </a:p>
        </p:txBody>
      </p:sp>
      <p:sp>
        <p:nvSpPr>
          <p:cNvPr id="10" name="Slide Number Placeholder 9"/>
          <p:cNvSpPr>
            <a:spLocks noGrp="1"/>
          </p:cNvSpPr>
          <p:nvPr>
            <p:ph type="sldNum" sz="quarter" idx="12"/>
          </p:nvPr>
        </p:nvSpPr>
        <p:spPr/>
        <p:txBody>
          <a:bodyPr/>
          <a:lstStyle/>
          <a:p>
            <a:fld id="{4AA04D0C-89BA-0845-9137-904D20B84DDB}" type="slidenum">
              <a:rPr lang="en-US" smtClean="0"/>
              <a:pPr/>
              <a:t>53</a:t>
            </a:fld>
            <a:endParaRPr lang="en-US"/>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03850" y="1709738"/>
            <a:ext cx="2203450" cy="1107152"/>
          </a:xfrm>
          <a:prstGeom prst="rect">
            <a:avLst/>
          </a:prstGeom>
        </p:spPr>
      </p:pic>
    </p:spTree>
    <p:extLst>
      <p:ext uri="{BB962C8B-B14F-4D97-AF65-F5344CB8AC3E}">
        <p14:creationId xmlns:p14="http://schemas.microsoft.com/office/powerpoint/2010/main" val="28753728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Eratosthenes (284BC – 195BC)</a:t>
            </a:r>
            <a:endParaRPr lang="en-US" dirty="0"/>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a:ext>
            </a:extLst>
          </a:blip>
          <a:srcRect t="-6548" b="-6548"/>
          <a:stretch>
            <a:fillRect/>
          </a:stretch>
        </p:blipFill>
        <p:spPr/>
      </p:pic>
      <p:sp>
        <p:nvSpPr>
          <p:cNvPr id="3" name="Content Placeholder 2"/>
          <p:cNvSpPr>
            <a:spLocks noGrp="1"/>
          </p:cNvSpPr>
          <p:nvPr>
            <p:ph sz="half" idx="2"/>
          </p:nvPr>
        </p:nvSpPr>
        <p:spPr>
          <a:xfrm>
            <a:off x="4648199" y="1600200"/>
            <a:ext cx="4285382" cy="4525963"/>
          </a:xfrm>
        </p:spPr>
        <p:txBody>
          <a:bodyPr>
            <a:normAutofit/>
          </a:bodyPr>
          <a:lstStyle/>
          <a:p>
            <a:r>
              <a:rPr lang="en-US" dirty="0" smtClean="0"/>
              <a:t>Born in Cyrene, Libya</a:t>
            </a:r>
          </a:p>
          <a:p>
            <a:r>
              <a:rPr lang="en-US" dirty="0" smtClean="0"/>
              <a:t>Studied in Athens (possibly with Zeno)</a:t>
            </a:r>
          </a:p>
          <a:p>
            <a:r>
              <a:rPr lang="en-US" dirty="0" smtClean="0"/>
              <a:t>Tutored Ptolemy </a:t>
            </a:r>
            <a:r>
              <a:rPr lang="en-US" dirty="0" err="1" smtClean="0"/>
              <a:t>Euergetes</a:t>
            </a:r>
            <a:r>
              <a:rPr lang="en-US" dirty="0" smtClean="0"/>
              <a:t> (king of Egypt)</a:t>
            </a:r>
          </a:p>
          <a:p>
            <a:r>
              <a:rPr lang="en-US" dirty="0" smtClean="0"/>
              <a:t>Measured circumference of the Earth (within 2%!)</a:t>
            </a:r>
          </a:p>
          <a:p>
            <a:r>
              <a:rPr lang="en-US" dirty="0" smtClean="0"/>
              <a:t>A friend of Archimedes</a:t>
            </a:r>
          </a:p>
          <a:p>
            <a:endParaRPr lang="en-US" dirty="0"/>
          </a:p>
        </p:txBody>
      </p:sp>
      <p:sp>
        <p:nvSpPr>
          <p:cNvPr id="6" name="Slide Number Placeholder 5"/>
          <p:cNvSpPr>
            <a:spLocks noGrp="1"/>
          </p:cNvSpPr>
          <p:nvPr>
            <p:ph type="sldNum" sz="quarter" idx="12"/>
          </p:nvPr>
        </p:nvSpPr>
        <p:spPr/>
        <p:txBody>
          <a:bodyPr/>
          <a:lstStyle/>
          <a:p>
            <a:fld id="{4AA04D0C-89BA-0845-9137-904D20B84DDB}" type="slidenum">
              <a:rPr lang="en-US" smtClean="0"/>
              <a:pPr/>
              <a:t>54</a:t>
            </a:fld>
            <a:endParaRPr lang="en-US"/>
          </a:p>
        </p:txBody>
      </p:sp>
    </p:spTree>
    <p:extLst>
      <p:ext uri="{BB962C8B-B14F-4D97-AF65-F5344CB8AC3E}">
        <p14:creationId xmlns:p14="http://schemas.microsoft.com/office/powerpoint/2010/main" val="229186214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Sieve of Eratosthenes</a:t>
            </a:r>
            <a:endParaRPr lang="en-US" dirty="0"/>
          </a:p>
        </p:txBody>
      </p:sp>
      <p:sp>
        <p:nvSpPr>
          <p:cNvPr id="6" name="Content Placeholder 5"/>
          <p:cNvSpPr>
            <a:spLocks noGrp="1"/>
          </p:cNvSpPr>
          <p:nvPr>
            <p:ph idx="1"/>
          </p:nvPr>
        </p:nvSpPr>
        <p:spPr/>
        <p:txBody>
          <a:bodyPr/>
          <a:lstStyle/>
          <a:p>
            <a:r>
              <a:rPr lang="en-US" dirty="0" smtClean="0"/>
              <a:t>Method for finding primes</a:t>
            </a:r>
          </a:p>
          <a:p>
            <a:r>
              <a:rPr lang="en-US" dirty="0" smtClean="0"/>
              <a:t>General Idea:</a:t>
            </a:r>
          </a:p>
          <a:p>
            <a:pPr lvl="1"/>
            <a:r>
              <a:rPr lang="en-US" dirty="0" smtClean="0"/>
              <a:t>List all the integers starting with the first prime</a:t>
            </a:r>
          </a:p>
          <a:p>
            <a:pPr lvl="1"/>
            <a:r>
              <a:rPr lang="en-US" dirty="0" smtClean="0"/>
              <a:t>Cross out multiples (they “fall through” the sieve”)</a:t>
            </a:r>
          </a:p>
          <a:p>
            <a:pPr lvl="1"/>
            <a:r>
              <a:rPr lang="en-US" dirty="0" smtClean="0"/>
              <a:t>Whatever is left is prime</a:t>
            </a:r>
          </a:p>
          <a:p>
            <a:r>
              <a:rPr lang="en-US" dirty="0" smtClean="0"/>
              <a:t>But don’t waste time on even numbers</a:t>
            </a:r>
            <a:br>
              <a:rPr lang="en-US" dirty="0" smtClean="0"/>
            </a:br>
            <a:r>
              <a:rPr lang="en-US" dirty="0" smtClean="0"/>
              <a:t>(so actually start with 3)</a:t>
            </a:r>
            <a:endParaRPr lang="en-US" dirty="0"/>
          </a:p>
        </p:txBody>
      </p:sp>
      <p:sp>
        <p:nvSpPr>
          <p:cNvPr id="2" name="Slide Number Placeholder 1"/>
          <p:cNvSpPr>
            <a:spLocks noGrp="1"/>
          </p:cNvSpPr>
          <p:nvPr>
            <p:ph type="sldNum" sz="quarter" idx="12"/>
          </p:nvPr>
        </p:nvSpPr>
        <p:spPr/>
        <p:txBody>
          <a:bodyPr/>
          <a:lstStyle/>
          <a:p>
            <a:fld id="{A1370079-B969-244C-8D20-DC2548AA4964}" type="slidenum">
              <a:rPr lang="en-US" smtClean="0"/>
              <a:t>55</a:t>
            </a:fld>
            <a:endParaRPr lang="en-US"/>
          </a:p>
        </p:txBody>
      </p:sp>
    </p:spTree>
    <p:extLst>
      <p:ext uri="{BB962C8B-B14F-4D97-AF65-F5344CB8AC3E}">
        <p14:creationId xmlns:p14="http://schemas.microsoft.com/office/powerpoint/2010/main" val="363392696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Sieve of Eratosthenes Example</a:t>
            </a:r>
            <a:endParaRPr lang="en-US" dirty="0"/>
          </a:p>
        </p:txBody>
      </p:sp>
      <p:pic>
        <p:nvPicPr>
          <p:cNvPr id="5" name="Content Placeholder 4" descr="latex-image-1.pdf"/>
          <p:cNvPicPr>
            <a:picLocks noGrp="1" noChangeAspect="1"/>
          </p:cNvPicPr>
          <p:nvPr>
            <p:ph idx="1"/>
          </p:nvPr>
        </p:nvPicPr>
        <p:blipFill>
          <a:blip r:embed="rId2" cstate="print">
            <a:extLst>
              <a:ext uri="{28A0092B-C50C-407E-A947-70E740481C1C}">
                <a14:useLocalDpi xmlns:a14="http://schemas.microsoft.com/office/drawing/2010/main"/>
              </a:ext>
            </a:extLst>
          </a:blip>
          <a:srcRect t="-345234" b="-345234"/>
          <a:stretch>
            <a:fillRect/>
          </a:stretch>
        </p:blipFill>
        <p:spPr/>
      </p:pic>
      <p:sp>
        <p:nvSpPr>
          <p:cNvPr id="6" name="TextBox 5"/>
          <p:cNvSpPr txBox="1"/>
          <p:nvPr/>
        </p:nvSpPr>
        <p:spPr>
          <a:xfrm>
            <a:off x="457200" y="1689532"/>
            <a:ext cx="6090930" cy="584776"/>
          </a:xfrm>
          <a:prstGeom prst="rect">
            <a:avLst/>
          </a:prstGeom>
          <a:noFill/>
        </p:spPr>
        <p:txBody>
          <a:bodyPr wrap="none" rtlCol="0">
            <a:spAutoFit/>
          </a:bodyPr>
          <a:lstStyle/>
          <a:p>
            <a:r>
              <a:rPr lang="en-US" sz="3200" dirty="0" smtClean="0"/>
              <a:t>Find primes up to maximum </a:t>
            </a:r>
            <a:r>
              <a:rPr lang="en-US" sz="3200" i="1" dirty="0" smtClean="0"/>
              <a:t>m </a:t>
            </a:r>
            <a:r>
              <a:rPr lang="en-US" sz="3200" dirty="0" smtClean="0"/>
              <a:t>= 53</a:t>
            </a:r>
            <a:endParaRPr lang="en-US" sz="3200" dirty="0"/>
          </a:p>
        </p:txBody>
      </p:sp>
      <p:sp>
        <p:nvSpPr>
          <p:cNvPr id="7" name="TextBox 6"/>
          <p:cNvSpPr txBox="1"/>
          <p:nvPr/>
        </p:nvSpPr>
        <p:spPr>
          <a:xfrm>
            <a:off x="457200" y="2676028"/>
            <a:ext cx="4961214" cy="584776"/>
          </a:xfrm>
          <a:prstGeom prst="rect">
            <a:avLst/>
          </a:prstGeom>
          <a:noFill/>
        </p:spPr>
        <p:txBody>
          <a:bodyPr wrap="none" rtlCol="0">
            <a:spAutoFit/>
          </a:bodyPr>
          <a:lstStyle/>
          <a:p>
            <a:r>
              <a:rPr lang="en-US" sz="3200" dirty="0" smtClean="0"/>
              <a:t>Start with all the candidates:</a:t>
            </a:r>
            <a:endParaRPr lang="en-US" sz="3200" dirty="0"/>
          </a:p>
        </p:txBody>
      </p:sp>
      <p:sp>
        <p:nvSpPr>
          <p:cNvPr id="3" name="Slide Number Placeholder 2"/>
          <p:cNvSpPr>
            <a:spLocks noGrp="1"/>
          </p:cNvSpPr>
          <p:nvPr>
            <p:ph type="sldNum" sz="quarter" idx="12"/>
          </p:nvPr>
        </p:nvSpPr>
        <p:spPr/>
        <p:txBody>
          <a:bodyPr/>
          <a:lstStyle/>
          <a:p>
            <a:fld id="{A1370079-B969-244C-8D20-DC2548AA4964}" type="slidenum">
              <a:rPr lang="en-US" smtClean="0"/>
              <a:t>56</a:t>
            </a:fld>
            <a:endParaRPr lang="en-US"/>
          </a:p>
        </p:txBody>
      </p:sp>
    </p:spTree>
    <p:extLst>
      <p:ext uri="{BB962C8B-B14F-4D97-AF65-F5344CB8AC3E}">
        <p14:creationId xmlns:p14="http://schemas.microsoft.com/office/powerpoint/2010/main" val="262593404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atex-image-1.pdf"/>
          <p:cNvPicPr>
            <a:picLocks noGrp="1" noChangeAspect="1"/>
          </p:cNvPicPr>
          <p:nvPr>
            <p:ph idx="1"/>
          </p:nvPr>
        </p:nvPicPr>
        <p:blipFill>
          <a:blip r:embed="rId3" cstate="print">
            <a:extLst>
              <a:ext uri="{28A0092B-C50C-407E-A947-70E740481C1C}">
                <a14:useLocalDpi xmlns:a14="http://schemas.microsoft.com/office/drawing/2010/main"/>
              </a:ext>
            </a:extLst>
          </a:blip>
          <a:srcRect t="-259213" b="-259213"/>
          <a:stretch>
            <a:fillRect/>
          </a:stretch>
        </p:blipFill>
        <p:spPr/>
      </p:pic>
      <p:sp>
        <p:nvSpPr>
          <p:cNvPr id="2" name="Title 1"/>
          <p:cNvSpPr>
            <a:spLocks noGrp="1"/>
          </p:cNvSpPr>
          <p:nvPr>
            <p:ph type="title"/>
          </p:nvPr>
        </p:nvSpPr>
        <p:spPr/>
        <p:txBody>
          <a:bodyPr/>
          <a:lstStyle/>
          <a:p>
            <a:r>
              <a:rPr lang="en-US" dirty="0" smtClean="0"/>
              <a:t>Sieve of Eratosthenes Example</a:t>
            </a:r>
            <a:endParaRPr lang="en-US" dirty="0"/>
          </a:p>
        </p:txBody>
      </p:sp>
      <p:sp>
        <p:nvSpPr>
          <p:cNvPr id="3" name="Slide Number Placeholder 2"/>
          <p:cNvSpPr>
            <a:spLocks noGrp="1"/>
          </p:cNvSpPr>
          <p:nvPr>
            <p:ph type="sldNum" sz="quarter" idx="12"/>
          </p:nvPr>
        </p:nvSpPr>
        <p:spPr/>
        <p:txBody>
          <a:bodyPr/>
          <a:lstStyle/>
          <a:p>
            <a:fld id="{A1370079-B969-244C-8D20-DC2548AA4964}" type="slidenum">
              <a:rPr lang="en-US" smtClean="0"/>
              <a:t>57</a:t>
            </a:fld>
            <a:endParaRPr lang="en-US"/>
          </a:p>
        </p:txBody>
      </p:sp>
    </p:spTree>
    <p:extLst>
      <p:ext uri="{BB962C8B-B14F-4D97-AF65-F5344CB8AC3E}">
        <p14:creationId xmlns:p14="http://schemas.microsoft.com/office/powerpoint/2010/main" val="67601238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latex-image-1.pdf"/>
          <p:cNvPicPr>
            <a:picLocks noGrp="1" noChangeAspect="1"/>
          </p:cNvPicPr>
          <p:nvPr>
            <p:ph idx="1"/>
          </p:nvPr>
        </p:nvPicPr>
        <p:blipFill>
          <a:blip r:embed="rId3" cstate="print">
            <a:extLst>
              <a:ext uri="{28A0092B-C50C-407E-A947-70E740481C1C}">
                <a14:useLocalDpi xmlns:a14="http://schemas.microsoft.com/office/drawing/2010/main"/>
              </a:ext>
            </a:extLst>
          </a:blip>
          <a:srcRect t="-246750" b="-246750"/>
          <a:stretch>
            <a:fillRect/>
          </a:stretch>
        </p:blipFill>
        <p:spPr/>
      </p:pic>
      <p:sp>
        <p:nvSpPr>
          <p:cNvPr id="2" name="Title 1"/>
          <p:cNvSpPr>
            <a:spLocks noGrp="1"/>
          </p:cNvSpPr>
          <p:nvPr>
            <p:ph type="title"/>
          </p:nvPr>
        </p:nvSpPr>
        <p:spPr/>
        <p:txBody>
          <a:bodyPr/>
          <a:lstStyle/>
          <a:p>
            <a:r>
              <a:rPr lang="en-US" dirty="0" smtClean="0"/>
              <a:t>Sieve of Eratosthenes Example</a:t>
            </a:r>
            <a:endParaRPr lang="en-US" dirty="0"/>
          </a:p>
        </p:txBody>
      </p:sp>
      <p:sp>
        <p:nvSpPr>
          <p:cNvPr id="3" name="Slide Number Placeholder 2"/>
          <p:cNvSpPr>
            <a:spLocks noGrp="1"/>
          </p:cNvSpPr>
          <p:nvPr>
            <p:ph type="sldNum" sz="quarter" idx="12"/>
          </p:nvPr>
        </p:nvSpPr>
        <p:spPr/>
        <p:txBody>
          <a:bodyPr/>
          <a:lstStyle/>
          <a:p>
            <a:fld id="{A1370079-B969-244C-8D20-DC2548AA4964}" type="slidenum">
              <a:rPr lang="en-US" smtClean="0"/>
              <a:t>58</a:t>
            </a:fld>
            <a:endParaRPr lang="en-US"/>
          </a:p>
        </p:txBody>
      </p:sp>
    </p:spTree>
    <p:extLst>
      <p:ext uri="{BB962C8B-B14F-4D97-AF65-F5344CB8AC3E}">
        <p14:creationId xmlns:p14="http://schemas.microsoft.com/office/powerpoint/2010/main" val="52452301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atex-image-1.pdf"/>
          <p:cNvPicPr>
            <a:picLocks noGrp="1" noChangeAspect="1"/>
          </p:cNvPicPr>
          <p:nvPr>
            <p:ph idx="1"/>
          </p:nvPr>
        </p:nvPicPr>
        <p:blipFill>
          <a:blip r:embed="rId3" cstate="print">
            <a:extLst>
              <a:ext uri="{28A0092B-C50C-407E-A947-70E740481C1C}">
                <a14:useLocalDpi xmlns:a14="http://schemas.microsoft.com/office/drawing/2010/main"/>
              </a:ext>
            </a:extLst>
          </a:blip>
          <a:srcRect t="-236725" b="-236725"/>
          <a:stretch>
            <a:fillRect/>
          </a:stretch>
        </p:blipFill>
        <p:spPr/>
      </p:pic>
      <p:sp>
        <p:nvSpPr>
          <p:cNvPr id="2" name="Title 1"/>
          <p:cNvSpPr>
            <a:spLocks noGrp="1"/>
          </p:cNvSpPr>
          <p:nvPr>
            <p:ph type="title"/>
          </p:nvPr>
        </p:nvSpPr>
        <p:spPr/>
        <p:txBody>
          <a:bodyPr/>
          <a:lstStyle/>
          <a:p>
            <a:r>
              <a:rPr lang="en-US" dirty="0" smtClean="0"/>
              <a:t>Sieve of Eratosthenes Example</a:t>
            </a:r>
            <a:endParaRPr lang="en-US" dirty="0"/>
          </a:p>
        </p:txBody>
      </p:sp>
      <p:sp>
        <p:nvSpPr>
          <p:cNvPr id="3" name="Slide Number Placeholder 2"/>
          <p:cNvSpPr>
            <a:spLocks noGrp="1"/>
          </p:cNvSpPr>
          <p:nvPr>
            <p:ph type="sldNum" sz="quarter" idx="12"/>
          </p:nvPr>
        </p:nvSpPr>
        <p:spPr/>
        <p:txBody>
          <a:bodyPr/>
          <a:lstStyle/>
          <a:p>
            <a:fld id="{A1370079-B969-244C-8D20-DC2548AA4964}" type="slidenum">
              <a:rPr lang="en-US" smtClean="0"/>
              <a:t>59</a:t>
            </a:fld>
            <a:endParaRPr lang="en-US"/>
          </a:p>
        </p:txBody>
      </p:sp>
    </p:spTree>
    <p:extLst>
      <p:ext uri="{BB962C8B-B14F-4D97-AF65-F5344CB8AC3E}">
        <p14:creationId xmlns:p14="http://schemas.microsoft.com/office/powerpoint/2010/main" val="240981112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Origins of</a:t>
            </a:r>
            <a:br>
              <a:rPr lang="en-US" dirty="0" smtClean="0"/>
            </a:br>
            <a:r>
              <a:rPr lang="en-US" dirty="0" smtClean="0"/>
              <a:t>Generic Programming Approach</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i="1" dirty="0" smtClean="0"/>
              <a:t>Abstract Algebra:  </a:t>
            </a:r>
            <a:r>
              <a:rPr lang="en-US" dirty="0" smtClean="0"/>
              <a:t>Branch of mathematics concerned with reasoning about entities in terms of abstract properties of operations on them</a:t>
            </a:r>
          </a:p>
          <a:p>
            <a:endParaRPr lang="en-US" dirty="0" smtClean="0"/>
          </a:p>
          <a:p>
            <a:r>
              <a:rPr lang="en-US" dirty="0" smtClean="0"/>
              <a:t>This course will introduce you to some of the basic ideas of abstract algebra</a:t>
            </a:r>
          </a:p>
          <a:p>
            <a:r>
              <a:rPr lang="en-US" dirty="0" smtClean="0"/>
              <a:t>Then we’ll see how to apply these ideas to programming</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6</a:t>
            </a:fld>
            <a:endParaRPr lang="en-US"/>
          </a:p>
        </p:txBody>
      </p:sp>
    </p:spTree>
    <p:extLst>
      <p:ext uri="{BB962C8B-B14F-4D97-AF65-F5344CB8AC3E}">
        <p14:creationId xmlns:p14="http://schemas.microsoft.com/office/powerpoint/2010/main" val="319303356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Sieve of Eratosthenes Example</a:t>
            </a:r>
            <a:endParaRPr lang="en-US" dirty="0"/>
          </a:p>
        </p:txBody>
      </p:sp>
      <p:sp>
        <p:nvSpPr>
          <p:cNvPr id="7" name="TextBox 6"/>
          <p:cNvSpPr txBox="1"/>
          <p:nvPr/>
        </p:nvSpPr>
        <p:spPr>
          <a:xfrm>
            <a:off x="457200" y="2137419"/>
            <a:ext cx="7543652" cy="1077218"/>
          </a:xfrm>
          <a:prstGeom prst="rect">
            <a:avLst/>
          </a:prstGeom>
          <a:noFill/>
        </p:spPr>
        <p:txBody>
          <a:bodyPr wrap="none" rtlCol="0">
            <a:spAutoFit/>
          </a:bodyPr>
          <a:lstStyle/>
          <a:p>
            <a:r>
              <a:rPr lang="en-US" sz="3200" dirty="0" smtClean="0"/>
              <a:t>Since we’ve crossed out all multiples up to            </a:t>
            </a:r>
            <a:br>
              <a:rPr lang="en-US" sz="3200" dirty="0" smtClean="0"/>
            </a:br>
            <a:r>
              <a:rPr lang="en-US" sz="3200" dirty="0" smtClean="0"/>
              <a:t>we’re done – remaining numbers are prime.</a:t>
            </a:r>
            <a:endParaRPr lang="en-US" sz="3200" dirty="0"/>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96601" y="2246115"/>
            <a:ext cx="990600" cy="469900"/>
          </a:xfrm>
          <a:prstGeom prst="rect">
            <a:avLst/>
          </a:prstGeom>
        </p:spPr>
      </p:pic>
      <p:pic>
        <p:nvPicPr>
          <p:cNvPr id="6" name="Content Placeholder 5" descr="latex-image-1.pdf"/>
          <p:cNvPicPr>
            <a:picLocks noGrp="1" noChangeAspect="1"/>
          </p:cNvPicPr>
          <p:nvPr>
            <p:ph idx="1"/>
          </p:nvPr>
        </p:nvPicPr>
        <p:blipFill>
          <a:blip r:embed="rId4" cstate="print">
            <a:extLst>
              <a:ext uri="{28A0092B-C50C-407E-A947-70E740481C1C}">
                <a14:useLocalDpi xmlns:a14="http://schemas.microsoft.com/office/drawing/2010/main"/>
              </a:ext>
            </a:extLst>
          </a:blip>
          <a:srcRect t="-290071" b="-290071"/>
          <a:stretch>
            <a:fillRect/>
          </a:stretch>
        </p:blipFill>
        <p:spPr/>
      </p:pic>
      <p:sp>
        <p:nvSpPr>
          <p:cNvPr id="4" name="Slide Number Placeholder 3"/>
          <p:cNvSpPr>
            <a:spLocks noGrp="1"/>
          </p:cNvSpPr>
          <p:nvPr>
            <p:ph type="sldNum" sz="quarter" idx="12"/>
          </p:nvPr>
        </p:nvSpPr>
        <p:spPr/>
        <p:txBody>
          <a:bodyPr/>
          <a:lstStyle/>
          <a:p>
            <a:fld id="{A1370079-B969-244C-8D20-DC2548AA4964}" type="slidenum">
              <a:rPr lang="en-US" smtClean="0"/>
              <a:t>60</a:t>
            </a:fld>
            <a:endParaRPr lang="en-US"/>
          </a:p>
        </p:txBody>
      </p:sp>
    </p:spTree>
    <p:extLst>
      <p:ext uri="{BB962C8B-B14F-4D97-AF65-F5344CB8AC3E}">
        <p14:creationId xmlns:p14="http://schemas.microsoft.com/office/powerpoint/2010/main" val="275732050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look back at the process</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smtClean="0"/>
              <a:t>Let’s keep an index array alongside the values:</a:t>
            </a:r>
          </a:p>
          <a:p>
            <a:pPr marL="0" indent="0">
              <a:buNone/>
            </a:pPr>
            <a:endParaRPr lang="en-US" dirty="0"/>
          </a:p>
          <a:p>
            <a:pPr marL="0" indent="0">
              <a:buNone/>
            </a:pPr>
            <a:endParaRPr lang="en-US" dirty="0" smtClean="0"/>
          </a:p>
          <a:p>
            <a:pPr marL="0" indent="0">
              <a:buNone/>
            </a:pPr>
            <a:r>
              <a:rPr lang="en-US" dirty="0" smtClean="0"/>
              <a:t>Observations:</a:t>
            </a:r>
          </a:p>
          <a:p>
            <a:r>
              <a:rPr lang="en-US" dirty="0" smtClean="0"/>
              <a:t>When crossing out multiples of </a:t>
            </a:r>
            <a:r>
              <a:rPr lang="en-US" i="1" dirty="0" smtClean="0">
                <a:latin typeface="Palatino"/>
                <a:cs typeface="Palatino"/>
              </a:rPr>
              <a:t>n</a:t>
            </a:r>
            <a:r>
              <a:rPr lang="en-US" dirty="0" smtClean="0"/>
              <a:t>, “step size” is </a:t>
            </a:r>
            <a:r>
              <a:rPr lang="en-US" i="1" dirty="0" smtClean="0">
                <a:latin typeface="Palatino"/>
                <a:cs typeface="Palatino"/>
              </a:rPr>
              <a:t>n</a:t>
            </a:r>
          </a:p>
          <a:p>
            <a:r>
              <a:rPr lang="en-US" dirty="0" smtClean="0"/>
              <a:t>Difference between two values is twice the difference between two indices</a:t>
            </a:r>
          </a:p>
          <a:p>
            <a:r>
              <a:rPr lang="en-US" dirty="0" smtClean="0"/>
              <a:t>First number crossed out for a factor </a:t>
            </a:r>
            <a:r>
              <a:rPr lang="en-US" i="1" dirty="0" smtClean="0">
                <a:latin typeface="Palatino"/>
                <a:cs typeface="Palatino"/>
              </a:rPr>
              <a:t>n</a:t>
            </a:r>
            <a:r>
              <a:rPr lang="en-US" dirty="0" smtClean="0"/>
              <a:t> is </a:t>
            </a:r>
            <a:r>
              <a:rPr lang="en-US" i="1" dirty="0" smtClean="0">
                <a:latin typeface="Palatino"/>
                <a:cs typeface="Palatino"/>
              </a:rPr>
              <a:t>n</a:t>
            </a:r>
            <a:r>
              <a:rPr lang="en-US" baseline="30000" dirty="0" smtClean="0">
                <a:latin typeface="Palatino"/>
                <a:cs typeface="Palatino"/>
              </a:rPr>
              <a:t>2</a:t>
            </a:r>
            <a:r>
              <a:rPr lang="en-US" dirty="0" smtClean="0"/>
              <a:t> </a:t>
            </a:r>
            <a:endParaRPr lang="en-US" dirty="0"/>
          </a:p>
        </p:txBody>
      </p:sp>
      <p:sp>
        <p:nvSpPr>
          <p:cNvPr id="5" name="Slide Number Placeholder 4"/>
          <p:cNvSpPr>
            <a:spLocks noGrp="1"/>
          </p:cNvSpPr>
          <p:nvPr>
            <p:ph type="sldNum" sz="quarter" idx="12"/>
          </p:nvPr>
        </p:nvSpPr>
        <p:spPr/>
        <p:txBody>
          <a:bodyPr/>
          <a:lstStyle/>
          <a:p>
            <a:fld id="{A1370079-B969-244C-8D20-DC2548AA4964}" type="slidenum">
              <a:rPr lang="en-US" smtClean="0"/>
              <a:t>61</a:t>
            </a:fld>
            <a:endParaRPr lang="en-US"/>
          </a:p>
        </p:txBody>
      </p:sp>
      <p:pic>
        <p:nvPicPr>
          <p:cNvPr id="13" name="Picture 12" descr="latex-image-1.pdf"/>
          <p:cNvPicPr>
            <a:picLocks noChangeAspect="1"/>
          </p:cNvPicPr>
          <p:nvPr/>
        </p:nvPicPr>
        <p:blipFill rotWithShape="1">
          <a:blip r:embed="rId3" cstate="print">
            <a:extLst>
              <a:ext uri="{28A0092B-C50C-407E-A947-70E740481C1C}">
                <a14:useLocalDpi xmlns:a14="http://schemas.microsoft.com/office/drawing/2010/main"/>
              </a:ext>
            </a:extLst>
          </a:blip>
          <a:srcRect l="4861"/>
          <a:stretch/>
        </p:blipFill>
        <p:spPr>
          <a:xfrm>
            <a:off x="127000" y="2399043"/>
            <a:ext cx="8699500" cy="509257"/>
          </a:xfrm>
          <a:prstGeom prst="rect">
            <a:avLst/>
          </a:prstGeom>
        </p:spPr>
      </p:pic>
    </p:spTree>
    <p:extLst>
      <p:ext uri="{BB962C8B-B14F-4D97-AF65-F5344CB8AC3E}">
        <p14:creationId xmlns:p14="http://schemas.microsoft.com/office/powerpoint/2010/main" val="17186468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 Data Structure</a:t>
            </a:r>
            <a:endParaRPr lang="en-US" dirty="0"/>
          </a:p>
        </p:txBody>
      </p:sp>
      <p:sp>
        <p:nvSpPr>
          <p:cNvPr id="3" name="Content Placeholder 2"/>
          <p:cNvSpPr>
            <a:spLocks noGrp="1"/>
          </p:cNvSpPr>
          <p:nvPr>
            <p:ph idx="1"/>
          </p:nvPr>
        </p:nvSpPr>
        <p:spPr>
          <a:xfrm>
            <a:off x="457199" y="1600200"/>
            <a:ext cx="8373017" cy="4525963"/>
          </a:xfrm>
        </p:spPr>
        <p:txBody>
          <a:bodyPr/>
          <a:lstStyle/>
          <a:p>
            <a:r>
              <a:rPr lang="en-US" dirty="0" smtClean="0"/>
              <a:t>Naive approach: store array of values and array of flags indicating whether corresponding value is prime.</a:t>
            </a:r>
          </a:p>
          <a:p>
            <a:r>
              <a:rPr lang="en-US" dirty="0" smtClean="0"/>
              <a:t>But values can be trivially computed from index: </a:t>
            </a:r>
            <a:r>
              <a:rPr lang="en-US" i="1" dirty="0" err="1" smtClean="0"/>
              <a:t>i</a:t>
            </a:r>
            <a:r>
              <a:rPr lang="en-US" dirty="0" err="1" smtClean="0"/>
              <a:t>th</a:t>
            </a:r>
            <a:r>
              <a:rPr lang="en-US" dirty="0" smtClean="0"/>
              <a:t> value is 3 + 2</a:t>
            </a:r>
            <a:r>
              <a:rPr lang="en-US" i="1" dirty="0" smtClean="0"/>
              <a:t>i</a:t>
            </a:r>
            <a:r>
              <a:rPr lang="en-US" dirty="0" smtClean="0"/>
              <a:t>.</a:t>
            </a:r>
          </a:p>
          <a:p>
            <a:r>
              <a:rPr lang="en-US" dirty="0" smtClean="0"/>
              <a:t>So, we only need the array of flags.</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62</a:t>
            </a:fld>
            <a:endParaRPr lang="en-US"/>
          </a:p>
        </p:txBody>
      </p:sp>
    </p:spTree>
    <p:extLst>
      <p:ext uri="{BB962C8B-B14F-4D97-AF65-F5344CB8AC3E}">
        <p14:creationId xmlns:p14="http://schemas.microsoft.com/office/powerpoint/2010/main" val="282155530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Digression:  Concepts and Templates</a:t>
            </a:r>
            <a:endParaRPr lang="en-US" dirty="0"/>
          </a:p>
        </p:txBody>
      </p:sp>
      <p:sp>
        <p:nvSpPr>
          <p:cNvPr id="3" name="Content Placeholder 2"/>
          <p:cNvSpPr>
            <a:spLocks noGrp="1"/>
          </p:cNvSpPr>
          <p:nvPr>
            <p:ph idx="1"/>
          </p:nvPr>
        </p:nvSpPr>
        <p:spPr/>
        <p:txBody>
          <a:bodyPr>
            <a:noAutofit/>
          </a:bodyPr>
          <a:lstStyle/>
          <a:p>
            <a:pPr>
              <a:lnSpc>
                <a:spcPct val="90000"/>
              </a:lnSpc>
              <a:spcAft>
                <a:spcPts val="600"/>
              </a:spcAft>
            </a:pPr>
            <a:r>
              <a:rPr lang="en-US" i="1" dirty="0" smtClean="0"/>
              <a:t>Concepts</a:t>
            </a:r>
            <a:r>
              <a:rPr lang="en-US" dirty="0" smtClean="0"/>
              <a:t> are requirements on types.</a:t>
            </a:r>
            <a:endParaRPr lang="en-US" dirty="0"/>
          </a:p>
          <a:p>
            <a:pPr>
              <a:lnSpc>
                <a:spcPct val="90000"/>
              </a:lnSpc>
              <a:spcAft>
                <a:spcPts val="600"/>
              </a:spcAft>
            </a:pPr>
            <a:r>
              <a:rPr lang="en-US" dirty="0" smtClean="0"/>
              <a:t>We use them instead of </a:t>
            </a:r>
            <a:r>
              <a:rPr lang="en-US" sz="2400" dirty="0" err="1" smtClean="0">
                <a:latin typeface="Lucida Console"/>
                <a:cs typeface="Lucida Console"/>
              </a:rPr>
              <a:t>typename</a:t>
            </a:r>
            <a:r>
              <a:rPr lang="en-US" dirty="0" smtClean="0"/>
              <a:t> to say what types our template arguments should be:</a:t>
            </a:r>
          </a:p>
          <a:p>
            <a:pPr marL="457200" lvl="1" indent="0">
              <a:spcAft>
                <a:spcPts val="600"/>
              </a:spcAft>
              <a:buNone/>
            </a:pPr>
            <a:r>
              <a:rPr lang="en-US" dirty="0" smtClean="0">
                <a:latin typeface="Menlo Regular"/>
                <a:cs typeface="Menlo Regular"/>
              </a:rPr>
              <a:t>	</a:t>
            </a:r>
            <a:r>
              <a:rPr lang="en-US" dirty="0" smtClean="0">
                <a:latin typeface="Lucida Console"/>
                <a:cs typeface="Lucida Console"/>
              </a:rPr>
              <a:t>template &lt;Iterator I&gt;</a:t>
            </a:r>
          </a:p>
          <a:p>
            <a:pPr>
              <a:lnSpc>
                <a:spcPct val="90000"/>
              </a:lnSpc>
              <a:spcAft>
                <a:spcPts val="600"/>
              </a:spcAft>
            </a:pPr>
            <a:r>
              <a:rPr lang="en-US" dirty="0" smtClean="0">
                <a:latin typeface="+mj-lt"/>
                <a:cs typeface="Menlo Regular"/>
              </a:rPr>
              <a:t>Since C++ doesn’t know about concepts (yet),</a:t>
            </a:r>
            <a:r>
              <a:rPr lang="en-US" dirty="0">
                <a:latin typeface="+mj-lt"/>
                <a:cs typeface="Menlo Regular"/>
              </a:rPr>
              <a:t/>
            </a:r>
            <a:br>
              <a:rPr lang="en-US" dirty="0">
                <a:latin typeface="+mj-lt"/>
                <a:cs typeface="Menlo Regular"/>
              </a:rPr>
            </a:br>
            <a:r>
              <a:rPr lang="en-US" dirty="0" smtClean="0">
                <a:latin typeface="+mj-lt"/>
                <a:cs typeface="Menlo Regular"/>
              </a:rPr>
              <a:t>we’ll fake it:</a:t>
            </a:r>
          </a:p>
          <a:p>
            <a:pPr marL="0" indent="0">
              <a:spcAft>
                <a:spcPts val="600"/>
              </a:spcAft>
              <a:buNone/>
            </a:pPr>
            <a:r>
              <a:rPr lang="en-US" dirty="0">
                <a:latin typeface="+mj-lt"/>
                <a:cs typeface="Menlo Regular"/>
              </a:rPr>
              <a:t>	</a:t>
            </a:r>
            <a:r>
              <a:rPr lang="en-US" dirty="0" smtClean="0">
                <a:latin typeface="+mj-lt"/>
                <a:cs typeface="Menlo Regular"/>
              </a:rPr>
              <a:t>	</a:t>
            </a:r>
            <a:r>
              <a:rPr lang="en-US" sz="2800" dirty="0" smtClean="0">
                <a:latin typeface="Lucida Console"/>
                <a:cs typeface="Lucida Console"/>
              </a:rPr>
              <a:t>#define Iterator </a:t>
            </a:r>
            <a:r>
              <a:rPr lang="en-US" sz="2800" dirty="0" err="1" smtClean="0">
                <a:latin typeface="Lucida Console"/>
                <a:cs typeface="Lucida Console"/>
              </a:rPr>
              <a:t>typename</a:t>
            </a:r>
            <a:endParaRPr lang="en-US" dirty="0" smtClean="0">
              <a:latin typeface="Lucida Console"/>
              <a:cs typeface="Lucida Console"/>
            </a:endParaRPr>
          </a:p>
          <a:p>
            <a:pPr marL="0" indent="0">
              <a:buNone/>
            </a:pPr>
            <a:endParaRPr lang="en-US" dirty="0" smtClean="0">
              <a:latin typeface="+mj-lt"/>
              <a:cs typeface="Menlo Regular"/>
            </a:endParaRPr>
          </a:p>
          <a:p>
            <a:pPr marL="0" indent="0" algn="r">
              <a:buNone/>
            </a:pPr>
            <a:r>
              <a:rPr lang="en-US" dirty="0" smtClean="0">
                <a:latin typeface="+mj-lt"/>
                <a:cs typeface="Menlo Regular"/>
              </a:rPr>
              <a:t>End of Digression</a:t>
            </a:r>
          </a:p>
        </p:txBody>
      </p:sp>
      <p:sp>
        <p:nvSpPr>
          <p:cNvPr id="4" name="Slide Number Placeholder 3"/>
          <p:cNvSpPr>
            <a:spLocks noGrp="1"/>
          </p:cNvSpPr>
          <p:nvPr>
            <p:ph type="sldNum" sz="quarter" idx="12"/>
          </p:nvPr>
        </p:nvSpPr>
        <p:spPr/>
        <p:txBody>
          <a:bodyPr/>
          <a:lstStyle/>
          <a:p>
            <a:fld id="{A1370079-B969-244C-8D20-DC2548AA4964}" type="slidenum">
              <a:rPr lang="en-US" smtClean="0"/>
              <a:t>63</a:t>
            </a:fld>
            <a:endParaRPr lang="en-US"/>
          </a:p>
        </p:txBody>
      </p:sp>
    </p:spTree>
    <p:extLst>
      <p:ext uri="{BB962C8B-B14F-4D97-AF65-F5344CB8AC3E}">
        <p14:creationId xmlns:p14="http://schemas.microsoft.com/office/powerpoint/2010/main" val="161029700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cs typeface="Menlo Regular"/>
              </a:rPr>
              <a:t>Marking</a:t>
            </a:r>
            <a:r>
              <a:rPr lang="en-US" dirty="0">
                <a:cs typeface="Menlo Regular"/>
              </a:rPr>
              <a:t> </a:t>
            </a:r>
            <a:r>
              <a:rPr lang="en-US" dirty="0" smtClean="0">
                <a:cs typeface="Menlo Regular"/>
              </a:rPr>
              <a:t>all multiples of a given factor</a:t>
            </a: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64</a:t>
            </a:fld>
            <a:endParaRPr lang="en-US"/>
          </a:p>
        </p:txBody>
      </p:sp>
      <p:sp>
        <p:nvSpPr>
          <p:cNvPr id="6" name="TextBox 5"/>
          <p:cNvSpPr txBox="1"/>
          <p:nvPr/>
        </p:nvSpPr>
        <p:spPr>
          <a:xfrm>
            <a:off x="457200" y="1921673"/>
            <a:ext cx="8337739" cy="4062651"/>
          </a:xfrm>
          <a:prstGeom prst="rect">
            <a:avLst/>
          </a:prstGeom>
          <a:noFill/>
        </p:spPr>
        <p:txBody>
          <a:bodyPr wrap="none" rtlCol="0">
            <a:spAutoFit/>
          </a:bodyPr>
          <a:lstStyle/>
          <a:p>
            <a:r>
              <a:rPr lang="en-US" sz="2400" dirty="0">
                <a:latin typeface="Lucida Console"/>
                <a:cs typeface="Lucida Console"/>
              </a:rPr>
              <a:t>template &lt;</a:t>
            </a:r>
            <a:r>
              <a:rPr lang="en-US" sz="2400" dirty="0" err="1">
                <a:latin typeface="Lucida Console"/>
                <a:cs typeface="Lucida Console"/>
              </a:rPr>
              <a:t>RandomAccessIterator</a:t>
            </a:r>
            <a:r>
              <a:rPr lang="en-US" sz="2400" dirty="0">
                <a:latin typeface="Lucida Console"/>
                <a:cs typeface="Lucida Console"/>
              </a:rPr>
              <a:t> I</a:t>
            </a:r>
            <a:r>
              <a:rPr lang="en-US" sz="2400" dirty="0" smtClean="0">
                <a:latin typeface="Lucida Console"/>
                <a:cs typeface="Lucida Console"/>
              </a:rPr>
              <a:t>,</a:t>
            </a:r>
            <a:r>
              <a:rPr lang="en-US" sz="2400" dirty="0">
                <a:latin typeface="Lucida Console"/>
                <a:cs typeface="Lucida Console"/>
              </a:rPr>
              <a:t> </a:t>
            </a:r>
            <a:r>
              <a:rPr lang="en-US" sz="2400" dirty="0" smtClean="0">
                <a:latin typeface="Lucida Console"/>
                <a:cs typeface="Lucida Console"/>
              </a:rPr>
              <a:t>Integer </a:t>
            </a:r>
            <a:r>
              <a:rPr lang="en-US" sz="2400" dirty="0">
                <a:latin typeface="Lucida Console"/>
                <a:cs typeface="Lucida Console"/>
              </a:rPr>
              <a:t>N&gt;</a:t>
            </a:r>
          </a:p>
          <a:p>
            <a:r>
              <a:rPr lang="en-US" sz="2400" dirty="0">
                <a:latin typeface="Lucida Console"/>
                <a:cs typeface="Lucida Console"/>
              </a:rPr>
              <a:t>void </a:t>
            </a:r>
            <a:r>
              <a:rPr lang="en-US" sz="2400" dirty="0" err="1">
                <a:latin typeface="Lucida Console"/>
                <a:cs typeface="Lucida Console"/>
              </a:rPr>
              <a:t>mark_sieve</a:t>
            </a:r>
            <a:r>
              <a:rPr lang="en-US" sz="2400" dirty="0">
                <a:latin typeface="Lucida Console"/>
                <a:cs typeface="Lucida Console"/>
              </a:rPr>
              <a:t>(I first, I last, N factor</a:t>
            </a:r>
            <a:r>
              <a:rPr lang="en-US" sz="2400" dirty="0" smtClean="0">
                <a:latin typeface="Lucida Console"/>
                <a:cs typeface="Lucida Console"/>
              </a:rPr>
              <a:t>)</a:t>
            </a:r>
          </a:p>
          <a:p>
            <a:r>
              <a:rPr lang="en-US" sz="2400" dirty="0" smtClean="0">
                <a:latin typeface="Lucida Console"/>
                <a:cs typeface="Lucida Console"/>
              </a:rPr>
              <a:t>{</a:t>
            </a:r>
            <a:endParaRPr lang="en-US" sz="2400" dirty="0">
              <a:latin typeface="Lucida Console"/>
              <a:cs typeface="Lucida Console"/>
            </a:endParaRPr>
          </a:p>
          <a:p>
            <a:r>
              <a:rPr lang="en-US" sz="2400" dirty="0">
                <a:latin typeface="Lucida Console"/>
                <a:cs typeface="Lucida Console"/>
              </a:rPr>
              <a:t>    // assert(first != last)</a:t>
            </a:r>
          </a:p>
          <a:p>
            <a:r>
              <a:rPr lang="en-US" sz="2400" dirty="0">
                <a:latin typeface="Lucida Console"/>
                <a:cs typeface="Lucida Console"/>
              </a:rPr>
              <a:t>    *first = false;</a:t>
            </a:r>
          </a:p>
          <a:p>
            <a:r>
              <a:rPr lang="en-US" sz="2400" dirty="0">
                <a:latin typeface="Lucida Console"/>
                <a:cs typeface="Lucida Console"/>
              </a:rPr>
              <a:t>    while (last - first &gt; factor) {</a:t>
            </a:r>
          </a:p>
          <a:p>
            <a:r>
              <a:rPr lang="en-US" sz="2400" dirty="0">
                <a:latin typeface="Lucida Console"/>
                <a:cs typeface="Lucida Console"/>
              </a:rPr>
              <a:t>        first = first + factor;</a:t>
            </a:r>
          </a:p>
          <a:p>
            <a:r>
              <a:rPr lang="en-US" sz="2400" dirty="0">
                <a:latin typeface="Lucida Console"/>
                <a:cs typeface="Lucida Console"/>
              </a:rPr>
              <a:t>        *first = false;</a:t>
            </a:r>
          </a:p>
          <a:p>
            <a:r>
              <a:rPr lang="en-US" sz="2400" dirty="0">
                <a:latin typeface="Lucida Console"/>
                <a:cs typeface="Lucida Console"/>
              </a:rPr>
              <a:t>    }</a:t>
            </a:r>
          </a:p>
          <a:p>
            <a:r>
              <a:rPr lang="en-US" sz="2400" dirty="0">
                <a:latin typeface="Lucida Console"/>
                <a:cs typeface="Lucida Console"/>
              </a:rPr>
              <a:t>}</a:t>
            </a:r>
          </a:p>
          <a:p>
            <a:endParaRPr lang="en-US" dirty="0"/>
          </a:p>
        </p:txBody>
      </p:sp>
    </p:spTree>
    <p:extLst>
      <p:ext uri="{BB962C8B-B14F-4D97-AF65-F5344CB8AC3E}">
        <p14:creationId xmlns:p14="http://schemas.microsoft.com/office/powerpoint/2010/main" val="330935730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Sifting </a:t>
            </a:r>
            <a:r>
              <a:rPr lang="en-US" dirty="0"/>
              <a:t>L</a:t>
            </a:r>
            <a:r>
              <a:rPr lang="en-US" dirty="0" smtClean="0"/>
              <a:t>emmas</a:t>
            </a:r>
            <a:endParaRPr lang="en-US" dirty="0"/>
          </a:p>
        </p:txBody>
      </p:sp>
      <p:sp>
        <p:nvSpPr>
          <p:cNvPr id="3" name="Content Placeholder 2"/>
          <p:cNvSpPr>
            <a:spLocks noGrp="1"/>
          </p:cNvSpPr>
          <p:nvPr>
            <p:ph idx="1"/>
          </p:nvPr>
        </p:nvSpPr>
        <p:spPr/>
        <p:txBody>
          <a:bodyPr>
            <a:normAutofit lnSpcReduction="10000"/>
          </a:bodyPr>
          <a:lstStyle/>
          <a:p>
            <a:pPr>
              <a:spcAft>
                <a:spcPts val="600"/>
              </a:spcAft>
            </a:pPr>
            <a:r>
              <a:rPr lang="en-US" dirty="0" smtClean="0"/>
              <a:t>The square of the smallest prime factor of a composite number </a:t>
            </a:r>
            <a:r>
              <a:rPr lang="en-US" i="1" dirty="0">
                <a:latin typeface="Palatino"/>
                <a:cs typeface="Palatino"/>
              </a:rPr>
              <a:t>c</a:t>
            </a:r>
            <a:r>
              <a:rPr lang="en-US" dirty="0" smtClean="0"/>
              <a:t> is less or equal than </a:t>
            </a:r>
            <a:r>
              <a:rPr lang="en-US" i="1" dirty="0">
                <a:latin typeface="Palatino"/>
                <a:cs typeface="Palatino"/>
              </a:rPr>
              <a:t>c</a:t>
            </a:r>
            <a:r>
              <a:rPr lang="en-US" dirty="0" smtClean="0"/>
              <a:t>.</a:t>
            </a:r>
          </a:p>
          <a:p>
            <a:pPr>
              <a:spcAft>
                <a:spcPts val="600"/>
              </a:spcAft>
            </a:pPr>
            <a:r>
              <a:rPr lang="en-US" dirty="0" smtClean="0"/>
              <a:t>Any composite number less than </a:t>
            </a:r>
            <a:r>
              <a:rPr lang="en-US" i="1" dirty="0" smtClean="0">
                <a:latin typeface="Palatino"/>
                <a:cs typeface="Palatino"/>
              </a:rPr>
              <a:t>p</a:t>
            </a:r>
            <a:r>
              <a:rPr lang="en-US" i="1" baseline="30000" dirty="0" smtClean="0">
                <a:latin typeface="Palatino"/>
                <a:cs typeface="Palatino"/>
              </a:rPr>
              <a:t>2</a:t>
            </a:r>
            <a:r>
              <a:rPr lang="en-US" dirty="0"/>
              <a:t> </a:t>
            </a:r>
            <a:r>
              <a:rPr lang="en-US" dirty="0" smtClean="0"/>
              <a:t>is sifted by (i.e. crossed out as a multiple of) a prime less than </a:t>
            </a:r>
            <a:r>
              <a:rPr lang="en-US" i="1" dirty="0" smtClean="0">
                <a:latin typeface="Palatino"/>
                <a:cs typeface="Palatino"/>
              </a:rPr>
              <a:t>p</a:t>
            </a:r>
            <a:r>
              <a:rPr lang="en-US" dirty="0" smtClean="0"/>
              <a:t>.</a:t>
            </a:r>
          </a:p>
          <a:p>
            <a:pPr>
              <a:spcAft>
                <a:spcPts val="600"/>
              </a:spcAft>
            </a:pPr>
            <a:r>
              <a:rPr lang="en-US" dirty="0" smtClean="0"/>
              <a:t>When sifting by </a:t>
            </a:r>
            <a:r>
              <a:rPr lang="en-US" i="1" dirty="0" smtClean="0">
                <a:latin typeface="Palatino"/>
                <a:cs typeface="Palatino"/>
              </a:rPr>
              <a:t>p</a:t>
            </a:r>
            <a:r>
              <a:rPr lang="en-US" dirty="0" smtClean="0"/>
              <a:t>, start marking at </a:t>
            </a:r>
            <a:r>
              <a:rPr lang="en-US" i="1" dirty="0" smtClean="0">
                <a:latin typeface="Palatino"/>
                <a:cs typeface="Palatino"/>
              </a:rPr>
              <a:t>p</a:t>
            </a:r>
            <a:r>
              <a:rPr lang="en-US" i="1" baseline="30000" dirty="0" smtClean="0">
                <a:latin typeface="Palatino"/>
                <a:cs typeface="Palatino"/>
              </a:rPr>
              <a:t>2</a:t>
            </a:r>
            <a:r>
              <a:rPr lang="en-US" dirty="0" smtClean="0"/>
              <a:t>.</a:t>
            </a:r>
          </a:p>
          <a:p>
            <a:pPr>
              <a:spcAft>
                <a:spcPts val="600"/>
              </a:spcAft>
            </a:pPr>
            <a:r>
              <a:rPr lang="en-US" dirty="0" smtClean="0"/>
              <a:t>If we want to sift numbers up to </a:t>
            </a:r>
            <a:r>
              <a:rPr lang="en-US" i="1" dirty="0" smtClean="0">
                <a:latin typeface="Palatino"/>
                <a:cs typeface="Palatino"/>
              </a:rPr>
              <a:t>m</a:t>
            </a:r>
            <a:r>
              <a:rPr lang="en-US" dirty="0" smtClean="0"/>
              <a:t>, stop sifting when </a:t>
            </a:r>
            <a:r>
              <a:rPr lang="en-US" i="1" dirty="0" smtClean="0">
                <a:latin typeface="Palatino"/>
                <a:cs typeface="Palatino"/>
              </a:rPr>
              <a:t>p</a:t>
            </a:r>
            <a:r>
              <a:rPr lang="en-US" i="1" baseline="30000" dirty="0" smtClean="0">
                <a:latin typeface="Palatino"/>
                <a:cs typeface="Palatino"/>
              </a:rPr>
              <a:t>2 </a:t>
            </a:r>
            <a:r>
              <a:rPr lang="en-US" i="1" dirty="0" smtClean="0">
                <a:latin typeface="Palatino"/>
                <a:cs typeface="Palatino"/>
              </a:rPr>
              <a:t>≥ m</a:t>
            </a:r>
            <a:r>
              <a:rPr lang="en-US" dirty="0" smtClean="0"/>
              <a:t>.</a:t>
            </a:r>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65</a:t>
            </a:fld>
            <a:endParaRPr lang="en-US"/>
          </a:p>
        </p:txBody>
      </p:sp>
    </p:spTree>
    <p:extLst>
      <p:ext uri="{BB962C8B-B14F-4D97-AF65-F5344CB8AC3E}">
        <p14:creationId xmlns:p14="http://schemas.microsoft.com/office/powerpoint/2010/main" val="1746078794"/>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Sifting Formulas (1)</a:t>
            </a:r>
            <a:endParaRPr lang="en-US" dirty="0"/>
          </a:p>
        </p:txBody>
      </p:sp>
      <p:sp>
        <p:nvSpPr>
          <p:cNvPr id="3" name="Slide Number Placeholder 2"/>
          <p:cNvSpPr>
            <a:spLocks noGrp="1"/>
          </p:cNvSpPr>
          <p:nvPr>
            <p:ph type="sldNum" sz="quarter" idx="12"/>
          </p:nvPr>
        </p:nvSpPr>
        <p:spPr/>
        <p:txBody>
          <a:bodyPr/>
          <a:lstStyle/>
          <a:p>
            <a:fld id="{A1370079-B969-244C-8D20-DC2548AA4964}" type="slidenum">
              <a:rPr lang="en-US" smtClean="0"/>
              <a:t>66</a:t>
            </a:fld>
            <a:endParaRPr lang="en-US"/>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31950" y="2089150"/>
            <a:ext cx="5803900" cy="1517305"/>
          </a:xfrm>
          <a:prstGeom prst="rect">
            <a:avLst/>
          </a:prstGeom>
        </p:spPr>
      </p:pic>
      <p:pic>
        <p:nvPicPr>
          <p:cNvPr id="6" name="Picture 5" descr="latex-image-1.pdf"/>
          <p:cNvPicPr>
            <a:picLocks noChangeAspect="1"/>
          </p:cNvPicPr>
          <p:nvPr/>
        </p:nvPicPr>
        <p:blipFill rotWithShape="1">
          <a:blip r:embed="rId4" cstate="print">
            <a:extLst>
              <a:ext uri="{28A0092B-C50C-407E-A947-70E740481C1C}">
                <a14:useLocalDpi xmlns:a14="http://schemas.microsoft.com/office/drawing/2010/main"/>
              </a:ext>
            </a:extLst>
          </a:blip>
          <a:srcRect l="4861"/>
          <a:stretch/>
        </p:blipFill>
        <p:spPr>
          <a:xfrm>
            <a:off x="127000" y="5408943"/>
            <a:ext cx="8699500" cy="509257"/>
          </a:xfrm>
          <a:prstGeom prst="rect">
            <a:avLst/>
          </a:prstGeom>
        </p:spPr>
      </p:pic>
    </p:spTree>
    <p:extLst>
      <p:ext uri="{BB962C8B-B14F-4D97-AF65-F5344CB8AC3E}">
        <p14:creationId xmlns:p14="http://schemas.microsoft.com/office/powerpoint/2010/main" val="287090869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Sifting Formulas (2)</a:t>
            </a:r>
            <a:endParaRPr lang="en-US" dirty="0"/>
          </a:p>
        </p:txBody>
      </p:sp>
      <p:sp>
        <p:nvSpPr>
          <p:cNvPr id="3" name="Slide Number Placeholder 2"/>
          <p:cNvSpPr>
            <a:spLocks noGrp="1"/>
          </p:cNvSpPr>
          <p:nvPr>
            <p:ph type="sldNum" sz="quarter" idx="12"/>
          </p:nvPr>
        </p:nvSpPr>
        <p:spPr/>
        <p:txBody>
          <a:bodyPr/>
          <a:lstStyle/>
          <a:p>
            <a:fld id="{A1370079-B969-244C-8D20-DC2548AA4964}" type="slidenum">
              <a:rPr lang="en-US" smtClean="0"/>
              <a:t>67</a:t>
            </a:fld>
            <a:endParaRPr lang="en-US"/>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4900" y="2168553"/>
            <a:ext cx="6908800" cy="2384453"/>
          </a:xfrm>
          <a:prstGeom prst="rect">
            <a:avLst/>
          </a:prstGeom>
        </p:spPr>
      </p:pic>
      <p:pic>
        <p:nvPicPr>
          <p:cNvPr id="5" name="Picture 4" descr="latex-image-1.pdf"/>
          <p:cNvPicPr>
            <a:picLocks noChangeAspect="1"/>
          </p:cNvPicPr>
          <p:nvPr/>
        </p:nvPicPr>
        <p:blipFill rotWithShape="1">
          <a:blip r:embed="rId4" cstate="print">
            <a:extLst>
              <a:ext uri="{28A0092B-C50C-407E-A947-70E740481C1C}">
                <a14:useLocalDpi xmlns:a14="http://schemas.microsoft.com/office/drawing/2010/main"/>
              </a:ext>
            </a:extLst>
          </a:blip>
          <a:srcRect l="4861"/>
          <a:stretch/>
        </p:blipFill>
        <p:spPr>
          <a:xfrm>
            <a:off x="127000" y="5472443"/>
            <a:ext cx="8699500" cy="509257"/>
          </a:xfrm>
          <a:prstGeom prst="rect">
            <a:avLst/>
          </a:prstGeom>
        </p:spPr>
      </p:pic>
    </p:spTree>
    <p:extLst>
      <p:ext uri="{BB962C8B-B14F-4D97-AF65-F5344CB8AC3E}">
        <p14:creationId xmlns:p14="http://schemas.microsoft.com/office/powerpoint/2010/main" val="146813012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Sifting Formulas (3)</a:t>
            </a:r>
            <a:endParaRPr lang="en-US" dirty="0"/>
          </a:p>
        </p:txBody>
      </p:sp>
      <p:sp>
        <p:nvSpPr>
          <p:cNvPr id="3" name="Slide Number Placeholder 2"/>
          <p:cNvSpPr>
            <a:spLocks noGrp="1"/>
          </p:cNvSpPr>
          <p:nvPr>
            <p:ph type="sldNum" sz="quarter" idx="12"/>
          </p:nvPr>
        </p:nvSpPr>
        <p:spPr/>
        <p:txBody>
          <a:bodyPr/>
          <a:lstStyle/>
          <a:p>
            <a:fld id="{A1370079-B969-244C-8D20-DC2548AA4964}" type="slidenum">
              <a:rPr lang="en-US" smtClean="0"/>
              <a:t>68</a:t>
            </a:fld>
            <a:endParaRPr lang="en-US"/>
          </a:p>
        </p:txBody>
      </p:sp>
      <p:pic>
        <p:nvPicPr>
          <p:cNvPr id="6" name="Content Placeholder 5" descr="latex-image-1.pdf"/>
          <p:cNvPicPr>
            <a:picLocks noGrp="1" noChangeAspect="1"/>
          </p:cNvPicPr>
          <p:nvPr>
            <p:ph idx="1"/>
          </p:nvPr>
        </p:nvPicPr>
        <p:blipFill>
          <a:blip r:embed="rId3" cstate="print">
            <a:extLst>
              <a:ext uri="{28A0092B-C50C-407E-A947-70E740481C1C}">
                <a14:useLocalDpi xmlns:a14="http://schemas.microsoft.com/office/drawing/2010/main"/>
              </a:ext>
            </a:extLst>
          </a:blip>
          <a:srcRect t="-32678" b="-32678"/>
          <a:stretch>
            <a:fillRect/>
          </a:stretch>
        </p:blipFill>
        <p:spPr>
          <a:xfrm>
            <a:off x="1295400" y="1714500"/>
            <a:ext cx="6337300" cy="3485271"/>
          </a:xfrm>
        </p:spPr>
      </p:pic>
      <p:pic>
        <p:nvPicPr>
          <p:cNvPr id="5" name="Picture 4" descr="latex-image-1.pdf"/>
          <p:cNvPicPr>
            <a:picLocks noChangeAspect="1"/>
          </p:cNvPicPr>
          <p:nvPr/>
        </p:nvPicPr>
        <p:blipFill rotWithShape="1">
          <a:blip r:embed="rId4" cstate="print">
            <a:extLst>
              <a:ext uri="{28A0092B-C50C-407E-A947-70E740481C1C}">
                <a14:useLocalDpi xmlns:a14="http://schemas.microsoft.com/office/drawing/2010/main"/>
              </a:ext>
            </a:extLst>
          </a:blip>
          <a:srcRect l="4861"/>
          <a:stretch/>
        </p:blipFill>
        <p:spPr>
          <a:xfrm>
            <a:off x="127000" y="5497843"/>
            <a:ext cx="8699500" cy="509257"/>
          </a:xfrm>
          <a:prstGeom prst="rect">
            <a:avLst/>
          </a:prstGeom>
        </p:spPr>
      </p:pic>
    </p:spTree>
    <p:extLst>
      <p:ext uri="{BB962C8B-B14F-4D97-AF65-F5344CB8AC3E}">
        <p14:creationId xmlns:p14="http://schemas.microsoft.com/office/powerpoint/2010/main" val="33633375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n-lt"/>
                <a:cs typeface="Menlo Regular"/>
              </a:rPr>
              <a:t>First Attempt at </a:t>
            </a:r>
            <a:r>
              <a:rPr lang="en-US" dirty="0">
                <a:latin typeface="+mn-lt"/>
                <a:cs typeface="Menlo Regular"/>
              </a:rPr>
              <a:t>S</a:t>
            </a:r>
            <a:r>
              <a:rPr lang="en-US" dirty="0" smtClean="0">
                <a:latin typeface="+mn-lt"/>
                <a:cs typeface="Menlo Regular"/>
              </a:rPr>
              <a:t>ieve</a:t>
            </a:r>
            <a:endParaRPr lang="en-US" dirty="0">
              <a:latin typeface="Menlo Regular"/>
              <a:cs typeface="Menlo Regular"/>
            </a:endParaRPr>
          </a:p>
        </p:txBody>
      </p:sp>
      <p:sp>
        <p:nvSpPr>
          <p:cNvPr id="4" name="TextBox 3"/>
          <p:cNvSpPr txBox="1"/>
          <p:nvPr/>
        </p:nvSpPr>
        <p:spPr>
          <a:xfrm>
            <a:off x="457200" y="1417638"/>
            <a:ext cx="6981398" cy="5601533"/>
          </a:xfrm>
          <a:prstGeom prst="rect">
            <a:avLst/>
          </a:prstGeom>
          <a:noFill/>
        </p:spPr>
        <p:txBody>
          <a:bodyPr wrap="none" rtlCol="0">
            <a:spAutoFit/>
          </a:bodyPr>
          <a:lstStyle/>
          <a:p>
            <a:r>
              <a:rPr lang="en-US" sz="2000" dirty="0">
                <a:latin typeface="Lucida Console"/>
                <a:cs typeface="Lucida Console"/>
              </a:rPr>
              <a:t>template &lt;</a:t>
            </a:r>
            <a:r>
              <a:rPr lang="en-US" sz="2000" dirty="0" err="1">
                <a:latin typeface="Lucida Console"/>
                <a:cs typeface="Lucida Console"/>
              </a:rPr>
              <a:t>RandomAccessIterator</a:t>
            </a:r>
            <a:r>
              <a:rPr lang="en-US" sz="2000" dirty="0">
                <a:latin typeface="Lucida Console"/>
                <a:cs typeface="Lucida Console"/>
              </a:rPr>
              <a:t> I, Integer N&gt;</a:t>
            </a:r>
          </a:p>
          <a:p>
            <a:r>
              <a:rPr lang="en-US" sz="2000" dirty="0">
                <a:latin typeface="Lucida Console"/>
                <a:cs typeface="Lucida Console"/>
              </a:rPr>
              <a:t>void sift0(I first, N n) {</a:t>
            </a:r>
          </a:p>
          <a:p>
            <a:r>
              <a:rPr lang="en-US" sz="2000" dirty="0">
                <a:latin typeface="Lucida Console"/>
                <a:cs typeface="Lucida Console"/>
              </a:rPr>
              <a:t>    </a:t>
            </a:r>
            <a:r>
              <a:rPr lang="en-US" sz="2000" dirty="0" err="1">
                <a:latin typeface="Lucida Console"/>
                <a:cs typeface="Lucida Console"/>
              </a:rPr>
              <a:t>std</a:t>
            </a:r>
            <a:r>
              <a:rPr lang="en-US" sz="2000" dirty="0">
                <a:latin typeface="Lucida Console"/>
                <a:cs typeface="Lucida Console"/>
              </a:rPr>
              <a:t>::fill(first, </a:t>
            </a:r>
            <a:r>
              <a:rPr lang="en-US" sz="2000" b="1" i="1" dirty="0">
                <a:solidFill>
                  <a:srgbClr val="18CC17"/>
                </a:solidFill>
                <a:latin typeface="Lucida Console"/>
                <a:cs typeface="Lucida Console"/>
              </a:rPr>
              <a:t>first + n</a:t>
            </a:r>
            <a:r>
              <a:rPr lang="en-US" sz="2000" dirty="0">
                <a:latin typeface="Lucida Console"/>
                <a:cs typeface="Lucida Console"/>
              </a:rPr>
              <a:t>, true);</a:t>
            </a:r>
          </a:p>
          <a:p>
            <a:r>
              <a:rPr lang="en-US" sz="2000" dirty="0">
                <a:latin typeface="Lucida Console"/>
                <a:cs typeface="Lucida Console"/>
              </a:rPr>
              <a:t>    N </a:t>
            </a:r>
            <a:r>
              <a:rPr lang="en-US" sz="2000" dirty="0" err="1">
                <a:latin typeface="Lucida Console"/>
                <a:cs typeface="Lucida Console"/>
              </a:rPr>
              <a:t>i</a:t>
            </a:r>
            <a:r>
              <a:rPr lang="en-US" sz="2000" dirty="0">
                <a:latin typeface="Lucida Console"/>
                <a:cs typeface="Lucida Console"/>
              </a:rPr>
              <a:t>(0);</a:t>
            </a:r>
          </a:p>
          <a:p>
            <a:r>
              <a:rPr lang="en-US" sz="2000" dirty="0">
                <a:latin typeface="Lucida Console"/>
                <a:cs typeface="Lucida Console"/>
              </a:rPr>
              <a:t>    N </a:t>
            </a:r>
            <a:r>
              <a:rPr lang="en-US" sz="2000" dirty="0" err="1">
                <a:latin typeface="Lucida Console"/>
                <a:cs typeface="Lucida Console"/>
              </a:rPr>
              <a:t>index_square</a:t>
            </a:r>
            <a:r>
              <a:rPr lang="en-US" sz="2000" dirty="0">
                <a:latin typeface="Lucida Console"/>
                <a:cs typeface="Lucida Console"/>
              </a:rPr>
              <a:t>(3);</a:t>
            </a:r>
          </a:p>
          <a:p>
            <a:r>
              <a:rPr lang="en-US" sz="2000" dirty="0">
                <a:latin typeface="Lucida Console"/>
                <a:cs typeface="Lucida Console"/>
              </a:rPr>
              <a:t>    while (</a:t>
            </a:r>
            <a:r>
              <a:rPr lang="en-US" sz="2000" dirty="0" err="1">
                <a:latin typeface="Lucida Console"/>
                <a:cs typeface="Lucida Console"/>
              </a:rPr>
              <a:t>index_square</a:t>
            </a:r>
            <a:r>
              <a:rPr lang="en-US" sz="2000" dirty="0">
                <a:latin typeface="Lucida Console"/>
                <a:cs typeface="Lucida Console"/>
              </a:rPr>
              <a:t> &lt; n) {</a:t>
            </a:r>
          </a:p>
          <a:p>
            <a:r>
              <a:rPr lang="fr-FR" sz="2000" dirty="0">
                <a:latin typeface="Menlo Regular"/>
                <a:cs typeface="Menlo Regular"/>
              </a:rPr>
              <a:t>        </a:t>
            </a:r>
            <a:r>
              <a:rPr lang="fr-FR" sz="2000" dirty="0">
                <a:cs typeface="Menlo Regular"/>
              </a:rPr>
              <a:t>// </a:t>
            </a:r>
            <a:r>
              <a:rPr lang="fr-FR" sz="2000" b="1" dirty="0">
                <a:cs typeface="Menlo Regular"/>
              </a:rPr>
              <a:t>invariant</a:t>
            </a:r>
            <a:r>
              <a:rPr lang="fr-FR" sz="2000" dirty="0">
                <a:cs typeface="Menlo Regular"/>
              </a:rPr>
              <a:t>: </a:t>
            </a:r>
            <a:r>
              <a:rPr lang="fr-FR" sz="2000" dirty="0" err="1">
                <a:cs typeface="Menlo Regular"/>
              </a:rPr>
              <a:t>index_square</a:t>
            </a:r>
            <a:r>
              <a:rPr lang="fr-FR" sz="2000" dirty="0">
                <a:cs typeface="Menlo Regular"/>
              </a:rPr>
              <a:t> = 2i^2 + 6i + 3</a:t>
            </a:r>
          </a:p>
          <a:p>
            <a:r>
              <a:rPr lang="en-US" sz="2000" dirty="0">
                <a:latin typeface="Menlo Regular"/>
                <a:cs typeface="Menlo Regular"/>
              </a:rPr>
              <a:t>        </a:t>
            </a:r>
            <a:r>
              <a:rPr lang="en-US" sz="2000" dirty="0">
                <a:latin typeface="Lucida Console"/>
                <a:cs typeface="Lucida Console"/>
              </a:rPr>
              <a:t>if (first[</a:t>
            </a:r>
            <a:r>
              <a:rPr lang="en-US" sz="2000" dirty="0" err="1">
                <a:latin typeface="Lucida Console"/>
                <a:cs typeface="Lucida Console"/>
              </a:rPr>
              <a:t>i</a:t>
            </a:r>
            <a:r>
              <a:rPr lang="en-US" sz="2000" dirty="0">
                <a:latin typeface="Lucida Console"/>
                <a:cs typeface="Lucida Console"/>
              </a:rPr>
              <a:t>]) {            </a:t>
            </a:r>
            <a:endParaRPr lang="en-US" sz="2000" dirty="0" smtClean="0">
              <a:latin typeface="Lucida Console"/>
              <a:cs typeface="Lucida Console"/>
            </a:endParaRPr>
          </a:p>
          <a:p>
            <a:r>
              <a:rPr lang="en-US" sz="2000" dirty="0">
                <a:latin typeface="Menlo Regular"/>
                <a:cs typeface="Menlo Regular"/>
              </a:rPr>
              <a:t>	</a:t>
            </a:r>
            <a:r>
              <a:rPr lang="en-US" sz="2000" dirty="0" smtClean="0">
                <a:latin typeface="Menlo Regular"/>
                <a:cs typeface="Menlo Regular"/>
              </a:rPr>
              <a:t>		   </a:t>
            </a:r>
            <a:r>
              <a:rPr lang="en-US" sz="2000" dirty="0" smtClean="0">
                <a:cs typeface="Menlo Regular"/>
              </a:rPr>
              <a:t>/</a:t>
            </a:r>
            <a:r>
              <a:rPr lang="en-US" sz="2000" dirty="0">
                <a:cs typeface="Menlo Regular"/>
              </a:rPr>
              <a:t>/ if current candidate is prime</a:t>
            </a:r>
          </a:p>
          <a:p>
            <a:r>
              <a:rPr lang="en-US" sz="2000" dirty="0">
                <a:latin typeface="Menlo Regular"/>
                <a:cs typeface="Menlo Regular"/>
              </a:rPr>
              <a:t>            </a:t>
            </a:r>
            <a:r>
              <a:rPr lang="en-US" sz="2000" dirty="0" err="1">
                <a:latin typeface="Lucida Console"/>
                <a:cs typeface="Lucida Console"/>
              </a:rPr>
              <a:t>mark_sieve</a:t>
            </a:r>
            <a:r>
              <a:rPr lang="en-US" sz="2000" dirty="0">
                <a:latin typeface="Lucida Console"/>
                <a:cs typeface="Lucida Console"/>
              </a:rPr>
              <a:t>(first + </a:t>
            </a:r>
            <a:r>
              <a:rPr lang="en-US" sz="2000" dirty="0" err="1">
                <a:latin typeface="Lucida Console"/>
                <a:cs typeface="Lucida Console"/>
              </a:rPr>
              <a:t>index_square</a:t>
            </a:r>
            <a:r>
              <a:rPr lang="en-US" sz="2000" dirty="0">
                <a:latin typeface="Lucida Console"/>
                <a:cs typeface="Lucida Console"/>
              </a:rPr>
              <a:t>, </a:t>
            </a:r>
          </a:p>
          <a:p>
            <a:r>
              <a:rPr lang="en-US" sz="2000" dirty="0">
                <a:latin typeface="Lucida Console"/>
                <a:cs typeface="Lucida Console"/>
              </a:rPr>
              <a:t>                       </a:t>
            </a:r>
            <a:r>
              <a:rPr lang="en-US" sz="2000" b="1" i="1" dirty="0">
                <a:solidFill>
                  <a:srgbClr val="18CC17"/>
                </a:solidFill>
                <a:latin typeface="Lucida Console"/>
                <a:cs typeface="Lucida Console"/>
              </a:rPr>
              <a:t>first + n</a:t>
            </a:r>
            <a:r>
              <a:rPr lang="en-US" sz="2000" dirty="0">
                <a:latin typeface="Lucida Console"/>
                <a:cs typeface="Lucida Console"/>
              </a:rPr>
              <a:t>,</a:t>
            </a:r>
            <a:r>
              <a:rPr lang="en-US" sz="2000" dirty="0">
                <a:latin typeface="Menlo Regular"/>
                <a:cs typeface="Menlo Regular"/>
              </a:rPr>
              <a:t> </a:t>
            </a:r>
            <a:r>
              <a:rPr lang="en-US" sz="2000" dirty="0" smtClean="0">
                <a:latin typeface="Menlo Regular"/>
                <a:cs typeface="Menlo Regular"/>
              </a:rPr>
              <a:t> </a:t>
            </a:r>
            <a:r>
              <a:rPr lang="en-US" sz="2000" dirty="0" smtClean="0">
                <a:cs typeface="Menlo Regular"/>
              </a:rPr>
              <a:t>/</a:t>
            </a:r>
            <a:r>
              <a:rPr lang="en-US" sz="2000" dirty="0">
                <a:cs typeface="Menlo Regular"/>
              </a:rPr>
              <a:t>/ last</a:t>
            </a:r>
          </a:p>
          <a:p>
            <a:r>
              <a:rPr lang="en-US" sz="2000" dirty="0">
                <a:latin typeface="Menlo Regular"/>
                <a:cs typeface="Menlo Regular"/>
              </a:rPr>
              <a:t>                       </a:t>
            </a:r>
            <a:r>
              <a:rPr lang="en-US" sz="2000" b="1" i="1" dirty="0" err="1">
                <a:solidFill>
                  <a:srgbClr val="18CC17"/>
                </a:solidFill>
                <a:latin typeface="Lucida Console"/>
                <a:cs typeface="Lucida Console"/>
              </a:rPr>
              <a:t>i</a:t>
            </a:r>
            <a:r>
              <a:rPr lang="en-US" sz="2000" b="1" i="1" dirty="0">
                <a:solidFill>
                  <a:srgbClr val="18CC17"/>
                </a:solidFill>
                <a:latin typeface="Lucida Console"/>
                <a:cs typeface="Lucida Console"/>
              </a:rPr>
              <a:t> + </a:t>
            </a:r>
            <a:r>
              <a:rPr lang="en-US" sz="2000" b="1" i="1" dirty="0" err="1">
                <a:solidFill>
                  <a:srgbClr val="18CC17"/>
                </a:solidFill>
                <a:latin typeface="Lucida Console"/>
                <a:cs typeface="Lucida Console"/>
              </a:rPr>
              <a:t>i</a:t>
            </a:r>
            <a:r>
              <a:rPr lang="en-US" sz="2000" b="1" i="1" dirty="0">
                <a:solidFill>
                  <a:srgbClr val="18CC17"/>
                </a:solidFill>
                <a:latin typeface="Lucida Console"/>
                <a:cs typeface="Lucida Console"/>
              </a:rPr>
              <a:t> + 3</a:t>
            </a:r>
            <a:r>
              <a:rPr lang="en-US" sz="2000" dirty="0">
                <a:latin typeface="Lucida Console"/>
                <a:cs typeface="Lucida Console"/>
              </a:rPr>
              <a:t>); </a:t>
            </a:r>
            <a:r>
              <a:rPr lang="en-US" sz="2000" dirty="0">
                <a:cs typeface="Menlo Regular"/>
              </a:rPr>
              <a:t>// factor</a:t>
            </a:r>
          </a:p>
          <a:p>
            <a:r>
              <a:rPr lang="en-US" sz="2000" dirty="0">
                <a:latin typeface="Menlo Regular"/>
                <a:cs typeface="Menlo Regular"/>
              </a:rPr>
              <a:t>        </a:t>
            </a:r>
            <a:r>
              <a:rPr lang="en-US" sz="2000" dirty="0">
                <a:latin typeface="Lucida Console"/>
                <a:cs typeface="Lucida Console"/>
              </a:rPr>
              <a:t>}</a:t>
            </a:r>
          </a:p>
          <a:p>
            <a:r>
              <a:rPr lang="en-US" sz="2000" dirty="0">
                <a:latin typeface="Lucida Console"/>
                <a:cs typeface="Lucida Console"/>
              </a:rPr>
              <a:t>        ++</a:t>
            </a:r>
            <a:r>
              <a:rPr lang="en-US" sz="2000" dirty="0" err="1">
                <a:latin typeface="Lucida Console"/>
                <a:cs typeface="Lucida Console"/>
              </a:rPr>
              <a:t>i</a:t>
            </a:r>
            <a:r>
              <a:rPr lang="en-US" sz="2000" dirty="0">
                <a:latin typeface="Lucida Console"/>
                <a:cs typeface="Lucida Console"/>
              </a:rPr>
              <a:t>;</a:t>
            </a:r>
          </a:p>
          <a:p>
            <a:r>
              <a:rPr lang="fr-FR" sz="2000" dirty="0">
                <a:latin typeface="Lucida Console"/>
                <a:cs typeface="Lucida Console"/>
              </a:rPr>
              <a:t>        </a:t>
            </a:r>
            <a:r>
              <a:rPr lang="fr-FR" sz="2000" dirty="0" err="1">
                <a:latin typeface="Lucida Console"/>
                <a:cs typeface="Lucida Console"/>
              </a:rPr>
              <a:t>index_square</a:t>
            </a:r>
            <a:r>
              <a:rPr lang="fr-FR" sz="2000" dirty="0">
                <a:latin typeface="Lucida Console"/>
                <a:cs typeface="Lucida Console"/>
              </a:rPr>
              <a:t> = </a:t>
            </a:r>
            <a:r>
              <a:rPr lang="fr-FR" sz="2000" b="1" i="1" dirty="0">
                <a:solidFill>
                  <a:srgbClr val="18CC17"/>
                </a:solidFill>
                <a:latin typeface="Lucida Console"/>
                <a:cs typeface="Lucida Console"/>
              </a:rPr>
              <a:t>2*i*(i + 3) + 3</a:t>
            </a:r>
            <a:r>
              <a:rPr lang="fr-FR" sz="2000" dirty="0">
                <a:latin typeface="Lucida Console"/>
                <a:cs typeface="Lucida Console"/>
              </a:rPr>
              <a:t>;</a:t>
            </a:r>
          </a:p>
          <a:p>
            <a:r>
              <a:rPr lang="fr-FR" sz="2000" dirty="0">
                <a:latin typeface="Lucida Console"/>
                <a:cs typeface="Lucida Console"/>
              </a:rPr>
              <a:t>    }</a:t>
            </a:r>
          </a:p>
          <a:p>
            <a:r>
              <a:rPr lang="fr-FR" sz="2000" dirty="0">
                <a:latin typeface="Lucida Console"/>
                <a:cs typeface="Lucida Console"/>
              </a:rPr>
              <a:t>}</a:t>
            </a:r>
          </a:p>
          <a:p>
            <a:endParaRPr lang="en-US" dirty="0"/>
          </a:p>
        </p:txBody>
      </p:sp>
      <p:sp>
        <p:nvSpPr>
          <p:cNvPr id="3" name="Slide Number Placeholder 2"/>
          <p:cNvSpPr>
            <a:spLocks noGrp="1"/>
          </p:cNvSpPr>
          <p:nvPr>
            <p:ph type="sldNum" sz="quarter" idx="12"/>
          </p:nvPr>
        </p:nvSpPr>
        <p:spPr/>
        <p:txBody>
          <a:bodyPr/>
          <a:lstStyle/>
          <a:p>
            <a:fld id="{A1370079-B969-244C-8D20-DC2548AA4964}" type="slidenum">
              <a:rPr lang="en-US" smtClean="0"/>
              <a:t>69</a:t>
            </a:fld>
            <a:endParaRPr lang="en-US"/>
          </a:p>
        </p:txBody>
      </p:sp>
    </p:spTree>
    <p:extLst>
      <p:ext uri="{BB962C8B-B14F-4D97-AF65-F5344CB8AC3E}">
        <p14:creationId xmlns:p14="http://schemas.microsoft.com/office/powerpoint/2010/main" val="284488090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We Abstracting?</a:t>
            </a:r>
            <a:endParaRPr lang="en-US" dirty="0"/>
          </a:p>
        </p:txBody>
      </p:sp>
      <p:sp>
        <p:nvSpPr>
          <p:cNvPr id="3" name="Content Placeholder 2"/>
          <p:cNvSpPr>
            <a:spLocks noGrp="1"/>
          </p:cNvSpPr>
          <p:nvPr>
            <p:ph idx="1"/>
          </p:nvPr>
        </p:nvSpPr>
        <p:spPr/>
        <p:txBody>
          <a:bodyPr/>
          <a:lstStyle/>
          <a:p>
            <a:pPr>
              <a:spcAft>
                <a:spcPts val="600"/>
              </a:spcAft>
            </a:pPr>
            <a:r>
              <a:rPr lang="en-US" dirty="0" smtClean="0"/>
              <a:t>When you’re trying to find the most general way to express an algorithm, or a mathematical idea, you need to start with a concrete problem and concrete examples</a:t>
            </a:r>
          </a:p>
          <a:p>
            <a:pPr>
              <a:spcAft>
                <a:spcPts val="600"/>
              </a:spcAft>
            </a:pPr>
            <a:r>
              <a:rPr lang="en-US" dirty="0" smtClean="0"/>
              <a:t>In mathematics, the concrete problems that drove abstract algebra come from </a:t>
            </a:r>
            <a:r>
              <a:rPr lang="en-US" i="1" dirty="0" smtClean="0"/>
              <a:t>number theory</a:t>
            </a:r>
            <a:r>
              <a:rPr lang="en-US" dirty="0" smtClean="0"/>
              <a:t>.</a:t>
            </a:r>
          </a:p>
          <a:p>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7</a:t>
            </a:fld>
            <a:endParaRPr lang="en-US"/>
          </a:p>
        </p:txBody>
      </p:sp>
    </p:spTree>
    <p:extLst>
      <p:ext uri="{BB962C8B-B14F-4D97-AF65-F5344CB8AC3E}">
        <p14:creationId xmlns:p14="http://schemas.microsoft.com/office/powerpoint/2010/main" val="326455587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n-lt"/>
                <a:cs typeface="Menlo Regular"/>
              </a:rPr>
              <a:t>Hoist Common </a:t>
            </a:r>
            <a:r>
              <a:rPr lang="en-US" dirty="0" err="1" smtClean="0">
                <a:latin typeface="+mn-lt"/>
                <a:cs typeface="Menlo Regular"/>
              </a:rPr>
              <a:t>Subexpressions</a:t>
            </a:r>
            <a:endParaRPr lang="en-US" dirty="0">
              <a:latin typeface="Menlo Regular"/>
              <a:cs typeface="Menlo Regular"/>
            </a:endParaRPr>
          </a:p>
        </p:txBody>
      </p:sp>
      <p:sp>
        <p:nvSpPr>
          <p:cNvPr id="4" name="TextBox 3"/>
          <p:cNvSpPr txBox="1"/>
          <p:nvPr/>
        </p:nvSpPr>
        <p:spPr>
          <a:xfrm>
            <a:off x="135959" y="1507747"/>
            <a:ext cx="8986279" cy="5324535"/>
          </a:xfrm>
          <a:prstGeom prst="rect">
            <a:avLst/>
          </a:prstGeom>
          <a:noFill/>
        </p:spPr>
        <p:txBody>
          <a:bodyPr wrap="none" rtlCol="0">
            <a:spAutoFit/>
          </a:bodyPr>
          <a:lstStyle/>
          <a:p>
            <a:r>
              <a:rPr lang="en-US" sz="2000" dirty="0">
                <a:latin typeface="Lucida Console"/>
                <a:cs typeface="Lucida Console"/>
              </a:rPr>
              <a:t>template &lt;</a:t>
            </a:r>
            <a:r>
              <a:rPr lang="en-US" sz="2000" dirty="0" err="1">
                <a:latin typeface="Lucida Console"/>
                <a:cs typeface="Lucida Console"/>
              </a:rPr>
              <a:t>RandomAccessIterator</a:t>
            </a:r>
            <a:r>
              <a:rPr lang="en-US" sz="2000" dirty="0">
                <a:latin typeface="Lucida Console"/>
                <a:cs typeface="Lucida Console"/>
              </a:rPr>
              <a:t> I, Integer N&gt;</a:t>
            </a:r>
          </a:p>
          <a:p>
            <a:r>
              <a:rPr lang="en-US" sz="2000" dirty="0">
                <a:latin typeface="Lucida Console"/>
                <a:cs typeface="Lucida Console"/>
              </a:rPr>
              <a:t>void sift1(I first, N n) {</a:t>
            </a:r>
          </a:p>
          <a:p>
            <a:r>
              <a:rPr lang="en-US" sz="2000" dirty="0">
                <a:latin typeface="Lucida Console"/>
                <a:cs typeface="Lucida Console"/>
              </a:rPr>
              <a:t>  </a:t>
            </a:r>
            <a:r>
              <a:rPr lang="en-US" sz="2000" b="1" dirty="0" smtClean="0">
                <a:solidFill>
                  <a:srgbClr val="FF0000"/>
                </a:solidFill>
                <a:latin typeface="Lucida Console"/>
                <a:cs typeface="Lucida Console"/>
              </a:rPr>
              <a:t>I </a:t>
            </a:r>
            <a:r>
              <a:rPr lang="en-US" sz="2000" b="1" dirty="0">
                <a:solidFill>
                  <a:srgbClr val="FF0000"/>
                </a:solidFill>
                <a:latin typeface="Lucida Console"/>
                <a:cs typeface="Lucida Console"/>
              </a:rPr>
              <a:t>last = first + n;</a:t>
            </a:r>
          </a:p>
          <a:p>
            <a:r>
              <a:rPr lang="en-US" sz="2000" dirty="0" smtClean="0">
                <a:latin typeface="Lucida Console"/>
                <a:cs typeface="Lucida Console"/>
              </a:rPr>
              <a:t>  </a:t>
            </a:r>
            <a:r>
              <a:rPr lang="en-US" sz="2000" dirty="0" err="1">
                <a:latin typeface="Lucida Console"/>
                <a:cs typeface="Lucida Console"/>
              </a:rPr>
              <a:t>std</a:t>
            </a:r>
            <a:r>
              <a:rPr lang="en-US" sz="2000" dirty="0">
                <a:latin typeface="Lucida Console"/>
                <a:cs typeface="Lucida Console"/>
              </a:rPr>
              <a:t>::fill(first, </a:t>
            </a:r>
            <a:r>
              <a:rPr lang="en-US" sz="2000" b="1" dirty="0">
                <a:solidFill>
                  <a:srgbClr val="FF0000"/>
                </a:solidFill>
                <a:latin typeface="Lucida Console"/>
                <a:cs typeface="Lucida Console"/>
              </a:rPr>
              <a:t>last</a:t>
            </a:r>
            <a:r>
              <a:rPr lang="en-US" sz="2000" dirty="0">
                <a:latin typeface="Lucida Console"/>
                <a:cs typeface="Lucida Console"/>
              </a:rPr>
              <a:t>, true);</a:t>
            </a:r>
          </a:p>
          <a:p>
            <a:r>
              <a:rPr lang="en-US" sz="2000" dirty="0" smtClean="0">
                <a:latin typeface="Lucida Console"/>
                <a:cs typeface="Lucida Console"/>
              </a:rPr>
              <a:t>  </a:t>
            </a:r>
            <a:r>
              <a:rPr lang="en-US" sz="2000" dirty="0">
                <a:latin typeface="Lucida Console"/>
                <a:cs typeface="Lucida Console"/>
              </a:rPr>
              <a:t>N </a:t>
            </a:r>
            <a:r>
              <a:rPr lang="en-US" sz="2000" dirty="0" err="1">
                <a:latin typeface="Lucida Console"/>
                <a:cs typeface="Lucida Console"/>
              </a:rPr>
              <a:t>i</a:t>
            </a:r>
            <a:r>
              <a:rPr lang="en-US" sz="2000" dirty="0">
                <a:latin typeface="Lucida Console"/>
                <a:cs typeface="Lucida Console"/>
              </a:rPr>
              <a:t>(0);</a:t>
            </a:r>
          </a:p>
          <a:p>
            <a:r>
              <a:rPr lang="en-US" sz="2000" dirty="0" smtClean="0">
                <a:latin typeface="Lucida Console"/>
                <a:cs typeface="Lucida Console"/>
              </a:rPr>
              <a:t>  </a:t>
            </a:r>
            <a:r>
              <a:rPr lang="en-US" sz="2000" dirty="0">
                <a:latin typeface="Lucida Console"/>
                <a:cs typeface="Lucida Console"/>
              </a:rPr>
              <a:t>N </a:t>
            </a:r>
            <a:r>
              <a:rPr lang="en-US" sz="2000" dirty="0" err="1">
                <a:latin typeface="Lucida Console"/>
                <a:cs typeface="Lucida Console"/>
              </a:rPr>
              <a:t>index_square</a:t>
            </a:r>
            <a:r>
              <a:rPr lang="en-US" sz="2000" dirty="0">
                <a:latin typeface="Lucida Console"/>
                <a:cs typeface="Lucida Console"/>
              </a:rPr>
              <a:t>(3);</a:t>
            </a:r>
          </a:p>
          <a:p>
            <a:r>
              <a:rPr lang="en-US" sz="2000" dirty="0" smtClean="0">
                <a:latin typeface="Lucida Console"/>
                <a:cs typeface="Lucida Console"/>
              </a:rPr>
              <a:t>  </a:t>
            </a:r>
            <a:r>
              <a:rPr lang="en-US" sz="2000" b="1" dirty="0">
                <a:solidFill>
                  <a:srgbClr val="FF0000"/>
                </a:solidFill>
                <a:latin typeface="Lucida Console"/>
                <a:cs typeface="Lucida Console"/>
              </a:rPr>
              <a:t>N factor(3);</a:t>
            </a:r>
          </a:p>
          <a:p>
            <a:r>
              <a:rPr lang="en-US" sz="2000" dirty="0" smtClean="0">
                <a:latin typeface="Lucida Console"/>
                <a:cs typeface="Lucida Console"/>
              </a:rPr>
              <a:t>  </a:t>
            </a:r>
            <a:r>
              <a:rPr lang="en-US" sz="2000" dirty="0">
                <a:latin typeface="Lucida Console"/>
                <a:cs typeface="Lucida Console"/>
              </a:rPr>
              <a:t>while (</a:t>
            </a:r>
            <a:r>
              <a:rPr lang="en-US" sz="2000" dirty="0" err="1">
                <a:latin typeface="Lucida Console"/>
                <a:cs typeface="Lucida Console"/>
              </a:rPr>
              <a:t>index_square</a:t>
            </a:r>
            <a:r>
              <a:rPr lang="en-US" sz="2000" dirty="0">
                <a:latin typeface="Lucida Console"/>
                <a:cs typeface="Lucida Console"/>
              </a:rPr>
              <a:t> &lt; n) {</a:t>
            </a:r>
          </a:p>
          <a:p>
            <a:r>
              <a:rPr lang="fr-FR" sz="2000" dirty="0" smtClean="0">
                <a:latin typeface="Menlo Regular"/>
                <a:cs typeface="Menlo Regular"/>
              </a:rPr>
              <a:t>      </a:t>
            </a:r>
            <a:r>
              <a:rPr lang="fr-FR" sz="2000" dirty="0">
                <a:latin typeface="+mj-lt"/>
                <a:cs typeface="Menlo Regular"/>
              </a:rPr>
              <a:t>// </a:t>
            </a:r>
            <a:r>
              <a:rPr lang="fr-FR" sz="2000" b="1" dirty="0">
                <a:latin typeface="+mj-lt"/>
                <a:cs typeface="Menlo Regular"/>
              </a:rPr>
              <a:t>invariant</a:t>
            </a:r>
            <a:r>
              <a:rPr lang="fr-FR" sz="2000" dirty="0">
                <a:latin typeface="+mj-lt"/>
                <a:cs typeface="Menlo Regular"/>
              </a:rPr>
              <a:t>: </a:t>
            </a:r>
            <a:r>
              <a:rPr lang="fr-FR" sz="2000" dirty="0" err="1">
                <a:latin typeface="+mj-lt"/>
                <a:cs typeface="Menlo Regular"/>
              </a:rPr>
              <a:t>index_square</a:t>
            </a:r>
            <a:r>
              <a:rPr lang="fr-FR" sz="2000" dirty="0">
                <a:latin typeface="+mj-lt"/>
                <a:cs typeface="Menlo Regular"/>
              </a:rPr>
              <a:t> = 2i^2 + 6i + 3, factor = 2i + 3</a:t>
            </a:r>
          </a:p>
          <a:p>
            <a:r>
              <a:rPr lang="fr-FR" sz="2000" dirty="0" smtClean="0">
                <a:latin typeface="Menlo Regular"/>
                <a:cs typeface="Menlo Regular"/>
              </a:rPr>
              <a:t>      </a:t>
            </a:r>
            <a:r>
              <a:rPr lang="fr-FR" sz="2000" dirty="0">
                <a:latin typeface="Lucida Console"/>
                <a:cs typeface="Lucida Console"/>
              </a:rPr>
              <a:t>if (first[i]) </a:t>
            </a:r>
            <a:r>
              <a:rPr lang="fr-FR" sz="2000" dirty="0" smtClean="0">
                <a:latin typeface="Lucida Console"/>
                <a:cs typeface="Lucida Console"/>
              </a:rPr>
              <a:t>{</a:t>
            </a:r>
          </a:p>
          <a:p>
            <a:r>
              <a:rPr lang="fr-FR" sz="2000" dirty="0" smtClean="0">
                <a:latin typeface="Lucida Console"/>
                <a:cs typeface="Lucida Console"/>
              </a:rPr>
              <a:t>          </a:t>
            </a:r>
            <a:r>
              <a:rPr lang="fr-FR" sz="2000" dirty="0" err="1" smtClean="0">
                <a:latin typeface="Lucida Console"/>
                <a:cs typeface="Lucida Console"/>
              </a:rPr>
              <a:t>mark_sieve</a:t>
            </a:r>
            <a:r>
              <a:rPr lang="fr-FR" sz="2000" dirty="0">
                <a:latin typeface="Lucida Console"/>
                <a:cs typeface="Lucida Console"/>
              </a:rPr>
              <a:t>(first + </a:t>
            </a:r>
            <a:r>
              <a:rPr lang="fr-FR" sz="2000" dirty="0" err="1">
                <a:latin typeface="Lucida Console"/>
                <a:cs typeface="Lucida Console"/>
              </a:rPr>
              <a:t>index_square</a:t>
            </a:r>
            <a:r>
              <a:rPr lang="fr-FR" sz="2000" dirty="0">
                <a:latin typeface="Lucida Console"/>
                <a:cs typeface="Lucida Console"/>
              </a:rPr>
              <a:t>, </a:t>
            </a:r>
            <a:r>
              <a:rPr lang="fr-FR" sz="2000" b="1" dirty="0">
                <a:solidFill>
                  <a:srgbClr val="FF0000"/>
                </a:solidFill>
                <a:latin typeface="Lucida Console"/>
                <a:cs typeface="Lucida Console"/>
              </a:rPr>
              <a:t>last</a:t>
            </a:r>
            <a:r>
              <a:rPr lang="fr-FR" sz="2000" dirty="0">
                <a:latin typeface="Lucida Console"/>
                <a:cs typeface="Lucida Console"/>
              </a:rPr>
              <a:t>, factor);</a:t>
            </a:r>
          </a:p>
          <a:p>
            <a:r>
              <a:rPr lang="fr-FR" sz="2000" dirty="0" smtClean="0">
                <a:latin typeface="Lucida Console"/>
                <a:cs typeface="Lucida Console"/>
              </a:rPr>
              <a:t>      }</a:t>
            </a:r>
          </a:p>
          <a:p>
            <a:r>
              <a:rPr lang="fr-FR" sz="2000" dirty="0">
                <a:latin typeface="Lucida Console"/>
                <a:cs typeface="Lucida Console"/>
              </a:rPr>
              <a:t> </a:t>
            </a:r>
            <a:r>
              <a:rPr lang="fr-FR" sz="2000" dirty="0" smtClean="0">
                <a:latin typeface="Lucida Console"/>
                <a:cs typeface="Lucida Console"/>
              </a:rPr>
              <a:t>     +</a:t>
            </a:r>
            <a:r>
              <a:rPr lang="fr-FR" sz="2000" dirty="0">
                <a:latin typeface="Lucida Console"/>
                <a:cs typeface="Lucida Console"/>
              </a:rPr>
              <a:t>+i;</a:t>
            </a:r>
          </a:p>
          <a:p>
            <a:r>
              <a:rPr lang="fr-FR" sz="2000" dirty="0" smtClean="0">
                <a:latin typeface="Lucida Console"/>
                <a:cs typeface="Lucida Console"/>
              </a:rPr>
              <a:t>      </a:t>
            </a:r>
            <a:r>
              <a:rPr lang="fr-FR" sz="2000" b="1" dirty="0">
                <a:solidFill>
                  <a:srgbClr val="FF0000"/>
                </a:solidFill>
                <a:latin typeface="Lucida Console"/>
                <a:cs typeface="Lucida Console"/>
              </a:rPr>
              <a:t>factor = i + i + 3;</a:t>
            </a:r>
          </a:p>
          <a:p>
            <a:r>
              <a:rPr lang="fr-FR" sz="2000" dirty="0" smtClean="0">
                <a:latin typeface="Lucida Console"/>
                <a:cs typeface="Lucida Console"/>
              </a:rPr>
              <a:t>      </a:t>
            </a:r>
            <a:r>
              <a:rPr lang="fr-FR" sz="2000" dirty="0" err="1">
                <a:latin typeface="Lucida Console"/>
                <a:cs typeface="Lucida Console"/>
              </a:rPr>
              <a:t>index_square</a:t>
            </a:r>
            <a:r>
              <a:rPr lang="fr-FR" sz="2000" dirty="0">
                <a:latin typeface="Lucida Console"/>
                <a:cs typeface="Lucida Console"/>
              </a:rPr>
              <a:t> = </a:t>
            </a:r>
            <a:r>
              <a:rPr lang="fr-FR" sz="2000" b="1" i="1" dirty="0">
                <a:solidFill>
                  <a:srgbClr val="18CC17"/>
                </a:solidFill>
                <a:latin typeface="Lucida Console"/>
                <a:cs typeface="Lucida Console"/>
              </a:rPr>
              <a:t>2*i*(i + 3) + 3</a:t>
            </a:r>
            <a:r>
              <a:rPr lang="fr-FR" sz="2000" dirty="0">
                <a:latin typeface="Lucida Console"/>
                <a:cs typeface="Lucida Console"/>
              </a:rPr>
              <a:t>;</a:t>
            </a:r>
          </a:p>
          <a:p>
            <a:r>
              <a:rPr lang="fr-FR" sz="2000" dirty="0" smtClean="0">
                <a:latin typeface="Lucida Console"/>
                <a:cs typeface="Lucida Console"/>
              </a:rPr>
              <a:t>  </a:t>
            </a:r>
            <a:r>
              <a:rPr lang="fr-FR" sz="2000" dirty="0">
                <a:latin typeface="Lucida Console"/>
                <a:cs typeface="Lucida Console"/>
              </a:rPr>
              <a:t>}</a:t>
            </a:r>
          </a:p>
          <a:p>
            <a:r>
              <a:rPr lang="fr-FR" sz="2000" dirty="0">
                <a:latin typeface="Lucida Console"/>
                <a:cs typeface="Lucida Console"/>
              </a:rPr>
              <a:t>}</a:t>
            </a:r>
            <a:endParaRPr lang="en-US" sz="2000" dirty="0">
              <a:latin typeface="Lucida Console"/>
              <a:cs typeface="Lucida Console"/>
            </a:endParaRPr>
          </a:p>
        </p:txBody>
      </p:sp>
      <p:sp>
        <p:nvSpPr>
          <p:cNvPr id="3" name="Slide Number Placeholder 2"/>
          <p:cNvSpPr>
            <a:spLocks noGrp="1"/>
          </p:cNvSpPr>
          <p:nvPr>
            <p:ph type="sldNum" sz="quarter" idx="12"/>
          </p:nvPr>
        </p:nvSpPr>
        <p:spPr/>
        <p:txBody>
          <a:bodyPr/>
          <a:lstStyle/>
          <a:p>
            <a:fld id="{A1370079-B969-244C-8D20-DC2548AA4964}" type="slidenum">
              <a:rPr lang="en-US" smtClean="0"/>
              <a:t>70</a:t>
            </a:fld>
            <a:endParaRPr lang="en-US"/>
          </a:p>
        </p:txBody>
      </p:sp>
    </p:spTree>
    <p:extLst>
      <p:ext uri="{BB962C8B-B14F-4D97-AF65-F5344CB8AC3E}">
        <p14:creationId xmlns:p14="http://schemas.microsoft.com/office/powerpoint/2010/main" val="77871660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 </a:t>
            </a:r>
            <a:r>
              <a:rPr lang="en-US" dirty="0" smtClean="0"/>
              <a:t>Reduction</a:t>
            </a:r>
            <a:endParaRPr lang="en-US" sz="2400" dirty="0"/>
          </a:p>
        </p:txBody>
      </p:sp>
      <p:sp>
        <p:nvSpPr>
          <p:cNvPr id="3" name="Content Placeholder 2"/>
          <p:cNvSpPr>
            <a:spLocks noGrp="1"/>
          </p:cNvSpPr>
          <p:nvPr>
            <p:ph idx="1"/>
          </p:nvPr>
        </p:nvSpPr>
        <p:spPr/>
        <p:txBody>
          <a:bodyPr>
            <a:normAutofit/>
          </a:bodyPr>
          <a:lstStyle/>
          <a:p>
            <a:pPr marL="0" indent="0">
              <a:buNone/>
            </a:pPr>
            <a:r>
              <a:rPr lang="en-US" b="1" dirty="0"/>
              <a:t>Strength reduction</a:t>
            </a:r>
            <a:r>
              <a:rPr lang="en-US" dirty="0"/>
              <a:t> is a </a:t>
            </a:r>
            <a:r>
              <a:rPr lang="en-US" i="1" dirty="0" smtClean="0"/>
              <a:t>compiler optimization </a:t>
            </a:r>
            <a:r>
              <a:rPr lang="en-US" dirty="0" smtClean="0"/>
              <a:t>where </a:t>
            </a:r>
            <a:r>
              <a:rPr lang="en-US" dirty="0"/>
              <a:t>expensive operations are replaced with equivalent but less expensive operations. </a:t>
            </a:r>
          </a:p>
          <a:p>
            <a:pPr marL="0" indent="0">
              <a:buNone/>
            </a:pP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71</a:t>
            </a:fld>
            <a:endParaRPr lang="en-US"/>
          </a:p>
        </p:txBody>
      </p:sp>
    </p:spTree>
    <p:extLst>
      <p:ext uri="{BB962C8B-B14F-4D97-AF65-F5344CB8AC3E}">
        <p14:creationId xmlns:p14="http://schemas.microsoft.com/office/powerpoint/2010/main" val="351981990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Strength </a:t>
            </a:r>
            <a:r>
              <a:rPr lang="en-US" dirty="0"/>
              <a:t>R</a:t>
            </a:r>
            <a:r>
              <a:rPr lang="en-US" dirty="0" smtClean="0"/>
              <a:t>eduction</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cs typeface="Menlo Regular"/>
              </a:rPr>
              <a:t>Replace</a:t>
            </a:r>
          </a:p>
          <a:p>
            <a:pPr marL="0" indent="0">
              <a:buNone/>
            </a:pPr>
            <a:r>
              <a:rPr lang="en-US" dirty="0" smtClean="0">
                <a:cs typeface="Menlo Regular"/>
              </a:rPr>
              <a:t> 	</a:t>
            </a:r>
            <a:r>
              <a:rPr lang="en-US" sz="2400" dirty="0" smtClean="0">
                <a:latin typeface="Lucida Console"/>
                <a:cs typeface="Lucida Console"/>
              </a:rPr>
              <a:t>factor = i + i + 3;</a:t>
            </a:r>
          </a:p>
          <a:p>
            <a:pPr marL="0" indent="0">
              <a:buNone/>
            </a:pPr>
            <a:r>
              <a:rPr lang="en-US" sz="2400" dirty="0" smtClean="0">
                <a:latin typeface="Lucida Console"/>
                <a:cs typeface="Lucida Console"/>
              </a:rPr>
              <a:t>	</a:t>
            </a:r>
            <a:r>
              <a:rPr lang="en-US" sz="2400" dirty="0" err="1" smtClean="0">
                <a:latin typeface="Lucida Console"/>
                <a:cs typeface="Lucida Console"/>
              </a:rPr>
              <a:t>index_square</a:t>
            </a:r>
            <a:r>
              <a:rPr lang="en-US" sz="2400" dirty="0" smtClean="0">
                <a:latin typeface="Lucida Console"/>
                <a:cs typeface="Lucida Console"/>
              </a:rPr>
              <a:t> </a:t>
            </a:r>
            <a:r>
              <a:rPr lang="en-US" sz="2400" dirty="0">
                <a:latin typeface="Lucida Console"/>
                <a:cs typeface="Lucida Console"/>
              </a:rPr>
              <a:t>=  3 + 2*i*(i + 3</a:t>
            </a:r>
            <a:r>
              <a:rPr lang="en-US" sz="2400" dirty="0" smtClean="0">
                <a:latin typeface="Lucida Console"/>
                <a:cs typeface="Lucida Console"/>
              </a:rPr>
              <a:t>);</a:t>
            </a:r>
            <a:endParaRPr lang="en-US" dirty="0">
              <a:latin typeface="Lucida Console"/>
              <a:cs typeface="Lucida Console"/>
            </a:endParaRPr>
          </a:p>
          <a:p>
            <a:pPr marL="0" indent="0">
              <a:buNone/>
            </a:pPr>
            <a:r>
              <a:rPr lang="en-US" dirty="0" smtClean="0">
                <a:cs typeface="Menlo Regular"/>
              </a:rPr>
              <a:t>with</a:t>
            </a:r>
          </a:p>
          <a:p>
            <a:pPr marL="0" indent="0">
              <a:buNone/>
            </a:pPr>
            <a:r>
              <a:rPr lang="en-US" sz="2400" dirty="0" smtClean="0">
                <a:latin typeface="Menlo Regular"/>
                <a:cs typeface="Menlo Regular"/>
              </a:rPr>
              <a:t>	</a:t>
            </a:r>
            <a:r>
              <a:rPr lang="en-US" sz="2400" dirty="0" smtClean="0">
                <a:latin typeface="Lucida Console"/>
                <a:cs typeface="Lucida Console"/>
              </a:rPr>
              <a:t>factor += </a:t>
            </a:r>
            <a:r>
              <a:rPr lang="el-GR" sz="2400" dirty="0" smtClean="0">
                <a:latin typeface="Lucida Console"/>
                <a:cs typeface="Lucida Console"/>
              </a:rPr>
              <a:t>δ</a:t>
            </a:r>
            <a:r>
              <a:rPr lang="en-US" sz="2400" baseline="-25000" dirty="0" smtClean="0">
                <a:latin typeface="Lucida Console"/>
                <a:cs typeface="Lucida Console"/>
              </a:rPr>
              <a:t>factor</a:t>
            </a:r>
            <a:r>
              <a:rPr lang="en-US" sz="2400" dirty="0" smtClean="0">
                <a:latin typeface="Lucida Console"/>
                <a:cs typeface="Lucida Console"/>
              </a:rPr>
              <a:t>;</a:t>
            </a:r>
            <a:endParaRPr lang="en-US" sz="2400" dirty="0">
              <a:latin typeface="Lucida Console"/>
              <a:cs typeface="Lucida Console"/>
            </a:endParaRPr>
          </a:p>
          <a:p>
            <a:pPr marL="0" indent="0">
              <a:buNone/>
            </a:pPr>
            <a:r>
              <a:rPr lang="en-US" sz="2400" dirty="0" smtClean="0">
                <a:latin typeface="Lucida Console"/>
                <a:cs typeface="Lucida Console"/>
              </a:rPr>
              <a:t>	</a:t>
            </a:r>
            <a:r>
              <a:rPr lang="en-US" sz="2400" dirty="0" err="1" smtClean="0">
                <a:latin typeface="Lucida Console"/>
                <a:cs typeface="Lucida Console"/>
              </a:rPr>
              <a:t>index_square</a:t>
            </a:r>
            <a:r>
              <a:rPr lang="en-US" sz="2400" dirty="0" smtClean="0">
                <a:latin typeface="Lucida Console"/>
                <a:cs typeface="Lucida Console"/>
              </a:rPr>
              <a:t> += </a:t>
            </a:r>
            <a:r>
              <a:rPr lang="el-GR" sz="2400" dirty="0" smtClean="0">
                <a:latin typeface="Lucida Console"/>
                <a:cs typeface="Lucida Console"/>
              </a:rPr>
              <a:t>δ</a:t>
            </a:r>
            <a:r>
              <a:rPr lang="en-US" sz="2400" baseline="-25000" dirty="0" err="1" smtClean="0">
                <a:latin typeface="Lucida Console"/>
                <a:cs typeface="Lucida Console"/>
              </a:rPr>
              <a:t>index_square</a:t>
            </a:r>
            <a:r>
              <a:rPr lang="en-US" sz="2400" dirty="0" smtClean="0">
                <a:latin typeface="Lucida Console"/>
                <a:cs typeface="Lucida Console"/>
              </a:rPr>
              <a:t>;</a:t>
            </a:r>
          </a:p>
          <a:p>
            <a:pPr marL="0" indent="0">
              <a:buNone/>
            </a:pPr>
            <a:endParaRPr lang="en-US" sz="2800" dirty="0" smtClean="0">
              <a:cs typeface="Menlo Regular"/>
            </a:endParaRPr>
          </a:p>
          <a:p>
            <a:pPr marL="0" indent="0">
              <a:buNone/>
            </a:pPr>
            <a:r>
              <a:rPr lang="en-US" sz="2800" dirty="0" smtClean="0">
                <a:cs typeface="Menlo Regular"/>
              </a:rPr>
              <a:t>where </a:t>
            </a:r>
            <a:r>
              <a:rPr lang="el-GR" sz="2800" dirty="0" smtClean="0">
                <a:cs typeface="Menlo Regular"/>
              </a:rPr>
              <a:t>δ</a:t>
            </a:r>
            <a:r>
              <a:rPr lang="en-US" sz="2800" baseline="-25000" dirty="0" smtClean="0">
                <a:cs typeface="Menlo Regular"/>
              </a:rPr>
              <a:t>factor</a:t>
            </a:r>
            <a:r>
              <a:rPr lang="en-US" sz="2800" dirty="0" smtClean="0">
                <a:latin typeface="Menlo Regular"/>
                <a:cs typeface="Menlo Regular"/>
              </a:rPr>
              <a:t> </a:t>
            </a:r>
            <a:r>
              <a:rPr lang="en-US" sz="2800" dirty="0" smtClean="0">
                <a:cs typeface="Menlo Regular"/>
              </a:rPr>
              <a:t>and </a:t>
            </a:r>
            <a:r>
              <a:rPr lang="el-GR" sz="2800" dirty="0" smtClean="0">
                <a:cs typeface="Menlo Regular"/>
              </a:rPr>
              <a:t>δ</a:t>
            </a:r>
            <a:r>
              <a:rPr lang="en-US" sz="2800" baseline="-25000" dirty="0" err="1" smtClean="0">
                <a:cs typeface="Menlo Regular"/>
              </a:rPr>
              <a:t>index_square</a:t>
            </a:r>
            <a:r>
              <a:rPr lang="en-US" sz="2800" dirty="0" smtClean="0">
                <a:cs typeface="Menlo Regular"/>
              </a:rPr>
              <a:t> are the differences between successive  values of factor and </a:t>
            </a:r>
            <a:r>
              <a:rPr lang="en-US" sz="2800" dirty="0" err="1" smtClean="0">
                <a:cs typeface="Menlo Regular"/>
              </a:rPr>
              <a:t>index_square</a:t>
            </a:r>
            <a:r>
              <a:rPr lang="en-US" sz="2800" dirty="0" smtClean="0">
                <a:cs typeface="Menlo Regular"/>
              </a:rPr>
              <a:t>.</a:t>
            </a:r>
          </a:p>
          <a:p>
            <a:pPr marL="0" indent="0">
              <a:buNone/>
            </a:pPr>
            <a:endParaRPr lang="en-US" b="1" dirty="0" smtClean="0">
              <a:solidFill>
                <a:srgbClr val="008000"/>
              </a:solidFill>
              <a:cs typeface="Menlo Regular"/>
            </a:endParaRPr>
          </a:p>
          <a:p>
            <a:pPr marL="0" indent="0">
              <a:buNone/>
            </a:pPr>
            <a:endParaRPr lang="en-US" b="1" dirty="0">
              <a:solidFill>
                <a:srgbClr val="008000"/>
              </a:solidFill>
              <a:latin typeface="Menlo Regular"/>
              <a:cs typeface="Menlo Regular"/>
            </a:endParaRPr>
          </a:p>
          <a:p>
            <a:pPr marL="0" indent="0">
              <a:buNone/>
            </a:pPr>
            <a:endParaRPr lang="en-US" dirty="0"/>
          </a:p>
        </p:txBody>
      </p:sp>
      <p:sp>
        <p:nvSpPr>
          <p:cNvPr id="5" name="Slide Number Placeholder 4"/>
          <p:cNvSpPr>
            <a:spLocks noGrp="1"/>
          </p:cNvSpPr>
          <p:nvPr>
            <p:ph type="sldNum" sz="quarter" idx="12"/>
          </p:nvPr>
        </p:nvSpPr>
        <p:spPr/>
        <p:txBody>
          <a:bodyPr/>
          <a:lstStyle/>
          <a:p>
            <a:fld id="{4AA04D0C-89BA-0845-9137-904D20B84DDB}" type="slidenum">
              <a:rPr lang="en-US" smtClean="0"/>
              <a:pPr/>
              <a:t>72</a:t>
            </a:fld>
            <a:endParaRPr lang="en-US"/>
          </a:p>
        </p:txBody>
      </p:sp>
    </p:spTree>
    <p:extLst>
      <p:ext uri="{BB962C8B-B14F-4D97-AF65-F5344CB8AC3E}">
        <p14:creationId xmlns:p14="http://schemas.microsoft.com/office/powerpoint/2010/main" val="3766469692"/>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Palatino"/>
                <a:cs typeface="Palatino"/>
              </a:rPr>
              <a:t>δ</a:t>
            </a:r>
            <a:r>
              <a:rPr lang="en-US" dirty="0" smtClean="0">
                <a:latin typeface="Menlo Regular"/>
                <a:cs typeface="Menlo Regular"/>
              </a:rPr>
              <a:t> </a:t>
            </a:r>
            <a:r>
              <a:rPr lang="en-US" dirty="0" smtClean="0">
                <a:cs typeface="Menlo Regular"/>
              </a:rPr>
              <a:t>computations</a:t>
            </a:r>
            <a:endParaRPr lang="en-US" dirty="0">
              <a:cs typeface="Menlo Regular"/>
            </a:endParaRPr>
          </a:p>
        </p:txBody>
      </p:sp>
      <p:sp>
        <p:nvSpPr>
          <p:cNvPr id="14" name="Slide Number Placeholder 13"/>
          <p:cNvSpPr>
            <a:spLocks noGrp="1"/>
          </p:cNvSpPr>
          <p:nvPr>
            <p:ph type="sldNum" sz="quarter" idx="12"/>
          </p:nvPr>
        </p:nvSpPr>
        <p:spPr/>
        <p:txBody>
          <a:bodyPr/>
          <a:lstStyle/>
          <a:p>
            <a:fld id="{4AA04D0C-89BA-0845-9137-904D20B84DDB}" type="slidenum">
              <a:rPr lang="en-US" smtClean="0"/>
              <a:pPr/>
              <a:t>73</a:t>
            </a:fld>
            <a:endParaRPr lang="en-US"/>
          </a:p>
        </p:txBody>
      </p:sp>
      <p:sp>
        <p:nvSpPr>
          <p:cNvPr id="3" name="Content Placeholder 2"/>
          <p:cNvSpPr>
            <a:spLocks noGrp="1"/>
          </p:cNvSpPr>
          <p:nvPr>
            <p:ph idx="1"/>
          </p:nvPr>
        </p:nvSpPr>
        <p:spPr/>
        <p:txBody>
          <a:bodyPr/>
          <a:lstStyle/>
          <a:p>
            <a:endParaRPr lang="en-US" dirty="0" smtClean="0"/>
          </a:p>
          <a:p>
            <a:endParaRPr lang="en-US" dirty="0"/>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3000" y="2298700"/>
            <a:ext cx="7239000" cy="3197225"/>
          </a:xfrm>
          <a:prstGeom prst="rect">
            <a:avLst/>
          </a:prstGeom>
        </p:spPr>
      </p:pic>
    </p:spTree>
    <p:extLst>
      <p:ext uri="{BB962C8B-B14F-4D97-AF65-F5344CB8AC3E}">
        <p14:creationId xmlns:p14="http://schemas.microsoft.com/office/powerpoint/2010/main" val="3556251227"/>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586"/>
            <a:ext cx="8229600" cy="1143000"/>
          </a:xfrm>
        </p:spPr>
        <p:txBody>
          <a:bodyPr/>
          <a:lstStyle/>
          <a:p>
            <a:r>
              <a:rPr lang="en-US" dirty="0" smtClean="0">
                <a:latin typeface="+mn-lt"/>
                <a:cs typeface="Menlo Regular"/>
              </a:rPr>
              <a:t>Final </a:t>
            </a:r>
            <a:r>
              <a:rPr lang="en-US" dirty="0">
                <a:latin typeface="+mn-lt"/>
                <a:cs typeface="Menlo Regular"/>
              </a:rPr>
              <a:t>V</a:t>
            </a:r>
            <a:r>
              <a:rPr lang="en-US" dirty="0" smtClean="0">
                <a:latin typeface="+mn-lt"/>
                <a:cs typeface="Menlo Regular"/>
              </a:rPr>
              <a:t>ersion</a:t>
            </a:r>
            <a:endParaRPr lang="en-US" dirty="0">
              <a:latin typeface="Menlo Regular"/>
              <a:cs typeface="Menlo Regular"/>
            </a:endParaRPr>
          </a:p>
        </p:txBody>
      </p:sp>
      <p:sp>
        <p:nvSpPr>
          <p:cNvPr id="6" name="Slide Number Placeholder 5"/>
          <p:cNvSpPr>
            <a:spLocks noGrp="1"/>
          </p:cNvSpPr>
          <p:nvPr>
            <p:ph type="sldNum" sz="quarter" idx="12"/>
          </p:nvPr>
        </p:nvSpPr>
        <p:spPr/>
        <p:txBody>
          <a:bodyPr/>
          <a:lstStyle/>
          <a:p>
            <a:fld id="{4AA04D0C-89BA-0845-9137-904D20B84DDB}" type="slidenum">
              <a:rPr lang="en-US" smtClean="0"/>
              <a:pPr/>
              <a:t>74</a:t>
            </a:fld>
            <a:endParaRPr lang="en-US"/>
          </a:p>
        </p:txBody>
      </p:sp>
      <p:sp>
        <p:nvSpPr>
          <p:cNvPr id="5" name="TextBox 4"/>
          <p:cNvSpPr txBox="1"/>
          <p:nvPr/>
        </p:nvSpPr>
        <p:spPr>
          <a:xfrm>
            <a:off x="2347834" y="2643514"/>
            <a:ext cx="184666" cy="369332"/>
          </a:xfrm>
          <a:prstGeom prst="rect">
            <a:avLst/>
          </a:prstGeom>
          <a:noFill/>
        </p:spPr>
        <p:txBody>
          <a:bodyPr wrap="none" rtlCol="0">
            <a:spAutoFit/>
          </a:bodyPr>
          <a:lstStyle/>
          <a:p>
            <a:endParaRPr lang="en-US" dirty="0"/>
          </a:p>
        </p:txBody>
      </p:sp>
      <p:sp>
        <p:nvSpPr>
          <p:cNvPr id="7" name="TextBox 6"/>
          <p:cNvSpPr txBox="1"/>
          <p:nvPr/>
        </p:nvSpPr>
        <p:spPr>
          <a:xfrm>
            <a:off x="306011" y="1225689"/>
            <a:ext cx="9295108" cy="5632311"/>
          </a:xfrm>
          <a:prstGeom prst="rect">
            <a:avLst/>
          </a:prstGeom>
          <a:noFill/>
        </p:spPr>
        <p:txBody>
          <a:bodyPr wrap="none" rtlCol="0">
            <a:spAutoFit/>
          </a:bodyPr>
          <a:lstStyle/>
          <a:p>
            <a:r>
              <a:rPr lang="en-US" sz="2000" dirty="0">
                <a:latin typeface="Lucida Console"/>
                <a:cs typeface="Lucida Console"/>
              </a:rPr>
              <a:t>template &lt;</a:t>
            </a:r>
            <a:r>
              <a:rPr lang="en-US" sz="2000" dirty="0" err="1">
                <a:latin typeface="Lucida Console"/>
                <a:cs typeface="Lucida Console"/>
              </a:rPr>
              <a:t>RandomAccessIterator</a:t>
            </a:r>
            <a:r>
              <a:rPr lang="en-US" sz="2000" dirty="0">
                <a:latin typeface="Lucida Console"/>
                <a:cs typeface="Lucida Console"/>
              </a:rPr>
              <a:t> I, Integer N&gt;</a:t>
            </a:r>
          </a:p>
          <a:p>
            <a:r>
              <a:rPr lang="en-US" sz="2000" dirty="0">
                <a:latin typeface="Lucida Console"/>
                <a:cs typeface="Lucida Console"/>
              </a:rPr>
              <a:t>void sift(I first, N n) {</a:t>
            </a:r>
          </a:p>
          <a:p>
            <a:r>
              <a:rPr lang="en-US" sz="2000" dirty="0">
                <a:latin typeface="Lucida Console"/>
                <a:cs typeface="Lucida Console"/>
              </a:rPr>
              <a:t>  </a:t>
            </a:r>
            <a:r>
              <a:rPr lang="en-US" sz="2000" dirty="0" smtClean="0">
                <a:latin typeface="Lucida Console"/>
                <a:cs typeface="Lucida Console"/>
              </a:rPr>
              <a:t>I </a:t>
            </a:r>
            <a:r>
              <a:rPr lang="en-US" sz="2000" dirty="0">
                <a:latin typeface="Lucida Console"/>
                <a:cs typeface="Lucida Console"/>
              </a:rPr>
              <a:t>last = first + n;</a:t>
            </a:r>
          </a:p>
          <a:p>
            <a:r>
              <a:rPr lang="en-US" sz="2000" dirty="0" smtClean="0">
                <a:latin typeface="Lucida Console"/>
                <a:cs typeface="Lucida Console"/>
              </a:rPr>
              <a:t>  </a:t>
            </a:r>
            <a:r>
              <a:rPr lang="en-US" sz="2000" dirty="0" err="1">
                <a:latin typeface="Lucida Console"/>
                <a:cs typeface="Lucida Console"/>
              </a:rPr>
              <a:t>std</a:t>
            </a:r>
            <a:r>
              <a:rPr lang="en-US" sz="2000" dirty="0">
                <a:latin typeface="Lucida Console"/>
                <a:cs typeface="Lucida Console"/>
              </a:rPr>
              <a:t>::fill(first, last, true);</a:t>
            </a:r>
          </a:p>
          <a:p>
            <a:r>
              <a:rPr lang="en-US" sz="2000" dirty="0" smtClean="0">
                <a:latin typeface="Lucida Console"/>
                <a:cs typeface="Lucida Console"/>
              </a:rPr>
              <a:t>  </a:t>
            </a:r>
            <a:r>
              <a:rPr lang="en-US" sz="2000" dirty="0">
                <a:latin typeface="Lucida Console"/>
                <a:cs typeface="Lucida Console"/>
              </a:rPr>
              <a:t>N </a:t>
            </a:r>
            <a:r>
              <a:rPr lang="en-US" sz="2000" dirty="0" err="1">
                <a:latin typeface="Lucida Console"/>
                <a:cs typeface="Lucida Console"/>
              </a:rPr>
              <a:t>i</a:t>
            </a:r>
            <a:r>
              <a:rPr lang="en-US" sz="2000" dirty="0">
                <a:latin typeface="Lucida Console"/>
                <a:cs typeface="Lucida Console"/>
              </a:rPr>
              <a:t>(0);</a:t>
            </a:r>
          </a:p>
          <a:p>
            <a:r>
              <a:rPr lang="en-US" sz="2000" dirty="0" smtClean="0">
                <a:latin typeface="Lucida Console"/>
                <a:cs typeface="Lucida Console"/>
              </a:rPr>
              <a:t>  </a:t>
            </a:r>
            <a:r>
              <a:rPr lang="en-US" sz="2000" dirty="0">
                <a:latin typeface="Lucida Console"/>
                <a:cs typeface="Lucida Console"/>
              </a:rPr>
              <a:t>N </a:t>
            </a:r>
            <a:r>
              <a:rPr lang="en-US" sz="2000" dirty="0" err="1">
                <a:latin typeface="Lucida Console"/>
                <a:cs typeface="Lucida Console"/>
              </a:rPr>
              <a:t>index_square</a:t>
            </a:r>
            <a:r>
              <a:rPr lang="en-US" sz="2000" dirty="0">
                <a:latin typeface="Lucida Console"/>
                <a:cs typeface="Lucida Console"/>
              </a:rPr>
              <a:t>(3);</a:t>
            </a:r>
          </a:p>
          <a:p>
            <a:r>
              <a:rPr lang="en-US" sz="2000" dirty="0" smtClean="0">
                <a:latin typeface="Lucida Console"/>
                <a:cs typeface="Lucida Console"/>
              </a:rPr>
              <a:t>  </a:t>
            </a:r>
            <a:r>
              <a:rPr lang="en-US" sz="2000" dirty="0">
                <a:latin typeface="Lucida Console"/>
                <a:cs typeface="Lucida Console"/>
              </a:rPr>
              <a:t>N factor(3);</a:t>
            </a:r>
          </a:p>
          <a:p>
            <a:r>
              <a:rPr lang="en-US" sz="2000" dirty="0" smtClean="0">
                <a:latin typeface="Lucida Console"/>
                <a:cs typeface="Lucida Console"/>
              </a:rPr>
              <a:t>  </a:t>
            </a:r>
            <a:r>
              <a:rPr lang="en-US" sz="2000" dirty="0">
                <a:latin typeface="Lucida Console"/>
                <a:cs typeface="Lucida Console"/>
              </a:rPr>
              <a:t>while (</a:t>
            </a:r>
            <a:r>
              <a:rPr lang="en-US" sz="2000" dirty="0" err="1">
                <a:latin typeface="Lucida Console"/>
                <a:cs typeface="Lucida Console"/>
              </a:rPr>
              <a:t>index_square</a:t>
            </a:r>
            <a:r>
              <a:rPr lang="en-US" sz="2000" dirty="0">
                <a:latin typeface="Lucida Console"/>
                <a:cs typeface="Lucida Console"/>
              </a:rPr>
              <a:t> &lt; n) {</a:t>
            </a:r>
          </a:p>
          <a:p>
            <a:r>
              <a:rPr lang="fr-FR" sz="2000" dirty="0" smtClean="0">
                <a:latin typeface="Menlo Regular"/>
                <a:cs typeface="Menlo Regular"/>
              </a:rPr>
              <a:t>      </a:t>
            </a:r>
            <a:r>
              <a:rPr lang="fr-FR" sz="2000" dirty="0">
                <a:cs typeface="Menlo Regular"/>
              </a:rPr>
              <a:t>// invariant: </a:t>
            </a:r>
            <a:r>
              <a:rPr lang="fr-FR" sz="2000" dirty="0" err="1">
                <a:cs typeface="Menlo Regular"/>
              </a:rPr>
              <a:t>index_square</a:t>
            </a:r>
            <a:r>
              <a:rPr lang="fr-FR" sz="2000" dirty="0">
                <a:cs typeface="Menlo Regular"/>
              </a:rPr>
              <a:t> = 2i^2 + 6i + 3, factor = 2i + 3</a:t>
            </a:r>
          </a:p>
          <a:p>
            <a:r>
              <a:rPr lang="fr-FR" sz="2000" dirty="0" smtClean="0">
                <a:latin typeface="Menlo Regular"/>
                <a:cs typeface="Menlo Regular"/>
              </a:rPr>
              <a:t>      </a:t>
            </a:r>
            <a:r>
              <a:rPr lang="fr-FR" sz="2000" dirty="0">
                <a:latin typeface="Lucida Console"/>
                <a:cs typeface="Lucida Console"/>
              </a:rPr>
              <a:t>if (first[i]) </a:t>
            </a:r>
            <a:r>
              <a:rPr lang="fr-FR" sz="2000" dirty="0" smtClean="0">
                <a:latin typeface="Lucida Console"/>
                <a:cs typeface="Lucida Console"/>
              </a:rPr>
              <a:t>{</a:t>
            </a:r>
          </a:p>
          <a:p>
            <a:r>
              <a:rPr lang="fr-FR" sz="2000" dirty="0" smtClean="0">
                <a:latin typeface="Lucida Console"/>
                <a:cs typeface="Lucida Console"/>
              </a:rPr>
              <a:t>          </a:t>
            </a:r>
            <a:r>
              <a:rPr lang="fr-FR" sz="2000" dirty="0" err="1" smtClean="0">
                <a:latin typeface="Lucida Console"/>
                <a:cs typeface="Lucida Console"/>
              </a:rPr>
              <a:t>mark_sieve</a:t>
            </a:r>
            <a:r>
              <a:rPr lang="fr-FR" sz="2000" dirty="0">
                <a:latin typeface="Lucida Console"/>
                <a:cs typeface="Lucida Console"/>
              </a:rPr>
              <a:t>(first + </a:t>
            </a:r>
            <a:r>
              <a:rPr lang="fr-FR" sz="2000" dirty="0" err="1">
                <a:latin typeface="Lucida Console"/>
                <a:cs typeface="Lucida Console"/>
              </a:rPr>
              <a:t>index_square</a:t>
            </a:r>
            <a:r>
              <a:rPr lang="fr-FR" sz="2000" dirty="0">
                <a:latin typeface="Lucida Console"/>
                <a:cs typeface="Lucida Console"/>
              </a:rPr>
              <a:t>, last, factor);</a:t>
            </a:r>
          </a:p>
          <a:p>
            <a:r>
              <a:rPr lang="fr-FR" sz="2000" dirty="0" smtClean="0">
                <a:latin typeface="Lucida Console"/>
                <a:cs typeface="Lucida Console"/>
              </a:rPr>
              <a:t>      }</a:t>
            </a:r>
          </a:p>
          <a:p>
            <a:r>
              <a:rPr lang="fr-FR" sz="2000" dirty="0" smtClean="0">
                <a:latin typeface="Lucida Console"/>
                <a:cs typeface="Lucida Console"/>
              </a:rPr>
              <a:t>      +</a:t>
            </a:r>
            <a:r>
              <a:rPr lang="fr-FR" sz="2000" dirty="0">
                <a:latin typeface="Lucida Console"/>
                <a:cs typeface="Lucida Console"/>
              </a:rPr>
              <a:t>+i;</a:t>
            </a:r>
          </a:p>
          <a:p>
            <a:r>
              <a:rPr lang="fr-FR" sz="2000" dirty="0" smtClean="0">
                <a:latin typeface="Lucida Console"/>
                <a:cs typeface="Lucida Console"/>
              </a:rPr>
              <a:t>      </a:t>
            </a:r>
            <a:r>
              <a:rPr lang="fr-FR" sz="2000" b="1" dirty="0" err="1">
                <a:solidFill>
                  <a:srgbClr val="FF0000"/>
                </a:solidFill>
                <a:latin typeface="Lucida Console"/>
                <a:cs typeface="Lucida Console"/>
              </a:rPr>
              <a:t>index_square</a:t>
            </a:r>
            <a:r>
              <a:rPr lang="fr-FR" sz="2000" b="1" dirty="0">
                <a:solidFill>
                  <a:srgbClr val="FF0000"/>
                </a:solidFill>
                <a:latin typeface="Lucida Console"/>
                <a:cs typeface="Lucida Console"/>
              </a:rPr>
              <a:t> += </a:t>
            </a:r>
            <a:r>
              <a:rPr lang="fr-FR" sz="2000" b="1" dirty="0" smtClean="0">
                <a:solidFill>
                  <a:srgbClr val="FF0000"/>
                </a:solidFill>
                <a:latin typeface="Lucida Console"/>
                <a:cs typeface="Lucida Console"/>
              </a:rPr>
              <a:t>factor;</a:t>
            </a:r>
          </a:p>
          <a:p>
            <a:r>
              <a:rPr lang="fr-FR" sz="2000" b="1" dirty="0" smtClean="0">
                <a:solidFill>
                  <a:srgbClr val="FF0000"/>
                </a:solidFill>
                <a:latin typeface="Lucida Console"/>
                <a:cs typeface="Lucida Console"/>
              </a:rPr>
              <a:t>      factor += N(2);</a:t>
            </a:r>
          </a:p>
          <a:p>
            <a:r>
              <a:rPr lang="fr-FR" sz="2000" b="1" dirty="0" smtClean="0">
                <a:solidFill>
                  <a:srgbClr val="FF0000"/>
                </a:solidFill>
                <a:latin typeface="Lucida Console"/>
                <a:cs typeface="Lucida Console"/>
              </a:rPr>
              <a:t>      </a:t>
            </a:r>
            <a:r>
              <a:rPr lang="fr-FR" sz="2000" b="1" dirty="0" err="1">
                <a:solidFill>
                  <a:srgbClr val="FF0000"/>
                </a:solidFill>
                <a:latin typeface="Lucida Console"/>
                <a:cs typeface="Lucida Console"/>
              </a:rPr>
              <a:t>index_square</a:t>
            </a:r>
            <a:r>
              <a:rPr lang="fr-FR" sz="2000" b="1" dirty="0">
                <a:solidFill>
                  <a:srgbClr val="FF0000"/>
                </a:solidFill>
                <a:latin typeface="Lucida Console"/>
                <a:cs typeface="Lucida Console"/>
              </a:rPr>
              <a:t> += factor;</a:t>
            </a:r>
          </a:p>
          <a:p>
            <a:r>
              <a:rPr lang="fr-FR" sz="2000" dirty="0" smtClean="0">
                <a:latin typeface="Lucida Console"/>
                <a:cs typeface="Lucida Console"/>
              </a:rPr>
              <a:t>  </a:t>
            </a:r>
            <a:r>
              <a:rPr lang="fr-FR" sz="2000" dirty="0">
                <a:latin typeface="Lucida Console"/>
                <a:cs typeface="Lucida Console"/>
              </a:rPr>
              <a:t>}</a:t>
            </a:r>
          </a:p>
          <a:p>
            <a:r>
              <a:rPr lang="fr-FR" sz="2000" dirty="0">
                <a:latin typeface="Lucida Console"/>
                <a:cs typeface="Lucida Console"/>
              </a:rPr>
              <a:t>}</a:t>
            </a:r>
            <a:endParaRPr lang="en-US" sz="2000" dirty="0">
              <a:latin typeface="Lucida Console"/>
              <a:cs typeface="Lucida Console"/>
            </a:endParaRPr>
          </a:p>
        </p:txBody>
      </p:sp>
    </p:spTree>
    <p:extLst>
      <p:ext uri="{BB962C8B-B14F-4D97-AF65-F5344CB8AC3E}">
        <p14:creationId xmlns:p14="http://schemas.microsoft.com/office/powerpoint/2010/main" val="26369719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to Consider</a:t>
            </a:r>
            <a:endParaRPr lang="en-US" dirty="0"/>
          </a:p>
        </p:txBody>
      </p:sp>
      <p:sp>
        <p:nvSpPr>
          <p:cNvPr id="3" name="Content Placeholder 2"/>
          <p:cNvSpPr>
            <a:spLocks noGrp="1"/>
          </p:cNvSpPr>
          <p:nvPr>
            <p:ph idx="1"/>
          </p:nvPr>
        </p:nvSpPr>
        <p:spPr/>
        <p:txBody>
          <a:bodyPr>
            <a:normAutofit/>
          </a:bodyPr>
          <a:lstStyle/>
          <a:p>
            <a:r>
              <a:rPr lang="en-US" sz="2800" dirty="0" smtClean="0"/>
              <a:t>The ancient Greeks’ fascination with seemingly superficial properties (e.g. “shapes” of numbers) led to the discovery of important mathematical concepts (e.g. primes) and the field of number theory</a:t>
            </a:r>
          </a:p>
          <a:p>
            <a:r>
              <a:rPr lang="en-US" sz="2800" dirty="0" smtClean="0"/>
              <a:t>Optimizing an algorithm is often literally a matter of elementary algebraic manipulation</a:t>
            </a:r>
          </a:p>
        </p:txBody>
      </p:sp>
      <p:sp>
        <p:nvSpPr>
          <p:cNvPr id="4" name="Slide Number Placeholder 3"/>
          <p:cNvSpPr>
            <a:spLocks noGrp="1"/>
          </p:cNvSpPr>
          <p:nvPr>
            <p:ph type="sldNum" sz="quarter" idx="12"/>
          </p:nvPr>
        </p:nvSpPr>
        <p:spPr/>
        <p:txBody>
          <a:bodyPr/>
          <a:lstStyle/>
          <a:p>
            <a:fld id="{A1370079-B969-244C-8D20-DC2548AA4964}" type="slidenum">
              <a:rPr lang="en-US" smtClean="0"/>
              <a:t>75</a:t>
            </a:fld>
            <a:endParaRPr lang="en-US"/>
          </a:p>
        </p:txBody>
      </p:sp>
    </p:spTree>
    <p:extLst>
      <p:ext uri="{BB962C8B-B14F-4D97-AF65-F5344CB8AC3E}">
        <p14:creationId xmlns:p14="http://schemas.microsoft.com/office/powerpoint/2010/main" val="164585143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Lecture 4</a:t>
            </a:r>
            <a:endParaRPr lang="en-US" dirty="0"/>
          </a:p>
        </p:txBody>
      </p:sp>
      <p:sp>
        <p:nvSpPr>
          <p:cNvPr id="3" name="Subtitle 2"/>
          <p:cNvSpPr>
            <a:spLocks noGrp="1"/>
          </p:cNvSpPr>
          <p:nvPr>
            <p:ph type="subTitle" idx="1"/>
          </p:nvPr>
        </p:nvSpPr>
        <p:spPr/>
        <p:txBody>
          <a:bodyPr/>
          <a:lstStyle/>
          <a:p>
            <a:r>
              <a:rPr lang="en-US" dirty="0" smtClean="0"/>
              <a:t>The Pythagorean Program</a:t>
            </a:r>
          </a:p>
          <a:p>
            <a:r>
              <a:rPr lang="en-US" dirty="0" smtClean="0"/>
              <a:t>(Covers material from Sec. 3.4-3.7)</a:t>
            </a:r>
          </a:p>
          <a:p>
            <a:endParaRPr lang="en-US" dirty="0"/>
          </a:p>
        </p:txBody>
      </p:sp>
    </p:spTree>
    <p:extLst>
      <p:ext uri="{BB962C8B-B14F-4D97-AF65-F5344CB8AC3E}">
        <p14:creationId xmlns:p14="http://schemas.microsoft.com/office/powerpoint/2010/main" val="231652481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Perfect Numbers</a:t>
            </a:r>
            <a:endParaRPr lang="en-US" dirty="0"/>
          </a:p>
        </p:txBody>
      </p:sp>
      <p:sp>
        <p:nvSpPr>
          <p:cNvPr id="3" name="Content Placeholder 2"/>
          <p:cNvSpPr>
            <a:spLocks noGrp="1"/>
          </p:cNvSpPr>
          <p:nvPr>
            <p:ph idx="1"/>
          </p:nvPr>
        </p:nvSpPr>
        <p:spPr>
          <a:xfrm>
            <a:off x="457199" y="1600200"/>
            <a:ext cx="8469705" cy="4525963"/>
          </a:xfrm>
        </p:spPr>
        <p:txBody>
          <a:bodyPr>
            <a:normAutofit/>
          </a:bodyPr>
          <a:lstStyle/>
          <a:p>
            <a:pPr marL="0" indent="0">
              <a:buNone/>
            </a:pPr>
            <a:r>
              <a:rPr lang="en-US" dirty="0" smtClean="0"/>
              <a:t>A number is </a:t>
            </a:r>
            <a:r>
              <a:rPr lang="en-US" i="1" dirty="0" smtClean="0"/>
              <a:t>perfect</a:t>
            </a:r>
            <a:r>
              <a:rPr lang="en-US" dirty="0" smtClean="0"/>
              <a:t> if it is the sum of its proper divisors.</a:t>
            </a:r>
          </a:p>
          <a:p>
            <a:pPr marL="0" indent="0">
              <a:buNone/>
            </a:pPr>
            <a:endParaRPr lang="en-US" dirty="0"/>
          </a:p>
          <a:p>
            <a:pPr marL="0" indent="0">
              <a:buNone/>
            </a:pPr>
            <a:r>
              <a:rPr lang="en-US" dirty="0" smtClean="0"/>
              <a:t>Example: 		28 = 1 + 2 + 4 + 7 + 14</a:t>
            </a:r>
          </a:p>
        </p:txBody>
      </p:sp>
      <p:sp>
        <p:nvSpPr>
          <p:cNvPr id="5" name="Slide Number Placeholder 4"/>
          <p:cNvSpPr>
            <a:spLocks noGrp="1"/>
          </p:cNvSpPr>
          <p:nvPr>
            <p:ph type="sldNum" sz="quarter" idx="12"/>
          </p:nvPr>
        </p:nvSpPr>
        <p:spPr/>
        <p:txBody>
          <a:bodyPr/>
          <a:lstStyle/>
          <a:p>
            <a:fld id="{A1370079-B969-244C-8D20-DC2548AA4964}" type="slidenum">
              <a:rPr lang="en-US" smtClean="0"/>
              <a:t>77</a:t>
            </a:fld>
            <a:endParaRPr lang="en-US"/>
          </a:p>
        </p:txBody>
      </p:sp>
    </p:spTree>
    <p:extLst>
      <p:ext uri="{BB962C8B-B14F-4D97-AF65-F5344CB8AC3E}">
        <p14:creationId xmlns:p14="http://schemas.microsoft.com/office/powerpoint/2010/main" val="1711061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Ancient Greeks Knew of</a:t>
            </a:r>
            <a:br>
              <a:rPr lang="en-US" dirty="0" smtClean="0"/>
            </a:br>
            <a:r>
              <a:rPr lang="en-US" dirty="0" smtClean="0"/>
              <a:t>Four Perfect Numbers</a:t>
            </a:r>
            <a:endParaRPr lang="en-US" dirty="0"/>
          </a:p>
        </p:txBody>
      </p:sp>
      <p:sp>
        <p:nvSpPr>
          <p:cNvPr id="3" name="Content Placeholder 2"/>
          <p:cNvSpPr>
            <a:spLocks noGrp="1"/>
          </p:cNvSpPr>
          <p:nvPr>
            <p:ph idx="1"/>
          </p:nvPr>
        </p:nvSpPr>
        <p:spPr>
          <a:xfrm>
            <a:off x="457199" y="1600200"/>
            <a:ext cx="8469705" cy="4525963"/>
          </a:xfrm>
        </p:spPr>
        <p:txBody>
          <a:bodyPr>
            <a:normAutofit/>
          </a:bodyPr>
          <a:lstStyle/>
          <a:p>
            <a:endParaRPr lang="en-US" dirty="0"/>
          </a:p>
          <a:p>
            <a:endParaRPr lang="en-US" dirty="0" smtClean="0"/>
          </a:p>
          <a:p>
            <a:endParaRPr lang="en-US" dirty="0"/>
          </a:p>
          <a:p>
            <a:endParaRPr lang="en-US" dirty="0" smtClean="0"/>
          </a:p>
        </p:txBody>
      </p:sp>
      <p:sp>
        <p:nvSpPr>
          <p:cNvPr id="5" name="Slide Number Placeholder 4"/>
          <p:cNvSpPr>
            <a:spLocks noGrp="1"/>
          </p:cNvSpPr>
          <p:nvPr>
            <p:ph type="sldNum" sz="quarter" idx="12"/>
          </p:nvPr>
        </p:nvSpPr>
        <p:spPr/>
        <p:txBody>
          <a:bodyPr/>
          <a:lstStyle/>
          <a:p>
            <a:fld id="{A1370079-B969-244C-8D20-DC2548AA4964}" type="slidenum">
              <a:rPr lang="en-US" smtClean="0"/>
              <a:t>78</a:t>
            </a:fld>
            <a:endParaRPr lang="en-US"/>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1200" y="2282546"/>
            <a:ext cx="8060690" cy="1327150"/>
          </a:xfrm>
          <a:prstGeom prst="rect">
            <a:avLst/>
          </a:prstGeom>
        </p:spPr>
      </p:pic>
    </p:spTree>
    <p:extLst>
      <p:ext uri="{BB962C8B-B14F-4D97-AF65-F5344CB8AC3E}">
        <p14:creationId xmlns:p14="http://schemas.microsoft.com/office/powerpoint/2010/main" val="1342355870"/>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 there a predictable pattern?</a:t>
            </a:r>
            <a:endParaRPr lang="en-US" dirty="0"/>
          </a:p>
        </p:txBody>
      </p:sp>
      <p:sp>
        <p:nvSpPr>
          <p:cNvPr id="3" name="Content Placeholder 2"/>
          <p:cNvSpPr>
            <a:spLocks noGrp="1"/>
          </p:cNvSpPr>
          <p:nvPr>
            <p:ph idx="1"/>
          </p:nvPr>
        </p:nvSpPr>
        <p:spPr/>
        <p:txBody>
          <a:bodyPr/>
          <a:lstStyle/>
          <a:p>
            <a:r>
              <a:rPr lang="en-US" dirty="0" smtClean="0"/>
              <a:t>Greeks looked at the numbers’ prime factorization:</a:t>
            </a:r>
          </a:p>
          <a:p>
            <a:endParaRPr lang="en-US" dirty="0"/>
          </a:p>
        </p:txBody>
      </p:sp>
      <p:sp>
        <p:nvSpPr>
          <p:cNvPr id="5" name="Slide Number Placeholder 4"/>
          <p:cNvSpPr>
            <a:spLocks noGrp="1"/>
          </p:cNvSpPr>
          <p:nvPr>
            <p:ph type="sldNum" sz="quarter" idx="12"/>
          </p:nvPr>
        </p:nvSpPr>
        <p:spPr/>
        <p:txBody>
          <a:bodyPr/>
          <a:lstStyle/>
          <a:p>
            <a:fld id="{A1370079-B969-244C-8D20-DC2548AA4964}" type="slidenum">
              <a:rPr lang="en-US" smtClean="0"/>
              <a:t>79</a:t>
            </a:fld>
            <a:endParaRPr lang="en-US"/>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95600" y="2984500"/>
            <a:ext cx="3252470" cy="1750060"/>
          </a:xfrm>
          <a:prstGeom prst="rect">
            <a:avLst/>
          </a:prstGeom>
        </p:spPr>
      </p:pic>
    </p:spTree>
    <p:extLst>
      <p:ext uri="{BB962C8B-B14F-4D97-AF65-F5344CB8AC3E}">
        <p14:creationId xmlns:p14="http://schemas.microsoft.com/office/powerpoint/2010/main" val="133319193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 Theory</a:t>
            </a:r>
            <a:endParaRPr lang="en-US" dirty="0"/>
          </a:p>
        </p:txBody>
      </p:sp>
      <p:sp>
        <p:nvSpPr>
          <p:cNvPr id="3" name="Content Placeholder 2"/>
          <p:cNvSpPr>
            <a:spLocks noGrp="1"/>
          </p:cNvSpPr>
          <p:nvPr>
            <p:ph idx="1"/>
          </p:nvPr>
        </p:nvSpPr>
        <p:spPr/>
        <p:txBody>
          <a:bodyPr/>
          <a:lstStyle/>
          <a:p>
            <a:pPr marL="0" indent="0">
              <a:buNone/>
            </a:pPr>
            <a:r>
              <a:rPr lang="en-US" i="1" dirty="0" smtClean="0"/>
              <a:t>Number Theory</a:t>
            </a:r>
            <a:r>
              <a:rPr lang="en-US" dirty="0" smtClean="0"/>
              <a:t>:  Branch of mathematics that deals with properties of integers, especially divisibility.</a:t>
            </a:r>
          </a:p>
          <a:p>
            <a:pPr marL="0" indent="0">
              <a:buNone/>
            </a:pPr>
            <a:endParaRPr lang="en-US" dirty="0"/>
          </a:p>
          <a:p>
            <a:r>
              <a:rPr lang="en-US" dirty="0" smtClean="0"/>
              <a:t>In this course, we’ll introduce some classic problems and results in number theory.</a:t>
            </a:r>
          </a:p>
          <a:p>
            <a:r>
              <a:rPr lang="en-US" dirty="0" smtClean="0"/>
              <a:t>Later we’ll see how some of these results apply to a modern, practical problem.</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8</a:t>
            </a:fld>
            <a:endParaRPr lang="en-US"/>
          </a:p>
        </p:txBody>
      </p:sp>
    </p:spTree>
    <p:extLst>
      <p:ext uri="{BB962C8B-B14F-4D97-AF65-F5344CB8AC3E}">
        <p14:creationId xmlns:p14="http://schemas.microsoft.com/office/powerpoint/2010/main" val="2323545369"/>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Yes.  Perfect when second term prime</a:t>
            </a:r>
            <a:endParaRPr lang="en-US" dirty="0"/>
          </a:p>
        </p:txBody>
      </p:sp>
      <p:sp>
        <p:nvSpPr>
          <p:cNvPr id="5" name="TextBox 4"/>
          <p:cNvSpPr txBox="1"/>
          <p:nvPr/>
        </p:nvSpPr>
        <p:spPr>
          <a:xfrm>
            <a:off x="457200" y="5616148"/>
            <a:ext cx="5023030" cy="523220"/>
          </a:xfrm>
          <a:prstGeom prst="rect">
            <a:avLst/>
          </a:prstGeom>
          <a:noFill/>
        </p:spPr>
        <p:txBody>
          <a:bodyPr wrap="none" rtlCol="0">
            <a:spAutoFit/>
          </a:bodyPr>
          <a:lstStyle/>
          <a:p>
            <a:r>
              <a:rPr lang="en-US" sz="2800" dirty="0" smtClean="0"/>
              <a:t>Can we prove this is always true?</a:t>
            </a:r>
            <a:endParaRPr lang="en-US" sz="2800" dirty="0"/>
          </a:p>
        </p:txBody>
      </p:sp>
      <p:sp>
        <p:nvSpPr>
          <p:cNvPr id="3" name="Slide Number Placeholder 2"/>
          <p:cNvSpPr>
            <a:spLocks noGrp="1"/>
          </p:cNvSpPr>
          <p:nvPr>
            <p:ph type="sldNum" sz="quarter" idx="12"/>
          </p:nvPr>
        </p:nvSpPr>
        <p:spPr/>
        <p:txBody>
          <a:bodyPr/>
          <a:lstStyle/>
          <a:p>
            <a:fld id="{A1370079-B969-244C-8D20-DC2548AA4964}" type="slidenum">
              <a:rPr lang="en-US" smtClean="0"/>
              <a:t>80</a:t>
            </a:fld>
            <a:endParaRPr lang="en-US"/>
          </a:p>
        </p:txBody>
      </p:sp>
      <p:pic>
        <p:nvPicPr>
          <p:cNvPr id="8" name="Picture 7"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5000" y="1936750"/>
            <a:ext cx="5299710" cy="2798445"/>
          </a:xfrm>
          <a:prstGeom prst="rect">
            <a:avLst/>
          </a:prstGeom>
        </p:spPr>
      </p:pic>
    </p:spTree>
    <p:extLst>
      <p:ext uri="{BB962C8B-B14F-4D97-AF65-F5344CB8AC3E}">
        <p14:creationId xmlns:p14="http://schemas.microsoft.com/office/powerpoint/2010/main" val="2286642576"/>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Yes.  Euclid did it around 300 BC</a:t>
            </a:r>
            <a:endParaRPr lang="en-US" dirty="0"/>
          </a:p>
        </p:txBody>
      </p:sp>
      <p:sp>
        <p:nvSpPr>
          <p:cNvPr id="3" name="Content Placeholder 2"/>
          <p:cNvSpPr>
            <a:spLocks noGrp="1"/>
          </p:cNvSpPr>
          <p:nvPr>
            <p:ph idx="1"/>
          </p:nvPr>
        </p:nvSpPr>
        <p:spPr/>
        <p:txBody>
          <a:bodyPr/>
          <a:lstStyle/>
          <a:p>
            <a:pPr marL="0" indent="0">
              <a:buNone/>
            </a:pPr>
            <a:r>
              <a:rPr lang="en-US" i="1" dirty="0" smtClean="0"/>
              <a:t>Elements</a:t>
            </a:r>
            <a:r>
              <a:rPr lang="en-US" dirty="0" smtClean="0"/>
              <a:t> Book IX, Proposition 36:</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p:txBody>
      </p:sp>
      <p:sp>
        <p:nvSpPr>
          <p:cNvPr id="5" name="Slide Number Placeholder 4"/>
          <p:cNvSpPr>
            <a:spLocks noGrp="1"/>
          </p:cNvSpPr>
          <p:nvPr>
            <p:ph type="sldNum" sz="quarter" idx="12"/>
          </p:nvPr>
        </p:nvSpPr>
        <p:spPr/>
        <p:txBody>
          <a:bodyPr/>
          <a:lstStyle/>
          <a:p>
            <a:fld id="{A1370079-B969-244C-8D20-DC2548AA4964}" type="slidenum">
              <a:rPr lang="en-US" smtClean="0"/>
              <a:t>81</a:t>
            </a:fld>
            <a:endParaRPr lang="en-US"/>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4100" y="2794000"/>
            <a:ext cx="7061200" cy="1154235"/>
          </a:xfrm>
          <a:prstGeom prst="rect">
            <a:avLst/>
          </a:prstGeom>
        </p:spPr>
      </p:pic>
    </p:spTree>
    <p:extLst>
      <p:ext uri="{BB962C8B-B14F-4D97-AF65-F5344CB8AC3E}">
        <p14:creationId xmlns:p14="http://schemas.microsoft.com/office/powerpoint/2010/main" val="2314251192"/>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Difference of Powers</a:t>
            </a:r>
            <a:endParaRPr lang="en-US" dirty="0"/>
          </a:p>
        </p:txBody>
      </p:sp>
      <p:sp>
        <p:nvSpPr>
          <p:cNvPr id="6" name="Content Placeholder 5"/>
          <p:cNvSpPr>
            <a:spLocks noGrp="1"/>
          </p:cNvSpPr>
          <p:nvPr>
            <p:ph idx="1"/>
          </p:nvPr>
        </p:nvSpPr>
        <p:spPr/>
        <p:txBody>
          <a:bodyPr/>
          <a:lstStyle/>
          <a:p>
            <a:endParaRPr lang="en-US" dirty="0" smtClean="0"/>
          </a:p>
          <a:p>
            <a:endParaRPr lang="en-US" dirty="0"/>
          </a:p>
          <a:p>
            <a:endParaRPr lang="en-US" dirty="0" smtClean="0"/>
          </a:p>
          <a:p>
            <a:endParaRPr lang="en-US" dirty="0"/>
          </a:p>
          <a:p>
            <a:pPr marL="0" indent="0">
              <a:buNone/>
            </a:pPr>
            <a:r>
              <a:rPr lang="en-US" sz="2800" dirty="0" smtClean="0"/>
              <a:t>Derivation:</a:t>
            </a:r>
          </a:p>
          <a:p>
            <a:endParaRPr lang="en-US" dirty="0"/>
          </a:p>
        </p:txBody>
      </p:sp>
      <p:sp>
        <p:nvSpPr>
          <p:cNvPr id="2" name="Slide Number Placeholder 1"/>
          <p:cNvSpPr>
            <a:spLocks noGrp="1"/>
          </p:cNvSpPr>
          <p:nvPr>
            <p:ph type="sldNum" sz="quarter" idx="12"/>
          </p:nvPr>
        </p:nvSpPr>
        <p:spPr/>
        <p:txBody>
          <a:bodyPr/>
          <a:lstStyle/>
          <a:p>
            <a:fld id="{A1370079-B969-244C-8D20-DC2548AA4964}" type="slidenum">
              <a:rPr lang="en-US" smtClean="0"/>
              <a:t>82</a:t>
            </a:fld>
            <a:endParaRPr lang="en-US"/>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0800" y="1600199"/>
            <a:ext cx="6760845" cy="2014220"/>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0200" y="4837636"/>
            <a:ext cx="8686800" cy="773171"/>
          </a:xfrm>
          <a:prstGeom prst="rect">
            <a:avLst/>
          </a:prstGeom>
        </p:spPr>
      </p:pic>
    </p:spTree>
    <p:extLst>
      <p:ext uri="{BB962C8B-B14F-4D97-AF65-F5344CB8AC3E}">
        <p14:creationId xmlns:p14="http://schemas.microsoft.com/office/powerpoint/2010/main" val="30353252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 of Odd Powers</a:t>
            </a:r>
            <a:endParaRPr lang="en-US" dirty="0"/>
          </a:p>
        </p:txBody>
      </p:sp>
      <p:sp>
        <p:nvSpPr>
          <p:cNvPr id="3" name="Content Placeholder 2"/>
          <p:cNvSpPr>
            <a:spLocks noGrp="1"/>
          </p:cNvSpPr>
          <p:nvPr>
            <p:ph idx="1"/>
          </p:nvPr>
        </p:nvSpPr>
        <p:spPr/>
        <p:txBody>
          <a:bodyPr/>
          <a:lstStyle/>
          <a:p>
            <a:endParaRPr lang="en-US" dirty="0" err="1"/>
          </a:p>
          <a:p>
            <a:pPr marL="0" indent="0">
              <a:buNone/>
            </a:pPr>
            <a:endParaRPr lang="en-US" dirty="0" err="1"/>
          </a:p>
          <a:p>
            <a:pPr marL="0" indent="0">
              <a:buNone/>
            </a:pPr>
            <a:r>
              <a:rPr lang="en-US" sz="2800" dirty="0" smtClean="0"/>
              <a:t>Derivation:  </a:t>
            </a:r>
            <a:br>
              <a:rPr lang="en-US" sz="2800" dirty="0" smtClean="0"/>
            </a:br>
            <a:r>
              <a:rPr lang="en-US" sz="2800" dirty="0" smtClean="0"/>
              <a:t>Convert sum to difference and use previous result.</a:t>
            </a:r>
          </a:p>
        </p:txBody>
      </p:sp>
      <p:sp>
        <p:nvSpPr>
          <p:cNvPr id="6" name="Slide Number Placeholder 5"/>
          <p:cNvSpPr>
            <a:spLocks noGrp="1"/>
          </p:cNvSpPr>
          <p:nvPr>
            <p:ph type="sldNum" sz="quarter" idx="12"/>
          </p:nvPr>
        </p:nvSpPr>
        <p:spPr/>
        <p:txBody>
          <a:bodyPr/>
          <a:lstStyle/>
          <a:p>
            <a:fld id="{A1370079-B969-244C-8D20-DC2548AA4964}" type="slidenum">
              <a:rPr lang="en-US" smtClean="0"/>
              <a:t>83</a:t>
            </a:fld>
            <a:endParaRPr lang="en-US"/>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9300" y="1600200"/>
            <a:ext cx="7379970" cy="354965"/>
          </a:xfrm>
          <a:prstGeom prst="rect">
            <a:avLst/>
          </a:prstGeom>
        </p:spPr>
      </p:pic>
      <p:pic>
        <p:nvPicPr>
          <p:cNvPr id="8" name="Picture 7"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9300" y="3987052"/>
            <a:ext cx="7578090" cy="1832610"/>
          </a:xfrm>
          <a:prstGeom prst="rect">
            <a:avLst/>
          </a:prstGeom>
        </p:spPr>
      </p:pic>
    </p:spTree>
    <p:extLst>
      <p:ext uri="{BB962C8B-B14F-4D97-AF65-F5344CB8AC3E}">
        <p14:creationId xmlns:p14="http://schemas.microsoft.com/office/powerpoint/2010/main" val="37883648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Restating Euclid IX, 36</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By difference of powers formula</a:t>
            </a:r>
          </a:p>
          <a:p>
            <a:pPr marL="0" indent="0">
              <a:buNone/>
            </a:pPr>
            <a:endParaRPr lang="en-US" dirty="0" smtClean="0"/>
          </a:p>
          <a:p>
            <a:pPr marL="0" indent="0">
              <a:buNone/>
            </a:pPr>
            <a:r>
              <a:rPr lang="en-US" dirty="0" smtClean="0"/>
              <a:t>So we will rewrite the theorem as:</a:t>
            </a:r>
            <a:endParaRPr lang="en-US" dirty="0"/>
          </a:p>
        </p:txBody>
      </p:sp>
      <p:sp>
        <p:nvSpPr>
          <p:cNvPr id="6" name="Slide Number Placeholder 5"/>
          <p:cNvSpPr>
            <a:spLocks noGrp="1"/>
          </p:cNvSpPr>
          <p:nvPr>
            <p:ph type="sldNum" sz="quarter" idx="12"/>
          </p:nvPr>
        </p:nvSpPr>
        <p:spPr/>
        <p:txBody>
          <a:bodyPr/>
          <a:lstStyle/>
          <a:p>
            <a:fld id="{A1370079-B969-244C-8D20-DC2548AA4964}" type="slidenum">
              <a:rPr lang="en-US" smtClean="0"/>
              <a:t>84</a:t>
            </a:fld>
            <a:endParaRPr lang="en-US"/>
          </a:p>
        </p:txBody>
      </p:sp>
      <p:pic>
        <p:nvPicPr>
          <p:cNvPr id="8" name="Picture 7"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2801" y="5200651"/>
            <a:ext cx="6630162" cy="400939"/>
          </a:xfrm>
          <a:prstGeom prst="rect">
            <a:avLst/>
          </a:prstGeom>
        </p:spPr>
      </p:pic>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1223" y="4042918"/>
            <a:ext cx="6483477" cy="410718"/>
          </a:xfrm>
          <a:prstGeom prst="rect">
            <a:avLst/>
          </a:prstGeom>
        </p:spPr>
      </p:pic>
      <p:pic>
        <p:nvPicPr>
          <p:cNvPr id="9" name="Picture 8"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301" y="1600200"/>
            <a:ext cx="6395466" cy="1623314"/>
          </a:xfrm>
          <a:prstGeom prst="rect">
            <a:avLst/>
          </a:prstGeom>
        </p:spPr>
      </p:pic>
    </p:spTree>
    <p:extLst>
      <p:ext uri="{BB962C8B-B14F-4D97-AF65-F5344CB8AC3E}">
        <p14:creationId xmlns:p14="http://schemas.microsoft.com/office/powerpoint/2010/main" val="1437291682"/>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r>
              <a:rPr lang="en-US" dirty="0" smtClean="0"/>
              <a:t>um of divisors of a number</a:t>
            </a:r>
            <a:endParaRPr lang="en-US" i="1" dirty="0">
              <a:latin typeface="Palatino"/>
              <a:cs typeface="Palatino"/>
            </a:endParaRPr>
          </a:p>
        </p:txBody>
      </p:sp>
      <p:sp>
        <p:nvSpPr>
          <p:cNvPr id="3" name="Content Placeholder 2"/>
          <p:cNvSpPr>
            <a:spLocks noGrp="1"/>
          </p:cNvSpPr>
          <p:nvPr>
            <p:ph idx="1"/>
          </p:nvPr>
        </p:nvSpPr>
        <p:spPr>
          <a:xfrm>
            <a:off x="457200" y="1600200"/>
            <a:ext cx="8432800" cy="4525963"/>
          </a:xfrm>
        </p:spPr>
        <p:txBody>
          <a:bodyPr>
            <a:normAutofit fontScale="92500" lnSpcReduction="10000"/>
          </a:bodyPr>
          <a:lstStyle/>
          <a:p>
            <a:pPr marL="0" indent="0">
              <a:buNone/>
            </a:pPr>
            <a:r>
              <a:rPr lang="en-US" dirty="0" smtClean="0"/>
              <a:t>Example:  24</a:t>
            </a:r>
          </a:p>
          <a:p>
            <a:r>
              <a:rPr lang="en-US" dirty="0" smtClean="0"/>
              <a:t>Prime factorization:  24 = 2</a:t>
            </a:r>
            <a:r>
              <a:rPr lang="en-US" baseline="30000" dirty="0" smtClean="0"/>
              <a:t>3</a:t>
            </a:r>
            <a:r>
              <a:rPr lang="en-US" dirty="0" smtClean="0"/>
              <a:t> ∙ 3</a:t>
            </a:r>
            <a:r>
              <a:rPr lang="en-US" baseline="30000" dirty="0" smtClean="0"/>
              <a:t>1</a:t>
            </a:r>
            <a:endParaRPr lang="en-US" dirty="0" smtClean="0"/>
          </a:p>
          <a:p>
            <a:r>
              <a:rPr lang="en-US" dirty="0" smtClean="0"/>
              <a:t>So set of all divisors is:</a:t>
            </a:r>
          </a:p>
          <a:p>
            <a:pPr marL="0" indent="0">
              <a:buNone/>
            </a:pPr>
            <a:r>
              <a:rPr lang="en-US" sz="3000" dirty="0" smtClean="0"/>
              <a:t>	{2</a:t>
            </a:r>
            <a:r>
              <a:rPr lang="en-US" sz="3000" baseline="30000" dirty="0" smtClean="0"/>
              <a:t>0</a:t>
            </a:r>
            <a:r>
              <a:rPr lang="en-US" sz="3000" dirty="0" smtClean="0"/>
              <a:t>3</a:t>
            </a:r>
            <a:r>
              <a:rPr lang="en-US" sz="3000" baseline="30000" dirty="0" smtClean="0"/>
              <a:t>0</a:t>
            </a:r>
            <a:r>
              <a:rPr lang="en-US" sz="3000" dirty="0" smtClean="0"/>
              <a:t>, 2</a:t>
            </a:r>
            <a:r>
              <a:rPr lang="en-US" sz="3000" baseline="30000" dirty="0" smtClean="0"/>
              <a:t>1</a:t>
            </a:r>
            <a:r>
              <a:rPr lang="en-US" sz="3000" dirty="0" smtClean="0"/>
              <a:t>3</a:t>
            </a:r>
            <a:r>
              <a:rPr lang="en-US" sz="3000" baseline="30000" dirty="0" smtClean="0"/>
              <a:t>0</a:t>
            </a:r>
            <a:r>
              <a:rPr lang="en-US" sz="3000" dirty="0" smtClean="0"/>
              <a:t>, 2</a:t>
            </a:r>
            <a:r>
              <a:rPr lang="en-US" sz="3000" baseline="30000" dirty="0" smtClean="0"/>
              <a:t>2</a:t>
            </a:r>
            <a:r>
              <a:rPr lang="en-US" sz="3000" dirty="0" smtClean="0"/>
              <a:t>3</a:t>
            </a:r>
            <a:r>
              <a:rPr lang="en-US" sz="3000" baseline="30000" dirty="0" smtClean="0"/>
              <a:t>0</a:t>
            </a:r>
            <a:r>
              <a:rPr lang="en-US" sz="3000" dirty="0" smtClean="0"/>
              <a:t>, 2</a:t>
            </a:r>
            <a:r>
              <a:rPr lang="en-US" sz="3000" baseline="30000" dirty="0" smtClean="0"/>
              <a:t>3</a:t>
            </a:r>
            <a:r>
              <a:rPr lang="en-US" sz="3000" dirty="0" smtClean="0"/>
              <a:t>3</a:t>
            </a:r>
            <a:r>
              <a:rPr lang="en-US" sz="3000" baseline="30000" dirty="0" smtClean="0"/>
              <a:t>0</a:t>
            </a:r>
            <a:r>
              <a:rPr lang="en-US" sz="3000" dirty="0" smtClean="0"/>
              <a:t>, 2</a:t>
            </a:r>
            <a:r>
              <a:rPr lang="en-US" sz="3000" baseline="30000" dirty="0" smtClean="0"/>
              <a:t>0</a:t>
            </a:r>
            <a:r>
              <a:rPr lang="en-US" sz="3000" dirty="0" smtClean="0"/>
              <a:t>3</a:t>
            </a:r>
            <a:r>
              <a:rPr lang="en-US" sz="3000" baseline="30000" dirty="0" smtClean="0"/>
              <a:t>1</a:t>
            </a:r>
            <a:r>
              <a:rPr lang="en-US" sz="3000" dirty="0" smtClean="0"/>
              <a:t>, 2</a:t>
            </a:r>
            <a:r>
              <a:rPr lang="en-US" sz="3000" baseline="30000" dirty="0" smtClean="0"/>
              <a:t>1</a:t>
            </a:r>
            <a:r>
              <a:rPr lang="en-US" sz="3000" dirty="0" smtClean="0"/>
              <a:t>3</a:t>
            </a:r>
            <a:r>
              <a:rPr lang="en-US" sz="3000" baseline="30000" dirty="0" smtClean="0"/>
              <a:t>1</a:t>
            </a:r>
            <a:r>
              <a:rPr lang="en-US" sz="3000" dirty="0" smtClean="0"/>
              <a:t>, 2</a:t>
            </a:r>
            <a:r>
              <a:rPr lang="en-US" sz="3000" baseline="30000" dirty="0" smtClean="0"/>
              <a:t>2</a:t>
            </a:r>
            <a:r>
              <a:rPr lang="en-US" sz="3000" dirty="0" smtClean="0"/>
              <a:t>3</a:t>
            </a:r>
            <a:r>
              <a:rPr lang="en-US" sz="3000" baseline="30000" dirty="0" smtClean="0"/>
              <a:t>1</a:t>
            </a:r>
            <a:r>
              <a:rPr lang="en-US" sz="3000" dirty="0" smtClean="0"/>
              <a:t>, 2</a:t>
            </a:r>
            <a:r>
              <a:rPr lang="en-US" sz="3000" baseline="30000" dirty="0" smtClean="0"/>
              <a:t>3</a:t>
            </a:r>
            <a:r>
              <a:rPr lang="en-US" sz="3000" dirty="0" smtClean="0"/>
              <a:t>3</a:t>
            </a:r>
            <a:r>
              <a:rPr lang="en-US" sz="3000" baseline="30000" dirty="0" smtClean="0"/>
              <a:t>1</a:t>
            </a:r>
            <a:r>
              <a:rPr lang="en-US" sz="3000" dirty="0" smtClean="0"/>
              <a:t>}</a:t>
            </a:r>
            <a:br>
              <a:rPr lang="en-US" sz="3000" dirty="0" smtClean="0"/>
            </a:br>
            <a:r>
              <a:rPr lang="en-US" sz="3000" dirty="0" smtClean="0"/>
              <a:t>	= {</a:t>
            </a:r>
            <a:r>
              <a:rPr lang="en-US" sz="3000" dirty="0" smtClean="0"/>
              <a:t>1, 2, 4, 8, 3, 6, 12, 24}</a:t>
            </a:r>
          </a:p>
          <a:p>
            <a:r>
              <a:rPr lang="en-US" dirty="0" smtClean="0"/>
              <a:t>Sum of all divisors is:</a:t>
            </a:r>
          </a:p>
          <a:p>
            <a:pPr marL="0" indent="0">
              <a:buNone/>
            </a:pPr>
            <a:r>
              <a:rPr lang="en-US" sz="3000" dirty="0" smtClean="0"/>
              <a:t>	2</a:t>
            </a:r>
            <a:r>
              <a:rPr lang="en-US" sz="3000" baseline="30000" dirty="0" smtClean="0"/>
              <a:t>0</a:t>
            </a:r>
            <a:r>
              <a:rPr lang="en-US" sz="3000" dirty="0" smtClean="0"/>
              <a:t>3</a:t>
            </a:r>
            <a:r>
              <a:rPr lang="en-US" sz="3000" baseline="30000" dirty="0" smtClean="0"/>
              <a:t>0</a:t>
            </a:r>
            <a:r>
              <a:rPr lang="en-US" sz="3000" dirty="0" smtClean="0"/>
              <a:t> + 2</a:t>
            </a:r>
            <a:r>
              <a:rPr lang="en-US" sz="3000" baseline="30000" dirty="0" smtClean="0"/>
              <a:t>1</a:t>
            </a:r>
            <a:r>
              <a:rPr lang="en-US" sz="3000" dirty="0" smtClean="0"/>
              <a:t>3</a:t>
            </a:r>
            <a:r>
              <a:rPr lang="en-US" sz="3000" baseline="30000" dirty="0" smtClean="0"/>
              <a:t>0</a:t>
            </a:r>
            <a:r>
              <a:rPr lang="en-US" sz="3000" dirty="0" smtClean="0"/>
              <a:t> + 2</a:t>
            </a:r>
            <a:r>
              <a:rPr lang="en-US" sz="3000" baseline="30000" dirty="0" smtClean="0"/>
              <a:t>2</a:t>
            </a:r>
            <a:r>
              <a:rPr lang="en-US" sz="3000" dirty="0" smtClean="0"/>
              <a:t>3</a:t>
            </a:r>
            <a:r>
              <a:rPr lang="en-US" sz="3000" baseline="30000" dirty="0" smtClean="0"/>
              <a:t>0</a:t>
            </a:r>
            <a:r>
              <a:rPr lang="en-US" sz="3000" dirty="0" smtClean="0"/>
              <a:t> + 2</a:t>
            </a:r>
            <a:r>
              <a:rPr lang="en-US" sz="3000" baseline="30000" dirty="0" smtClean="0"/>
              <a:t>3</a:t>
            </a:r>
            <a:r>
              <a:rPr lang="en-US" sz="3000" dirty="0" smtClean="0"/>
              <a:t>3</a:t>
            </a:r>
            <a:r>
              <a:rPr lang="en-US" sz="3000" baseline="30000" dirty="0" smtClean="0"/>
              <a:t>0</a:t>
            </a:r>
            <a:r>
              <a:rPr lang="en-US" sz="3000" dirty="0" smtClean="0"/>
              <a:t> + 2</a:t>
            </a:r>
            <a:r>
              <a:rPr lang="en-US" sz="3000" baseline="30000" dirty="0" smtClean="0"/>
              <a:t>0</a:t>
            </a:r>
            <a:r>
              <a:rPr lang="en-US" sz="3000" dirty="0" smtClean="0"/>
              <a:t>3</a:t>
            </a:r>
            <a:r>
              <a:rPr lang="en-US" sz="3000" baseline="30000" dirty="0" smtClean="0"/>
              <a:t>1</a:t>
            </a:r>
            <a:r>
              <a:rPr lang="en-US" sz="3000" dirty="0" smtClean="0"/>
              <a:t> + 2</a:t>
            </a:r>
            <a:r>
              <a:rPr lang="en-US" sz="3000" baseline="30000" dirty="0" smtClean="0"/>
              <a:t>1</a:t>
            </a:r>
            <a:r>
              <a:rPr lang="en-US" sz="3000" dirty="0" smtClean="0"/>
              <a:t>3</a:t>
            </a:r>
            <a:r>
              <a:rPr lang="en-US" sz="3000" baseline="30000" dirty="0" smtClean="0"/>
              <a:t>1</a:t>
            </a:r>
            <a:r>
              <a:rPr lang="en-US" sz="3000" dirty="0" smtClean="0"/>
              <a:t> + 2</a:t>
            </a:r>
            <a:r>
              <a:rPr lang="en-US" sz="3000" baseline="30000" dirty="0" smtClean="0"/>
              <a:t>2</a:t>
            </a:r>
            <a:r>
              <a:rPr lang="en-US" sz="3000" dirty="0" smtClean="0"/>
              <a:t>3</a:t>
            </a:r>
            <a:r>
              <a:rPr lang="en-US" sz="3000" baseline="30000" dirty="0" smtClean="0"/>
              <a:t>1</a:t>
            </a:r>
            <a:r>
              <a:rPr lang="en-US" sz="3000" dirty="0" smtClean="0"/>
              <a:t> + </a:t>
            </a:r>
            <a:r>
              <a:rPr lang="en-US" sz="3000" dirty="0" smtClean="0"/>
              <a:t>2</a:t>
            </a:r>
            <a:r>
              <a:rPr lang="en-US" sz="3000" baseline="30000" dirty="0" smtClean="0"/>
              <a:t>3</a:t>
            </a:r>
            <a:r>
              <a:rPr lang="en-US" sz="3000" dirty="0" smtClean="0"/>
              <a:t>3</a:t>
            </a:r>
            <a:r>
              <a:rPr lang="en-US" sz="3000" baseline="30000" dirty="0" smtClean="0"/>
              <a:t>1</a:t>
            </a:r>
          </a:p>
          <a:p>
            <a:pPr marL="0" indent="0">
              <a:buNone/>
            </a:pPr>
            <a:r>
              <a:rPr lang="en-US" sz="3000" dirty="0" smtClean="0"/>
              <a:t>	= (2</a:t>
            </a:r>
            <a:r>
              <a:rPr lang="en-US" sz="3000" baseline="30000" dirty="0" smtClean="0"/>
              <a:t>0</a:t>
            </a:r>
            <a:r>
              <a:rPr lang="en-US" sz="3000" dirty="0" smtClean="0"/>
              <a:t> + 2</a:t>
            </a:r>
            <a:r>
              <a:rPr lang="en-US" sz="3000" baseline="30000" dirty="0" smtClean="0"/>
              <a:t>1</a:t>
            </a:r>
            <a:r>
              <a:rPr lang="en-US" sz="3000" dirty="0" smtClean="0"/>
              <a:t> + 2</a:t>
            </a:r>
            <a:r>
              <a:rPr lang="en-US" sz="3000" baseline="30000" dirty="0" smtClean="0"/>
              <a:t>2</a:t>
            </a:r>
            <a:r>
              <a:rPr lang="en-US" sz="3000" dirty="0" smtClean="0"/>
              <a:t> + 2</a:t>
            </a:r>
            <a:r>
              <a:rPr lang="en-US" sz="3000" baseline="30000" dirty="0" smtClean="0"/>
              <a:t>3</a:t>
            </a:r>
            <a:r>
              <a:rPr lang="en-US" sz="3000" dirty="0" smtClean="0"/>
              <a:t>)(3</a:t>
            </a:r>
            <a:r>
              <a:rPr lang="en-US" sz="3000" baseline="30000" dirty="0" smtClean="0"/>
              <a:t>0</a:t>
            </a:r>
            <a:r>
              <a:rPr lang="en-US" sz="3000" dirty="0" smtClean="0"/>
              <a:t> + 3</a:t>
            </a:r>
            <a:r>
              <a:rPr lang="en-US" sz="3000" baseline="30000" dirty="0" smtClean="0"/>
              <a:t>1</a:t>
            </a:r>
            <a:r>
              <a:rPr lang="en-US" sz="3000" dirty="0" smtClean="0"/>
              <a:t>)</a:t>
            </a:r>
          </a:p>
          <a:p>
            <a:r>
              <a:rPr lang="en-US" dirty="0" smtClean="0"/>
              <a:t>So </a:t>
            </a:r>
            <a:r>
              <a:rPr lang="en-US" dirty="0" smtClean="0"/>
              <a:t>we can write sum of divisors as product of sums</a:t>
            </a:r>
          </a:p>
        </p:txBody>
      </p:sp>
      <p:sp>
        <p:nvSpPr>
          <p:cNvPr id="5" name="Slide Number Placeholder 4"/>
          <p:cNvSpPr>
            <a:spLocks noGrp="1"/>
          </p:cNvSpPr>
          <p:nvPr>
            <p:ph type="sldNum" sz="quarter" idx="12"/>
          </p:nvPr>
        </p:nvSpPr>
        <p:spPr/>
        <p:txBody>
          <a:bodyPr/>
          <a:lstStyle/>
          <a:p>
            <a:fld id="{A1370079-B969-244C-8D20-DC2548AA4964}" type="slidenum">
              <a:rPr lang="en-US" smtClean="0"/>
              <a:t>85</a:t>
            </a:fld>
            <a:endParaRPr lang="en-US"/>
          </a:p>
        </p:txBody>
      </p:sp>
    </p:spTree>
    <p:extLst>
      <p:ext uri="{BB962C8B-B14F-4D97-AF65-F5344CB8AC3E}">
        <p14:creationId xmlns:p14="http://schemas.microsoft.com/office/powerpoint/2010/main" val="3120068427"/>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Define </a:t>
            </a:r>
            <a:r>
              <a:rPr lang="el-GR" dirty="0" smtClean="0">
                <a:latin typeface="Palatino"/>
                <a:cs typeface="Palatino"/>
              </a:rPr>
              <a:t>σ</a:t>
            </a:r>
            <a:r>
              <a:rPr lang="en-US" dirty="0" smtClean="0">
                <a:latin typeface="Palatino"/>
                <a:cs typeface="Palatino"/>
              </a:rPr>
              <a:t>(</a:t>
            </a:r>
            <a:r>
              <a:rPr lang="en-US" i="1" dirty="0" smtClean="0">
                <a:latin typeface="Palatino"/>
                <a:cs typeface="Palatino"/>
              </a:rPr>
              <a:t>n</a:t>
            </a:r>
            <a:r>
              <a:rPr lang="en-US" dirty="0" smtClean="0">
                <a:latin typeface="Palatino"/>
                <a:cs typeface="Palatino"/>
              </a:rPr>
              <a:t>)</a:t>
            </a:r>
            <a:r>
              <a:rPr lang="en-US" dirty="0" smtClean="0"/>
              <a:t>: sum of divisors of </a:t>
            </a:r>
            <a:r>
              <a:rPr lang="en-US" i="1" dirty="0" smtClean="0">
                <a:latin typeface="Palatino"/>
                <a:cs typeface="Palatino"/>
              </a:rPr>
              <a:t>n</a:t>
            </a:r>
            <a:endParaRPr lang="en-US" i="1" dirty="0">
              <a:latin typeface="Palatino"/>
              <a:cs typeface="Palatino"/>
            </a:endParaRPr>
          </a:p>
        </p:txBody>
      </p:sp>
      <p:sp>
        <p:nvSpPr>
          <p:cNvPr id="3" name="Content Placeholder 2"/>
          <p:cNvSpPr>
            <a:spLocks noGrp="1"/>
          </p:cNvSpPr>
          <p:nvPr>
            <p:ph idx="1"/>
          </p:nvPr>
        </p:nvSpPr>
        <p:spPr/>
        <p:txBody>
          <a:bodyPr/>
          <a:lstStyle/>
          <a:p>
            <a:pPr marL="0" indent="0">
              <a:buNone/>
            </a:pPr>
            <a:r>
              <a:rPr lang="en-US" dirty="0" smtClean="0"/>
              <a:t>If the prime factorization of </a:t>
            </a:r>
            <a:r>
              <a:rPr lang="en-US" i="1" dirty="0" smtClean="0">
                <a:latin typeface="Palatino"/>
                <a:cs typeface="Palatino"/>
              </a:rPr>
              <a:t>n</a:t>
            </a:r>
            <a:r>
              <a:rPr lang="en-US" dirty="0" smtClean="0"/>
              <a:t> is</a:t>
            </a:r>
          </a:p>
          <a:p>
            <a:pPr marL="0" indent="0">
              <a:buNone/>
            </a:pPr>
            <a:endParaRPr lang="en-US" dirty="0" smtClean="0"/>
          </a:p>
          <a:p>
            <a:pPr marL="0" indent="0">
              <a:buNone/>
            </a:pPr>
            <a:r>
              <a:rPr lang="en-US" dirty="0" smtClean="0"/>
              <a:t>Then the sum of the divisors of </a:t>
            </a:r>
            <a:r>
              <a:rPr lang="en-US" i="1" dirty="0" smtClean="0"/>
              <a:t>n</a:t>
            </a:r>
            <a:r>
              <a:rPr lang="en-US" dirty="0" smtClean="0"/>
              <a:t> is</a:t>
            </a:r>
            <a:endParaRPr lang="en-US" dirty="0"/>
          </a:p>
        </p:txBody>
      </p:sp>
      <p:sp>
        <p:nvSpPr>
          <p:cNvPr id="5" name="Slide Number Placeholder 4"/>
          <p:cNvSpPr>
            <a:spLocks noGrp="1"/>
          </p:cNvSpPr>
          <p:nvPr>
            <p:ph type="sldNum" sz="quarter" idx="12"/>
          </p:nvPr>
        </p:nvSpPr>
        <p:spPr/>
        <p:txBody>
          <a:bodyPr/>
          <a:lstStyle/>
          <a:p>
            <a:fld id="{A1370079-B969-244C-8D20-DC2548AA4964}" type="slidenum">
              <a:rPr lang="en-US" smtClean="0"/>
              <a:t>86</a:t>
            </a:fld>
            <a:endParaRPr lang="en-US"/>
          </a:p>
        </p:txBody>
      </p:sp>
      <p:pic>
        <p:nvPicPr>
          <p:cNvPr id="6" name="Picture 5"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74950" y="2247900"/>
            <a:ext cx="2914650" cy="472008"/>
          </a:xfrm>
          <a:prstGeom prst="rect">
            <a:avLst/>
          </a:prstGeom>
        </p:spPr>
      </p:pic>
      <p:pic>
        <p:nvPicPr>
          <p:cNvPr id="8" name="Picture 7"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4200" y="3595083"/>
            <a:ext cx="7886700" cy="2531080"/>
          </a:xfrm>
          <a:prstGeom prst="rect">
            <a:avLst/>
          </a:prstGeom>
        </p:spPr>
      </p:pic>
    </p:spTree>
    <p:extLst>
      <p:ext uri="{BB962C8B-B14F-4D97-AF65-F5344CB8AC3E}">
        <p14:creationId xmlns:p14="http://schemas.microsoft.com/office/powerpoint/2010/main" val="300280126"/>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Aliquot Sum</a:t>
            </a:r>
            <a:endParaRPr lang="en-US" dirty="0"/>
          </a:p>
        </p:txBody>
      </p:sp>
      <p:sp>
        <p:nvSpPr>
          <p:cNvPr id="3" name="Content Placeholder 2"/>
          <p:cNvSpPr>
            <a:spLocks noGrp="1"/>
          </p:cNvSpPr>
          <p:nvPr>
            <p:ph idx="1"/>
          </p:nvPr>
        </p:nvSpPr>
        <p:spPr/>
        <p:txBody>
          <a:bodyPr/>
          <a:lstStyle/>
          <a:p>
            <a:r>
              <a:rPr lang="en-US" dirty="0" smtClean="0"/>
              <a:t>The </a:t>
            </a:r>
            <a:r>
              <a:rPr lang="en-US" i="1" dirty="0" smtClean="0"/>
              <a:t>aliquot sum </a:t>
            </a:r>
            <a:r>
              <a:rPr lang="en-US" dirty="0" smtClean="0"/>
              <a:t>of </a:t>
            </a:r>
            <a:r>
              <a:rPr lang="en-US" i="1" dirty="0" smtClean="0">
                <a:latin typeface="Palatino"/>
                <a:cs typeface="Palatino"/>
              </a:rPr>
              <a:t>n</a:t>
            </a:r>
            <a:r>
              <a:rPr lang="en-US" dirty="0" smtClean="0"/>
              <a:t> is the sum of all the proper divisors of </a:t>
            </a:r>
            <a:r>
              <a:rPr lang="en-US" i="1" dirty="0" smtClean="0">
                <a:latin typeface="Palatino"/>
                <a:cs typeface="Palatino"/>
              </a:rPr>
              <a:t>n</a:t>
            </a:r>
            <a:r>
              <a:rPr lang="en-US" dirty="0" smtClean="0"/>
              <a:t>:</a:t>
            </a:r>
          </a:p>
          <a:p>
            <a:pPr marL="0" indent="0">
              <a:buNone/>
            </a:pPr>
            <a:endParaRPr lang="en-US" dirty="0"/>
          </a:p>
          <a:p>
            <a:pPr marL="0" indent="0" algn="ctr">
              <a:buNone/>
            </a:pPr>
            <a:r>
              <a:rPr lang="el-GR" dirty="0" smtClean="0">
                <a:latin typeface="Palatino"/>
                <a:cs typeface="Palatino"/>
              </a:rPr>
              <a:t>α</a:t>
            </a:r>
            <a:r>
              <a:rPr lang="en-US" dirty="0" smtClean="0">
                <a:latin typeface="Palatino"/>
                <a:cs typeface="Palatino"/>
              </a:rPr>
              <a:t>(</a:t>
            </a:r>
            <a:r>
              <a:rPr lang="en-US" i="1" dirty="0" smtClean="0">
                <a:latin typeface="Palatino"/>
                <a:cs typeface="Palatino"/>
              </a:rPr>
              <a:t>n</a:t>
            </a:r>
            <a:r>
              <a:rPr lang="en-US" dirty="0" smtClean="0">
                <a:latin typeface="Palatino"/>
                <a:cs typeface="Palatino"/>
              </a:rPr>
              <a:t>) =</a:t>
            </a:r>
            <a:r>
              <a:rPr lang="el-GR" dirty="0" smtClean="0">
                <a:latin typeface="Palatino"/>
                <a:cs typeface="Palatino"/>
              </a:rPr>
              <a:t>  σ</a:t>
            </a:r>
            <a:r>
              <a:rPr lang="en-US" dirty="0" smtClean="0">
                <a:latin typeface="Palatino"/>
                <a:cs typeface="Palatino"/>
              </a:rPr>
              <a:t>(</a:t>
            </a:r>
            <a:r>
              <a:rPr lang="en-US" i="1" dirty="0" smtClean="0">
                <a:latin typeface="Palatino"/>
                <a:cs typeface="Palatino"/>
              </a:rPr>
              <a:t>n</a:t>
            </a:r>
            <a:r>
              <a:rPr lang="en-US" dirty="0" smtClean="0">
                <a:latin typeface="Palatino"/>
                <a:cs typeface="Palatino"/>
              </a:rPr>
              <a:t>) – </a:t>
            </a:r>
            <a:r>
              <a:rPr lang="en-US" i="1" dirty="0" smtClean="0">
                <a:latin typeface="Palatino"/>
                <a:cs typeface="Palatino"/>
              </a:rPr>
              <a:t>n</a:t>
            </a:r>
          </a:p>
          <a:p>
            <a:pPr marL="0" indent="0" algn="ctr">
              <a:buNone/>
            </a:pPr>
            <a:endParaRPr lang="en-US" i="1" dirty="0"/>
          </a:p>
          <a:p>
            <a:pPr marL="0" indent="0">
              <a:buNone/>
            </a:pPr>
            <a:r>
              <a:rPr lang="en-US" dirty="0" smtClean="0"/>
              <a:t>Now we’re ready to prove Euclid’s theorem:</a:t>
            </a:r>
          </a:p>
          <a:p>
            <a:pPr marL="0" indent="0" algn="ctr">
              <a:buNone/>
            </a:pPr>
            <a:r>
              <a:rPr lang="en-US" i="1" dirty="0" smtClean="0">
                <a:latin typeface="Palatino"/>
                <a:cs typeface="Palatino"/>
              </a:rPr>
              <a:t>If </a:t>
            </a:r>
            <a:r>
              <a:rPr lang="en-US" dirty="0" smtClean="0">
                <a:latin typeface="Palatino"/>
                <a:cs typeface="Palatino"/>
              </a:rPr>
              <a:t>2</a:t>
            </a:r>
            <a:r>
              <a:rPr lang="en-US" i="1" baseline="30000" dirty="0" smtClean="0">
                <a:latin typeface="Palatino"/>
                <a:cs typeface="Palatino"/>
              </a:rPr>
              <a:t>n</a:t>
            </a:r>
            <a:r>
              <a:rPr lang="en-US" i="1" dirty="0" smtClean="0">
                <a:latin typeface="Palatino"/>
                <a:cs typeface="Palatino"/>
              </a:rPr>
              <a:t> – </a:t>
            </a:r>
            <a:r>
              <a:rPr lang="en-US" dirty="0" smtClean="0">
                <a:latin typeface="Palatino"/>
                <a:cs typeface="Palatino"/>
              </a:rPr>
              <a:t>1</a:t>
            </a:r>
            <a:r>
              <a:rPr lang="en-US" i="1" dirty="0" smtClean="0">
                <a:latin typeface="Palatino"/>
                <a:cs typeface="Palatino"/>
              </a:rPr>
              <a:t> is prime, then </a:t>
            </a:r>
            <a:r>
              <a:rPr lang="en-US" dirty="0" smtClean="0">
                <a:latin typeface="Palatino"/>
                <a:cs typeface="Palatino"/>
              </a:rPr>
              <a:t>2</a:t>
            </a:r>
            <a:r>
              <a:rPr lang="en-US" i="1" baseline="30000" dirty="0" smtClean="0">
                <a:latin typeface="Palatino"/>
                <a:cs typeface="Palatino"/>
              </a:rPr>
              <a:t>n – </a:t>
            </a:r>
            <a:r>
              <a:rPr lang="en-US" baseline="30000" dirty="0" smtClean="0">
                <a:latin typeface="Palatino"/>
                <a:cs typeface="Palatino"/>
              </a:rPr>
              <a:t>1</a:t>
            </a:r>
            <a:r>
              <a:rPr lang="en-US" i="1" baseline="30000" dirty="0" smtClean="0">
                <a:latin typeface="Palatino"/>
                <a:cs typeface="Palatino"/>
              </a:rPr>
              <a:t> </a:t>
            </a:r>
            <a:r>
              <a:rPr lang="en-US" dirty="0" smtClean="0">
                <a:latin typeface="Palatino"/>
                <a:cs typeface="Palatino"/>
              </a:rPr>
              <a:t>(2</a:t>
            </a:r>
            <a:r>
              <a:rPr lang="en-US" i="1" baseline="30000" dirty="0" smtClean="0">
                <a:latin typeface="Palatino"/>
                <a:cs typeface="Palatino"/>
              </a:rPr>
              <a:t>n</a:t>
            </a:r>
            <a:r>
              <a:rPr lang="en-US" i="1" dirty="0" smtClean="0">
                <a:latin typeface="Palatino"/>
                <a:cs typeface="Palatino"/>
              </a:rPr>
              <a:t> – </a:t>
            </a:r>
            <a:r>
              <a:rPr lang="en-US" dirty="0" smtClean="0">
                <a:latin typeface="Palatino"/>
                <a:cs typeface="Palatino"/>
              </a:rPr>
              <a:t>1)</a:t>
            </a:r>
            <a:r>
              <a:rPr lang="en-US" i="1" dirty="0" smtClean="0">
                <a:latin typeface="Palatino"/>
                <a:cs typeface="Palatino"/>
              </a:rPr>
              <a:t> is perfect.</a:t>
            </a:r>
            <a:endParaRPr lang="en-US" i="1" dirty="0">
              <a:latin typeface="Palatino"/>
              <a:cs typeface="Palatino"/>
            </a:endParaRPr>
          </a:p>
        </p:txBody>
      </p:sp>
      <p:sp>
        <p:nvSpPr>
          <p:cNvPr id="5" name="Slide Number Placeholder 4"/>
          <p:cNvSpPr>
            <a:spLocks noGrp="1"/>
          </p:cNvSpPr>
          <p:nvPr>
            <p:ph type="sldNum" sz="quarter" idx="12"/>
          </p:nvPr>
        </p:nvSpPr>
        <p:spPr/>
        <p:txBody>
          <a:bodyPr/>
          <a:lstStyle/>
          <a:p>
            <a:fld id="{A1370079-B969-244C-8D20-DC2548AA4964}" type="slidenum">
              <a:rPr lang="en-US" smtClean="0"/>
              <a:t>87</a:t>
            </a:fld>
            <a:endParaRPr lang="en-US"/>
          </a:p>
        </p:txBody>
      </p:sp>
    </p:spTree>
    <p:extLst>
      <p:ext uri="{BB962C8B-B14F-4D97-AF65-F5344CB8AC3E}">
        <p14:creationId xmlns:p14="http://schemas.microsoft.com/office/powerpoint/2010/main" val="15587584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Euclid IX, 36:</a:t>
            </a:r>
            <a:br>
              <a:rPr lang="en-US" dirty="0" smtClean="0"/>
            </a:br>
            <a:r>
              <a:rPr lang="en-US" sz="3600" i="1" dirty="0">
                <a:latin typeface="Palatino"/>
                <a:cs typeface="Palatino"/>
              </a:rPr>
              <a:t>If </a:t>
            </a:r>
            <a:r>
              <a:rPr lang="en-US" sz="3600" dirty="0">
                <a:latin typeface="Palatino"/>
                <a:cs typeface="Palatino"/>
              </a:rPr>
              <a:t>2</a:t>
            </a:r>
            <a:r>
              <a:rPr lang="en-US" sz="3600" i="1" baseline="30000" dirty="0">
                <a:latin typeface="Palatino"/>
                <a:cs typeface="Palatino"/>
              </a:rPr>
              <a:t>n</a:t>
            </a:r>
            <a:r>
              <a:rPr lang="en-US" sz="3600" i="1" dirty="0">
                <a:latin typeface="Palatino"/>
                <a:cs typeface="Palatino"/>
              </a:rPr>
              <a:t> – </a:t>
            </a:r>
            <a:r>
              <a:rPr lang="en-US" sz="3600" dirty="0">
                <a:latin typeface="Palatino"/>
                <a:cs typeface="Palatino"/>
              </a:rPr>
              <a:t>1</a:t>
            </a:r>
            <a:r>
              <a:rPr lang="en-US" sz="3600" i="1" dirty="0">
                <a:latin typeface="Palatino"/>
                <a:cs typeface="Palatino"/>
              </a:rPr>
              <a:t> is prime, then </a:t>
            </a:r>
            <a:r>
              <a:rPr lang="en-US" sz="3600" dirty="0">
                <a:latin typeface="Palatino"/>
                <a:cs typeface="Palatino"/>
              </a:rPr>
              <a:t>2</a:t>
            </a:r>
            <a:r>
              <a:rPr lang="en-US" sz="3600" i="1" baseline="30000" dirty="0">
                <a:latin typeface="Palatino"/>
                <a:cs typeface="Palatino"/>
              </a:rPr>
              <a:t>n – </a:t>
            </a:r>
            <a:r>
              <a:rPr lang="en-US" sz="3600" baseline="30000" dirty="0">
                <a:latin typeface="Palatino"/>
                <a:cs typeface="Palatino"/>
              </a:rPr>
              <a:t>1</a:t>
            </a:r>
            <a:r>
              <a:rPr lang="en-US" sz="3600" i="1" baseline="30000" dirty="0">
                <a:latin typeface="Palatino"/>
                <a:cs typeface="Palatino"/>
              </a:rPr>
              <a:t> </a:t>
            </a:r>
            <a:r>
              <a:rPr lang="en-US" sz="3600" dirty="0">
                <a:latin typeface="Palatino"/>
                <a:cs typeface="Palatino"/>
              </a:rPr>
              <a:t>(2</a:t>
            </a:r>
            <a:r>
              <a:rPr lang="en-US" sz="3600" i="1" baseline="30000" dirty="0">
                <a:latin typeface="Palatino"/>
                <a:cs typeface="Palatino"/>
              </a:rPr>
              <a:t>n</a:t>
            </a:r>
            <a:r>
              <a:rPr lang="en-US" sz="3600" i="1" dirty="0">
                <a:latin typeface="Palatino"/>
                <a:cs typeface="Palatino"/>
              </a:rPr>
              <a:t> – </a:t>
            </a:r>
            <a:r>
              <a:rPr lang="en-US" sz="3600" dirty="0">
                <a:latin typeface="Palatino"/>
                <a:cs typeface="Palatino"/>
              </a:rPr>
              <a:t>1)</a:t>
            </a:r>
            <a:r>
              <a:rPr lang="en-US" sz="3600" i="1" dirty="0">
                <a:latin typeface="Palatino"/>
                <a:cs typeface="Palatino"/>
              </a:rPr>
              <a:t> is </a:t>
            </a:r>
            <a:r>
              <a:rPr lang="en-US" sz="3600" i="1" dirty="0" smtClean="0">
                <a:latin typeface="Palatino"/>
                <a:cs typeface="Palatino"/>
              </a:rPr>
              <a:t>perfect.</a:t>
            </a:r>
            <a:endParaRPr lang="en-US" sz="3600" dirty="0"/>
          </a:p>
        </p:txBody>
      </p:sp>
      <p:sp>
        <p:nvSpPr>
          <p:cNvPr id="3" name="Content Placeholder 2"/>
          <p:cNvSpPr>
            <a:spLocks noGrp="1"/>
          </p:cNvSpPr>
          <p:nvPr>
            <p:ph idx="1"/>
          </p:nvPr>
        </p:nvSpPr>
        <p:spPr/>
        <p:txBody>
          <a:bodyPr>
            <a:normAutofit fontScale="92500"/>
          </a:bodyPr>
          <a:lstStyle/>
          <a:p>
            <a:pPr marL="0" indent="0">
              <a:buNone/>
            </a:pPr>
            <a:r>
              <a:rPr lang="en-US" dirty="0" smtClean="0"/>
              <a:t>Proof:</a:t>
            </a:r>
          </a:p>
          <a:p>
            <a:pPr marL="0" indent="0">
              <a:buNone/>
            </a:pPr>
            <a:r>
              <a:rPr lang="en-US" dirty="0" smtClean="0"/>
              <a:t>Let </a:t>
            </a:r>
            <a:r>
              <a:rPr lang="en-US" dirty="0" smtClean="0"/>
              <a:t> </a:t>
            </a:r>
            <a:r>
              <a:rPr lang="en-US" i="1" dirty="0" smtClean="0">
                <a:latin typeface="Palatino"/>
                <a:cs typeface="Palatino"/>
              </a:rPr>
              <a:t>q</a:t>
            </a:r>
            <a:r>
              <a:rPr lang="en-US" dirty="0" smtClean="0">
                <a:latin typeface="Palatino"/>
                <a:cs typeface="Palatino"/>
              </a:rPr>
              <a:t> </a:t>
            </a:r>
            <a:r>
              <a:rPr lang="en-US" dirty="0">
                <a:latin typeface="Palatino"/>
                <a:cs typeface="Palatino"/>
              </a:rPr>
              <a:t>= 2</a:t>
            </a:r>
            <a:r>
              <a:rPr lang="en-US" i="1" baseline="30000" dirty="0">
                <a:latin typeface="Palatino"/>
                <a:cs typeface="Palatino"/>
              </a:rPr>
              <a:t>n – </a:t>
            </a:r>
            <a:r>
              <a:rPr lang="en-US" baseline="30000" dirty="0">
                <a:latin typeface="Palatino"/>
                <a:cs typeface="Palatino"/>
              </a:rPr>
              <a:t>1</a:t>
            </a:r>
            <a:r>
              <a:rPr lang="en-US" i="1" baseline="30000" dirty="0">
                <a:latin typeface="Palatino"/>
                <a:cs typeface="Palatino"/>
              </a:rPr>
              <a:t> </a:t>
            </a:r>
            <a:r>
              <a:rPr lang="en-US" dirty="0">
                <a:latin typeface="Palatino"/>
                <a:cs typeface="Palatino"/>
              </a:rPr>
              <a:t>(2</a:t>
            </a:r>
            <a:r>
              <a:rPr lang="en-US" i="1" baseline="30000" dirty="0">
                <a:latin typeface="Palatino"/>
                <a:cs typeface="Palatino"/>
              </a:rPr>
              <a:t>n</a:t>
            </a:r>
            <a:r>
              <a:rPr lang="en-US" i="1" dirty="0">
                <a:latin typeface="Palatino"/>
                <a:cs typeface="Palatino"/>
              </a:rPr>
              <a:t> – </a:t>
            </a:r>
            <a:r>
              <a:rPr lang="en-US" dirty="0">
                <a:latin typeface="Palatino"/>
                <a:cs typeface="Palatino"/>
              </a:rPr>
              <a:t>1)</a:t>
            </a:r>
            <a:r>
              <a:rPr lang="en-US" i="1" dirty="0">
                <a:latin typeface="Palatino"/>
                <a:cs typeface="Palatino"/>
              </a:rPr>
              <a:t> </a:t>
            </a:r>
            <a:endParaRPr lang="en-US" dirty="0" smtClean="0"/>
          </a:p>
          <a:p>
            <a:pPr marL="0" indent="0">
              <a:buNone/>
            </a:pPr>
            <a:r>
              <a:rPr lang="en-US" dirty="0" smtClean="0"/>
              <a:t>We know </a:t>
            </a:r>
            <a:r>
              <a:rPr lang="en-US" dirty="0" smtClean="0">
                <a:latin typeface="Palatino"/>
                <a:cs typeface="Palatino"/>
              </a:rPr>
              <a:t>2</a:t>
            </a:r>
            <a:r>
              <a:rPr lang="en-US" dirty="0" smtClean="0"/>
              <a:t> and (by assumption) </a:t>
            </a:r>
            <a:r>
              <a:rPr lang="en-US" dirty="0" smtClean="0">
                <a:latin typeface="Palatino"/>
                <a:cs typeface="Palatino"/>
              </a:rPr>
              <a:t>2</a:t>
            </a:r>
            <a:r>
              <a:rPr lang="en-US" i="1" baseline="30000" dirty="0" smtClean="0">
                <a:latin typeface="Palatino"/>
                <a:cs typeface="Palatino"/>
              </a:rPr>
              <a:t>n </a:t>
            </a:r>
            <a:r>
              <a:rPr lang="en-US" dirty="0" smtClean="0">
                <a:latin typeface="Palatino"/>
                <a:cs typeface="Palatino"/>
              </a:rPr>
              <a:t>– 1</a:t>
            </a:r>
            <a:r>
              <a:rPr lang="en-US" dirty="0" smtClean="0"/>
              <a:t> </a:t>
            </a:r>
            <a:r>
              <a:rPr lang="en-US" dirty="0" smtClean="0"/>
              <a:t>are prime,</a:t>
            </a:r>
            <a:br>
              <a:rPr lang="en-US" dirty="0" smtClean="0"/>
            </a:br>
            <a:r>
              <a:rPr lang="en-US" dirty="0" smtClean="0"/>
              <a:t>so q is a prime factorization of the form</a:t>
            </a:r>
          </a:p>
          <a:p>
            <a:pPr marL="0" indent="0">
              <a:buNone/>
            </a:pPr>
            <a:endParaRPr lang="en-US" dirty="0"/>
          </a:p>
          <a:p>
            <a:pPr marL="0" indent="0">
              <a:buNone/>
            </a:pPr>
            <a:r>
              <a:rPr lang="en-US" dirty="0"/>
              <a:t>w</a:t>
            </a:r>
            <a:r>
              <a:rPr lang="en-US" dirty="0" smtClean="0"/>
              <a:t>here </a:t>
            </a:r>
            <a:br>
              <a:rPr lang="en-US" dirty="0" smtClean="0"/>
            </a:br>
            <a:r>
              <a:rPr lang="en-US" dirty="0" smtClean="0"/>
              <a:t>       </a:t>
            </a:r>
            <a:r>
              <a:rPr lang="en-US" i="1" dirty="0" smtClean="0">
                <a:latin typeface="Palatino"/>
                <a:cs typeface="Palatino"/>
              </a:rPr>
              <a:t>m</a:t>
            </a:r>
            <a:r>
              <a:rPr lang="en-US" dirty="0" smtClean="0">
                <a:latin typeface="Palatino"/>
                <a:cs typeface="Palatino"/>
              </a:rPr>
              <a:t> = 2, </a:t>
            </a:r>
            <a:r>
              <a:rPr lang="en-US" i="1" dirty="0" smtClean="0">
                <a:latin typeface="Palatino"/>
                <a:cs typeface="Palatino"/>
              </a:rPr>
              <a:t>p</a:t>
            </a:r>
            <a:r>
              <a:rPr lang="en-US" baseline="-25000" dirty="0" smtClean="0">
                <a:latin typeface="Palatino"/>
                <a:cs typeface="Palatino"/>
              </a:rPr>
              <a:t>1 </a:t>
            </a:r>
            <a:r>
              <a:rPr lang="en-US" dirty="0" smtClean="0">
                <a:latin typeface="Palatino"/>
                <a:cs typeface="Palatino"/>
              </a:rPr>
              <a:t>= 2, </a:t>
            </a:r>
            <a:r>
              <a:rPr lang="en-US" i="1" dirty="0" smtClean="0">
                <a:latin typeface="Palatino"/>
                <a:cs typeface="Palatino"/>
              </a:rPr>
              <a:t>a</a:t>
            </a:r>
            <a:r>
              <a:rPr lang="en-US" baseline="-25000" dirty="0" smtClean="0">
                <a:latin typeface="Palatino"/>
                <a:cs typeface="Palatino"/>
              </a:rPr>
              <a:t>1 </a:t>
            </a:r>
            <a:r>
              <a:rPr lang="en-US" dirty="0" smtClean="0">
                <a:latin typeface="Palatino"/>
                <a:cs typeface="Palatino"/>
              </a:rPr>
              <a:t>= </a:t>
            </a:r>
            <a:r>
              <a:rPr lang="en-US" i="1" dirty="0" smtClean="0">
                <a:latin typeface="Palatino"/>
                <a:cs typeface="Palatino"/>
              </a:rPr>
              <a:t>n</a:t>
            </a:r>
            <a:r>
              <a:rPr lang="en-US" dirty="0" smtClean="0">
                <a:latin typeface="Palatino"/>
                <a:cs typeface="Palatino"/>
              </a:rPr>
              <a:t> – 1, </a:t>
            </a:r>
            <a:r>
              <a:rPr lang="en-US" i="1" dirty="0" smtClean="0">
                <a:latin typeface="Palatino"/>
                <a:cs typeface="Palatino"/>
              </a:rPr>
              <a:t>p</a:t>
            </a:r>
            <a:r>
              <a:rPr lang="en-US" baseline="-25000" dirty="0" smtClean="0">
                <a:latin typeface="Palatino"/>
                <a:cs typeface="Palatino"/>
              </a:rPr>
              <a:t>2 </a:t>
            </a:r>
            <a:r>
              <a:rPr lang="en-US" dirty="0" smtClean="0">
                <a:latin typeface="Palatino"/>
                <a:cs typeface="Palatino"/>
              </a:rPr>
              <a:t>= 2</a:t>
            </a:r>
            <a:r>
              <a:rPr lang="en-US" i="1" baseline="30000" dirty="0" smtClean="0">
                <a:latin typeface="Palatino"/>
                <a:cs typeface="Palatino"/>
              </a:rPr>
              <a:t>n</a:t>
            </a:r>
            <a:r>
              <a:rPr lang="en-US" baseline="30000" dirty="0" smtClean="0">
                <a:latin typeface="Palatino"/>
                <a:cs typeface="Palatino"/>
              </a:rPr>
              <a:t> </a:t>
            </a:r>
            <a:r>
              <a:rPr lang="en-US" dirty="0" smtClean="0">
                <a:latin typeface="Palatino"/>
                <a:cs typeface="Palatino"/>
              </a:rPr>
              <a:t>– 1, </a:t>
            </a:r>
            <a:r>
              <a:rPr lang="en-US" dirty="0" smtClean="0">
                <a:cs typeface="Palatino"/>
              </a:rPr>
              <a:t>and</a:t>
            </a:r>
            <a:r>
              <a:rPr lang="en-US" dirty="0" smtClean="0">
                <a:latin typeface="Palatino"/>
                <a:cs typeface="Palatino"/>
              </a:rPr>
              <a:t> </a:t>
            </a:r>
            <a:r>
              <a:rPr lang="en-US" i="1" dirty="0" smtClean="0">
                <a:latin typeface="Palatino"/>
                <a:cs typeface="Palatino"/>
              </a:rPr>
              <a:t>a</a:t>
            </a:r>
            <a:r>
              <a:rPr lang="en-US" baseline="-25000" dirty="0" smtClean="0">
                <a:latin typeface="Palatino"/>
                <a:cs typeface="Palatino"/>
              </a:rPr>
              <a:t>2 </a:t>
            </a:r>
            <a:r>
              <a:rPr lang="en-US" dirty="0" smtClean="0">
                <a:latin typeface="Palatino"/>
                <a:cs typeface="Palatino"/>
              </a:rPr>
              <a:t>= 1</a:t>
            </a:r>
            <a:r>
              <a:rPr lang="en-US" dirty="0" smtClean="0"/>
              <a:t>.</a:t>
            </a:r>
          </a:p>
          <a:p>
            <a:pPr marL="0" indent="0">
              <a:buNone/>
            </a:pPr>
            <a:r>
              <a:rPr lang="en-US" dirty="0" smtClean="0"/>
              <a:t>So using our </a:t>
            </a:r>
            <a:r>
              <a:rPr lang="el-GR" dirty="0" smtClean="0">
                <a:latin typeface="Palatino"/>
                <a:cs typeface="Palatino"/>
              </a:rPr>
              <a:t>σ</a:t>
            </a:r>
            <a:r>
              <a:rPr lang="en-US" dirty="0" smtClean="0">
                <a:latin typeface="Palatino"/>
                <a:cs typeface="Palatino"/>
              </a:rPr>
              <a:t>(</a:t>
            </a:r>
            <a:r>
              <a:rPr lang="en-US" i="1" dirty="0" smtClean="0">
                <a:latin typeface="Palatino"/>
                <a:cs typeface="Palatino"/>
              </a:rPr>
              <a:t>n</a:t>
            </a:r>
            <a:r>
              <a:rPr lang="en-US" dirty="0" smtClean="0">
                <a:latin typeface="Palatino"/>
                <a:cs typeface="Palatino"/>
              </a:rPr>
              <a:t>)</a:t>
            </a:r>
            <a:r>
              <a:rPr lang="en-US" dirty="0" smtClean="0"/>
              <a:t> formula…</a:t>
            </a:r>
            <a:endParaRPr lang="en-US" dirty="0"/>
          </a:p>
        </p:txBody>
      </p:sp>
      <p:sp>
        <p:nvSpPr>
          <p:cNvPr id="7" name="Slide Number Placeholder 6"/>
          <p:cNvSpPr>
            <a:spLocks noGrp="1"/>
          </p:cNvSpPr>
          <p:nvPr>
            <p:ph type="sldNum" sz="quarter" idx="12"/>
          </p:nvPr>
        </p:nvSpPr>
        <p:spPr/>
        <p:txBody>
          <a:bodyPr/>
          <a:lstStyle/>
          <a:p>
            <a:fld id="{A1370079-B969-244C-8D20-DC2548AA4964}" type="slidenum">
              <a:rPr lang="en-US" smtClean="0"/>
              <a:t>88</a:t>
            </a:fld>
            <a:endParaRPr lang="en-US"/>
          </a:p>
        </p:txBody>
      </p:sp>
      <p:pic>
        <p:nvPicPr>
          <p:cNvPr id="9" name="Picture 8"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70789" y="3797300"/>
            <a:ext cx="2914650" cy="472008"/>
          </a:xfrm>
          <a:prstGeom prst="rect">
            <a:avLst/>
          </a:prstGeom>
        </p:spPr>
      </p:pic>
    </p:spTree>
    <p:extLst>
      <p:ext uri="{BB962C8B-B14F-4D97-AF65-F5344CB8AC3E}">
        <p14:creationId xmlns:p14="http://schemas.microsoft.com/office/powerpoint/2010/main" val="3838340017"/>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Proof of Euclid IX, 36 continued</a:t>
            </a:r>
            <a:endParaRPr lang="en-US" dirty="0"/>
          </a:p>
        </p:txBody>
      </p:sp>
      <p:sp>
        <p:nvSpPr>
          <p:cNvPr id="8" name="TextBox 7"/>
          <p:cNvSpPr txBox="1"/>
          <p:nvPr/>
        </p:nvSpPr>
        <p:spPr>
          <a:xfrm>
            <a:off x="767845" y="5364990"/>
            <a:ext cx="6960234" cy="954107"/>
          </a:xfrm>
          <a:prstGeom prst="rect">
            <a:avLst/>
          </a:prstGeom>
          <a:noFill/>
        </p:spPr>
        <p:txBody>
          <a:bodyPr wrap="none" rtlCol="0">
            <a:spAutoFit/>
          </a:bodyPr>
          <a:lstStyle/>
          <a:p>
            <a:r>
              <a:rPr lang="en-US" sz="2800" dirty="0" smtClean="0"/>
              <a:t>Then</a:t>
            </a:r>
          </a:p>
          <a:p>
            <a:r>
              <a:rPr lang="en-US" sz="2800" dirty="0" smtClean="0"/>
              <a:t>i.e. </a:t>
            </a:r>
            <a:r>
              <a:rPr lang="en-US" sz="2800" i="1" dirty="0" smtClean="0">
                <a:latin typeface="Palatino"/>
                <a:cs typeface="Palatino"/>
              </a:rPr>
              <a:t>q</a:t>
            </a:r>
            <a:r>
              <a:rPr lang="en-US" sz="2800" dirty="0" smtClean="0"/>
              <a:t> is the sum of its proper divisors (perfect). </a:t>
            </a:r>
            <a:endParaRPr lang="en-US" sz="2800" dirty="0"/>
          </a:p>
        </p:txBody>
      </p:sp>
      <p:sp>
        <p:nvSpPr>
          <p:cNvPr id="2" name="Slide Number Placeholder 1"/>
          <p:cNvSpPr>
            <a:spLocks noGrp="1"/>
          </p:cNvSpPr>
          <p:nvPr>
            <p:ph type="sldNum" sz="quarter" idx="12"/>
          </p:nvPr>
        </p:nvSpPr>
        <p:spPr/>
        <p:txBody>
          <a:bodyPr/>
          <a:lstStyle/>
          <a:p>
            <a:fld id="{A1370079-B969-244C-8D20-DC2548AA4964}" type="slidenum">
              <a:rPr lang="en-US" smtClean="0"/>
              <a:t>89</a:t>
            </a:fld>
            <a:endParaRPr lang="en-US"/>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6500" y="1586006"/>
            <a:ext cx="7022411" cy="3493994"/>
          </a:xfrm>
          <a:prstGeom prst="rect">
            <a:avLst/>
          </a:prstGeom>
        </p:spPr>
      </p:pic>
      <p:pic>
        <p:nvPicPr>
          <p:cNvPr id="11" name="Picture 10"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95450" y="5499100"/>
            <a:ext cx="4552950" cy="387051"/>
          </a:xfrm>
          <a:prstGeom prst="rect">
            <a:avLst/>
          </a:prstGeom>
        </p:spPr>
      </p:pic>
    </p:spTree>
    <p:extLst>
      <p:ext uri="{BB962C8B-B14F-4D97-AF65-F5344CB8AC3E}">
        <p14:creationId xmlns:p14="http://schemas.microsoft.com/office/powerpoint/2010/main" val="259925651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a:t>
            </a:r>
            <a:endParaRPr lang="en-US" dirty="0"/>
          </a:p>
        </p:txBody>
      </p:sp>
      <p:sp>
        <p:nvSpPr>
          <p:cNvPr id="3" name="Content Placeholder 2"/>
          <p:cNvSpPr>
            <a:spLocks noGrp="1"/>
          </p:cNvSpPr>
          <p:nvPr>
            <p:ph idx="1"/>
          </p:nvPr>
        </p:nvSpPr>
        <p:spPr/>
        <p:txBody>
          <a:bodyPr/>
          <a:lstStyle/>
          <a:p>
            <a:pPr marL="0" indent="0">
              <a:buNone/>
            </a:pPr>
            <a:r>
              <a:rPr lang="en-US" dirty="0" smtClean="0"/>
              <a:t>This course will weave together mathematics and programming</a:t>
            </a:r>
          </a:p>
          <a:p>
            <a:r>
              <a:rPr lang="en-US" dirty="0" smtClean="0"/>
              <a:t>Some parts will be just about math</a:t>
            </a:r>
          </a:p>
          <a:p>
            <a:r>
              <a:rPr lang="en-US" dirty="0" smtClean="0"/>
              <a:t>Some parts will be just about programming</a:t>
            </a:r>
          </a:p>
          <a:p>
            <a:r>
              <a:rPr lang="en-US" dirty="0" smtClean="0"/>
              <a:t>Some parts will be about both</a:t>
            </a:r>
          </a:p>
        </p:txBody>
      </p:sp>
      <p:sp>
        <p:nvSpPr>
          <p:cNvPr id="4" name="Slide Number Placeholder 3"/>
          <p:cNvSpPr>
            <a:spLocks noGrp="1"/>
          </p:cNvSpPr>
          <p:nvPr>
            <p:ph type="sldNum" sz="quarter" idx="12"/>
          </p:nvPr>
        </p:nvSpPr>
        <p:spPr/>
        <p:txBody>
          <a:bodyPr/>
          <a:lstStyle/>
          <a:p>
            <a:fld id="{A1370079-B969-244C-8D20-DC2548AA4964}" type="slidenum">
              <a:rPr lang="en-US" smtClean="0"/>
              <a:t>9</a:t>
            </a:fld>
            <a:endParaRPr lang="en-US"/>
          </a:p>
        </p:txBody>
      </p:sp>
    </p:spTree>
    <p:extLst>
      <p:ext uri="{BB962C8B-B14F-4D97-AF65-F5344CB8AC3E}">
        <p14:creationId xmlns:p14="http://schemas.microsoft.com/office/powerpoint/2010/main" val="555202534"/>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the converse true?</a:t>
            </a:r>
            <a:endParaRPr lang="en-US" dirty="0"/>
          </a:p>
        </p:txBody>
      </p:sp>
      <p:sp>
        <p:nvSpPr>
          <p:cNvPr id="3" name="Content Placeholder 2"/>
          <p:cNvSpPr>
            <a:spLocks noGrp="1"/>
          </p:cNvSpPr>
          <p:nvPr>
            <p:ph idx="1"/>
          </p:nvPr>
        </p:nvSpPr>
        <p:spPr>
          <a:xfrm>
            <a:off x="457200" y="1600200"/>
            <a:ext cx="8446848" cy="4525963"/>
          </a:xfrm>
        </p:spPr>
        <p:txBody>
          <a:bodyPr>
            <a:normAutofit lnSpcReduction="10000"/>
          </a:bodyPr>
          <a:lstStyle/>
          <a:p>
            <a:r>
              <a:rPr lang="en-US" dirty="0" smtClean="0"/>
              <a:t>Euclid’s theorem IX,36: </a:t>
            </a:r>
          </a:p>
          <a:p>
            <a:pPr marL="457200" lvl="1" indent="0">
              <a:buNone/>
            </a:pPr>
            <a:r>
              <a:rPr lang="en-US" dirty="0" smtClean="0"/>
              <a:t>“If a number has form </a:t>
            </a:r>
            <a:r>
              <a:rPr lang="en-US" dirty="0" smtClean="0">
                <a:latin typeface="Palatino"/>
                <a:cs typeface="Palatino"/>
              </a:rPr>
              <a:t>2</a:t>
            </a:r>
            <a:r>
              <a:rPr lang="en-US" i="1" baseline="30000" dirty="0" smtClean="0">
                <a:latin typeface="Palatino"/>
                <a:cs typeface="Palatino"/>
              </a:rPr>
              <a:t>n</a:t>
            </a:r>
            <a:r>
              <a:rPr lang="en-US" baseline="30000" dirty="0" smtClean="0">
                <a:latin typeface="Palatino"/>
                <a:cs typeface="Palatino"/>
              </a:rPr>
              <a:t>–1</a:t>
            </a:r>
            <a:r>
              <a:rPr lang="en-US" dirty="0" smtClean="0">
                <a:latin typeface="Palatino"/>
                <a:cs typeface="Palatino"/>
              </a:rPr>
              <a:t>(</a:t>
            </a:r>
            <a:r>
              <a:rPr lang="en-US" dirty="0" smtClean="0">
                <a:latin typeface="Palatino"/>
                <a:cs typeface="Palatino"/>
              </a:rPr>
              <a:t>2</a:t>
            </a:r>
            <a:r>
              <a:rPr lang="en-US" i="1" baseline="30000" dirty="0" smtClean="0">
                <a:latin typeface="Palatino"/>
                <a:cs typeface="Palatino"/>
              </a:rPr>
              <a:t>n </a:t>
            </a:r>
            <a:r>
              <a:rPr lang="en-US" dirty="0" smtClean="0">
                <a:latin typeface="Palatino"/>
                <a:cs typeface="Palatino"/>
              </a:rPr>
              <a:t>– 1</a:t>
            </a:r>
            <a:r>
              <a:rPr lang="en-US" dirty="0" smtClean="0">
                <a:latin typeface="Palatino"/>
                <a:cs typeface="Palatino"/>
              </a:rPr>
              <a:t>)</a:t>
            </a:r>
            <a:r>
              <a:rPr lang="en-US" dirty="0" smtClean="0"/>
              <a:t>, then it is perfect.”</a:t>
            </a:r>
          </a:p>
          <a:p>
            <a:r>
              <a:rPr lang="en-US" dirty="0" smtClean="0"/>
              <a:t>Converse:</a:t>
            </a:r>
          </a:p>
          <a:p>
            <a:pPr marL="457200" lvl="1" indent="0">
              <a:buNone/>
            </a:pPr>
            <a:r>
              <a:rPr lang="en-US" dirty="0" smtClean="0"/>
              <a:t>“If a number is perfect, then it has form </a:t>
            </a:r>
            <a:r>
              <a:rPr lang="en-US" dirty="0">
                <a:latin typeface="Palatino"/>
                <a:cs typeface="Palatino"/>
              </a:rPr>
              <a:t>2</a:t>
            </a:r>
            <a:r>
              <a:rPr lang="en-US" i="1" baseline="30000" dirty="0">
                <a:latin typeface="Palatino"/>
                <a:cs typeface="Palatino"/>
              </a:rPr>
              <a:t>n</a:t>
            </a:r>
            <a:r>
              <a:rPr lang="en-US" baseline="30000" dirty="0">
                <a:latin typeface="Palatino"/>
                <a:cs typeface="Palatino"/>
              </a:rPr>
              <a:t>–1</a:t>
            </a:r>
            <a:r>
              <a:rPr lang="en-US" dirty="0">
                <a:latin typeface="Palatino"/>
                <a:cs typeface="Palatino"/>
              </a:rPr>
              <a:t>(</a:t>
            </a:r>
            <a:r>
              <a:rPr lang="en-US" dirty="0" smtClean="0">
                <a:latin typeface="Palatino"/>
                <a:cs typeface="Palatino"/>
              </a:rPr>
              <a:t>2</a:t>
            </a:r>
            <a:r>
              <a:rPr lang="en-US" i="1" baseline="30000" dirty="0" smtClean="0">
                <a:latin typeface="Palatino"/>
                <a:cs typeface="Palatino"/>
              </a:rPr>
              <a:t>n </a:t>
            </a:r>
            <a:r>
              <a:rPr lang="en-US" dirty="0" smtClean="0">
                <a:latin typeface="Palatino"/>
                <a:cs typeface="Palatino"/>
              </a:rPr>
              <a:t>– 1</a:t>
            </a:r>
            <a:r>
              <a:rPr lang="en-US" dirty="0">
                <a:latin typeface="Palatino"/>
                <a:cs typeface="Palatino"/>
              </a:rPr>
              <a:t>)</a:t>
            </a:r>
            <a:r>
              <a:rPr lang="en-US" dirty="0" smtClean="0"/>
              <a:t>.”</a:t>
            </a:r>
          </a:p>
          <a:p>
            <a:pPr marL="457200" lvl="1" indent="0">
              <a:buNone/>
            </a:pPr>
            <a:endParaRPr lang="en-US" dirty="0"/>
          </a:p>
          <a:p>
            <a:pPr lvl="1"/>
            <a:r>
              <a:rPr lang="en-US" dirty="0" smtClean="0"/>
              <a:t>In the 18</a:t>
            </a:r>
            <a:r>
              <a:rPr lang="en-US" baseline="30000" dirty="0" smtClean="0"/>
              <a:t>th</a:t>
            </a:r>
            <a:r>
              <a:rPr lang="en-US" dirty="0" smtClean="0"/>
              <a:t> century, Leonhard Euler proved this for even perfect numbers.</a:t>
            </a:r>
          </a:p>
          <a:p>
            <a:pPr lvl="1"/>
            <a:r>
              <a:rPr lang="en-US" dirty="0" smtClean="0"/>
              <a:t>It has never been proved for all perfect numbers. </a:t>
            </a:r>
            <a:br>
              <a:rPr lang="en-US" dirty="0" smtClean="0"/>
            </a:br>
            <a:r>
              <a:rPr lang="en-US" dirty="0" smtClean="0"/>
              <a:t>(We don’t even know if odd perfect numbers exist!)</a:t>
            </a:r>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90</a:t>
            </a:fld>
            <a:endParaRPr lang="en-US"/>
          </a:p>
        </p:txBody>
      </p:sp>
    </p:spTree>
    <p:extLst>
      <p:ext uri="{BB962C8B-B14F-4D97-AF65-F5344CB8AC3E}">
        <p14:creationId xmlns:p14="http://schemas.microsoft.com/office/powerpoint/2010/main" val="1809896617"/>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Pythagorean Program:</a:t>
            </a:r>
            <a:br>
              <a:rPr lang="en-US" dirty="0" smtClean="0"/>
            </a:br>
            <a:r>
              <a:rPr lang="en-US" dirty="0" smtClean="0"/>
              <a:t>Unification of Mathematics</a:t>
            </a:r>
            <a:endParaRPr lang="en-US" dirty="0"/>
          </a:p>
        </p:txBody>
      </p:sp>
      <p:sp>
        <p:nvSpPr>
          <p:cNvPr id="3" name="Content Placeholder 2"/>
          <p:cNvSpPr>
            <a:spLocks noGrp="1"/>
          </p:cNvSpPr>
          <p:nvPr>
            <p:ph idx="1"/>
          </p:nvPr>
        </p:nvSpPr>
        <p:spPr/>
        <p:txBody>
          <a:bodyPr/>
          <a:lstStyle/>
          <a:p>
            <a:pPr marL="0" indent="0">
              <a:lnSpc>
                <a:spcPct val="90000"/>
              </a:lnSpc>
              <a:spcAft>
                <a:spcPts val="600"/>
              </a:spcAft>
              <a:buNone/>
            </a:pPr>
            <a:endParaRPr lang="en-US" dirty="0" smtClean="0"/>
          </a:p>
          <a:p>
            <a:pPr marL="0" indent="0">
              <a:lnSpc>
                <a:spcPct val="90000"/>
              </a:lnSpc>
              <a:spcAft>
                <a:spcPts val="600"/>
              </a:spcAft>
              <a:buNone/>
            </a:pPr>
            <a:r>
              <a:rPr lang="en-US" dirty="0" smtClean="0"/>
              <a:t>Mathematics as the science of the two fundamental perceptible aspects of reality:</a:t>
            </a:r>
            <a:br>
              <a:rPr lang="en-US" dirty="0" smtClean="0"/>
            </a:br>
            <a:r>
              <a:rPr lang="en-US" dirty="0" smtClean="0"/>
              <a:t>quantity (numbers) and space (geometry).</a:t>
            </a:r>
          </a:p>
          <a:p>
            <a:pPr marL="0" indent="0">
              <a:spcAft>
                <a:spcPts val="600"/>
              </a:spcAft>
              <a:buNone/>
            </a:pPr>
            <a:endParaRPr lang="en-US" dirty="0"/>
          </a:p>
          <a:p>
            <a:pPr marL="0" indent="0">
              <a:spcAft>
                <a:spcPts val="600"/>
              </a:spcAft>
              <a:buNone/>
            </a:pPr>
            <a:r>
              <a:rPr lang="en-US" dirty="0" smtClean="0"/>
              <a:t>Can they be unified?</a:t>
            </a:r>
          </a:p>
          <a:p>
            <a:pPr>
              <a:lnSpc>
                <a:spcPct val="90000"/>
              </a:lnSpc>
              <a:spcAft>
                <a:spcPts val="600"/>
              </a:spcAft>
            </a:pPr>
            <a:r>
              <a:rPr lang="en-US" dirty="0" smtClean="0"/>
              <a:t>How to ground geometry in numbers, i.e. positive integers?</a:t>
            </a:r>
          </a:p>
        </p:txBody>
      </p:sp>
      <p:sp>
        <p:nvSpPr>
          <p:cNvPr id="4" name="Slide Number Placeholder 3"/>
          <p:cNvSpPr>
            <a:spLocks noGrp="1"/>
          </p:cNvSpPr>
          <p:nvPr>
            <p:ph type="sldNum" sz="quarter" idx="12"/>
          </p:nvPr>
        </p:nvSpPr>
        <p:spPr/>
        <p:txBody>
          <a:bodyPr/>
          <a:lstStyle/>
          <a:p>
            <a:fld id="{A1370079-B969-244C-8D20-DC2548AA4964}" type="slidenum">
              <a:rPr lang="en-US" smtClean="0"/>
              <a:t>91</a:t>
            </a:fld>
            <a:endParaRPr lang="en-US"/>
          </a:p>
        </p:txBody>
      </p:sp>
    </p:spTree>
    <p:extLst>
      <p:ext uri="{BB962C8B-B14F-4D97-AF65-F5344CB8AC3E}">
        <p14:creationId xmlns:p14="http://schemas.microsoft.com/office/powerpoint/2010/main" val="3982934883"/>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Discretizing Space with Measure</a:t>
            </a:r>
            <a:endParaRPr lang="en-US" dirty="0"/>
          </a:p>
        </p:txBody>
      </p:sp>
      <p:sp>
        <p:nvSpPr>
          <p:cNvPr id="3" name="Content Placeholder 2"/>
          <p:cNvSpPr>
            <a:spLocks noGrp="1"/>
          </p:cNvSpPr>
          <p:nvPr>
            <p:ph idx="1"/>
          </p:nvPr>
        </p:nvSpPr>
        <p:spPr/>
        <p:txBody>
          <a:bodyPr/>
          <a:lstStyle/>
          <a:p>
            <a:pPr>
              <a:lnSpc>
                <a:spcPct val="90000"/>
              </a:lnSpc>
              <a:spcAft>
                <a:spcPts val="600"/>
              </a:spcAft>
            </a:pPr>
            <a:r>
              <a:rPr lang="en-US" dirty="0"/>
              <a:t>S</a:t>
            </a:r>
            <a:r>
              <a:rPr lang="en-US" dirty="0" smtClean="0"/>
              <a:t>egment </a:t>
            </a:r>
            <a:r>
              <a:rPr lang="en-US" i="1" dirty="0" smtClean="0"/>
              <a:t>V</a:t>
            </a:r>
            <a:r>
              <a:rPr lang="en-US" dirty="0" smtClean="0"/>
              <a:t> is a </a:t>
            </a:r>
            <a:r>
              <a:rPr lang="en-US" i="1" dirty="0" smtClean="0"/>
              <a:t>measure</a:t>
            </a:r>
            <a:r>
              <a:rPr lang="en-US" dirty="0" smtClean="0"/>
              <a:t> of segment </a:t>
            </a:r>
            <a:r>
              <a:rPr lang="en-US" i="1" dirty="0" smtClean="0"/>
              <a:t>A</a:t>
            </a:r>
            <a:r>
              <a:rPr lang="en-US" dirty="0" smtClean="0"/>
              <a:t> </a:t>
            </a:r>
            <a:r>
              <a:rPr lang="en-US" dirty="0" err="1" smtClean="0"/>
              <a:t>iff</a:t>
            </a:r>
            <a:r>
              <a:rPr lang="en-US" dirty="0" smtClean="0"/>
              <a:t> </a:t>
            </a:r>
            <a:r>
              <a:rPr lang="en-US" i="1" dirty="0" smtClean="0"/>
              <a:t>A</a:t>
            </a:r>
            <a:r>
              <a:rPr lang="en-US" dirty="0" smtClean="0"/>
              <a:t> can be represented as a finite concatenation of copies of </a:t>
            </a:r>
            <a:r>
              <a:rPr lang="en-US" i="1" dirty="0" smtClean="0"/>
              <a:t>V</a:t>
            </a:r>
            <a:r>
              <a:rPr lang="en-US" dirty="0" smtClean="0"/>
              <a:t>.</a:t>
            </a:r>
          </a:p>
          <a:p>
            <a:pPr>
              <a:lnSpc>
                <a:spcPct val="90000"/>
              </a:lnSpc>
              <a:spcAft>
                <a:spcPts val="600"/>
              </a:spcAft>
            </a:pPr>
            <a:r>
              <a:rPr lang="en-US" dirty="0"/>
              <a:t>S</a:t>
            </a:r>
            <a:r>
              <a:rPr lang="en-US" dirty="0" smtClean="0"/>
              <a:t>egment </a:t>
            </a:r>
            <a:r>
              <a:rPr lang="en-US" i="1" dirty="0" smtClean="0"/>
              <a:t>V</a:t>
            </a:r>
            <a:r>
              <a:rPr lang="en-US" dirty="0" smtClean="0"/>
              <a:t> is a </a:t>
            </a:r>
            <a:r>
              <a:rPr lang="en-US" i="1" dirty="0" smtClean="0"/>
              <a:t>common measure</a:t>
            </a:r>
            <a:r>
              <a:rPr lang="en-US" dirty="0" smtClean="0"/>
              <a:t> of segments </a:t>
            </a:r>
            <a:r>
              <a:rPr lang="en-US" i="1" dirty="0" smtClean="0"/>
              <a:t>A</a:t>
            </a:r>
            <a:r>
              <a:rPr lang="en-US" dirty="0" smtClean="0"/>
              <a:t> and </a:t>
            </a:r>
            <a:r>
              <a:rPr lang="en-US" i="1" dirty="0" smtClean="0"/>
              <a:t>B</a:t>
            </a:r>
            <a:r>
              <a:rPr lang="en-US" dirty="0" smtClean="0"/>
              <a:t> </a:t>
            </a:r>
            <a:r>
              <a:rPr lang="en-US" dirty="0" err="1" smtClean="0"/>
              <a:t>iff</a:t>
            </a:r>
            <a:r>
              <a:rPr lang="en-US" dirty="0" smtClean="0"/>
              <a:t> it is a measure of both.</a:t>
            </a:r>
          </a:p>
          <a:p>
            <a:pPr>
              <a:lnSpc>
                <a:spcPct val="90000"/>
              </a:lnSpc>
              <a:spcAft>
                <a:spcPts val="600"/>
              </a:spcAft>
            </a:pPr>
            <a:r>
              <a:rPr lang="en-US" dirty="0"/>
              <a:t>S</a:t>
            </a:r>
            <a:r>
              <a:rPr lang="en-US" dirty="0" smtClean="0"/>
              <a:t>egment </a:t>
            </a:r>
            <a:r>
              <a:rPr lang="en-US" i="1" dirty="0" smtClean="0"/>
              <a:t>V</a:t>
            </a:r>
            <a:r>
              <a:rPr lang="en-US" dirty="0" smtClean="0"/>
              <a:t> is the </a:t>
            </a:r>
            <a:r>
              <a:rPr lang="en-US" i="1" dirty="0" smtClean="0"/>
              <a:t>greatest common measure (GCM) </a:t>
            </a:r>
            <a:r>
              <a:rPr lang="en-US" dirty="0" smtClean="0"/>
              <a:t>of </a:t>
            </a:r>
            <a:r>
              <a:rPr lang="en-US" i="1" dirty="0" smtClean="0"/>
              <a:t>A</a:t>
            </a:r>
            <a:r>
              <a:rPr lang="en-US" dirty="0" smtClean="0"/>
              <a:t> and </a:t>
            </a:r>
            <a:r>
              <a:rPr lang="en-US" i="1" dirty="0" smtClean="0"/>
              <a:t>B</a:t>
            </a:r>
            <a:r>
              <a:rPr lang="en-US" dirty="0" smtClean="0"/>
              <a:t> if it is greater than any other common measure of </a:t>
            </a:r>
            <a:r>
              <a:rPr lang="en-US" i="1" dirty="0" smtClean="0"/>
              <a:t>A </a:t>
            </a:r>
            <a:r>
              <a:rPr lang="en-US" dirty="0" smtClean="0"/>
              <a:t>and </a:t>
            </a:r>
            <a:r>
              <a:rPr lang="en-US" i="1" dirty="0" smtClean="0"/>
              <a:t>B</a:t>
            </a:r>
            <a:r>
              <a:rPr lang="en-US" dirty="0" smtClean="0"/>
              <a:t>.</a:t>
            </a:r>
          </a:p>
          <a:p>
            <a:endParaRPr lang="en-US" dirty="0"/>
          </a:p>
        </p:txBody>
      </p:sp>
      <p:sp>
        <p:nvSpPr>
          <p:cNvPr id="4" name="Slide Number Placeholder 3"/>
          <p:cNvSpPr>
            <a:spLocks noGrp="1"/>
          </p:cNvSpPr>
          <p:nvPr>
            <p:ph type="sldNum" sz="quarter" idx="12"/>
          </p:nvPr>
        </p:nvSpPr>
        <p:spPr/>
        <p:txBody>
          <a:bodyPr/>
          <a:lstStyle/>
          <a:p>
            <a:fld id="{A1370079-B969-244C-8D20-DC2548AA4964}" type="slidenum">
              <a:rPr lang="en-US" smtClean="0"/>
              <a:t>92</a:t>
            </a:fld>
            <a:endParaRPr lang="en-US"/>
          </a:p>
        </p:txBody>
      </p:sp>
    </p:spTree>
    <p:extLst>
      <p:ext uri="{BB962C8B-B14F-4D97-AF65-F5344CB8AC3E}">
        <p14:creationId xmlns:p14="http://schemas.microsoft.com/office/powerpoint/2010/main" val="834910352"/>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Pythagoreans Observed</a:t>
            </a:r>
            <a:br>
              <a:rPr lang="en-US" dirty="0" smtClean="0"/>
            </a:br>
            <a:r>
              <a:rPr lang="en-US" dirty="0" smtClean="0"/>
              <a:t>Properties of GCM</a:t>
            </a:r>
            <a:endParaRPr lang="en-US" dirty="0"/>
          </a:p>
        </p:txBody>
      </p:sp>
      <p:sp>
        <p:nvSpPr>
          <p:cNvPr id="7" name="Content Placeholder 6"/>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pPr marL="0" indent="0">
              <a:buNone/>
            </a:pPr>
            <a:r>
              <a:rPr lang="en-US" dirty="0" smtClean="0"/>
              <a:t>Can use these properties to compute GCM…</a:t>
            </a:r>
            <a:endParaRPr lang="en-US" dirty="0"/>
          </a:p>
        </p:txBody>
      </p:sp>
      <p:sp>
        <p:nvSpPr>
          <p:cNvPr id="3" name="Slide Number Placeholder 2"/>
          <p:cNvSpPr>
            <a:spLocks noGrp="1"/>
          </p:cNvSpPr>
          <p:nvPr>
            <p:ph type="sldNum" sz="quarter" idx="12"/>
          </p:nvPr>
        </p:nvSpPr>
        <p:spPr/>
        <p:txBody>
          <a:bodyPr/>
          <a:lstStyle/>
          <a:p>
            <a:fld id="{A1370079-B969-244C-8D20-DC2548AA4964}" type="slidenum">
              <a:rPr lang="en-US" smtClean="0"/>
              <a:t>93</a:t>
            </a:fld>
            <a:endParaRPr lang="en-US"/>
          </a:p>
        </p:txBody>
      </p:sp>
      <p:pic>
        <p:nvPicPr>
          <p:cNvPr id="4" name="Picture 3"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2609850"/>
            <a:ext cx="5397500" cy="1884391"/>
          </a:xfrm>
          <a:prstGeom prst="rect">
            <a:avLst/>
          </a:prstGeom>
        </p:spPr>
      </p:pic>
    </p:spTree>
    <p:extLst>
      <p:ext uri="{BB962C8B-B14F-4D97-AF65-F5344CB8AC3E}">
        <p14:creationId xmlns:p14="http://schemas.microsoft.com/office/powerpoint/2010/main" val="3762585407"/>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Computing GCM</a:t>
            </a:r>
            <a:endParaRPr lang="en-US" dirty="0"/>
          </a:p>
        </p:txBody>
      </p:sp>
      <p:sp>
        <p:nvSpPr>
          <p:cNvPr id="3" name="Content Placeholder 2"/>
          <p:cNvSpPr>
            <a:spLocks noGrp="1"/>
          </p:cNvSpPr>
          <p:nvPr>
            <p:ph idx="1"/>
          </p:nvPr>
        </p:nvSpPr>
        <p:spPr>
          <a:xfrm>
            <a:off x="457200" y="1600200"/>
            <a:ext cx="8229600" cy="2342919"/>
          </a:xfrm>
        </p:spPr>
        <p:txBody>
          <a:bodyPr>
            <a:normAutofit/>
          </a:bodyPr>
          <a:lstStyle/>
          <a:p>
            <a:r>
              <a:rPr lang="en-US" sz="2800" dirty="0"/>
              <a:t>M</a:t>
            </a:r>
            <a:r>
              <a:rPr lang="en-US" sz="2800" dirty="0" smtClean="0"/>
              <a:t>ost important procedure from Greek mathematics.</a:t>
            </a:r>
          </a:p>
          <a:p>
            <a:r>
              <a:rPr lang="en-US" sz="2800" dirty="0" smtClean="0"/>
              <a:t>“Computations” are ruler and compass operations on line segments.</a:t>
            </a:r>
            <a:endParaRPr lang="en-US" sz="2800" dirty="0"/>
          </a:p>
        </p:txBody>
      </p:sp>
      <p:sp>
        <p:nvSpPr>
          <p:cNvPr id="4" name="TextBox 3"/>
          <p:cNvSpPr txBox="1"/>
          <p:nvPr/>
        </p:nvSpPr>
        <p:spPr>
          <a:xfrm>
            <a:off x="575330" y="3532319"/>
            <a:ext cx="7781848" cy="2308324"/>
          </a:xfrm>
          <a:prstGeom prst="rect">
            <a:avLst/>
          </a:prstGeom>
          <a:noFill/>
        </p:spPr>
        <p:txBody>
          <a:bodyPr wrap="none" rtlCol="0">
            <a:spAutoFit/>
          </a:bodyPr>
          <a:lstStyle/>
          <a:p>
            <a:r>
              <a:rPr lang="en-US" sz="2400" dirty="0" err="1">
                <a:latin typeface="Lucida Console"/>
                <a:cs typeface="Lucida Console"/>
              </a:rPr>
              <a:t>line_segment</a:t>
            </a:r>
            <a:r>
              <a:rPr lang="en-US" sz="2400" dirty="0">
                <a:latin typeface="Lucida Console"/>
                <a:cs typeface="Lucida Console"/>
              </a:rPr>
              <a:t> </a:t>
            </a:r>
            <a:r>
              <a:rPr lang="en-US" sz="2400" dirty="0" err="1">
                <a:latin typeface="Lucida Console"/>
                <a:cs typeface="Lucida Console"/>
              </a:rPr>
              <a:t>gcm</a:t>
            </a:r>
            <a:r>
              <a:rPr lang="en-US" sz="2400" dirty="0">
                <a:latin typeface="Lucida Console"/>
                <a:cs typeface="Lucida Console"/>
              </a:rPr>
              <a:t>(</a:t>
            </a:r>
            <a:r>
              <a:rPr lang="en-US" sz="2400" dirty="0" err="1">
                <a:latin typeface="Lucida Console"/>
                <a:cs typeface="Lucida Console"/>
              </a:rPr>
              <a:t>line_segment</a:t>
            </a:r>
            <a:r>
              <a:rPr lang="en-US" sz="2400" dirty="0">
                <a:latin typeface="Lucida Console"/>
                <a:cs typeface="Lucida Console"/>
              </a:rPr>
              <a:t> a, </a:t>
            </a:r>
            <a:r>
              <a:rPr lang="en-US" sz="2400" dirty="0" smtClean="0">
                <a:latin typeface="Lucida Console"/>
                <a:cs typeface="Lucida Console"/>
              </a:rPr>
              <a:t/>
            </a:r>
            <a:br>
              <a:rPr lang="en-US" sz="2400" dirty="0" smtClean="0">
                <a:latin typeface="Lucida Console"/>
                <a:cs typeface="Lucida Console"/>
              </a:rPr>
            </a:br>
            <a:r>
              <a:rPr lang="en-US" sz="2400" dirty="0" smtClean="0">
                <a:latin typeface="Lucida Console"/>
                <a:cs typeface="Lucida Console"/>
              </a:rPr>
              <a:t>                 </a:t>
            </a:r>
            <a:r>
              <a:rPr lang="en-US" sz="2400" dirty="0" err="1" smtClean="0">
                <a:latin typeface="Lucida Console"/>
                <a:cs typeface="Lucida Console"/>
              </a:rPr>
              <a:t>line_segment</a:t>
            </a:r>
            <a:r>
              <a:rPr lang="en-US" sz="2400" dirty="0" smtClean="0">
                <a:latin typeface="Lucida Console"/>
                <a:cs typeface="Lucida Console"/>
              </a:rPr>
              <a:t> </a:t>
            </a:r>
            <a:r>
              <a:rPr lang="en-US" sz="2400" dirty="0">
                <a:latin typeface="Lucida Console"/>
                <a:cs typeface="Lucida Console"/>
              </a:rPr>
              <a:t>b) {</a:t>
            </a:r>
          </a:p>
          <a:p>
            <a:r>
              <a:rPr lang="en-US" sz="2400" dirty="0">
                <a:latin typeface="Lucida Console"/>
                <a:cs typeface="Lucida Console"/>
              </a:rPr>
              <a:t>    if (a == b)     return a;</a:t>
            </a:r>
          </a:p>
          <a:p>
            <a:r>
              <a:rPr lang="en-US" sz="2400" dirty="0">
                <a:latin typeface="Lucida Console"/>
                <a:cs typeface="Lucida Console"/>
              </a:rPr>
              <a:t>    if (b &lt; a)      return </a:t>
            </a:r>
            <a:r>
              <a:rPr lang="en-US" sz="2400" dirty="0" err="1">
                <a:latin typeface="Lucida Console"/>
                <a:cs typeface="Lucida Console"/>
              </a:rPr>
              <a:t>gcm</a:t>
            </a:r>
            <a:r>
              <a:rPr lang="en-US" sz="2400" dirty="0">
                <a:latin typeface="Lucida Console"/>
                <a:cs typeface="Lucida Console"/>
              </a:rPr>
              <a:t>(a - b, b);</a:t>
            </a:r>
          </a:p>
          <a:p>
            <a:r>
              <a:rPr lang="en-US" sz="2400" dirty="0">
                <a:latin typeface="Lucida Console"/>
                <a:cs typeface="Lucida Console"/>
              </a:rPr>
              <a:t> /* if (a &lt; b) */   return </a:t>
            </a:r>
            <a:r>
              <a:rPr lang="en-US" sz="2400" dirty="0" err="1">
                <a:latin typeface="Lucida Console"/>
                <a:cs typeface="Lucida Console"/>
              </a:rPr>
              <a:t>gcm</a:t>
            </a:r>
            <a:r>
              <a:rPr lang="en-US" sz="2400" dirty="0">
                <a:latin typeface="Lucida Console"/>
                <a:cs typeface="Lucida Console"/>
              </a:rPr>
              <a:t>(a, b - a);</a:t>
            </a:r>
          </a:p>
          <a:p>
            <a:r>
              <a:rPr lang="en-US" sz="2400" dirty="0">
                <a:latin typeface="Lucida Console"/>
                <a:cs typeface="Lucida Console"/>
              </a:rPr>
              <a:t>}</a:t>
            </a:r>
          </a:p>
        </p:txBody>
      </p:sp>
      <p:sp>
        <p:nvSpPr>
          <p:cNvPr id="5" name="Slide Number Placeholder 4"/>
          <p:cNvSpPr>
            <a:spLocks noGrp="1"/>
          </p:cNvSpPr>
          <p:nvPr>
            <p:ph type="sldNum" sz="quarter" idx="12"/>
          </p:nvPr>
        </p:nvSpPr>
        <p:spPr/>
        <p:txBody>
          <a:bodyPr/>
          <a:lstStyle/>
          <a:p>
            <a:fld id="{A1370079-B969-244C-8D20-DC2548AA4964}" type="slidenum">
              <a:rPr lang="en-US" smtClean="0"/>
              <a:t>94</a:t>
            </a:fld>
            <a:endParaRPr lang="en-US"/>
          </a:p>
        </p:txBody>
      </p:sp>
    </p:spTree>
    <p:extLst>
      <p:ext uri="{BB962C8B-B14F-4D97-AF65-F5344CB8AC3E}">
        <p14:creationId xmlns:p14="http://schemas.microsoft.com/office/powerpoint/2010/main" val="698807495"/>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GCM(196, 42)</a:t>
            </a:r>
            <a:endParaRPr lang="en-US" dirty="0"/>
          </a:p>
        </p:txBody>
      </p:sp>
      <p:sp>
        <p:nvSpPr>
          <p:cNvPr id="5" name="TextBox 4"/>
          <p:cNvSpPr txBox="1"/>
          <p:nvPr/>
        </p:nvSpPr>
        <p:spPr>
          <a:xfrm>
            <a:off x="457200" y="5035969"/>
            <a:ext cx="3800840" cy="584776"/>
          </a:xfrm>
          <a:prstGeom prst="rect">
            <a:avLst/>
          </a:prstGeom>
          <a:noFill/>
        </p:spPr>
        <p:txBody>
          <a:bodyPr wrap="none" rtlCol="0">
            <a:spAutoFit/>
          </a:bodyPr>
          <a:lstStyle/>
          <a:p>
            <a:r>
              <a:rPr lang="en-US" sz="3200" dirty="0" smtClean="0"/>
              <a:t>So GCM(196, 42) = 14</a:t>
            </a:r>
            <a:endParaRPr lang="en-US" sz="3200" dirty="0"/>
          </a:p>
        </p:txBody>
      </p:sp>
      <p:sp>
        <p:nvSpPr>
          <p:cNvPr id="3" name="Slide Number Placeholder 2"/>
          <p:cNvSpPr>
            <a:spLocks noGrp="1"/>
          </p:cNvSpPr>
          <p:nvPr>
            <p:ph type="sldNum" sz="quarter" idx="12"/>
          </p:nvPr>
        </p:nvSpPr>
        <p:spPr/>
        <p:txBody>
          <a:bodyPr/>
          <a:lstStyle/>
          <a:p>
            <a:fld id="{A1370079-B969-244C-8D20-DC2548AA4964}" type="slidenum">
              <a:rPr lang="en-US" smtClean="0"/>
              <a:t>95</a:t>
            </a:fld>
            <a:endParaRPr lang="en-US"/>
          </a:p>
        </p:txBody>
      </p:sp>
      <p:pic>
        <p:nvPicPr>
          <p:cNvPr id="8" name="Picture 7"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2150535"/>
            <a:ext cx="8077200" cy="2527864"/>
          </a:xfrm>
          <a:prstGeom prst="rect">
            <a:avLst/>
          </a:prstGeom>
        </p:spPr>
      </p:pic>
    </p:spTree>
    <p:extLst>
      <p:ext uri="{BB962C8B-B14F-4D97-AF65-F5344CB8AC3E}">
        <p14:creationId xmlns:p14="http://schemas.microsoft.com/office/powerpoint/2010/main" val="2952267632"/>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Ancient Greek Proof Technique</a:t>
            </a:r>
            <a:endParaRPr lang="en-US" dirty="0"/>
          </a:p>
        </p:txBody>
      </p:sp>
      <p:sp>
        <p:nvSpPr>
          <p:cNvPr id="3" name="Content Placeholder 2"/>
          <p:cNvSpPr>
            <a:spLocks noGrp="1"/>
          </p:cNvSpPr>
          <p:nvPr>
            <p:ph idx="1"/>
          </p:nvPr>
        </p:nvSpPr>
        <p:spPr/>
        <p:txBody>
          <a:bodyPr/>
          <a:lstStyle/>
          <a:p>
            <a:r>
              <a:rPr lang="en-US" dirty="0" smtClean="0"/>
              <a:t>Well-ordering principle: the fact </a:t>
            </a:r>
            <a:r>
              <a:rPr lang="en-US" dirty="0"/>
              <a:t>that any set of natural numbers has a</a:t>
            </a:r>
            <a:r>
              <a:rPr lang="en-US" dirty="0" smtClean="0"/>
              <a:t> </a:t>
            </a:r>
            <a:r>
              <a:rPr lang="en-US" dirty="0"/>
              <a:t>smallest element </a:t>
            </a:r>
            <a:endParaRPr lang="en-US" dirty="0" smtClean="0"/>
          </a:p>
          <a:p>
            <a:endParaRPr lang="en-US" dirty="0" smtClean="0"/>
          </a:p>
          <a:p>
            <a:r>
              <a:rPr lang="en-US" dirty="0" smtClean="0"/>
              <a:t>Use in proofs:  </a:t>
            </a:r>
            <a:endParaRPr lang="en-US" dirty="0"/>
          </a:p>
          <a:p>
            <a:pPr marL="457200" lvl="1" indent="0">
              <a:buNone/>
            </a:pPr>
            <a:r>
              <a:rPr lang="en-US" dirty="0" smtClean="0"/>
              <a:t>In </a:t>
            </a:r>
            <a:r>
              <a:rPr lang="en-US" dirty="0"/>
              <a:t>order to prove that something does not exist, </a:t>
            </a:r>
            <a:r>
              <a:rPr lang="en-US" dirty="0" smtClean="0"/>
              <a:t>prove </a:t>
            </a:r>
            <a:r>
              <a:rPr lang="en-US" dirty="0"/>
              <a:t>that if it exists, a smaller one also exists.</a:t>
            </a:r>
          </a:p>
        </p:txBody>
      </p:sp>
      <p:sp>
        <p:nvSpPr>
          <p:cNvPr id="4" name="Slide Number Placeholder 3"/>
          <p:cNvSpPr>
            <a:spLocks noGrp="1"/>
          </p:cNvSpPr>
          <p:nvPr>
            <p:ph type="sldNum" sz="quarter" idx="12"/>
          </p:nvPr>
        </p:nvSpPr>
        <p:spPr/>
        <p:txBody>
          <a:bodyPr/>
          <a:lstStyle/>
          <a:p>
            <a:fld id="{4AA04D0C-89BA-0845-9137-904D20B84DDB}" type="slidenum">
              <a:rPr lang="en-US" smtClean="0"/>
              <a:pPr/>
              <a:t>96</a:t>
            </a:fld>
            <a:endParaRPr lang="en-US"/>
          </a:p>
        </p:txBody>
      </p:sp>
    </p:spTree>
    <p:extLst>
      <p:ext uri="{BB962C8B-B14F-4D97-AF65-F5344CB8AC3E}">
        <p14:creationId xmlns:p14="http://schemas.microsoft.com/office/powerpoint/2010/main" val="904597307"/>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Proof That Ruined the Pythagorean Plan (1)</a:t>
            </a:r>
            <a:endParaRPr lang="en-US" dirty="0"/>
          </a:p>
        </p:txBody>
      </p:sp>
      <p:sp>
        <p:nvSpPr>
          <p:cNvPr id="3" name="Content Placeholder 2"/>
          <p:cNvSpPr>
            <a:spLocks noGrp="1"/>
          </p:cNvSpPr>
          <p:nvPr>
            <p:ph sz="half" idx="1"/>
          </p:nvPr>
        </p:nvSpPr>
        <p:spPr>
          <a:xfrm>
            <a:off x="265237" y="1962150"/>
            <a:ext cx="4498975" cy="4228316"/>
          </a:xfrm>
        </p:spPr>
        <p:txBody>
          <a:bodyPr/>
          <a:lstStyle/>
          <a:p>
            <a:pPr marL="0" indent="0" algn="ctr">
              <a:buNone/>
            </a:pPr>
            <a:r>
              <a:rPr lang="en-US" i="1" dirty="0" smtClean="0"/>
              <a:t>There is no segment that can measure both the side and the diagonal of a square.</a:t>
            </a:r>
          </a:p>
          <a:p>
            <a:pPr marL="0" indent="0" algn="ctr">
              <a:buNone/>
            </a:pPr>
            <a:endParaRPr lang="en-US" i="1" dirty="0" smtClean="0"/>
          </a:p>
          <a:p>
            <a:pPr marL="0" indent="0">
              <a:buNone/>
            </a:pPr>
            <a:r>
              <a:rPr lang="en-US" sz="2800" dirty="0" smtClean="0"/>
              <a:t>Proof:  Assume contrary – that there is such a segment.  Consider smallest square that segment can measure.</a:t>
            </a:r>
          </a:p>
          <a:p>
            <a:pPr marL="0" indent="0">
              <a:buNone/>
            </a:pPr>
            <a:endParaRPr lang="en-US" sz="2800" dirty="0"/>
          </a:p>
        </p:txBody>
      </p:sp>
      <p:pic>
        <p:nvPicPr>
          <p:cNvPr id="4" name="Picture 3" descr="PythagProof1.pdf"/>
          <p:cNvPicPr>
            <a:picLocks noChangeAspect="1"/>
          </p:cNvPicPr>
          <p:nvPr/>
        </p:nvPicPr>
        <p:blipFill rotWithShape="1">
          <a:blip r:embed="rId2" cstate="print">
            <a:extLst>
              <a:ext uri="{28A0092B-C50C-407E-A947-70E740481C1C}">
                <a14:useLocalDpi xmlns:a14="http://schemas.microsoft.com/office/drawing/2010/main"/>
              </a:ext>
            </a:extLst>
          </a:blip>
          <a:srcRect l="20928" t="13997" r="24500" b="14724"/>
          <a:stretch/>
        </p:blipFill>
        <p:spPr>
          <a:xfrm>
            <a:off x="5516648" y="2265076"/>
            <a:ext cx="3125854" cy="3154868"/>
          </a:xfrm>
          <a:prstGeom prst="rect">
            <a:avLst/>
          </a:prstGeom>
        </p:spPr>
      </p:pic>
      <p:sp>
        <p:nvSpPr>
          <p:cNvPr id="5" name="Slide Number Placeholder 4"/>
          <p:cNvSpPr>
            <a:spLocks noGrp="1"/>
          </p:cNvSpPr>
          <p:nvPr>
            <p:ph type="sldNum" sz="quarter" idx="12"/>
          </p:nvPr>
        </p:nvSpPr>
        <p:spPr/>
        <p:txBody>
          <a:bodyPr/>
          <a:lstStyle/>
          <a:p>
            <a:fld id="{A1370079-B969-244C-8D20-DC2548AA4964}" type="slidenum">
              <a:rPr lang="en-US" smtClean="0"/>
              <a:t>97</a:t>
            </a:fld>
            <a:endParaRPr lang="en-US"/>
          </a:p>
        </p:txBody>
      </p:sp>
    </p:spTree>
    <p:extLst>
      <p:ext uri="{BB962C8B-B14F-4D97-AF65-F5344CB8AC3E}">
        <p14:creationId xmlns:p14="http://schemas.microsoft.com/office/powerpoint/2010/main" val="3120393304"/>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Proof (2)</a:t>
            </a:r>
            <a:endParaRPr lang="en-US" dirty="0"/>
          </a:p>
        </p:txBody>
      </p:sp>
      <p:sp>
        <p:nvSpPr>
          <p:cNvPr id="3" name="Content Placeholder 2"/>
          <p:cNvSpPr>
            <a:spLocks noGrp="1"/>
          </p:cNvSpPr>
          <p:nvPr>
            <p:ph sz="half" idx="1"/>
          </p:nvPr>
        </p:nvSpPr>
        <p:spPr>
          <a:xfrm>
            <a:off x="457199" y="1600200"/>
            <a:ext cx="4498975" cy="4525963"/>
          </a:xfrm>
        </p:spPr>
        <p:txBody>
          <a:bodyPr/>
          <a:lstStyle/>
          <a:p>
            <a:r>
              <a:rPr lang="en-US" dirty="0" smtClean="0"/>
              <a:t>Using ruler and compass, construct segments</a:t>
            </a:r>
          </a:p>
          <a:p>
            <a:endParaRPr lang="en-US" dirty="0"/>
          </a:p>
          <a:p>
            <a:pPr marL="0" indent="0">
              <a:buNone/>
            </a:pPr>
            <a:endParaRPr lang="en-US" dirty="0" smtClean="0"/>
          </a:p>
        </p:txBody>
      </p:sp>
      <p:pic>
        <p:nvPicPr>
          <p:cNvPr id="5" name="Content Placeholder 4" descr="PythagProof2.pdf"/>
          <p:cNvPicPr>
            <a:picLocks noGrp="1" noChangeAspect="1"/>
          </p:cNvPicPr>
          <p:nvPr>
            <p:ph sz="half" idx="2"/>
          </p:nvPr>
        </p:nvPicPr>
        <p:blipFill>
          <a:blip r:embed="rId3" cstate="print">
            <a:extLst>
              <a:ext uri="{28A0092B-C50C-407E-A947-70E740481C1C}">
                <a14:useLocalDpi xmlns:a14="http://schemas.microsoft.com/office/drawing/2010/main"/>
              </a:ext>
            </a:extLst>
          </a:blip>
          <a:srcRect l="15524" r="15524"/>
          <a:stretch>
            <a:fillRect/>
          </a:stretch>
        </p:blipFill>
        <p:spPr>
          <a:xfrm>
            <a:off x="5105400" y="1600200"/>
            <a:ext cx="4038600" cy="4525963"/>
          </a:xfrm>
        </p:spPr>
      </p:pic>
      <p:sp>
        <p:nvSpPr>
          <p:cNvPr id="4" name="Slide Number Placeholder 3"/>
          <p:cNvSpPr>
            <a:spLocks noGrp="1"/>
          </p:cNvSpPr>
          <p:nvPr>
            <p:ph type="sldNum" sz="quarter" idx="12"/>
          </p:nvPr>
        </p:nvSpPr>
        <p:spPr/>
        <p:txBody>
          <a:bodyPr/>
          <a:lstStyle/>
          <a:p>
            <a:fld id="{A1370079-B969-244C-8D20-DC2548AA4964}" type="slidenum">
              <a:rPr lang="en-US" smtClean="0"/>
              <a:t>98</a:t>
            </a:fld>
            <a:endParaRPr lang="en-US"/>
          </a:p>
        </p:txBody>
      </p:sp>
      <p:pic>
        <p:nvPicPr>
          <p:cNvPr id="6" name="Picture 5"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41500" y="2755900"/>
            <a:ext cx="1082040" cy="701040"/>
          </a:xfrm>
          <a:prstGeom prst="rect">
            <a:avLst/>
          </a:prstGeom>
        </p:spPr>
      </p:pic>
    </p:spTree>
    <p:extLst>
      <p:ext uri="{BB962C8B-B14F-4D97-AF65-F5344CB8AC3E}">
        <p14:creationId xmlns:p14="http://schemas.microsoft.com/office/powerpoint/2010/main" val="238489329"/>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Proof (3)</a:t>
            </a:r>
            <a:endParaRPr lang="en-US" dirty="0"/>
          </a:p>
        </p:txBody>
      </p:sp>
      <p:sp>
        <p:nvSpPr>
          <p:cNvPr id="3" name="Content Placeholder 2"/>
          <p:cNvSpPr>
            <a:spLocks noGrp="1"/>
          </p:cNvSpPr>
          <p:nvPr>
            <p:ph sz="half" idx="1"/>
          </p:nvPr>
        </p:nvSpPr>
        <p:spPr>
          <a:xfrm>
            <a:off x="457199" y="1600200"/>
            <a:ext cx="4356597" cy="4525963"/>
          </a:xfrm>
        </p:spPr>
        <p:txBody>
          <a:bodyPr/>
          <a:lstStyle/>
          <a:p>
            <a:r>
              <a:rPr lang="en-US" dirty="0" smtClean="0"/>
              <a:t>Construct two more perpendicular segments:</a:t>
            </a:r>
            <a:endParaRPr lang="en-US" dirty="0"/>
          </a:p>
        </p:txBody>
      </p:sp>
      <p:pic>
        <p:nvPicPr>
          <p:cNvPr id="10" name="Content Placeholder 9" descr="PythagProof3.pdf"/>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l="10536" t="12937" r="20891" b="10710"/>
          <a:stretch/>
        </p:blipFill>
        <p:spPr>
          <a:xfrm>
            <a:off x="4670381" y="2185699"/>
            <a:ext cx="4016419" cy="3455768"/>
          </a:xfrm>
        </p:spPr>
      </p:pic>
      <p:sp>
        <p:nvSpPr>
          <p:cNvPr id="4" name="Slide Number Placeholder 3"/>
          <p:cNvSpPr>
            <a:spLocks noGrp="1"/>
          </p:cNvSpPr>
          <p:nvPr>
            <p:ph type="sldNum" sz="quarter" idx="12"/>
          </p:nvPr>
        </p:nvSpPr>
        <p:spPr/>
        <p:txBody>
          <a:bodyPr/>
          <a:lstStyle/>
          <a:p>
            <a:fld id="{A1370079-B969-244C-8D20-DC2548AA4964}" type="slidenum">
              <a:rPr lang="en-US" smtClean="0"/>
              <a:t>99</a:t>
            </a:fld>
            <a:endParaRPr lang="en-US"/>
          </a:p>
        </p:txBody>
      </p:sp>
      <p:pic>
        <p:nvPicPr>
          <p:cNvPr id="5" name="Picture 4"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37867" y="2914650"/>
            <a:ext cx="1127760" cy="708660"/>
          </a:xfrm>
          <a:prstGeom prst="rect">
            <a:avLst/>
          </a:prstGeom>
        </p:spPr>
      </p:pic>
    </p:spTree>
    <p:extLst>
      <p:ext uri="{BB962C8B-B14F-4D97-AF65-F5344CB8AC3E}">
        <p14:creationId xmlns:p14="http://schemas.microsoft.com/office/powerpoint/2010/main" val="30469936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155940</TotalTime>
  <Words>24797</Words>
  <Application>Microsoft Macintosh PowerPoint</Application>
  <PresentationFormat>On-screen Show (4:3)</PresentationFormat>
  <Paragraphs>2778</Paragraphs>
  <Slides>231</Slides>
  <Notes>181</Notes>
  <HiddenSlides>0</HiddenSlides>
  <MMClips>0</MMClips>
  <ScaleCrop>false</ScaleCrop>
  <HeadingPairs>
    <vt:vector size="4" baseType="variant">
      <vt:variant>
        <vt:lpstr>Theme</vt:lpstr>
      </vt:variant>
      <vt:variant>
        <vt:i4>1</vt:i4>
      </vt:variant>
      <vt:variant>
        <vt:lpstr>Slide Titles</vt:lpstr>
      </vt:variant>
      <vt:variant>
        <vt:i4>231</vt:i4>
      </vt:variant>
    </vt:vector>
  </HeadingPairs>
  <TitlesOfParts>
    <vt:vector size="232" baseType="lpstr">
      <vt:lpstr>Office Theme</vt:lpstr>
      <vt:lpstr>From Mathematics to Generic Programming</vt:lpstr>
      <vt:lpstr>Lecture 1</vt:lpstr>
      <vt:lpstr>What This Course Is About</vt:lpstr>
      <vt:lpstr>What Do We Mean By Generic Programming?</vt:lpstr>
      <vt:lpstr>Wait, what?</vt:lpstr>
      <vt:lpstr>Origins of Generic Programming Approach</vt:lpstr>
      <vt:lpstr>What Are We Abstracting?</vt:lpstr>
      <vt:lpstr>Number Theory</vt:lpstr>
      <vt:lpstr>Approach</vt:lpstr>
      <vt:lpstr>Programming Prerequisites</vt:lpstr>
      <vt:lpstr>Mathematical Prerequisites</vt:lpstr>
      <vt:lpstr>Course in a Nutshell</vt:lpstr>
      <vt:lpstr>Textbook</vt:lpstr>
      <vt:lpstr>Lecture 2</vt:lpstr>
      <vt:lpstr>Algorithms</vt:lpstr>
      <vt:lpstr>Ancient Egyptian Mathematics: Rhind Mathematical Papyrus</vt:lpstr>
      <vt:lpstr>What is multiplication?</vt:lpstr>
      <vt:lpstr>Is there a faster way? Ancient Egyptians had one…</vt:lpstr>
      <vt:lpstr>Example of Ahmes Algorithm: 41 × 59 Make table where each line doubles line before</vt:lpstr>
      <vt:lpstr>Requires knowledge of even and odd</vt:lpstr>
      <vt:lpstr>Halving and Doubling</vt:lpstr>
      <vt:lpstr>Egyptian Multiplication Algorithm</vt:lpstr>
      <vt:lpstr>…aka Russian Peasant Algorithm</vt:lpstr>
      <vt:lpstr>How many additions to multiply by n?</vt:lpstr>
      <vt:lpstr>Is it optimal?</vt:lpstr>
      <vt:lpstr>multiply_by_15</vt:lpstr>
      <vt:lpstr>Can we improve the  Egyptian Multiplication code?</vt:lpstr>
      <vt:lpstr>Another approach: use helper function multiply-accumulate</vt:lpstr>
      <vt:lpstr>Observation</vt:lpstr>
      <vt:lpstr>Multiply-Accumulate: First Attempt</vt:lpstr>
      <vt:lpstr>Tail Recursion</vt:lpstr>
      <vt:lpstr>Tail Recursive Multiply-Accumulate</vt:lpstr>
      <vt:lpstr>More Efficient Multiply-Accumulate</vt:lpstr>
      <vt:lpstr>Strict Tail Recursion</vt:lpstr>
      <vt:lpstr>Strictly Tail Recursive Multiply-Accumulate</vt:lpstr>
      <vt:lpstr>Iterative Multiply-Accumulate</vt:lpstr>
      <vt:lpstr>Multiply Using Multiply-Accumulate</vt:lpstr>
      <vt:lpstr>Improve Multiply</vt:lpstr>
      <vt:lpstr>Final Version of Multiply</vt:lpstr>
      <vt:lpstr>Things to Consider</vt:lpstr>
      <vt:lpstr>Lecture 3</vt:lpstr>
      <vt:lpstr>Pythagoras (570BC - 490BC)</vt:lpstr>
      <vt:lpstr>Pythagorean Studies</vt:lpstr>
      <vt:lpstr>Integration of Pythagorean Studies</vt:lpstr>
      <vt:lpstr>Pythagorean Mathematics</vt:lpstr>
      <vt:lpstr>Triangular Numbers:  </vt:lpstr>
      <vt:lpstr>Oblong Numbers:</vt:lpstr>
      <vt:lpstr>Relationship of Triangular and Oblong </vt:lpstr>
      <vt:lpstr>Gnomons</vt:lpstr>
      <vt:lpstr>Combining gnomons gives us  square numbers</vt:lpstr>
      <vt:lpstr>Prime Numbers</vt:lpstr>
      <vt:lpstr>Euclid VII, 32</vt:lpstr>
      <vt:lpstr>Euclid IX, 20:    For any sequence of primes {p1, …, pn} there is a prime p not in the sequence.</vt:lpstr>
      <vt:lpstr>Eratosthenes (284BC – 195BC)</vt:lpstr>
      <vt:lpstr>Sieve of Eratosthenes</vt:lpstr>
      <vt:lpstr>Sieve of Eratosthenes Example</vt:lpstr>
      <vt:lpstr>Sieve of Eratosthenes Example</vt:lpstr>
      <vt:lpstr>Sieve of Eratosthenes Example</vt:lpstr>
      <vt:lpstr>Sieve of Eratosthenes Example</vt:lpstr>
      <vt:lpstr>Sieve of Eratosthenes Example</vt:lpstr>
      <vt:lpstr>A look back at the process</vt:lpstr>
      <vt:lpstr>Implementation Data Structure</vt:lpstr>
      <vt:lpstr>Digression:  Concepts and Templates</vt:lpstr>
      <vt:lpstr>Marking all multiples of a given factor</vt:lpstr>
      <vt:lpstr>Sifting Lemmas</vt:lpstr>
      <vt:lpstr>Sifting Formulas (1)</vt:lpstr>
      <vt:lpstr>Sifting Formulas (2)</vt:lpstr>
      <vt:lpstr>Sifting Formulas (3)</vt:lpstr>
      <vt:lpstr>First Attempt at Sieve</vt:lpstr>
      <vt:lpstr>Hoist Common Subexpressions</vt:lpstr>
      <vt:lpstr>Strength Reduction</vt:lpstr>
      <vt:lpstr>Using Strength Reduction</vt:lpstr>
      <vt:lpstr>δ computations</vt:lpstr>
      <vt:lpstr>Final Version</vt:lpstr>
      <vt:lpstr>Things to Consider</vt:lpstr>
      <vt:lpstr>Lecture 4</vt:lpstr>
      <vt:lpstr>Perfect Numbers</vt:lpstr>
      <vt:lpstr>Ancient Greeks Knew of Four Perfect Numbers</vt:lpstr>
      <vt:lpstr>Was there a predictable pattern?</vt:lpstr>
      <vt:lpstr>Yes.  Perfect when second term prime</vt:lpstr>
      <vt:lpstr>Yes.  Euclid did it around 300 BC</vt:lpstr>
      <vt:lpstr>Difference of Powers</vt:lpstr>
      <vt:lpstr>Sum of Odd Powers</vt:lpstr>
      <vt:lpstr>Restating Euclid IX, 36</vt:lpstr>
      <vt:lpstr>Sum of divisors of a number</vt:lpstr>
      <vt:lpstr>Define σ(n): sum of divisors of n</vt:lpstr>
      <vt:lpstr>Aliquot Sum</vt:lpstr>
      <vt:lpstr>Euclid IX, 36: If 2n – 1 is prime, then 2n – 1 (2n – 1) is perfect.</vt:lpstr>
      <vt:lpstr>PowerPoint Presentation</vt:lpstr>
      <vt:lpstr>Is the converse true?</vt:lpstr>
      <vt:lpstr>The Pythagorean Program: Unification of Mathematics</vt:lpstr>
      <vt:lpstr>Discretizing Space with Measure</vt:lpstr>
      <vt:lpstr>Pythagoreans Observed Properties of GCM</vt:lpstr>
      <vt:lpstr>Computing GCM</vt:lpstr>
      <vt:lpstr>Example:  GCM(196, 42)</vt:lpstr>
      <vt:lpstr>An Ancient Greek Proof Technique</vt:lpstr>
      <vt:lpstr>The Proof That Ruined the Pythagorean Plan (1)</vt:lpstr>
      <vt:lpstr>Proof (2)</vt:lpstr>
      <vt:lpstr>Proof (3)</vt:lpstr>
      <vt:lpstr>Proof (4)</vt:lpstr>
      <vt:lpstr>Proof (5)</vt:lpstr>
      <vt:lpstr>Proof (6)</vt:lpstr>
      <vt:lpstr>What this means</vt:lpstr>
      <vt:lpstr>Consequences</vt:lpstr>
      <vt:lpstr>Alternate Proof of Irrationality of √2 </vt:lpstr>
      <vt:lpstr>Alternate Proof of Irrationality of √2 (continued) </vt:lpstr>
      <vt:lpstr>Things to Consider</vt:lpstr>
      <vt:lpstr>Lecture 5</vt:lpstr>
      <vt:lpstr>Golden Age of Athens</vt:lpstr>
      <vt:lpstr>Plato (429BC - 347BC)</vt:lpstr>
      <vt:lpstr>Academy  “Let no one ignorant of geometry enter”</vt:lpstr>
      <vt:lpstr>Alexandria</vt:lpstr>
      <vt:lpstr>Euclid (flourished ca. 300BC)</vt:lpstr>
      <vt:lpstr>Euclid’s Elements</vt:lpstr>
      <vt:lpstr>Elements, Book X, Proposition 2</vt:lpstr>
      <vt:lpstr>Euclid Provides the GCM Algorithm: Elements X,3</vt:lpstr>
      <vt:lpstr>Elements X,3 Proof (2)</vt:lpstr>
      <vt:lpstr>Elements X,3 Proof (3)</vt:lpstr>
      <vt:lpstr>Elements X,3 Proof (4)</vt:lpstr>
      <vt:lpstr>Elements X,3 Proof (5)</vt:lpstr>
      <vt:lpstr>Elements X,3 Proof (6)</vt:lpstr>
      <vt:lpstr>  </vt:lpstr>
      <vt:lpstr>  </vt:lpstr>
      <vt:lpstr>  </vt:lpstr>
      <vt:lpstr>Axiom of Archimedes</vt:lpstr>
      <vt:lpstr>  </vt:lpstr>
      <vt:lpstr>Recursive Remainder Lemma</vt:lpstr>
      <vt:lpstr>Recursive Remainder Example</vt:lpstr>
      <vt:lpstr>  </vt:lpstr>
      <vt:lpstr>Tracing fast_segment_remainder</vt:lpstr>
      <vt:lpstr>  </vt:lpstr>
      <vt:lpstr>Don’t disturb my circles!</vt:lpstr>
      <vt:lpstr>Mathematics Goes Dormant (in the West)</vt:lpstr>
      <vt:lpstr>Meanwhile, in other places…</vt:lpstr>
      <vt:lpstr>Relationship to Modern Mathematics</vt:lpstr>
      <vt:lpstr>A Brief History of Zero</vt:lpstr>
      <vt:lpstr>Abacus</vt:lpstr>
      <vt:lpstr>Decimal Zero Finally Arrives</vt:lpstr>
      <vt:lpstr>Rebirth of European Mathematics</vt:lpstr>
      <vt:lpstr>Leonardo Pisano, aka Fibonacci (1170-ca. 1240)</vt:lpstr>
      <vt:lpstr>Things to Consider</vt:lpstr>
      <vt:lpstr>Lecture 6</vt:lpstr>
      <vt:lpstr>Zero and Segment Length</vt:lpstr>
      <vt:lpstr>  </vt:lpstr>
      <vt:lpstr>Eliminating the Recursion</vt:lpstr>
      <vt:lpstr>  </vt:lpstr>
      <vt:lpstr>Undoubling</vt:lpstr>
      <vt:lpstr>  </vt:lpstr>
      <vt:lpstr>Tracing Iterative Remainder</vt:lpstr>
      <vt:lpstr>  </vt:lpstr>
      <vt:lpstr>Tracing quotient(45, 6)</vt:lpstr>
      <vt:lpstr>Relationship of  Multiplication and Division</vt:lpstr>
      <vt:lpstr>  </vt:lpstr>
      <vt:lpstr>The Law of Useful Return</vt:lpstr>
      <vt:lpstr>Could we do without half()?</vt:lpstr>
      <vt:lpstr>  </vt:lpstr>
      <vt:lpstr>  </vt:lpstr>
      <vt:lpstr>  </vt:lpstr>
      <vt:lpstr>How do we know the algorithm works?</vt:lpstr>
      <vt:lpstr>Termination</vt:lpstr>
      <vt:lpstr>Computing GCD (1)</vt:lpstr>
      <vt:lpstr>Computing GCD (2)</vt:lpstr>
      <vt:lpstr>Computing GCD (3)</vt:lpstr>
      <vt:lpstr>Computing GCD (4)</vt:lpstr>
      <vt:lpstr>Computing GCD (5)</vt:lpstr>
      <vt:lpstr>Things to Consider</vt:lpstr>
      <vt:lpstr>Lecture 7</vt:lpstr>
      <vt:lpstr>Deep Dive Into Mathematics</vt:lpstr>
      <vt:lpstr>The Renaissance of Number Theory</vt:lpstr>
      <vt:lpstr>When is 2n − 1 prime?</vt:lpstr>
      <vt:lpstr>Mersenne’s Conjecture</vt:lpstr>
      <vt:lpstr>Marin Mersenne (1588 – 1648)</vt:lpstr>
      <vt:lpstr>How did Fermat factor 237 – 1?</vt:lpstr>
      <vt:lpstr>Fermat’s Logic</vt:lpstr>
      <vt:lpstr>Proving Fermat’s Observation 1: If n is not a prime, 2n − 1 is not a prime</vt:lpstr>
      <vt:lpstr>If 2n − 1 is prime, then n is prime </vt:lpstr>
      <vt:lpstr>What about Fermat’s other 2 observations?</vt:lpstr>
      <vt:lpstr>Pierre de Fermat (1601 – 1665)</vt:lpstr>
      <vt:lpstr>Fermat’s Unproved Conjecture</vt:lpstr>
      <vt:lpstr>2n + 1 is prime  ⟹  n = 2i</vt:lpstr>
      <vt:lpstr>Other Primes of Form </vt:lpstr>
      <vt:lpstr>Fermat’s Little Theorem</vt:lpstr>
      <vt:lpstr>Leonhard Euler (1707 – 1783)</vt:lpstr>
      <vt:lpstr>Proving Fermat’s Little Theorem:  Laying the Foundation</vt:lpstr>
      <vt:lpstr>Euclid VII, 30: The product of two integers smaller than a prime p is not divisible by p.</vt:lpstr>
      <vt:lpstr>Euclid VII, 30 Restated: </vt:lpstr>
      <vt:lpstr>Permutation of Remainders Lemma</vt:lpstr>
      <vt:lpstr>Permutation of Remainders Example</vt:lpstr>
      <vt:lpstr>Permutation of Remainders Proof</vt:lpstr>
      <vt:lpstr>Cancellation</vt:lpstr>
      <vt:lpstr>Modular Arithmetic</vt:lpstr>
      <vt:lpstr>Modular Arithmetic with Other Bases</vt:lpstr>
      <vt:lpstr>Modular Arithmetic and Cancellation</vt:lpstr>
      <vt:lpstr>Modular Arithmetic and Negation</vt:lpstr>
      <vt:lpstr>Modular Multiplication Table</vt:lpstr>
      <vt:lpstr>Modular Multiplication with Inverses</vt:lpstr>
      <vt:lpstr>Formal Definition of Integer Inverses</vt:lpstr>
      <vt:lpstr>Cancellation Law</vt:lpstr>
      <vt:lpstr>Next Lecture…</vt:lpstr>
      <vt:lpstr>Lecture 8</vt:lpstr>
      <vt:lpstr>Proving Fermat’s Little Theorem</vt:lpstr>
      <vt:lpstr>Cancellation Refresher</vt:lpstr>
      <vt:lpstr>Self-Canceling Elements</vt:lpstr>
      <vt:lpstr>Self-Canceling Law</vt:lpstr>
      <vt:lpstr>Wilson’s Theorem</vt:lpstr>
      <vt:lpstr>Proof of Wilson’s Theorem: </vt:lpstr>
      <vt:lpstr>Proof of Fermat’s Little Theorem (1) If p prime, ap–1 – 1 is divisible by p for any 0 &lt; a &lt; p</vt:lpstr>
      <vt:lpstr>Proof of Fermat’s Little Theorem (2) If p prime, ap–1 – 1 is divisible by p for any 0 &lt; a &lt; p</vt:lpstr>
      <vt:lpstr>Proof of Fermat’s Little Theorem (3) If p prime, ap–1 – 1 is divisible by p for any 0 &lt; a &lt; p</vt:lpstr>
      <vt:lpstr>Another Observation</vt:lpstr>
      <vt:lpstr>Converse of Fermat’s Little Theorem</vt:lpstr>
      <vt:lpstr>Coprimes</vt:lpstr>
      <vt:lpstr>Non-Invertibility Lemma </vt:lpstr>
      <vt:lpstr>Converse of Fermat’s Little Theorem</vt:lpstr>
      <vt:lpstr>Generalizing Fermat’s Little Theorem</vt:lpstr>
      <vt:lpstr>Reminder: Modular Multiplication for Prime</vt:lpstr>
      <vt:lpstr>Modular Multiplication for Composite</vt:lpstr>
      <vt:lpstr>Modular Multiplication: Prime vs. Composite</vt:lpstr>
      <vt:lpstr>A Subset of Composite Modular Multiplication Table</vt:lpstr>
      <vt:lpstr>How Many Coprimes?</vt:lpstr>
      <vt:lpstr>How Many Coprimes for a Prime?</vt:lpstr>
      <vt:lpstr>Euler’s Insight</vt:lpstr>
      <vt:lpstr>Euler’s Theorem</vt:lpstr>
      <vt:lpstr>Computing φ(n) for any integer</vt:lpstr>
      <vt:lpstr>Totient of Prime Power</vt:lpstr>
      <vt:lpstr>Totient of Product of Prime Powers:  φ(puqv)</vt:lpstr>
      <vt:lpstr>Special Case:  Product of Two Primes</vt:lpstr>
      <vt:lpstr>General Case:  Product of m Prime Powers</vt:lpstr>
      <vt:lpstr>Wilson’s Theorem  with Modular Arithmetic</vt:lpstr>
      <vt:lpstr>Fermat’s Little Theorem with Modular Arithmetic</vt:lpstr>
      <vt:lpstr>Things to Consider</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Rose</dc:creator>
  <cp:lastModifiedBy>Dan Rose</cp:lastModifiedBy>
  <cp:revision>507</cp:revision>
  <dcterms:created xsi:type="dcterms:W3CDTF">2015-05-15T19:22:49Z</dcterms:created>
  <dcterms:modified xsi:type="dcterms:W3CDTF">2015-10-15T21:47:39Z</dcterms:modified>
</cp:coreProperties>
</file>